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sldIdLst>
    <p:sldId id="256" r:id="rId2"/>
    <p:sldId id="289" r:id="rId3"/>
    <p:sldId id="296" r:id="rId4"/>
    <p:sldId id="297" r:id="rId5"/>
    <p:sldId id="298" r:id="rId6"/>
    <p:sldId id="295" r:id="rId7"/>
    <p:sldId id="261" r:id="rId8"/>
    <p:sldId id="262" r:id="rId9"/>
    <p:sldId id="257" r:id="rId10"/>
    <p:sldId id="299" r:id="rId11"/>
    <p:sldId id="259" r:id="rId12"/>
    <p:sldId id="260" r:id="rId13"/>
    <p:sldId id="321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90" r:id="rId24"/>
    <p:sldId id="320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272" r:id="rId34"/>
    <p:sldId id="273" r:id="rId35"/>
    <p:sldId id="274" r:id="rId36"/>
    <p:sldId id="275" r:id="rId37"/>
    <p:sldId id="279" r:id="rId38"/>
    <p:sldId id="277" r:id="rId39"/>
    <p:sldId id="280" r:id="rId40"/>
    <p:sldId id="278" r:id="rId41"/>
    <p:sldId id="322" r:id="rId42"/>
    <p:sldId id="323" r:id="rId43"/>
    <p:sldId id="281" r:id="rId44"/>
    <p:sldId id="282" r:id="rId45"/>
    <p:sldId id="283" r:id="rId46"/>
    <p:sldId id="284" r:id="rId47"/>
    <p:sldId id="285" r:id="rId48"/>
    <p:sldId id="286" r:id="rId49"/>
    <p:sldId id="287" r:id="rId50"/>
    <p:sldId id="288" r:id="rId51"/>
    <p:sldId id="314" r:id="rId52"/>
    <p:sldId id="316" r:id="rId53"/>
    <p:sldId id="318" r:id="rId54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9" autoAdjust="0"/>
    <p:restoredTop sz="94595" autoAdjust="0"/>
  </p:normalViewPr>
  <p:slideViewPr>
    <p:cSldViewPr>
      <p:cViewPr varScale="1">
        <p:scale>
          <a:sx n="75" d="100"/>
          <a:sy n="75" d="100"/>
        </p:scale>
        <p:origin x="-45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Geneva%202008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Geneva%202008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&#205;sland%201901-200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Geneva%202008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G&#246;mul%20g&#246;gn\Gogn\gogn\EXCEL\Geneva%20200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tx1">
                    <a:lumMod val="50000"/>
                    <a:lumOff val="50000"/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Fig1a!$B$2:$B$165</c:f>
              <c:numCache>
                <c:formatCode>0.0</c:formatCode>
                <c:ptCount val="164"/>
                <c:pt idx="0">
                  <c:v>3.3866666666666667</c:v>
                </c:pt>
                <c:pt idx="1">
                  <c:v>5.7249999999999899</c:v>
                </c:pt>
                <c:pt idx="2">
                  <c:v>6.9249999999999945</c:v>
                </c:pt>
                <c:pt idx="3">
                  <c:v>2</c:v>
                </c:pt>
                <c:pt idx="4">
                  <c:v>3.0249999999999999</c:v>
                </c:pt>
                <c:pt idx="5">
                  <c:v>2.4318181818181732</c:v>
                </c:pt>
                <c:pt idx="6">
                  <c:v>2.1676470588235341</c:v>
                </c:pt>
                <c:pt idx="7">
                  <c:v>1.773529411764706</c:v>
                </c:pt>
                <c:pt idx="8">
                  <c:v>3.1695652173913089</c:v>
                </c:pt>
                <c:pt idx="9">
                  <c:v>2.9099999999999997</c:v>
                </c:pt>
                <c:pt idx="10">
                  <c:v>4.54</c:v>
                </c:pt>
                <c:pt idx="11">
                  <c:v>4.87</c:v>
                </c:pt>
                <c:pt idx="12">
                  <c:v>2.1625000000000001</c:v>
                </c:pt>
                <c:pt idx="13">
                  <c:v>1.9911764705882362</c:v>
                </c:pt>
                <c:pt idx="14">
                  <c:v>1.8</c:v>
                </c:pt>
                <c:pt idx="15">
                  <c:v>5.35</c:v>
                </c:pt>
                <c:pt idx="16">
                  <c:v>6.6555555555555364</c:v>
                </c:pt>
                <c:pt idx="17">
                  <c:v>5.85</c:v>
                </c:pt>
                <c:pt idx="18">
                  <c:v>5.2555555555555431</c:v>
                </c:pt>
                <c:pt idx="19">
                  <c:v>5.7124999999999995</c:v>
                </c:pt>
                <c:pt idx="20">
                  <c:v>3.4555555555555562</c:v>
                </c:pt>
                <c:pt idx="21">
                  <c:v>4</c:v>
                </c:pt>
                <c:pt idx="22">
                  <c:v>1.911764705882349</c:v>
                </c:pt>
                <c:pt idx="23">
                  <c:v>7.1124999999999945</c:v>
                </c:pt>
                <c:pt idx="24">
                  <c:v>6.7374999999999998</c:v>
                </c:pt>
                <c:pt idx="25">
                  <c:v>5.4874999999999998</c:v>
                </c:pt>
                <c:pt idx="26">
                  <c:v>5.9666666666666694</c:v>
                </c:pt>
                <c:pt idx="27">
                  <c:v>1.9214285714285728</c:v>
                </c:pt>
                <c:pt idx="28">
                  <c:v>5.6</c:v>
                </c:pt>
                <c:pt idx="29">
                  <c:v>5.55</c:v>
                </c:pt>
                <c:pt idx="30">
                  <c:v>6.7124999999999995</c:v>
                </c:pt>
                <c:pt idx="31">
                  <c:v>2.9749999999999988</c:v>
                </c:pt>
                <c:pt idx="32">
                  <c:v>3.7</c:v>
                </c:pt>
                <c:pt idx="33">
                  <c:v>4.0199999999999996</c:v>
                </c:pt>
                <c:pt idx="34">
                  <c:v>5.9714285714285724</c:v>
                </c:pt>
                <c:pt idx="35">
                  <c:v>6.55</c:v>
                </c:pt>
                <c:pt idx="36">
                  <c:v>6.2874999999999996</c:v>
                </c:pt>
                <c:pt idx="37">
                  <c:v>3.8617647058823605</c:v>
                </c:pt>
                <c:pt idx="38">
                  <c:v>6.7</c:v>
                </c:pt>
                <c:pt idx="39">
                  <c:v>1.6705882352941175</c:v>
                </c:pt>
                <c:pt idx="40">
                  <c:v>2.3421052631578947</c:v>
                </c:pt>
                <c:pt idx="41">
                  <c:v>1.9264705882352948</c:v>
                </c:pt>
                <c:pt idx="42">
                  <c:v>1.7823529411764745</c:v>
                </c:pt>
                <c:pt idx="43">
                  <c:v>4.2874999999999996</c:v>
                </c:pt>
                <c:pt idx="44">
                  <c:v>4.6124999999999945</c:v>
                </c:pt>
                <c:pt idx="45">
                  <c:v>4.6333333333333435</c:v>
                </c:pt>
                <c:pt idx="46">
                  <c:v>4.57</c:v>
                </c:pt>
                <c:pt idx="47">
                  <c:v>6.5</c:v>
                </c:pt>
                <c:pt idx="48">
                  <c:v>1.9441176470588244</c:v>
                </c:pt>
                <c:pt idx="49">
                  <c:v>6.4124999999999996</c:v>
                </c:pt>
                <c:pt idx="50">
                  <c:v>3.4555555555555557</c:v>
                </c:pt>
                <c:pt idx="51">
                  <c:v>1.7764705882352958</c:v>
                </c:pt>
                <c:pt idx="52">
                  <c:v>2.0088235294117638</c:v>
                </c:pt>
                <c:pt idx="53">
                  <c:v>4.6249999999999867</c:v>
                </c:pt>
                <c:pt idx="54">
                  <c:v>6.1624999999999899</c:v>
                </c:pt>
                <c:pt idx="55">
                  <c:v>2.0157894736842032</c:v>
                </c:pt>
                <c:pt idx="56">
                  <c:v>1.5823529411764727</c:v>
                </c:pt>
                <c:pt idx="57">
                  <c:v>5.8444444444444441</c:v>
                </c:pt>
                <c:pt idx="58">
                  <c:v>1.9235294117647037</c:v>
                </c:pt>
                <c:pt idx="59">
                  <c:v>3.6</c:v>
                </c:pt>
                <c:pt idx="60">
                  <c:v>5.74</c:v>
                </c:pt>
                <c:pt idx="61">
                  <c:v>5.9</c:v>
                </c:pt>
                <c:pt idx="62">
                  <c:v>7.0249999999999906</c:v>
                </c:pt>
                <c:pt idx="63">
                  <c:v>3.5749999999999997</c:v>
                </c:pt>
                <c:pt idx="64">
                  <c:v>5.6</c:v>
                </c:pt>
                <c:pt idx="65">
                  <c:v>5.8</c:v>
                </c:pt>
                <c:pt idx="66">
                  <c:v>1.657142857142857</c:v>
                </c:pt>
                <c:pt idx="67">
                  <c:v>1.8647058823529408</c:v>
                </c:pt>
                <c:pt idx="68">
                  <c:v>2.4823529411764698</c:v>
                </c:pt>
                <c:pt idx="69">
                  <c:v>4.55</c:v>
                </c:pt>
                <c:pt idx="70">
                  <c:v>3.8666666666666663</c:v>
                </c:pt>
                <c:pt idx="71">
                  <c:v>5.5</c:v>
                </c:pt>
                <c:pt idx="72">
                  <c:v>2.9058823529411772</c:v>
                </c:pt>
                <c:pt idx="73">
                  <c:v>3.14</c:v>
                </c:pt>
                <c:pt idx="74">
                  <c:v>1.770588235294118</c:v>
                </c:pt>
                <c:pt idx="75">
                  <c:v>3.7374999999999998</c:v>
                </c:pt>
                <c:pt idx="76">
                  <c:v>1.770588235294118</c:v>
                </c:pt>
                <c:pt idx="77">
                  <c:v>5.6272727272727261</c:v>
                </c:pt>
                <c:pt idx="78">
                  <c:v>2.8733333333333331</c:v>
                </c:pt>
                <c:pt idx="79">
                  <c:v>6.7124999999999995</c:v>
                </c:pt>
                <c:pt idx="80">
                  <c:v>2.44</c:v>
                </c:pt>
                <c:pt idx="81">
                  <c:v>4.8</c:v>
                </c:pt>
                <c:pt idx="82">
                  <c:v>3.7529411764705878</c:v>
                </c:pt>
                <c:pt idx="83">
                  <c:v>6.1499999999999995</c:v>
                </c:pt>
                <c:pt idx="84">
                  <c:v>1.8352941176470559</c:v>
                </c:pt>
                <c:pt idx="85">
                  <c:v>3.9124999999999948</c:v>
                </c:pt>
                <c:pt idx="86">
                  <c:v>5.3249999999999886</c:v>
                </c:pt>
                <c:pt idx="87">
                  <c:v>2.0205882352941185</c:v>
                </c:pt>
                <c:pt idx="88">
                  <c:v>1.6848484848484861</c:v>
                </c:pt>
                <c:pt idx="89">
                  <c:v>2.1749999999999998</c:v>
                </c:pt>
                <c:pt idx="90">
                  <c:v>2.3142857142857127</c:v>
                </c:pt>
                <c:pt idx="91">
                  <c:v>6.375</c:v>
                </c:pt>
                <c:pt idx="92">
                  <c:v>7.1624999999999899</c:v>
                </c:pt>
                <c:pt idx="93">
                  <c:v>4.2750000000000004</c:v>
                </c:pt>
                <c:pt idx="94">
                  <c:v>6.2</c:v>
                </c:pt>
                <c:pt idx="95">
                  <c:v>6.9624999999999995</c:v>
                </c:pt>
                <c:pt idx="96">
                  <c:v>2.032142857142857</c:v>
                </c:pt>
                <c:pt idx="97">
                  <c:v>6.1</c:v>
                </c:pt>
                <c:pt idx="98">
                  <c:v>2.3894736842105222</c:v>
                </c:pt>
                <c:pt idx="99">
                  <c:v>3.7437499999999999</c:v>
                </c:pt>
                <c:pt idx="100">
                  <c:v>2.310526315789474</c:v>
                </c:pt>
                <c:pt idx="101">
                  <c:v>4.5444444444444443</c:v>
                </c:pt>
                <c:pt idx="102">
                  <c:v>4.8444444444444441</c:v>
                </c:pt>
                <c:pt idx="103">
                  <c:v>6.2111111111111104</c:v>
                </c:pt>
                <c:pt idx="104">
                  <c:v>5.6749999999999945</c:v>
                </c:pt>
                <c:pt idx="105">
                  <c:v>5.5</c:v>
                </c:pt>
                <c:pt idx="106">
                  <c:v>1.8470588235294123</c:v>
                </c:pt>
                <c:pt idx="107">
                  <c:v>3.6888888888888887</c:v>
                </c:pt>
                <c:pt idx="108">
                  <c:v>2.3852941176470592</c:v>
                </c:pt>
                <c:pt idx="109">
                  <c:v>5.41</c:v>
                </c:pt>
                <c:pt idx="110">
                  <c:v>7.7666666666666684</c:v>
                </c:pt>
                <c:pt idx="111">
                  <c:v>6.6499999999999995</c:v>
                </c:pt>
                <c:pt idx="112">
                  <c:v>2.0441176470588251</c:v>
                </c:pt>
                <c:pt idx="113">
                  <c:v>6.2111111111111112</c:v>
                </c:pt>
                <c:pt idx="114">
                  <c:v>3.7250000000000001</c:v>
                </c:pt>
                <c:pt idx="115">
                  <c:v>5.59</c:v>
                </c:pt>
                <c:pt idx="116">
                  <c:v>4.9888888888888889</c:v>
                </c:pt>
                <c:pt idx="117">
                  <c:v>4.4454545454545453</c:v>
                </c:pt>
                <c:pt idx="118">
                  <c:v>4.6499999999999995</c:v>
                </c:pt>
                <c:pt idx="119">
                  <c:v>2.1294117647058819</c:v>
                </c:pt>
                <c:pt idx="120">
                  <c:v>2.1029411764705888</c:v>
                </c:pt>
                <c:pt idx="121">
                  <c:v>2.2382352941176471</c:v>
                </c:pt>
                <c:pt idx="122">
                  <c:v>1.8705882352941179</c:v>
                </c:pt>
                <c:pt idx="123">
                  <c:v>7.5750000000000002</c:v>
                </c:pt>
                <c:pt idx="124">
                  <c:v>6.8374999999999995</c:v>
                </c:pt>
                <c:pt idx="125">
                  <c:v>6.3888888888888875</c:v>
                </c:pt>
                <c:pt idx="126">
                  <c:v>6.4375</c:v>
                </c:pt>
                <c:pt idx="127">
                  <c:v>2.2382352941176471</c:v>
                </c:pt>
                <c:pt idx="128">
                  <c:v>2</c:v>
                </c:pt>
                <c:pt idx="129">
                  <c:v>1.6157894736842104</c:v>
                </c:pt>
                <c:pt idx="130">
                  <c:v>6.3124999999999956</c:v>
                </c:pt>
                <c:pt idx="131">
                  <c:v>4.2124999999999995</c:v>
                </c:pt>
                <c:pt idx="132">
                  <c:v>2.0588235294117627</c:v>
                </c:pt>
                <c:pt idx="133">
                  <c:v>3.2</c:v>
                </c:pt>
                <c:pt idx="134">
                  <c:v>2.8833333333333342</c:v>
                </c:pt>
                <c:pt idx="135">
                  <c:v>3.3857142857142857</c:v>
                </c:pt>
                <c:pt idx="136">
                  <c:v>3.0666666666666669</c:v>
                </c:pt>
                <c:pt idx="137">
                  <c:v>5.8624999999999945</c:v>
                </c:pt>
                <c:pt idx="138">
                  <c:v>3.7250000000000001</c:v>
                </c:pt>
                <c:pt idx="139">
                  <c:v>5.7750000000000004</c:v>
                </c:pt>
                <c:pt idx="140">
                  <c:v>1.8617647058823505</c:v>
                </c:pt>
                <c:pt idx="141">
                  <c:v>1.7176470588235313</c:v>
                </c:pt>
                <c:pt idx="142">
                  <c:v>6.3374999999999995</c:v>
                </c:pt>
                <c:pt idx="143">
                  <c:v>5.1352941176470575</c:v>
                </c:pt>
                <c:pt idx="144">
                  <c:v>6.29</c:v>
                </c:pt>
                <c:pt idx="145">
                  <c:v>3.1090909090909089</c:v>
                </c:pt>
                <c:pt idx="146">
                  <c:v>6.3777777777777755</c:v>
                </c:pt>
                <c:pt idx="147">
                  <c:v>2.8749999999999987</c:v>
                </c:pt>
                <c:pt idx="148">
                  <c:v>3.9083333333333341</c:v>
                </c:pt>
                <c:pt idx="149">
                  <c:v>3.4555555555555553</c:v>
                </c:pt>
                <c:pt idx="150">
                  <c:v>4.5624999999999956</c:v>
                </c:pt>
                <c:pt idx="151">
                  <c:v>7.0249999999999906</c:v>
                </c:pt>
                <c:pt idx="152">
                  <c:v>1.8852941176470559</c:v>
                </c:pt>
                <c:pt idx="153">
                  <c:v>5.0124999999999975</c:v>
                </c:pt>
                <c:pt idx="154">
                  <c:v>1.9735294117647038</c:v>
                </c:pt>
                <c:pt idx="155">
                  <c:v>2.0352941176470591</c:v>
                </c:pt>
                <c:pt idx="156">
                  <c:v>2.6444444444444439</c:v>
                </c:pt>
                <c:pt idx="157">
                  <c:v>4.3</c:v>
                </c:pt>
                <c:pt idx="158">
                  <c:v>5.7</c:v>
                </c:pt>
                <c:pt idx="159">
                  <c:v>3.9555555555555557</c:v>
                </c:pt>
                <c:pt idx="160">
                  <c:v>4.18</c:v>
                </c:pt>
                <c:pt idx="161">
                  <c:v>7.42</c:v>
                </c:pt>
                <c:pt idx="162">
                  <c:v>6.4888888888888898</c:v>
                </c:pt>
                <c:pt idx="163">
                  <c:v>5.7624999999999975</c:v>
                </c:pt>
              </c:numCache>
            </c:numRef>
          </c:xVal>
          <c:yVal>
            <c:numRef>
              <c:f>Fig1a!$C$2:$C$165</c:f>
              <c:numCache>
                <c:formatCode>0.0</c:formatCode>
                <c:ptCount val="164"/>
                <c:pt idx="0">
                  <c:v>-1.0246590103857161</c:v>
                </c:pt>
                <c:pt idx="1">
                  <c:v>-0.15250491388440277</c:v>
                </c:pt>
                <c:pt idx="2">
                  <c:v>-3.0489424174500868</c:v>
                </c:pt>
                <c:pt idx="3">
                  <c:v>2.6858421294512977</c:v>
                </c:pt>
                <c:pt idx="4">
                  <c:v>0.53802965318573703</c:v>
                </c:pt>
                <c:pt idx="5">
                  <c:v>-3.4661731441284314</c:v>
                </c:pt>
                <c:pt idx="6">
                  <c:v>1.9349362556184662</c:v>
                </c:pt>
                <c:pt idx="7">
                  <c:v>2.3835753395424142</c:v>
                </c:pt>
                <c:pt idx="8">
                  <c:v>-5.5540883522773106</c:v>
                </c:pt>
                <c:pt idx="9">
                  <c:v>1.1437327182233399</c:v>
                </c:pt>
                <c:pt idx="10">
                  <c:v>-0.10153523917962395</c:v>
                </c:pt>
                <c:pt idx="11">
                  <c:v>-0.96966135257901986</c:v>
                </c:pt>
                <c:pt idx="12">
                  <c:v>1.8139689900999529</c:v>
                </c:pt>
                <c:pt idx="13">
                  <c:v>-0.42487837638569609</c:v>
                </c:pt>
                <c:pt idx="14">
                  <c:v>2.3637602623299623</c:v>
                </c:pt>
                <c:pt idx="15">
                  <c:v>1.0951027102566577</c:v>
                </c:pt>
                <c:pt idx="16">
                  <c:v>-1.9043770920656737</c:v>
                </c:pt>
                <c:pt idx="17">
                  <c:v>0.82244103392241064</c:v>
                </c:pt>
                <c:pt idx="18">
                  <c:v>-1.3173594327268481</c:v>
                </c:pt>
                <c:pt idx="19">
                  <c:v>3.627181269332572</c:v>
                </c:pt>
                <c:pt idx="20">
                  <c:v>1.0612638773597416</c:v>
                </c:pt>
                <c:pt idx="21">
                  <c:v>-1.7023206613357593E-2</c:v>
                </c:pt>
                <c:pt idx="22">
                  <c:v>-0.3538042733965629</c:v>
                </c:pt>
                <c:pt idx="23">
                  <c:v>-1.4444244440611556</c:v>
                </c:pt>
                <c:pt idx="24">
                  <c:v>-2.5298312156050882</c:v>
                </c:pt>
                <c:pt idx="25">
                  <c:v>-0.57465202233741264</c:v>
                </c:pt>
                <c:pt idx="26">
                  <c:v>-1.3762174299029288</c:v>
                </c:pt>
                <c:pt idx="27">
                  <c:v>1.9216090395576924</c:v>
                </c:pt>
                <c:pt idx="28">
                  <c:v>1.3425229825728691</c:v>
                </c:pt>
                <c:pt idx="29">
                  <c:v>-2.6536180506779492</c:v>
                </c:pt>
                <c:pt idx="30">
                  <c:v>-2.7455711350281575</c:v>
                </c:pt>
                <c:pt idx="31">
                  <c:v>1.3246325063102402</c:v>
                </c:pt>
                <c:pt idx="32">
                  <c:v>2.4200500445296838</c:v>
                </c:pt>
                <c:pt idx="33">
                  <c:v>0.44868444593914736</c:v>
                </c:pt>
                <c:pt idx="34">
                  <c:v>-2.5799113065233632</c:v>
                </c:pt>
                <c:pt idx="35">
                  <c:v>-4.4537827776234487</c:v>
                </c:pt>
                <c:pt idx="36">
                  <c:v>-2.0141238517769651</c:v>
                </c:pt>
                <c:pt idx="37">
                  <c:v>0.65839167423125156</c:v>
                </c:pt>
                <c:pt idx="38">
                  <c:v>-1.5103433732348162</c:v>
                </c:pt>
                <c:pt idx="39">
                  <c:v>-0.56505399501565656</c:v>
                </c:pt>
                <c:pt idx="40">
                  <c:v>4.0436374598907001</c:v>
                </c:pt>
                <c:pt idx="41">
                  <c:v>5.3110242577064377E-2</c:v>
                </c:pt>
                <c:pt idx="42">
                  <c:v>1.9624357187747516</c:v>
                </c:pt>
                <c:pt idx="43">
                  <c:v>1.114496689299926</c:v>
                </c:pt>
                <c:pt idx="44">
                  <c:v>-0.34191560122611497</c:v>
                </c:pt>
                <c:pt idx="45">
                  <c:v>0.8688581340159226</c:v>
                </c:pt>
                <c:pt idx="46">
                  <c:v>-0.51786171171609752</c:v>
                </c:pt>
                <c:pt idx="47">
                  <c:v>-2.3974534890611618</c:v>
                </c:pt>
                <c:pt idx="48">
                  <c:v>6.8059952380583988E-2</c:v>
                </c:pt>
                <c:pt idx="49">
                  <c:v>-2.5277503038040288</c:v>
                </c:pt>
                <c:pt idx="50">
                  <c:v>-6.3154111777135036E-2</c:v>
                </c:pt>
                <c:pt idx="51">
                  <c:v>2.4533605894647508</c:v>
                </c:pt>
                <c:pt idx="52">
                  <c:v>2.1525972714108885</c:v>
                </c:pt>
                <c:pt idx="53">
                  <c:v>0.94529905658849844</c:v>
                </c:pt>
                <c:pt idx="54">
                  <c:v>-1.4947525552605641</c:v>
                </c:pt>
                <c:pt idx="55">
                  <c:v>-2.0158084285721327</c:v>
                </c:pt>
                <c:pt idx="56">
                  <c:v>1.7137186448010524</c:v>
                </c:pt>
                <c:pt idx="57">
                  <c:v>-1.8538104028849052</c:v>
                </c:pt>
                <c:pt idx="58">
                  <c:v>2.2210997724517605</c:v>
                </c:pt>
                <c:pt idx="59">
                  <c:v>2.0848302668270562</c:v>
                </c:pt>
                <c:pt idx="60">
                  <c:v>-0.31111437918906659</c:v>
                </c:pt>
                <c:pt idx="61">
                  <c:v>-0.90182083923061063</c:v>
                </c:pt>
                <c:pt idx="62">
                  <c:v>-2.3671305159558353</c:v>
                </c:pt>
                <c:pt idx="63">
                  <c:v>-0.57628992799708634</c:v>
                </c:pt>
                <c:pt idx="64">
                  <c:v>-2.5858488244889801</c:v>
                </c:pt>
                <c:pt idx="65">
                  <c:v>-1.0139214734359348</c:v>
                </c:pt>
                <c:pt idx="66">
                  <c:v>4.0728622060107575</c:v>
                </c:pt>
                <c:pt idx="67">
                  <c:v>2.0097717310613405</c:v>
                </c:pt>
                <c:pt idx="68">
                  <c:v>2.4882260615591916</c:v>
                </c:pt>
                <c:pt idx="69">
                  <c:v>-3.9317426221039398E-2</c:v>
                </c:pt>
                <c:pt idx="70">
                  <c:v>0.9438770909261156</c:v>
                </c:pt>
                <c:pt idx="71">
                  <c:v>-1.0038906594846315</c:v>
                </c:pt>
                <c:pt idx="72">
                  <c:v>3.2359778143786238</c:v>
                </c:pt>
                <c:pt idx="73">
                  <c:v>2.2278460455603395</c:v>
                </c:pt>
                <c:pt idx="74">
                  <c:v>2.3323860002069914</c:v>
                </c:pt>
                <c:pt idx="75">
                  <c:v>-0.79160878506038301</c:v>
                </c:pt>
                <c:pt idx="76">
                  <c:v>3.3875243565323667</c:v>
                </c:pt>
                <c:pt idx="77">
                  <c:v>0.17806595461434241</c:v>
                </c:pt>
                <c:pt idx="78">
                  <c:v>-2.6204800861708435</c:v>
                </c:pt>
                <c:pt idx="79">
                  <c:v>-1.4424673854343892</c:v>
                </c:pt>
                <c:pt idx="80">
                  <c:v>4.0795589516230502</c:v>
                </c:pt>
                <c:pt idx="81">
                  <c:v>-1.9226050943344399</c:v>
                </c:pt>
                <c:pt idx="82">
                  <c:v>-2.8988393517736331</c:v>
                </c:pt>
                <c:pt idx="83">
                  <c:v>-2.7199447735242236E-3</c:v>
                </c:pt>
                <c:pt idx="84">
                  <c:v>0.7849688793651266</c:v>
                </c:pt>
                <c:pt idx="85">
                  <c:v>1.060649782964987</c:v>
                </c:pt>
                <c:pt idx="86">
                  <c:v>0.61928565284717774</c:v>
                </c:pt>
                <c:pt idx="87">
                  <c:v>-1.196387862462847</c:v>
                </c:pt>
                <c:pt idx="88">
                  <c:v>3.1231480774089748</c:v>
                </c:pt>
                <c:pt idx="89">
                  <c:v>1.6901081540363057</c:v>
                </c:pt>
                <c:pt idx="90">
                  <c:v>-1.9278960376413243</c:v>
                </c:pt>
                <c:pt idx="91">
                  <c:v>-3.1943187492630516</c:v>
                </c:pt>
                <c:pt idx="92">
                  <c:v>-1.7786661611774093</c:v>
                </c:pt>
                <c:pt idx="93">
                  <c:v>2.2185732992415019</c:v>
                </c:pt>
                <c:pt idx="94">
                  <c:v>2.8840813636536038</c:v>
                </c:pt>
                <c:pt idx="95">
                  <c:v>-2.1789299294447222</c:v>
                </c:pt>
                <c:pt idx="96">
                  <c:v>3.8213909815396008</c:v>
                </c:pt>
                <c:pt idx="97">
                  <c:v>-0.93830356289269556</c:v>
                </c:pt>
                <c:pt idx="98">
                  <c:v>2.0775876654361602</c:v>
                </c:pt>
                <c:pt idx="99">
                  <c:v>0.98491784499501556</c:v>
                </c:pt>
                <c:pt idx="100">
                  <c:v>-3.9295770902459157</c:v>
                </c:pt>
                <c:pt idx="101">
                  <c:v>-1.4317807398570339</c:v>
                </c:pt>
                <c:pt idx="102">
                  <c:v>-7.4351702207636275E-2</c:v>
                </c:pt>
                <c:pt idx="103">
                  <c:v>-1.7624200714079481</c:v>
                </c:pt>
                <c:pt idx="104">
                  <c:v>-0.78160212904317061</c:v>
                </c:pt>
                <c:pt idx="105">
                  <c:v>-1.1214031310725361</c:v>
                </c:pt>
                <c:pt idx="106">
                  <c:v>2.0642088322192387</c:v>
                </c:pt>
                <c:pt idx="107">
                  <c:v>1.5338095641516629</c:v>
                </c:pt>
                <c:pt idx="108">
                  <c:v>1.0546985804348106</c:v>
                </c:pt>
                <c:pt idx="109">
                  <c:v>-2.056157780763586</c:v>
                </c:pt>
                <c:pt idx="110">
                  <c:v>-3.5024340950728083</c:v>
                </c:pt>
                <c:pt idx="111">
                  <c:v>-2.1404470206255888</c:v>
                </c:pt>
                <c:pt idx="112">
                  <c:v>2.6217940111121916</c:v>
                </c:pt>
                <c:pt idx="113">
                  <c:v>-3.0489505512620522E-2</c:v>
                </c:pt>
                <c:pt idx="114">
                  <c:v>0.56629961608659163</c:v>
                </c:pt>
                <c:pt idx="115">
                  <c:v>-0.76952054939286541</c:v>
                </c:pt>
                <c:pt idx="116">
                  <c:v>7.1258171585752053E-2</c:v>
                </c:pt>
                <c:pt idx="117">
                  <c:v>-0.53592796540257071</c:v>
                </c:pt>
                <c:pt idx="118">
                  <c:v>-0.27792923076385789</c:v>
                </c:pt>
                <c:pt idx="119">
                  <c:v>1.9317714069762066</c:v>
                </c:pt>
                <c:pt idx="120">
                  <c:v>2.7542227968264612</c:v>
                </c:pt>
                <c:pt idx="121">
                  <c:v>-0.31451222302055726</c:v>
                </c:pt>
                <c:pt idx="122">
                  <c:v>0.57931812490648049</c:v>
                </c:pt>
                <c:pt idx="123">
                  <c:v>-2.2546519487898511</c:v>
                </c:pt>
                <c:pt idx="124">
                  <c:v>0.85022927486469724</c:v>
                </c:pt>
                <c:pt idx="125">
                  <c:v>-2.0986962811746475</c:v>
                </c:pt>
                <c:pt idx="126">
                  <c:v>-3.5300220384965142</c:v>
                </c:pt>
                <c:pt idx="127">
                  <c:v>4.5175520528419755</c:v>
                </c:pt>
                <c:pt idx="128">
                  <c:v>0.28645347437605712</c:v>
                </c:pt>
                <c:pt idx="129">
                  <c:v>1.4414017792808738</c:v>
                </c:pt>
                <c:pt idx="130">
                  <c:v>-1.249896624853875</c:v>
                </c:pt>
                <c:pt idx="131">
                  <c:v>0.18269595258464041</c:v>
                </c:pt>
                <c:pt idx="132">
                  <c:v>2.5058033275170359</c:v>
                </c:pt>
                <c:pt idx="133">
                  <c:v>0.62855985051717989</c:v>
                </c:pt>
                <c:pt idx="134">
                  <c:v>3.354298024433505</c:v>
                </c:pt>
                <c:pt idx="135">
                  <c:v>1.4904385010673407</c:v>
                </c:pt>
                <c:pt idx="136">
                  <c:v>1.6923459740903721</c:v>
                </c:pt>
                <c:pt idx="137">
                  <c:v>-1.2885141742904649</c:v>
                </c:pt>
                <c:pt idx="138">
                  <c:v>-0.68085289189375764</c:v>
                </c:pt>
                <c:pt idx="139">
                  <c:v>0.40449671841672774</c:v>
                </c:pt>
                <c:pt idx="140">
                  <c:v>1.8549416749828369</c:v>
                </c:pt>
                <c:pt idx="141">
                  <c:v>1.5859984882606066</c:v>
                </c:pt>
                <c:pt idx="142">
                  <c:v>0.53665187908191569</c:v>
                </c:pt>
                <c:pt idx="143">
                  <c:v>-6.6630567409706565</c:v>
                </c:pt>
                <c:pt idx="144">
                  <c:v>-2.5968437906769939</c:v>
                </c:pt>
                <c:pt idx="145">
                  <c:v>2.3462514604558367</c:v>
                </c:pt>
                <c:pt idx="146">
                  <c:v>-1.3172203612626596</c:v>
                </c:pt>
                <c:pt idx="147">
                  <c:v>1.2152060711195298</c:v>
                </c:pt>
                <c:pt idx="148">
                  <c:v>1.2875045105774532</c:v>
                </c:pt>
                <c:pt idx="149">
                  <c:v>0.79726253322084517</c:v>
                </c:pt>
                <c:pt idx="150">
                  <c:v>-3.8817731660219099</c:v>
                </c:pt>
                <c:pt idx="151">
                  <c:v>-0.70293704359143483</c:v>
                </c:pt>
                <c:pt idx="152">
                  <c:v>-4.8498578674419015</c:v>
                </c:pt>
                <c:pt idx="153">
                  <c:v>-2.008154748517565</c:v>
                </c:pt>
                <c:pt idx="154">
                  <c:v>1.7701927140508502</c:v>
                </c:pt>
                <c:pt idx="155">
                  <c:v>2.1991999457863995</c:v>
                </c:pt>
                <c:pt idx="156">
                  <c:v>0.36318137277212248</c:v>
                </c:pt>
                <c:pt idx="157">
                  <c:v>-2.3935924677883014</c:v>
                </c:pt>
                <c:pt idx="158">
                  <c:v>-1.6024780764840081</c:v>
                </c:pt>
                <c:pt idx="159">
                  <c:v>-0.96853134204090718</c:v>
                </c:pt>
                <c:pt idx="160">
                  <c:v>1.1564140982994702</c:v>
                </c:pt>
                <c:pt idx="161">
                  <c:v>-1.5318072414765007</c:v>
                </c:pt>
                <c:pt idx="162">
                  <c:v>-3.3250856425063402</c:v>
                </c:pt>
                <c:pt idx="163">
                  <c:v>-0.96483108103919379</c:v>
                </c:pt>
              </c:numCache>
            </c:numRef>
          </c:yVal>
          <c:bubbleSize>
            <c:numRef>
              <c:f>Fig1a!$D$2:$D$165</c:f>
              <c:numCache>
                <c:formatCode>#,##0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90571904"/>
        <c:axId val="90573824"/>
      </c:bubbleChart>
      <c:valAx>
        <c:axId val="90571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Fertility (number of births per woman)</a:t>
                </a:r>
              </a:p>
            </c:rich>
          </c:tx>
          <c:layout>
            <c:manualLayout>
              <c:xMode val="edge"/>
              <c:yMode val="edge"/>
              <c:x val="0.34974692637104626"/>
              <c:y val="0.93528235448985453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0573824"/>
        <c:crosses val="autoZero"/>
        <c:crossBetween val="midCat"/>
      </c:valAx>
      <c:valAx>
        <c:axId val="905738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Growth of per capita GDP, adjusted for initial income (% per year)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90571904"/>
        <c:crosses val="autoZero"/>
        <c:crossBetween val="midCat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rgbClr val="C00000">
                    <a:alpha val="40000"/>
                  </a:srgbClr>
                </a:solidFill>
              </a:ln>
            </c:spPr>
            <c:trendlineType val="linear"/>
          </c:trendline>
          <c:xVal>
            <c:numRef>
              <c:f>Fig5a!$B$2:$B$165</c:f>
              <c:numCache>
                <c:formatCode>General</c:formatCode>
                <c:ptCount val="164"/>
                <c:pt idx="0">
                  <c:v>-5.6</c:v>
                </c:pt>
                <c:pt idx="1">
                  <c:v>-7.3</c:v>
                </c:pt>
                <c:pt idx="2">
                  <c:v>-5.0999999999999996</c:v>
                </c:pt>
                <c:pt idx="4">
                  <c:v>0.5</c:v>
                </c:pt>
                <c:pt idx="5">
                  <c:v>3.4</c:v>
                </c:pt>
                <c:pt idx="6">
                  <c:v>10</c:v>
                </c:pt>
                <c:pt idx="7">
                  <c:v>10</c:v>
                </c:pt>
                <c:pt idx="8">
                  <c:v>-4.7</c:v>
                </c:pt>
                <c:pt idx="10">
                  <c:v>-9.5</c:v>
                </c:pt>
                <c:pt idx="11">
                  <c:v>-0.60000000000000064</c:v>
                </c:pt>
                <c:pt idx="13">
                  <c:v>-0.70000000000000062</c:v>
                </c:pt>
                <c:pt idx="14">
                  <c:v>10</c:v>
                </c:pt>
                <c:pt idx="16">
                  <c:v>-2.5</c:v>
                </c:pt>
                <c:pt idx="17">
                  <c:v>-8</c:v>
                </c:pt>
                <c:pt idx="18">
                  <c:v>1.4</c:v>
                </c:pt>
                <c:pt idx="19">
                  <c:v>8.7000000000000011</c:v>
                </c:pt>
                <c:pt idx="20">
                  <c:v>0.5</c:v>
                </c:pt>
                <c:pt idx="22">
                  <c:v>-3</c:v>
                </c:pt>
                <c:pt idx="23">
                  <c:v>-5.0999999999999996</c:v>
                </c:pt>
                <c:pt idx="24">
                  <c:v>-5.4</c:v>
                </c:pt>
                <c:pt idx="25">
                  <c:v>-4.2</c:v>
                </c:pt>
                <c:pt idx="26">
                  <c:v>-6.7</c:v>
                </c:pt>
                <c:pt idx="27">
                  <c:v>10</c:v>
                </c:pt>
                <c:pt idx="30">
                  <c:v>-5.8</c:v>
                </c:pt>
                <c:pt idx="31">
                  <c:v>1.7</c:v>
                </c:pt>
                <c:pt idx="32">
                  <c:v>-7.5</c:v>
                </c:pt>
                <c:pt idx="33">
                  <c:v>7.6</c:v>
                </c:pt>
                <c:pt idx="34">
                  <c:v>-1.8</c:v>
                </c:pt>
                <c:pt idx="35">
                  <c:v>-6.1</c:v>
                </c:pt>
                <c:pt idx="36">
                  <c:v>-4.8</c:v>
                </c:pt>
                <c:pt idx="37">
                  <c:v>10</c:v>
                </c:pt>
                <c:pt idx="38">
                  <c:v>-7.9</c:v>
                </c:pt>
                <c:pt idx="39">
                  <c:v>-2.4</c:v>
                </c:pt>
                <c:pt idx="40">
                  <c:v>8.2000000000000011</c:v>
                </c:pt>
                <c:pt idx="41">
                  <c:v>-2.4</c:v>
                </c:pt>
                <c:pt idx="42">
                  <c:v>10</c:v>
                </c:pt>
                <c:pt idx="43">
                  <c:v>2.7</c:v>
                </c:pt>
                <c:pt idx="44">
                  <c:v>3.9</c:v>
                </c:pt>
                <c:pt idx="45">
                  <c:v>-5.5</c:v>
                </c:pt>
                <c:pt idx="46">
                  <c:v>2</c:v>
                </c:pt>
                <c:pt idx="47">
                  <c:v>-6</c:v>
                </c:pt>
                <c:pt idx="48">
                  <c:v>6</c:v>
                </c:pt>
                <c:pt idx="49">
                  <c:v>-5.8</c:v>
                </c:pt>
                <c:pt idx="50">
                  <c:v>6.5</c:v>
                </c:pt>
                <c:pt idx="51">
                  <c:v>10</c:v>
                </c:pt>
                <c:pt idx="52">
                  <c:v>10</c:v>
                </c:pt>
                <c:pt idx="53">
                  <c:v>-7.3</c:v>
                </c:pt>
                <c:pt idx="54">
                  <c:v>5.0999999999999996</c:v>
                </c:pt>
                <c:pt idx="55">
                  <c:v>4.5999999999999996</c:v>
                </c:pt>
                <c:pt idx="56">
                  <c:v>10</c:v>
                </c:pt>
                <c:pt idx="57">
                  <c:v>-3.9</c:v>
                </c:pt>
                <c:pt idx="58">
                  <c:v>5.3</c:v>
                </c:pt>
                <c:pt idx="60">
                  <c:v>0.1</c:v>
                </c:pt>
                <c:pt idx="61">
                  <c:v>-7.1</c:v>
                </c:pt>
                <c:pt idx="62">
                  <c:v>-4.2</c:v>
                </c:pt>
                <c:pt idx="63">
                  <c:v>-0.5</c:v>
                </c:pt>
                <c:pt idx="64">
                  <c:v>-6</c:v>
                </c:pt>
                <c:pt idx="65">
                  <c:v>2.4</c:v>
                </c:pt>
                <c:pt idx="67">
                  <c:v>-2</c:v>
                </c:pt>
                <c:pt idx="68">
                  <c:v>10</c:v>
                </c:pt>
                <c:pt idx="69">
                  <c:v>8.5</c:v>
                </c:pt>
                <c:pt idx="70">
                  <c:v>-6</c:v>
                </c:pt>
                <c:pt idx="71">
                  <c:v>-6.7</c:v>
                </c:pt>
                <c:pt idx="72">
                  <c:v>10</c:v>
                </c:pt>
                <c:pt idx="73">
                  <c:v>9.2000000000000011</c:v>
                </c:pt>
                <c:pt idx="74">
                  <c:v>10</c:v>
                </c:pt>
                <c:pt idx="75">
                  <c:v>9.8000000000000007</c:v>
                </c:pt>
                <c:pt idx="76">
                  <c:v>10</c:v>
                </c:pt>
                <c:pt idx="77">
                  <c:v>-7.3</c:v>
                </c:pt>
                <c:pt idx="78">
                  <c:v>-3.6</c:v>
                </c:pt>
                <c:pt idx="79">
                  <c:v>-4.8</c:v>
                </c:pt>
                <c:pt idx="80">
                  <c:v>0.1</c:v>
                </c:pt>
                <c:pt idx="81">
                  <c:v>-8.4</c:v>
                </c:pt>
                <c:pt idx="82">
                  <c:v>-3</c:v>
                </c:pt>
                <c:pt idx="83">
                  <c:v>-4.5999999999999996</c:v>
                </c:pt>
                <c:pt idx="84">
                  <c:v>8</c:v>
                </c:pt>
                <c:pt idx="86">
                  <c:v>-2.8</c:v>
                </c:pt>
                <c:pt idx="87">
                  <c:v>10</c:v>
                </c:pt>
                <c:pt idx="88">
                  <c:v>10</c:v>
                </c:pt>
                <c:pt idx="90">
                  <c:v>6</c:v>
                </c:pt>
                <c:pt idx="91">
                  <c:v>-1</c:v>
                </c:pt>
                <c:pt idx="92">
                  <c:v>-5.9</c:v>
                </c:pt>
                <c:pt idx="93">
                  <c:v>5</c:v>
                </c:pt>
                <c:pt idx="95">
                  <c:v>-3.9</c:v>
                </c:pt>
                <c:pt idx="97">
                  <c:v>-6.6</c:v>
                </c:pt>
                <c:pt idx="98">
                  <c:v>9.6</c:v>
                </c:pt>
                <c:pt idx="99">
                  <c:v>-2.4</c:v>
                </c:pt>
                <c:pt idx="100">
                  <c:v>6.6</c:v>
                </c:pt>
                <c:pt idx="101">
                  <c:v>-2.9</c:v>
                </c:pt>
                <c:pt idx="102">
                  <c:v>-7.5</c:v>
                </c:pt>
                <c:pt idx="103">
                  <c:v>-3.8</c:v>
                </c:pt>
                <c:pt idx="104">
                  <c:v>6</c:v>
                </c:pt>
                <c:pt idx="105">
                  <c:v>-3.7</c:v>
                </c:pt>
                <c:pt idx="106">
                  <c:v>10</c:v>
                </c:pt>
                <c:pt idx="108">
                  <c:v>10</c:v>
                </c:pt>
                <c:pt idx="109">
                  <c:v>-2.2999999999999998</c:v>
                </c:pt>
                <c:pt idx="110">
                  <c:v>-4.7</c:v>
                </c:pt>
                <c:pt idx="111">
                  <c:v>-2</c:v>
                </c:pt>
                <c:pt idx="112">
                  <c:v>10</c:v>
                </c:pt>
                <c:pt idx="113">
                  <c:v>0.9</c:v>
                </c:pt>
                <c:pt idx="114">
                  <c:v>-0.1</c:v>
                </c:pt>
                <c:pt idx="115">
                  <c:v>10</c:v>
                </c:pt>
                <c:pt idx="116">
                  <c:v>-4.2</c:v>
                </c:pt>
                <c:pt idx="117">
                  <c:v>1.5</c:v>
                </c:pt>
                <c:pt idx="118">
                  <c:v>1.2</c:v>
                </c:pt>
                <c:pt idx="119">
                  <c:v>-2.6</c:v>
                </c:pt>
                <c:pt idx="120">
                  <c:v>2.9</c:v>
                </c:pt>
                <c:pt idx="121">
                  <c:v>-3.6</c:v>
                </c:pt>
                <c:pt idx="122">
                  <c:v>4.5999999999999996</c:v>
                </c:pt>
                <c:pt idx="123">
                  <c:v>-6.2</c:v>
                </c:pt>
                <c:pt idx="124">
                  <c:v>-10</c:v>
                </c:pt>
                <c:pt idx="125">
                  <c:v>-3</c:v>
                </c:pt>
                <c:pt idx="126">
                  <c:v>-3.3</c:v>
                </c:pt>
                <c:pt idx="127">
                  <c:v>-1.3</c:v>
                </c:pt>
                <c:pt idx="128">
                  <c:v>7.8</c:v>
                </c:pt>
                <c:pt idx="129">
                  <c:v>10</c:v>
                </c:pt>
                <c:pt idx="131">
                  <c:v>5</c:v>
                </c:pt>
                <c:pt idx="132">
                  <c:v>3</c:v>
                </c:pt>
                <c:pt idx="133">
                  <c:v>6.2</c:v>
                </c:pt>
                <c:pt idx="137">
                  <c:v>-3.9</c:v>
                </c:pt>
                <c:pt idx="139">
                  <c:v>-8.2000000000000011</c:v>
                </c:pt>
                <c:pt idx="140">
                  <c:v>10</c:v>
                </c:pt>
                <c:pt idx="141">
                  <c:v>10</c:v>
                </c:pt>
                <c:pt idx="142">
                  <c:v>-8.3000000000000007</c:v>
                </c:pt>
                <c:pt idx="143">
                  <c:v>-4</c:v>
                </c:pt>
                <c:pt idx="144">
                  <c:v>-6</c:v>
                </c:pt>
                <c:pt idx="145">
                  <c:v>0.9</c:v>
                </c:pt>
                <c:pt idx="146">
                  <c:v>-5.7</c:v>
                </c:pt>
                <c:pt idx="147">
                  <c:v>8.5</c:v>
                </c:pt>
                <c:pt idx="148">
                  <c:v>-7.1</c:v>
                </c:pt>
                <c:pt idx="149">
                  <c:v>6.7</c:v>
                </c:pt>
                <c:pt idx="150">
                  <c:v>-8.9</c:v>
                </c:pt>
                <c:pt idx="151">
                  <c:v>-3.2</c:v>
                </c:pt>
                <c:pt idx="152">
                  <c:v>6.5</c:v>
                </c:pt>
                <c:pt idx="154">
                  <c:v>10</c:v>
                </c:pt>
                <c:pt idx="155">
                  <c:v>10</c:v>
                </c:pt>
                <c:pt idx="156">
                  <c:v>3.8</c:v>
                </c:pt>
                <c:pt idx="157">
                  <c:v>-9</c:v>
                </c:pt>
                <c:pt idx="159">
                  <c:v>8.1</c:v>
                </c:pt>
                <c:pt idx="160">
                  <c:v>-7</c:v>
                </c:pt>
                <c:pt idx="161">
                  <c:v>-2.5</c:v>
                </c:pt>
                <c:pt idx="162">
                  <c:v>-3.5</c:v>
                </c:pt>
                <c:pt idx="163">
                  <c:v>-0.70000000000000062</c:v>
                </c:pt>
              </c:numCache>
            </c:numRef>
          </c:xVal>
          <c:yVal>
            <c:numRef>
              <c:f>Fig5a!$C$2:$C$165</c:f>
              <c:numCache>
                <c:formatCode>0.0</c:formatCode>
                <c:ptCount val="164"/>
                <c:pt idx="0">
                  <c:v>-1.0246590103857161</c:v>
                </c:pt>
                <c:pt idx="1">
                  <c:v>-0.15250491388440277</c:v>
                </c:pt>
                <c:pt idx="2">
                  <c:v>-3.0489424174500868</c:v>
                </c:pt>
                <c:pt idx="3">
                  <c:v>2.6858421294512977</c:v>
                </c:pt>
                <c:pt idx="4">
                  <c:v>0.53802965318573703</c:v>
                </c:pt>
                <c:pt idx="5">
                  <c:v>-3.4661731441284314</c:v>
                </c:pt>
                <c:pt idx="6">
                  <c:v>1.9349362556184677</c:v>
                </c:pt>
                <c:pt idx="7">
                  <c:v>2.3835753395424142</c:v>
                </c:pt>
                <c:pt idx="8">
                  <c:v>-5.5540883522773106</c:v>
                </c:pt>
                <c:pt idx="9">
                  <c:v>1.1437327182233399</c:v>
                </c:pt>
                <c:pt idx="10">
                  <c:v>-0.10153523917962395</c:v>
                </c:pt>
                <c:pt idx="11">
                  <c:v>-0.96966135257901986</c:v>
                </c:pt>
                <c:pt idx="12">
                  <c:v>1.8139689900999529</c:v>
                </c:pt>
                <c:pt idx="13">
                  <c:v>-0.42487837638569609</c:v>
                </c:pt>
                <c:pt idx="14">
                  <c:v>2.3637602623299623</c:v>
                </c:pt>
                <c:pt idx="15">
                  <c:v>1.0951027102566577</c:v>
                </c:pt>
                <c:pt idx="16">
                  <c:v>-1.9043770920656753</c:v>
                </c:pt>
                <c:pt idx="17">
                  <c:v>0.82244103392241064</c:v>
                </c:pt>
                <c:pt idx="18">
                  <c:v>-1.3173594327268481</c:v>
                </c:pt>
                <c:pt idx="19">
                  <c:v>3.627181269332572</c:v>
                </c:pt>
                <c:pt idx="20">
                  <c:v>1.0612638773597416</c:v>
                </c:pt>
                <c:pt idx="21">
                  <c:v>-1.7023206613357551E-2</c:v>
                </c:pt>
                <c:pt idx="22">
                  <c:v>-0.3538042733965629</c:v>
                </c:pt>
                <c:pt idx="23">
                  <c:v>-1.4444244440611556</c:v>
                </c:pt>
                <c:pt idx="24">
                  <c:v>-2.5298312156050882</c:v>
                </c:pt>
                <c:pt idx="25">
                  <c:v>-0.57465202233741264</c:v>
                </c:pt>
                <c:pt idx="26">
                  <c:v>-1.3762174299029288</c:v>
                </c:pt>
                <c:pt idx="27">
                  <c:v>1.9216090395576939</c:v>
                </c:pt>
                <c:pt idx="28">
                  <c:v>1.3425229825728691</c:v>
                </c:pt>
                <c:pt idx="29">
                  <c:v>-2.6536180506779492</c:v>
                </c:pt>
                <c:pt idx="30">
                  <c:v>-2.7455711350281575</c:v>
                </c:pt>
                <c:pt idx="31">
                  <c:v>1.3246325063102402</c:v>
                </c:pt>
                <c:pt idx="32">
                  <c:v>2.4200500445296838</c:v>
                </c:pt>
                <c:pt idx="33">
                  <c:v>0.44868444593914697</c:v>
                </c:pt>
                <c:pt idx="34">
                  <c:v>-2.5799113065233632</c:v>
                </c:pt>
                <c:pt idx="35">
                  <c:v>-4.4537827776234487</c:v>
                </c:pt>
                <c:pt idx="36">
                  <c:v>-2.0141238517769651</c:v>
                </c:pt>
                <c:pt idx="37">
                  <c:v>0.65839167423125156</c:v>
                </c:pt>
                <c:pt idx="38">
                  <c:v>-1.5103433732348162</c:v>
                </c:pt>
                <c:pt idx="39">
                  <c:v>-0.56505399501565656</c:v>
                </c:pt>
                <c:pt idx="40">
                  <c:v>4.0436374598907001</c:v>
                </c:pt>
                <c:pt idx="41">
                  <c:v>5.3110242577064308E-2</c:v>
                </c:pt>
                <c:pt idx="42">
                  <c:v>1.9624357187747521</c:v>
                </c:pt>
                <c:pt idx="43">
                  <c:v>1.114496689299926</c:v>
                </c:pt>
                <c:pt idx="44">
                  <c:v>-0.34191560122611442</c:v>
                </c:pt>
                <c:pt idx="45">
                  <c:v>0.8688581340159226</c:v>
                </c:pt>
                <c:pt idx="46">
                  <c:v>-0.51786171171609752</c:v>
                </c:pt>
                <c:pt idx="47">
                  <c:v>-2.3974534890611618</c:v>
                </c:pt>
                <c:pt idx="48">
                  <c:v>6.805995238058396E-2</c:v>
                </c:pt>
                <c:pt idx="49">
                  <c:v>-2.5277503038040288</c:v>
                </c:pt>
                <c:pt idx="50">
                  <c:v>-6.3154111777135036E-2</c:v>
                </c:pt>
                <c:pt idx="51">
                  <c:v>2.4533605894647508</c:v>
                </c:pt>
                <c:pt idx="52">
                  <c:v>2.1525972714108885</c:v>
                </c:pt>
                <c:pt idx="53">
                  <c:v>0.94529905658849844</c:v>
                </c:pt>
                <c:pt idx="54">
                  <c:v>-1.4947525552605641</c:v>
                </c:pt>
                <c:pt idx="55">
                  <c:v>-2.0158084285721327</c:v>
                </c:pt>
                <c:pt idx="56">
                  <c:v>1.7137186448010508</c:v>
                </c:pt>
                <c:pt idx="57">
                  <c:v>-1.8538104028849052</c:v>
                </c:pt>
                <c:pt idx="58">
                  <c:v>2.2210997724517605</c:v>
                </c:pt>
                <c:pt idx="59">
                  <c:v>2.0848302668270562</c:v>
                </c:pt>
                <c:pt idx="60">
                  <c:v>-0.31111437918906659</c:v>
                </c:pt>
                <c:pt idx="61">
                  <c:v>-0.90182083923061063</c:v>
                </c:pt>
                <c:pt idx="62">
                  <c:v>-2.3671305159558353</c:v>
                </c:pt>
                <c:pt idx="63">
                  <c:v>-0.57628992799708634</c:v>
                </c:pt>
                <c:pt idx="64">
                  <c:v>-2.5858488244889801</c:v>
                </c:pt>
                <c:pt idx="65">
                  <c:v>-1.0139214734359348</c:v>
                </c:pt>
                <c:pt idx="66">
                  <c:v>4.0728622060107575</c:v>
                </c:pt>
                <c:pt idx="67">
                  <c:v>2.0097717310613405</c:v>
                </c:pt>
                <c:pt idx="68">
                  <c:v>2.4882260615591916</c:v>
                </c:pt>
                <c:pt idx="69">
                  <c:v>-3.9317426221039398E-2</c:v>
                </c:pt>
                <c:pt idx="70">
                  <c:v>0.9438770909261156</c:v>
                </c:pt>
                <c:pt idx="71">
                  <c:v>-1.0038906594846315</c:v>
                </c:pt>
                <c:pt idx="72">
                  <c:v>3.2359778143786238</c:v>
                </c:pt>
                <c:pt idx="73">
                  <c:v>2.2278460455603395</c:v>
                </c:pt>
                <c:pt idx="74">
                  <c:v>2.3323860002069914</c:v>
                </c:pt>
                <c:pt idx="75">
                  <c:v>-0.79160878506038301</c:v>
                </c:pt>
                <c:pt idx="76">
                  <c:v>3.3875243565323667</c:v>
                </c:pt>
                <c:pt idx="77">
                  <c:v>0.17806595461434241</c:v>
                </c:pt>
                <c:pt idx="78">
                  <c:v>-2.6204800861708435</c:v>
                </c:pt>
                <c:pt idx="79">
                  <c:v>-1.4424673854343892</c:v>
                </c:pt>
                <c:pt idx="80">
                  <c:v>4.0795589516230502</c:v>
                </c:pt>
                <c:pt idx="81">
                  <c:v>-1.9226050943344415</c:v>
                </c:pt>
                <c:pt idx="82">
                  <c:v>-2.8988393517736331</c:v>
                </c:pt>
                <c:pt idx="83">
                  <c:v>-2.7199447735242201E-3</c:v>
                </c:pt>
                <c:pt idx="84">
                  <c:v>0.7849688793651266</c:v>
                </c:pt>
                <c:pt idx="85">
                  <c:v>1.060649782964987</c:v>
                </c:pt>
                <c:pt idx="86">
                  <c:v>0.61928565284717774</c:v>
                </c:pt>
                <c:pt idx="87">
                  <c:v>-1.196387862462847</c:v>
                </c:pt>
                <c:pt idx="88">
                  <c:v>3.1231480774089748</c:v>
                </c:pt>
                <c:pt idx="89">
                  <c:v>1.6901081540363057</c:v>
                </c:pt>
                <c:pt idx="90">
                  <c:v>-1.9278960376413259</c:v>
                </c:pt>
                <c:pt idx="91">
                  <c:v>-3.1943187492630516</c:v>
                </c:pt>
                <c:pt idx="92">
                  <c:v>-1.7786661611774077</c:v>
                </c:pt>
                <c:pt idx="93">
                  <c:v>2.2185732992415019</c:v>
                </c:pt>
                <c:pt idx="94">
                  <c:v>2.8840813636536038</c:v>
                </c:pt>
                <c:pt idx="95">
                  <c:v>-2.1789299294447222</c:v>
                </c:pt>
                <c:pt idx="96">
                  <c:v>3.8213909815396008</c:v>
                </c:pt>
                <c:pt idx="97">
                  <c:v>-0.93830356289269556</c:v>
                </c:pt>
                <c:pt idx="98">
                  <c:v>2.0775876654361602</c:v>
                </c:pt>
                <c:pt idx="99">
                  <c:v>0.98491784499501556</c:v>
                </c:pt>
                <c:pt idx="100">
                  <c:v>-3.9295770902459157</c:v>
                </c:pt>
                <c:pt idx="101">
                  <c:v>-1.4317807398570339</c:v>
                </c:pt>
                <c:pt idx="102">
                  <c:v>-7.4351702207636247E-2</c:v>
                </c:pt>
                <c:pt idx="103">
                  <c:v>-1.7624200714079479</c:v>
                </c:pt>
                <c:pt idx="104">
                  <c:v>-0.78160212904317061</c:v>
                </c:pt>
                <c:pt idx="105">
                  <c:v>-1.1214031310725361</c:v>
                </c:pt>
                <c:pt idx="106">
                  <c:v>2.0642088322192387</c:v>
                </c:pt>
                <c:pt idx="107">
                  <c:v>1.5338095641516629</c:v>
                </c:pt>
                <c:pt idx="108">
                  <c:v>1.0546985804348106</c:v>
                </c:pt>
                <c:pt idx="109">
                  <c:v>-2.056157780763586</c:v>
                </c:pt>
                <c:pt idx="110">
                  <c:v>-3.5024340950728083</c:v>
                </c:pt>
                <c:pt idx="111">
                  <c:v>-2.1404470206255888</c:v>
                </c:pt>
                <c:pt idx="112">
                  <c:v>2.6217940111121916</c:v>
                </c:pt>
                <c:pt idx="113">
                  <c:v>-3.0489505512620505E-2</c:v>
                </c:pt>
                <c:pt idx="114">
                  <c:v>0.56629961608659163</c:v>
                </c:pt>
                <c:pt idx="115">
                  <c:v>-0.76952054939286541</c:v>
                </c:pt>
                <c:pt idx="116">
                  <c:v>7.1258171585751956E-2</c:v>
                </c:pt>
                <c:pt idx="117">
                  <c:v>-0.53592796540257071</c:v>
                </c:pt>
                <c:pt idx="118">
                  <c:v>-0.27792923076385789</c:v>
                </c:pt>
                <c:pt idx="119">
                  <c:v>1.9317714069762084</c:v>
                </c:pt>
                <c:pt idx="120">
                  <c:v>2.7542227968264612</c:v>
                </c:pt>
                <c:pt idx="121">
                  <c:v>-0.31451222302055726</c:v>
                </c:pt>
                <c:pt idx="122">
                  <c:v>0.57931812490648049</c:v>
                </c:pt>
                <c:pt idx="123">
                  <c:v>-2.2546519487898511</c:v>
                </c:pt>
                <c:pt idx="124">
                  <c:v>0.85022927486469724</c:v>
                </c:pt>
                <c:pt idx="125">
                  <c:v>-2.0986962811746475</c:v>
                </c:pt>
                <c:pt idx="126">
                  <c:v>-3.5300220384965142</c:v>
                </c:pt>
                <c:pt idx="127">
                  <c:v>4.5175520528419755</c:v>
                </c:pt>
                <c:pt idx="128">
                  <c:v>0.28645347437605712</c:v>
                </c:pt>
                <c:pt idx="129">
                  <c:v>1.4414017792808738</c:v>
                </c:pt>
                <c:pt idx="130">
                  <c:v>-1.249896624853875</c:v>
                </c:pt>
                <c:pt idx="131">
                  <c:v>0.18269595258464041</c:v>
                </c:pt>
                <c:pt idx="132">
                  <c:v>2.5058033275170359</c:v>
                </c:pt>
                <c:pt idx="133">
                  <c:v>0.62855985051717989</c:v>
                </c:pt>
                <c:pt idx="134">
                  <c:v>3.354298024433505</c:v>
                </c:pt>
                <c:pt idx="135">
                  <c:v>1.4904385010673407</c:v>
                </c:pt>
                <c:pt idx="136">
                  <c:v>1.6923459740903721</c:v>
                </c:pt>
                <c:pt idx="137">
                  <c:v>-1.2885141742904649</c:v>
                </c:pt>
                <c:pt idx="138">
                  <c:v>-0.68085289189375753</c:v>
                </c:pt>
                <c:pt idx="139">
                  <c:v>0.40449671841672774</c:v>
                </c:pt>
                <c:pt idx="140">
                  <c:v>1.8549416749828369</c:v>
                </c:pt>
                <c:pt idx="141">
                  <c:v>1.5859984882606066</c:v>
                </c:pt>
                <c:pt idx="142">
                  <c:v>0.53665187908191569</c:v>
                </c:pt>
                <c:pt idx="143">
                  <c:v>-6.6630567409706565</c:v>
                </c:pt>
                <c:pt idx="144">
                  <c:v>-2.5968437906769939</c:v>
                </c:pt>
                <c:pt idx="145">
                  <c:v>2.3462514604558367</c:v>
                </c:pt>
                <c:pt idx="146">
                  <c:v>-1.3172203612626596</c:v>
                </c:pt>
                <c:pt idx="147">
                  <c:v>1.2152060711195298</c:v>
                </c:pt>
                <c:pt idx="148">
                  <c:v>1.2875045105774532</c:v>
                </c:pt>
                <c:pt idx="149">
                  <c:v>0.79726253322084517</c:v>
                </c:pt>
                <c:pt idx="150">
                  <c:v>-3.8817731660219099</c:v>
                </c:pt>
                <c:pt idx="151">
                  <c:v>-0.70293704359143483</c:v>
                </c:pt>
                <c:pt idx="152">
                  <c:v>-4.8498578674419015</c:v>
                </c:pt>
                <c:pt idx="153">
                  <c:v>-2.008154748517565</c:v>
                </c:pt>
                <c:pt idx="154">
                  <c:v>1.7701927140508484</c:v>
                </c:pt>
                <c:pt idx="155">
                  <c:v>2.1991999457863995</c:v>
                </c:pt>
                <c:pt idx="156">
                  <c:v>0.36318137277212248</c:v>
                </c:pt>
                <c:pt idx="157">
                  <c:v>-2.3935924677883014</c:v>
                </c:pt>
                <c:pt idx="158">
                  <c:v>-1.6024780764840081</c:v>
                </c:pt>
                <c:pt idx="159">
                  <c:v>-0.96853134204090718</c:v>
                </c:pt>
                <c:pt idx="160">
                  <c:v>1.1564140982994702</c:v>
                </c:pt>
                <c:pt idx="161">
                  <c:v>-1.5318072414765007</c:v>
                </c:pt>
                <c:pt idx="162">
                  <c:v>-3.3250856425063402</c:v>
                </c:pt>
                <c:pt idx="163">
                  <c:v>-0.96483108103919379</c:v>
                </c:pt>
              </c:numCache>
            </c:numRef>
          </c:yVal>
          <c:bubbleSize>
            <c:numRef>
              <c:f>Fig5a!$D$2:$D$165</c:f>
              <c:numCache>
                <c:formatCode>#,##0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3024128"/>
        <c:axId val="83030400"/>
      </c:bubbleChart>
      <c:valAx>
        <c:axId val="83024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Democracy</a:t>
                </a:r>
              </a:p>
            </c:rich>
          </c:tx>
          <c:layout>
            <c:manualLayout>
              <c:xMode val="edge"/>
              <c:yMode val="edge"/>
              <c:x val="0.45052313855504905"/>
              <c:y val="0.94838422015425949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  <c:crossAx val="83030400"/>
        <c:crosses val="autoZero"/>
        <c:crossBetween val="midCat"/>
      </c:valAx>
      <c:valAx>
        <c:axId val="830304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Growth of per capita GDP, adjusted for initial income (% per year)</a:t>
                </a:r>
              </a:p>
            </c:rich>
          </c:tx>
          <c:layout>
            <c:manualLayout>
              <c:xMode val="edge"/>
              <c:yMode val="edge"/>
              <c:x val="4.0935212045862691E-3"/>
              <c:y val="8.4832001069607504E-2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024128"/>
        <c:crosses val="autoZero"/>
        <c:crossBetween val="midCat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tx1">
                    <a:lumMod val="50000"/>
                    <a:lumOff val="50000"/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Fig6b!$B$2:$B$165</c:f>
              <c:numCache>
                <c:formatCode>General</c:formatCode>
                <c:ptCount val="164"/>
                <c:pt idx="0">
                  <c:v>11</c:v>
                </c:pt>
                <c:pt idx="1">
                  <c:v>12</c:v>
                </c:pt>
                <c:pt idx="4">
                  <c:v>16</c:v>
                </c:pt>
                <c:pt idx="5">
                  <c:v>11</c:v>
                </c:pt>
                <c:pt idx="6">
                  <c:v>21</c:v>
                </c:pt>
                <c:pt idx="7">
                  <c:v>15</c:v>
                </c:pt>
                <c:pt idx="8">
                  <c:v>11</c:v>
                </c:pt>
                <c:pt idx="9">
                  <c:v>12.6</c:v>
                </c:pt>
                <c:pt idx="10">
                  <c:v>14</c:v>
                </c:pt>
                <c:pt idx="11">
                  <c:v>8</c:v>
                </c:pt>
                <c:pt idx="12">
                  <c:v>13</c:v>
                </c:pt>
                <c:pt idx="13">
                  <c:v>14</c:v>
                </c:pt>
                <c:pt idx="14">
                  <c:v>19</c:v>
                </c:pt>
                <c:pt idx="15">
                  <c:v>13</c:v>
                </c:pt>
                <c:pt idx="16">
                  <c:v>7</c:v>
                </c:pt>
                <c:pt idx="17">
                  <c:v>7</c:v>
                </c:pt>
                <c:pt idx="18">
                  <c:v>14</c:v>
                </c:pt>
                <c:pt idx="19">
                  <c:v>12</c:v>
                </c:pt>
                <c:pt idx="20">
                  <c:v>15</c:v>
                </c:pt>
                <c:pt idx="21">
                  <c:v>13</c:v>
                </c:pt>
                <c:pt idx="22">
                  <c:v>13</c:v>
                </c:pt>
                <c:pt idx="23">
                  <c:v>4</c:v>
                </c:pt>
                <c:pt idx="24">
                  <c:v>6</c:v>
                </c:pt>
                <c:pt idx="25">
                  <c:v>9</c:v>
                </c:pt>
                <c:pt idx="26">
                  <c:v>9</c:v>
                </c:pt>
                <c:pt idx="27">
                  <c:v>16</c:v>
                </c:pt>
                <c:pt idx="28">
                  <c:v>12</c:v>
                </c:pt>
                <c:pt idx="31">
                  <c:v>14</c:v>
                </c:pt>
                <c:pt idx="32">
                  <c:v>11</c:v>
                </c:pt>
                <c:pt idx="33">
                  <c:v>11</c:v>
                </c:pt>
                <c:pt idx="34">
                  <c:v>8</c:v>
                </c:pt>
                <c:pt idx="35">
                  <c:v>4.3</c:v>
                </c:pt>
                <c:pt idx="36">
                  <c:v>8</c:v>
                </c:pt>
                <c:pt idx="37">
                  <c:v>11</c:v>
                </c:pt>
                <c:pt idx="39">
                  <c:v>13</c:v>
                </c:pt>
                <c:pt idx="40">
                  <c:v>13</c:v>
                </c:pt>
                <c:pt idx="41">
                  <c:v>15</c:v>
                </c:pt>
                <c:pt idx="42">
                  <c:v>17</c:v>
                </c:pt>
                <c:pt idx="43">
                  <c:v>13</c:v>
                </c:pt>
                <c:pt idx="45">
                  <c:v>12</c:v>
                </c:pt>
                <c:pt idx="46">
                  <c:v>11</c:v>
                </c:pt>
                <c:pt idx="47">
                  <c:v>5</c:v>
                </c:pt>
                <c:pt idx="48">
                  <c:v>16</c:v>
                </c:pt>
                <c:pt idx="49">
                  <c:v>5</c:v>
                </c:pt>
                <c:pt idx="51">
                  <c:v>18</c:v>
                </c:pt>
                <c:pt idx="52">
                  <c:v>16</c:v>
                </c:pt>
                <c:pt idx="54">
                  <c:v>5</c:v>
                </c:pt>
                <c:pt idx="55">
                  <c:v>11</c:v>
                </c:pt>
                <c:pt idx="56">
                  <c:v>16</c:v>
                </c:pt>
                <c:pt idx="57">
                  <c:v>7</c:v>
                </c:pt>
                <c:pt idx="58">
                  <c:v>16</c:v>
                </c:pt>
                <c:pt idx="59">
                  <c:v>16</c:v>
                </c:pt>
                <c:pt idx="60">
                  <c:v>9</c:v>
                </c:pt>
                <c:pt idx="63">
                  <c:v>12</c:v>
                </c:pt>
                <c:pt idx="67">
                  <c:v>16</c:v>
                </c:pt>
                <c:pt idx="68">
                  <c:v>18</c:v>
                </c:pt>
                <c:pt idx="69">
                  <c:v>10</c:v>
                </c:pt>
                <c:pt idx="70">
                  <c:v>11</c:v>
                </c:pt>
                <c:pt idx="71">
                  <c:v>12</c:v>
                </c:pt>
                <c:pt idx="72">
                  <c:v>17</c:v>
                </c:pt>
                <c:pt idx="73">
                  <c:v>16</c:v>
                </c:pt>
                <c:pt idx="74">
                  <c:v>16</c:v>
                </c:pt>
                <c:pt idx="75">
                  <c:v>12</c:v>
                </c:pt>
                <c:pt idx="76">
                  <c:v>15</c:v>
                </c:pt>
                <c:pt idx="77">
                  <c:v>13</c:v>
                </c:pt>
                <c:pt idx="78">
                  <c:v>14</c:v>
                </c:pt>
                <c:pt idx="79">
                  <c:v>9</c:v>
                </c:pt>
                <c:pt idx="80">
                  <c:v>16</c:v>
                </c:pt>
                <c:pt idx="81">
                  <c:v>8.7000000000000011</c:v>
                </c:pt>
                <c:pt idx="82">
                  <c:v>13</c:v>
                </c:pt>
                <c:pt idx="83">
                  <c:v>9</c:v>
                </c:pt>
                <c:pt idx="84">
                  <c:v>15</c:v>
                </c:pt>
                <c:pt idx="85">
                  <c:v>13</c:v>
                </c:pt>
                <c:pt idx="86">
                  <c:v>11</c:v>
                </c:pt>
                <c:pt idx="87">
                  <c:v>16</c:v>
                </c:pt>
                <c:pt idx="88">
                  <c:v>14</c:v>
                </c:pt>
                <c:pt idx="91">
                  <c:v>6.2</c:v>
                </c:pt>
                <c:pt idx="92">
                  <c:v>11</c:v>
                </c:pt>
                <c:pt idx="93">
                  <c:v>12</c:v>
                </c:pt>
                <c:pt idx="94">
                  <c:v>12</c:v>
                </c:pt>
                <c:pt idx="95">
                  <c:v>5</c:v>
                </c:pt>
                <c:pt idx="96">
                  <c:v>14</c:v>
                </c:pt>
                <c:pt idx="97">
                  <c:v>7</c:v>
                </c:pt>
                <c:pt idx="98">
                  <c:v>13</c:v>
                </c:pt>
                <c:pt idx="99">
                  <c:v>13</c:v>
                </c:pt>
                <c:pt idx="100">
                  <c:v>10</c:v>
                </c:pt>
                <c:pt idx="101">
                  <c:v>11</c:v>
                </c:pt>
                <c:pt idx="102">
                  <c:v>10</c:v>
                </c:pt>
                <c:pt idx="103">
                  <c:v>7</c:v>
                </c:pt>
                <c:pt idx="104">
                  <c:v>12</c:v>
                </c:pt>
                <c:pt idx="105">
                  <c:v>10</c:v>
                </c:pt>
                <c:pt idx="106">
                  <c:v>17</c:v>
                </c:pt>
                <c:pt idx="108">
                  <c:v>19</c:v>
                </c:pt>
                <c:pt idx="109">
                  <c:v>11</c:v>
                </c:pt>
                <c:pt idx="110">
                  <c:v>3</c:v>
                </c:pt>
                <c:pt idx="111">
                  <c:v>10</c:v>
                </c:pt>
                <c:pt idx="112">
                  <c:v>18</c:v>
                </c:pt>
                <c:pt idx="113">
                  <c:v>6</c:v>
                </c:pt>
                <c:pt idx="114">
                  <c:v>13</c:v>
                </c:pt>
                <c:pt idx="115">
                  <c:v>6.1</c:v>
                </c:pt>
                <c:pt idx="116">
                  <c:v>12</c:v>
                </c:pt>
                <c:pt idx="117">
                  <c:v>14</c:v>
                </c:pt>
                <c:pt idx="118">
                  <c:v>12</c:v>
                </c:pt>
                <c:pt idx="119">
                  <c:v>16</c:v>
                </c:pt>
                <c:pt idx="120">
                  <c:v>16</c:v>
                </c:pt>
                <c:pt idx="121">
                  <c:v>13</c:v>
                </c:pt>
                <c:pt idx="122">
                  <c:v>13</c:v>
                </c:pt>
                <c:pt idx="123">
                  <c:v>9</c:v>
                </c:pt>
                <c:pt idx="124">
                  <c:v>10</c:v>
                </c:pt>
                <c:pt idx="128">
                  <c:v>14</c:v>
                </c:pt>
                <c:pt idx="129">
                  <c:v>16</c:v>
                </c:pt>
                <c:pt idx="130">
                  <c:v>11</c:v>
                </c:pt>
                <c:pt idx="131">
                  <c:v>13</c:v>
                </c:pt>
                <c:pt idx="132">
                  <c:v>16</c:v>
                </c:pt>
                <c:pt idx="134">
                  <c:v>14</c:v>
                </c:pt>
                <c:pt idx="135">
                  <c:v>12</c:v>
                </c:pt>
                <c:pt idx="136">
                  <c:v>11</c:v>
                </c:pt>
                <c:pt idx="138">
                  <c:v>12</c:v>
                </c:pt>
                <c:pt idx="139">
                  <c:v>10</c:v>
                </c:pt>
                <c:pt idx="140">
                  <c:v>19</c:v>
                </c:pt>
                <c:pt idx="141">
                  <c:v>16</c:v>
                </c:pt>
                <c:pt idx="142">
                  <c:v>9</c:v>
                </c:pt>
                <c:pt idx="143">
                  <c:v>11</c:v>
                </c:pt>
                <c:pt idx="144">
                  <c:v>5</c:v>
                </c:pt>
                <c:pt idx="145">
                  <c:v>13</c:v>
                </c:pt>
                <c:pt idx="146">
                  <c:v>10.6</c:v>
                </c:pt>
                <c:pt idx="147">
                  <c:v>12</c:v>
                </c:pt>
                <c:pt idx="148">
                  <c:v>13</c:v>
                </c:pt>
                <c:pt idx="149">
                  <c:v>11</c:v>
                </c:pt>
                <c:pt idx="151">
                  <c:v>12</c:v>
                </c:pt>
                <c:pt idx="152">
                  <c:v>13</c:v>
                </c:pt>
                <c:pt idx="153">
                  <c:v>12</c:v>
                </c:pt>
                <c:pt idx="154">
                  <c:v>21</c:v>
                </c:pt>
                <c:pt idx="155">
                  <c:v>16</c:v>
                </c:pt>
                <c:pt idx="156">
                  <c:v>15</c:v>
                </c:pt>
                <c:pt idx="157">
                  <c:v>12</c:v>
                </c:pt>
                <c:pt idx="158">
                  <c:v>9</c:v>
                </c:pt>
                <c:pt idx="159">
                  <c:v>12</c:v>
                </c:pt>
                <c:pt idx="160">
                  <c:v>11</c:v>
                </c:pt>
                <c:pt idx="161">
                  <c:v>8.5</c:v>
                </c:pt>
                <c:pt idx="162">
                  <c:v>7</c:v>
                </c:pt>
                <c:pt idx="163">
                  <c:v>9</c:v>
                </c:pt>
              </c:numCache>
            </c:numRef>
          </c:xVal>
          <c:yVal>
            <c:numRef>
              <c:f>Fig6b!$C$2:$C$165</c:f>
              <c:numCache>
                <c:formatCode>General</c:formatCode>
                <c:ptCount val="164"/>
                <c:pt idx="0">
                  <c:v>-5.6</c:v>
                </c:pt>
                <c:pt idx="1">
                  <c:v>-7.3</c:v>
                </c:pt>
                <c:pt idx="2">
                  <c:v>-5.0999999999999996</c:v>
                </c:pt>
                <c:pt idx="4">
                  <c:v>0.5</c:v>
                </c:pt>
                <c:pt idx="5">
                  <c:v>3.4</c:v>
                </c:pt>
                <c:pt idx="6">
                  <c:v>10</c:v>
                </c:pt>
                <c:pt idx="7">
                  <c:v>10</c:v>
                </c:pt>
                <c:pt idx="8">
                  <c:v>-4.7</c:v>
                </c:pt>
                <c:pt idx="10">
                  <c:v>-9.5</c:v>
                </c:pt>
                <c:pt idx="11">
                  <c:v>-0.60000000000000064</c:v>
                </c:pt>
                <c:pt idx="13">
                  <c:v>-0.70000000000000062</c:v>
                </c:pt>
                <c:pt idx="14">
                  <c:v>10</c:v>
                </c:pt>
                <c:pt idx="16">
                  <c:v>-2.5</c:v>
                </c:pt>
                <c:pt idx="17">
                  <c:v>-8</c:v>
                </c:pt>
                <c:pt idx="18">
                  <c:v>1.4</c:v>
                </c:pt>
                <c:pt idx="19">
                  <c:v>8.7000000000000011</c:v>
                </c:pt>
                <c:pt idx="20">
                  <c:v>0.5</c:v>
                </c:pt>
                <c:pt idx="22">
                  <c:v>-3</c:v>
                </c:pt>
                <c:pt idx="23">
                  <c:v>-5.0999999999999996</c:v>
                </c:pt>
                <c:pt idx="24">
                  <c:v>-5.4</c:v>
                </c:pt>
                <c:pt idx="25">
                  <c:v>-4.2</c:v>
                </c:pt>
                <c:pt idx="26">
                  <c:v>-6.7</c:v>
                </c:pt>
                <c:pt idx="27">
                  <c:v>10</c:v>
                </c:pt>
                <c:pt idx="30">
                  <c:v>-5.8</c:v>
                </c:pt>
                <c:pt idx="31">
                  <c:v>1.7</c:v>
                </c:pt>
                <c:pt idx="32">
                  <c:v>-7.5</c:v>
                </c:pt>
                <c:pt idx="33">
                  <c:v>7.6</c:v>
                </c:pt>
                <c:pt idx="34">
                  <c:v>-1.8</c:v>
                </c:pt>
                <c:pt idx="35">
                  <c:v>-6.1</c:v>
                </c:pt>
                <c:pt idx="36">
                  <c:v>-4.8</c:v>
                </c:pt>
                <c:pt idx="37">
                  <c:v>10</c:v>
                </c:pt>
                <c:pt idx="38">
                  <c:v>-7.9</c:v>
                </c:pt>
                <c:pt idx="39">
                  <c:v>-2.4</c:v>
                </c:pt>
                <c:pt idx="40">
                  <c:v>8.2000000000000011</c:v>
                </c:pt>
                <c:pt idx="41">
                  <c:v>-2.4</c:v>
                </c:pt>
                <c:pt idx="42">
                  <c:v>10</c:v>
                </c:pt>
                <c:pt idx="43">
                  <c:v>2.7</c:v>
                </c:pt>
                <c:pt idx="44">
                  <c:v>3.9</c:v>
                </c:pt>
                <c:pt idx="45">
                  <c:v>-5.5</c:v>
                </c:pt>
                <c:pt idx="46">
                  <c:v>2</c:v>
                </c:pt>
                <c:pt idx="47">
                  <c:v>-6</c:v>
                </c:pt>
                <c:pt idx="48">
                  <c:v>6</c:v>
                </c:pt>
                <c:pt idx="49">
                  <c:v>-5.8</c:v>
                </c:pt>
                <c:pt idx="50">
                  <c:v>6.5</c:v>
                </c:pt>
                <c:pt idx="51">
                  <c:v>10</c:v>
                </c:pt>
                <c:pt idx="52">
                  <c:v>10</c:v>
                </c:pt>
                <c:pt idx="53">
                  <c:v>-7.3</c:v>
                </c:pt>
                <c:pt idx="54">
                  <c:v>5.0999999999999996</c:v>
                </c:pt>
                <c:pt idx="55">
                  <c:v>4.5999999999999996</c:v>
                </c:pt>
                <c:pt idx="56">
                  <c:v>10</c:v>
                </c:pt>
                <c:pt idx="57">
                  <c:v>-3.9</c:v>
                </c:pt>
                <c:pt idx="58">
                  <c:v>5.3</c:v>
                </c:pt>
                <c:pt idx="60">
                  <c:v>0.1</c:v>
                </c:pt>
                <c:pt idx="61">
                  <c:v>-7.1</c:v>
                </c:pt>
                <c:pt idx="62">
                  <c:v>-4.2</c:v>
                </c:pt>
                <c:pt idx="63">
                  <c:v>-0.5</c:v>
                </c:pt>
                <c:pt idx="64">
                  <c:v>-6</c:v>
                </c:pt>
                <c:pt idx="65">
                  <c:v>2.4</c:v>
                </c:pt>
                <c:pt idx="67">
                  <c:v>-2</c:v>
                </c:pt>
                <c:pt idx="68">
                  <c:v>10</c:v>
                </c:pt>
                <c:pt idx="69">
                  <c:v>8.5</c:v>
                </c:pt>
                <c:pt idx="70">
                  <c:v>-6</c:v>
                </c:pt>
                <c:pt idx="71">
                  <c:v>-6.7</c:v>
                </c:pt>
                <c:pt idx="72">
                  <c:v>10</c:v>
                </c:pt>
                <c:pt idx="73">
                  <c:v>9.2000000000000011</c:v>
                </c:pt>
                <c:pt idx="74">
                  <c:v>10</c:v>
                </c:pt>
                <c:pt idx="75">
                  <c:v>9.8000000000000007</c:v>
                </c:pt>
                <c:pt idx="76">
                  <c:v>10</c:v>
                </c:pt>
                <c:pt idx="77">
                  <c:v>-7.3</c:v>
                </c:pt>
                <c:pt idx="78">
                  <c:v>-3.6</c:v>
                </c:pt>
                <c:pt idx="79">
                  <c:v>-4.8</c:v>
                </c:pt>
                <c:pt idx="80">
                  <c:v>0.1</c:v>
                </c:pt>
                <c:pt idx="81">
                  <c:v>-8.4</c:v>
                </c:pt>
                <c:pt idx="82">
                  <c:v>-3</c:v>
                </c:pt>
                <c:pt idx="83">
                  <c:v>-4.5999999999999996</c:v>
                </c:pt>
                <c:pt idx="84">
                  <c:v>8</c:v>
                </c:pt>
                <c:pt idx="86">
                  <c:v>-2.8</c:v>
                </c:pt>
                <c:pt idx="87">
                  <c:v>10</c:v>
                </c:pt>
                <c:pt idx="88">
                  <c:v>10</c:v>
                </c:pt>
                <c:pt idx="90">
                  <c:v>6</c:v>
                </c:pt>
                <c:pt idx="91">
                  <c:v>-1</c:v>
                </c:pt>
                <c:pt idx="92">
                  <c:v>-5.9</c:v>
                </c:pt>
                <c:pt idx="93">
                  <c:v>5</c:v>
                </c:pt>
                <c:pt idx="95">
                  <c:v>-3.9</c:v>
                </c:pt>
                <c:pt idx="97">
                  <c:v>-6.6</c:v>
                </c:pt>
                <c:pt idx="98">
                  <c:v>9.6</c:v>
                </c:pt>
                <c:pt idx="99">
                  <c:v>-2.4</c:v>
                </c:pt>
                <c:pt idx="100">
                  <c:v>6.6</c:v>
                </c:pt>
                <c:pt idx="101">
                  <c:v>-2.9</c:v>
                </c:pt>
                <c:pt idx="102">
                  <c:v>-7.5</c:v>
                </c:pt>
                <c:pt idx="103">
                  <c:v>-3.8</c:v>
                </c:pt>
                <c:pt idx="104">
                  <c:v>6</c:v>
                </c:pt>
                <c:pt idx="105">
                  <c:v>-3.7</c:v>
                </c:pt>
                <c:pt idx="106">
                  <c:v>10</c:v>
                </c:pt>
                <c:pt idx="108">
                  <c:v>10</c:v>
                </c:pt>
                <c:pt idx="109">
                  <c:v>-2.2999999999999998</c:v>
                </c:pt>
                <c:pt idx="110">
                  <c:v>-4.7</c:v>
                </c:pt>
                <c:pt idx="111">
                  <c:v>-2</c:v>
                </c:pt>
                <c:pt idx="112">
                  <c:v>10</c:v>
                </c:pt>
                <c:pt idx="113">
                  <c:v>0.9</c:v>
                </c:pt>
                <c:pt idx="114">
                  <c:v>-0.1</c:v>
                </c:pt>
                <c:pt idx="115">
                  <c:v>10</c:v>
                </c:pt>
                <c:pt idx="116">
                  <c:v>-4.2</c:v>
                </c:pt>
                <c:pt idx="117">
                  <c:v>1.5</c:v>
                </c:pt>
                <c:pt idx="118">
                  <c:v>1.2</c:v>
                </c:pt>
                <c:pt idx="119">
                  <c:v>-2.6</c:v>
                </c:pt>
                <c:pt idx="120">
                  <c:v>2.9</c:v>
                </c:pt>
                <c:pt idx="121">
                  <c:v>-3.6</c:v>
                </c:pt>
                <c:pt idx="122">
                  <c:v>4.5999999999999996</c:v>
                </c:pt>
                <c:pt idx="123">
                  <c:v>-6.2</c:v>
                </c:pt>
                <c:pt idx="124">
                  <c:v>-10</c:v>
                </c:pt>
                <c:pt idx="125">
                  <c:v>-3</c:v>
                </c:pt>
                <c:pt idx="126">
                  <c:v>-3.3</c:v>
                </c:pt>
                <c:pt idx="127">
                  <c:v>-1.3</c:v>
                </c:pt>
                <c:pt idx="128">
                  <c:v>7.8</c:v>
                </c:pt>
                <c:pt idx="129">
                  <c:v>10</c:v>
                </c:pt>
                <c:pt idx="131">
                  <c:v>5</c:v>
                </c:pt>
                <c:pt idx="132">
                  <c:v>3</c:v>
                </c:pt>
                <c:pt idx="133">
                  <c:v>6.2</c:v>
                </c:pt>
                <c:pt idx="137">
                  <c:v>-3.9</c:v>
                </c:pt>
                <c:pt idx="139">
                  <c:v>-8.2000000000000011</c:v>
                </c:pt>
                <c:pt idx="140">
                  <c:v>10</c:v>
                </c:pt>
                <c:pt idx="141">
                  <c:v>10</c:v>
                </c:pt>
                <c:pt idx="142">
                  <c:v>-8.3000000000000007</c:v>
                </c:pt>
                <c:pt idx="143">
                  <c:v>-4</c:v>
                </c:pt>
                <c:pt idx="144">
                  <c:v>-6</c:v>
                </c:pt>
                <c:pt idx="145">
                  <c:v>0.9</c:v>
                </c:pt>
                <c:pt idx="146">
                  <c:v>-5.7</c:v>
                </c:pt>
                <c:pt idx="147">
                  <c:v>8.5</c:v>
                </c:pt>
                <c:pt idx="148">
                  <c:v>-7.1</c:v>
                </c:pt>
                <c:pt idx="149">
                  <c:v>6.7</c:v>
                </c:pt>
                <c:pt idx="150">
                  <c:v>-8.9</c:v>
                </c:pt>
                <c:pt idx="151">
                  <c:v>-3.2</c:v>
                </c:pt>
                <c:pt idx="152">
                  <c:v>6.5</c:v>
                </c:pt>
                <c:pt idx="154">
                  <c:v>10</c:v>
                </c:pt>
                <c:pt idx="155">
                  <c:v>10</c:v>
                </c:pt>
                <c:pt idx="156">
                  <c:v>3.8</c:v>
                </c:pt>
                <c:pt idx="157">
                  <c:v>-9</c:v>
                </c:pt>
                <c:pt idx="159">
                  <c:v>8.1</c:v>
                </c:pt>
                <c:pt idx="160">
                  <c:v>-7</c:v>
                </c:pt>
                <c:pt idx="161">
                  <c:v>-2.5</c:v>
                </c:pt>
                <c:pt idx="162">
                  <c:v>-3.5</c:v>
                </c:pt>
                <c:pt idx="163">
                  <c:v>-0.70000000000000062</c:v>
                </c:pt>
              </c:numCache>
            </c:numRef>
          </c:yVal>
          <c:bubbleSize>
            <c:numRef>
              <c:f>Fig6b!$D$2:$D$165</c:f>
              <c:numCache>
                <c:formatCode>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3223680"/>
        <c:axId val="83225600"/>
      </c:bubbleChart>
      <c:valAx>
        <c:axId val="83223680"/>
        <c:scaling>
          <c:orientation val="minMax"/>
          <c:min val="0"/>
        </c:scaling>
        <c:axPos val="b"/>
        <c:title>
          <c:tx>
            <c:rich>
              <a:bodyPr/>
              <a:lstStyle/>
              <a:p>
                <a:pPr>
                  <a:defRPr lang="en-US" sz="1400" b="0" noProof="0"/>
                </a:pPr>
                <a:r>
                  <a:rPr lang="en-US" sz="1400" b="0" noProof="0"/>
                  <a:t>School life</a:t>
                </a:r>
                <a:r>
                  <a:rPr lang="en-US" sz="1400" b="0" baseline="0" noProof="0"/>
                  <a:t> </a:t>
                </a:r>
                <a:r>
                  <a:rPr lang="en-US" sz="1400" b="0" baseline="0" noProof="0" smtClean="0"/>
                  <a:t>expectancy (years)</a:t>
                </a:r>
                <a:endParaRPr lang="en-US" sz="1400" b="0" noProof="0"/>
              </a:p>
            </c:rich>
          </c:tx>
          <c:layout>
            <c:manualLayout>
              <c:xMode val="edge"/>
              <c:yMode val="edge"/>
              <c:x val="0.38078132338720877"/>
              <c:y val="0.9332729203212610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225600"/>
        <c:crosses val="autoZero"/>
        <c:crossBetween val="midCat"/>
      </c:valAx>
      <c:valAx>
        <c:axId val="832256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Democracy</a:t>
                </a:r>
              </a:p>
            </c:rich>
          </c:tx>
          <c:layout>
            <c:manualLayout>
              <c:xMode val="edge"/>
              <c:yMode val="edge"/>
              <c:x val="1.6666666666666701E-2"/>
              <c:y val="0.3454800962379712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223680"/>
        <c:crosses val="autoZero"/>
        <c:crossBetween val="midCat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accent4"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Sheet5b!$J$2:$J$165</c:f>
              <c:numCache>
                <c:formatCode>General</c:formatCode>
                <c:ptCount val="164"/>
                <c:pt idx="0">
                  <c:v>-5.6</c:v>
                </c:pt>
                <c:pt idx="1">
                  <c:v>-7.3</c:v>
                </c:pt>
                <c:pt idx="2">
                  <c:v>-5.0999999999999996</c:v>
                </c:pt>
                <c:pt idx="4">
                  <c:v>0.5</c:v>
                </c:pt>
                <c:pt idx="5">
                  <c:v>3.4</c:v>
                </c:pt>
                <c:pt idx="6">
                  <c:v>10</c:v>
                </c:pt>
                <c:pt idx="7">
                  <c:v>10</c:v>
                </c:pt>
                <c:pt idx="8">
                  <c:v>-4.7</c:v>
                </c:pt>
                <c:pt idx="10">
                  <c:v>-9.5</c:v>
                </c:pt>
                <c:pt idx="11">
                  <c:v>-0.60000000000000064</c:v>
                </c:pt>
                <c:pt idx="13">
                  <c:v>-0.70000000000000062</c:v>
                </c:pt>
                <c:pt idx="14">
                  <c:v>10</c:v>
                </c:pt>
                <c:pt idx="16">
                  <c:v>-2.5</c:v>
                </c:pt>
                <c:pt idx="17">
                  <c:v>-8</c:v>
                </c:pt>
                <c:pt idx="18">
                  <c:v>1.4</c:v>
                </c:pt>
                <c:pt idx="19">
                  <c:v>8.7000000000000011</c:v>
                </c:pt>
                <c:pt idx="20">
                  <c:v>0.5</c:v>
                </c:pt>
                <c:pt idx="22">
                  <c:v>-3</c:v>
                </c:pt>
                <c:pt idx="23">
                  <c:v>-5.0999999999999996</c:v>
                </c:pt>
                <c:pt idx="24">
                  <c:v>-5.4</c:v>
                </c:pt>
                <c:pt idx="25">
                  <c:v>-4.2</c:v>
                </c:pt>
                <c:pt idx="26">
                  <c:v>-6.7</c:v>
                </c:pt>
                <c:pt idx="27">
                  <c:v>10</c:v>
                </c:pt>
                <c:pt idx="30">
                  <c:v>-5.8</c:v>
                </c:pt>
                <c:pt idx="31">
                  <c:v>1.7</c:v>
                </c:pt>
                <c:pt idx="32">
                  <c:v>-7.5</c:v>
                </c:pt>
                <c:pt idx="33">
                  <c:v>7.6</c:v>
                </c:pt>
                <c:pt idx="34">
                  <c:v>-1.8</c:v>
                </c:pt>
                <c:pt idx="35">
                  <c:v>-6.1</c:v>
                </c:pt>
                <c:pt idx="36">
                  <c:v>-4.8</c:v>
                </c:pt>
                <c:pt idx="37">
                  <c:v>10</c:v>
                </c:pt>
                <c:pt idx="38">
                  <c:v>-7.9</c:v>
                </c:pt>
                <c:pt idx="39">
                  <c:v>-2.4</c:v>
                </c:pt>
                <c:pt idx="40">
                  <c:v>8.2000000000000011</c:v>
                </c:pt>
                <c:pt idx="41">
                  <c:v>-2.4</c:v>
                </c:pt>
                <c:pt idx="42">
                  <c:v>10</c:v>
                </c:pt>
                <c:pt idx="43">
                  <c:v>2.7</c:v>
                </c:pt>
                <c:pt idx="44">
                  <c:v>3.9</c:v>
                </c:pt>
                <c:pt idx="45">
                  <c:v>-5.5</c:v>
                </c:pt>
                <c:pt idx="46">
                  <c:v>2</c:v>
                </c:pt>
                <c:pt idx="47">
                  <c:v>-6</c:v>
                </c:pt>
                <c:pt idx="48">
                  <c:v>6</c:v>
                </c:pt>
                <c:pt idx="49">
                  <c:v>-5.8</c:v>
                </c:pt>
                <c:pt idx="50">
                  <c:v>6.5</c:v>
                </c:pt>
                <c:pt idx="51">
                  <c:v>10</c:v>
                </c:pt>
                <c:pt idx="52">
                  <c:v>10</c:v>
                </c:pt>
                <c:pt idx="53">
                  <c:v>-7.3</c:v>
                </c:pt>
                <c:pt idx="54">
                  <c:v>5.0999999999999996</c:v>
                </c:pt>
                <c:pt idx="55">
                  <c:v>4.5999999999999996</c:v>
                </c:pt>
                <c:pt idx="56">
                  <c:v>10</c:v>
                </c:pt>
                <c:pt idx="57">
                  <c:v>-3.9</c:v>
                </c:pt>
                <c:pt idx="58">
                  <c:v>5.3</c:v>
                </c:pt>
                <c:pt idx="60">
                  <c:v>0.1</c:v>
                </c:pt>
                <c:pt idx="61">
                  <c:v>-7.1</c:v>
                </c:pt>
                <c:pt idx="62">
                  <c:v>-4.2</c:v>
                </c:pt>
                <c:pt idx="63">
                  <c:v>-0.5</c:v>
                </c:pt>
                <c:pt idx="64">
                  <c:v>-6</c:v>
                </c:pt>
                <c:pt idx="65">
                  <c:v>2.4</c:v>
                </c:pt>
                <c:pt idx="67">
                  <c:v>-2</c:v>
                </c:pt>
                <c:pt idx="68">
                  <c:v>10</c:v>
                </c:pt>
                <c:pt idx="69">
                  <c:v>8.5</c:v>
                </c:pt>
                <c:pt idx="70">
                  <c:v>-6</c:v>
                </c:pt>
                <c:pt idx="71">
                  <c:v>-6.7</c:v>
                </c:pt>
                <c:pt idx="72">
                  <c:v>10</c:v>
                </c:pt>
                <c:pt idx="73">
                  <c:v>9.2000000000000011</c:v>
                </c:pt>
                <c:pt idx="74">
                  <c:v>10</c:v>
                </c:pt>
                <c:pt idx="75">
                  <c:v>9.8000000000000007</c:v>
                </c:pt>
                <c:pt idx="76">
                  <c:v>10</c:v>
                </c:pt>
                <c:pt idx="77">
                  <c:v>-7.3</c:v>
                </c:pt>
                <c:pt idx="78">
                  <c:v>-3.6</c:v>
                </c:pt>
                <c:pt idx="79">
                  <c:v>-4.8</c:v>
                </c:pt>
                <c:pt idx="80">
                  <c:v>0.1</c:v>
                </c:pt>
                <c:pt idx="81">
                  <c:v>-8.4</c:v>
                </c:pt>
                <c:pt idx="82">
                  <c:v>-3</c:v>
                </c:pt>
                <c:pt idx="83">
                  <c:v>-4.5999999999999996</c:v>
                </c:pt>
                <c:pt idx="84">
                  <c:v>8</c:v>
                </c:pt>
                <c:pt idx="86">
                  <c:v>-2.8</c:v>
                </c:pt>
                <c:pt idx="87">
                  <c:v>10</c:v>
                </c:pt>
                <c:pt idx="88">
                  <c:v>10</c:v>
                </c:pt>
                <c:pt idx="90">
                  <c:v>6</c:v>
                </c:pt>
                <c:pt idx="91">
                  <c:v>-1</c:v>
                </c:pt>
                <c:pt idx="92">
                  <c:v>-5.9</c:v>
                </c:pt>
                <c:pt idx="93">
                  <c:v>5</c:v>
                </c:pt>
                <c:pt idx="95">
                  <c:v>-3.9</c:v>
                </c:pt>
                <c:pt idx="97">
                  <c:v>-6.6</c:v>
                </c:pt>
                <c:pt idx="98">
                  <c:v>9.6</c:v>
                </c:pt>
                <c:pt idx="99">
                  <c:v>-2.4</c:v>
                </c:pt>
                <c:pt idx="100">
                  <c:v>6.6</c:v>
                </c:pt>
                <c:pt idx="101">
                  <c:v>-2.9</c:v>
                </c:pt>
                <c:pt idx="102">
                  <c:v>-7.5</c:v>
                </c:pt>
                <c:pt idx="103">
                  <c:v>-3.8</c:v>
                </c:pt>
                <c:pt idx="104">
                  <c:v>6</c:v>
                </c:pt>
                <c:pt idx="105">
                  <c:v>-3.7</c:v>
                </c:pt>
                <c:pt idx="106">
                  <c:v>10</c:v>
                </c:pt>
                <c:pt idx="108">
                  <c:v>10</c:v>
                </c:pt>
                <c:pt idx="109">
                  <c:v>-2.2999999999999998</c:v>
                </c:pt>
                <c:pt idx="110">
                  <c:v>-4.7</c:v>
                </c:pt>
                <c:pt idx="111">
                  <c:v>-2</c:v>
                </c:pt>
                <c:pt idx="112">
                  <c:v>10</c:v>
                </c:pt>
                <c:pt idx="113">
                  <c:v>0.9</c:v>
                </c:pt>
                <c:pt idx="114">
                  <c:v>-0.1</c:v>
                </c:pt>
                <c:pt idx="115">
                  <c:v>10</c:v>
                </c:pt>
                <c:pt idx="116">
                  <c:v>-4.2</c:v>
                </c:pt>
                <c:pt idx="117">
                  <c:v>1.5</c:v>
                </c:pt>
                <c:pt idx="118">
                  <c:v>1.2</c:v>
                </c:pt>
                <c:pt idx="119">
                  <c:v>-2.6</c:v>
                </c:pt>
                <c:pt idx="120">
                  <c:v>2.9</c:v>
                </c:pt>
                <c:pt idx="121">
                  <c:v>-3.6</c:v>
                </c:pt>
                <c:pt idx="122">
                  <c:v>4.5999999999999996</c:v>
                </c:pt>
                <c:pt idx="123">
                  <c:v>-6.2</c:v>
                </c:pt>
                <c:pt idx="124">
                  <c:v>-10</c:v>
                </c:pt>
                <c:pt idx="125">
                  <c:v>-3</c:v>
                </c:pt>
                <c:pt idx="126">
                  <c:v>-3.3</c:v>
                </c:pt>
                <c:pt idx="127">
                  <c:v>-1.3</c:v>
                </c:pt>
                <c:pt idx="128">
                  <c:v>7.8</c:v>
                </c:pt>
                <c:pt idx="129">
                  <c:v>10</c:v>
                </c:pt>
                <c:pt idx="131">
                  <c:v>5</c:v>
                </c:pt>
                <c:pt idx="132">
                  <c:v>3</c:v>
                </c:pt>
                <c:pt idx="133">
                  <c:v>6.2</c:v>
                </c:pt>
                <c:pt idx="137">
                  <c:v>-3.9</c:v>
                </c:pt>
                <c:pt idx="139">
                  <c:v>-8.2000000000000011</c:v>
                </c:pt>
                <c:pt idx="140">
                  <c:v>10</c:v>
                </c:pt>
                <c:pt idx="141">
                  <c:v>10</c:v>
                </c:pt>
                <c:pt idx="142">
                  <c:v>-8.3000000000000007</c:v>
                </c:pt>
                <c:pt idx="143">
                  <c:v>-4</c:v>
                </c:pt>
                <c:pt idx="144">
                  <c:v>-6</c:v>
                </c:pt>
                <c:pt idx="145">
                  <c:v>0.9</c:v>
                </c:pt>
                <c:pt idx="146">
                  <c:v>-5.7</c:v>
                </c:pt>
                <c:pt idx="147">
                  <c:v>8.5</c:v>
                </c:pt>
                <c:pt idx="148">
                  <c:v>-7.1</c:v>
                </c:pt>
                <c:pt idx="149">
                  <c:v>6.7</c:v>
                </c:pt>
                <c:pt idx="150">
                  <c:v>-8.9</c:v>
                </c:pt>
                <c:pt idx="151">
                  <c:v>-3.2</c:v>
                </c:pt>
                <c:pt idx="152">
                  <c:v>6.5</c:v>
                </c:pt>
                <c:pt idx="154">
                  <c:v>10</c:v>
                </c:pt>
                <c:pt idx="155">
                  <c:v>10</c:v>
                </c:pt>
                <c:pt idx="156">
                  <c:v>3.8</c:v>
                </c:pt>
                <c:pt idx="157">
                  <c:v>-9</c:v>
                </c:pt>
                <c:pt idx="159">
                  <c:v>8.1</c:v>
                </c:pt>
                <c:pt idx="160">
                  <c:v>-7</c:v>
                </c:pt>
                <c:pt idx="161">
                  <c:v>-2.5</c:v>
                </c:pt>
                <c:pt idx="162">
                  <c:v>-3.5</c:v>
                </c:pt>
                <c:pt idx="163">
                  <c:v>-0.70000000000000062</c:v>
                </c:pt>
              </c:numCache>
            </c:numRef>
          </c:xVal>
          <c:yVal>
            <c:numRef>
              <c:f>Sheet5b!$K$2:$K$165</c:f>
              <c:numCache>
                <c:formatCode>General</c:formatCode>
                <c:ptCount val="164"/>
                <c:pt idx="0">
                  <c:v>2.4</c:v>
                </c:pt>
                <c:pt idx="1">
                  <c:v>2.8</c:v>
                </c:pt>
                <c:pt idx="2">
                  <c:v>2</c:v>
                </c:pt>
                <c:pt idx="4">
                  <c:v>2.8</c:v>
                </c:pt>
                <c:pt idx="5">
                  <c:v>2.9</c:v>
                </c:pt>
                <c:pt idx="6">
                  <c:v>8.8000000000000007</c:v>
                </c:pt>
                <c:pt idx="7">
                  <c:v>8.7000000000000011</c:v>
                </c:pt>
                <c:pt idx="8">
                  <c:v>2.2000000000000002</c:v>
                </c:pt>
                <c:pt idx="10">
                  <c:v>5.8</c:v>
                </c:pt>
                <c:pt idx="11">
                  <c:v>1.7</c:v>
                </c:pt>
                <c:pt idx="12">
                  <c:v>6.9</c:v>
                </c:pt>
                <c:pt idx="13">
                  <c:v>2.6</c:v>
                </c:pt>
                <c:pt idx="14">
                  <c:v>7.4</c:v>
                </c:pt>
                <c:pt idx="15">
                  <c:v>3.8</c:v>
                </c:pt>
                <c:pt idx="16">
                  <c:v>2.9</c:v>
                </c:pt>
                <c:pt idx="18">
                  <c:v>2.5</c:v>
                </c:pt>
                <c:pt idx="19">
                  <c:v>5.9</c:v>
                </c:pt>
                <c:pt idx="20">
                  <c:v>3.7</c:v>
                </c:pt>
                <c:pt idx="22">
                  <c:v>4</c:v>
                </c:pt>
                <c:pt idx="23">
                  <c:v>3.4</c:v>
                </c:pt>
                <c:pt idx="24">
                  <c:v>2.2999999999999998</c:v>
                </c:pt>
                <c:pt idx="25">
                  <c:v>2.2999999999999998</c:v>
                </c:pt>
                <c:pt idx="26">
                  <c:v>2.2000000000000002</c:v>
                </c:pt>
                <c:pt idx="27">
                  <c:v>8.4</c:v>
                </c:pt>
                <c:pt idx="30">
                  <c:v>1.7</c:v>
                </c:pt>
                <c:pt idx="32">
                  <c:v>3.2</c:v>
                </c:pt>
                <c:pt idx="33">
                  <c:v>4</c:v>
                </c:pt>
                <c:pt idx="35">
                  <c:v>2.1</c:v>
                </c:pt>
                <c:pt idx="36">
                  <c:v>2.2999999999999998</c:v>
                </c:pt>
                <c:pt idx="37">
                  <c:v>4.2</c:v>
                </c:pt>
                <c:pt idx="38">
                  <c:v>1.9000000000000001</c:v>
                </c:pt>
                <c:pt idx="39">
                  <c:v>3.4</c:v>
                </c:pt>
                <c:pt idx="40">
                  <c:v>5.7</c:v>
                </c:pt>
                <c:pt idx="41">
                  <c:v>4.3</c:v>
                </c:pt>
                <c:pt idx="42">
                  <c:v>9.5</c:v>
                </c:pt>
                <c:pt idx="43">
                  <c:v>3</c:v>
                </c:pt>
                <c:pt idx="44">
                  <c:v>2.5</c:v>
                </c:pt>
                <c:pt idx="45">
                  <c:v>3.4</c:v>
                </c:pt>
                <c:pt idx="46">
                  <c:v>4.2</c:v>
                </c:pt>
                <c:pt idx="47">
                  <c:v>2.6</c:v>
                </c:pt>
                <c:pt idx="48">
                  <c:v>6.4</c:v>
                </c:pt>
                <c:pt idx="49">
                  <c:v>2.2000000000000002</c:v>
                </c:pt>
                <c:pt idx="50">
                  <c:v>4</c:v>
                </c:pt>
                <c:pt idx="51">
                  <c:v>9.6</c:v>
                </c:pt>
                <c:pt idx="52">
                  <c:v>7.5</c:v>
                </c:pt>
                <c:pt idx="53">
                  <c:v>2.9</c:v>
                </c:pt>
                <c:pt idx="54">
                  <c:v>2.8</c:v>
                </c:pt>
                <c:pt idx="55">
                  <c:v>2.2999999999999998</c:v>
                </c:pt>
                <c:pt idx="56">
                  <c:v>8.2000000000000011</c:v>
                </c:pt>
                <c:pt idx="57">
                  <c:v>3.5</c:v>
                </c:pt>
                <c:pt idx="58">
                  <c:v>4.3</c:v>
                </c:pt>
                <c:pt idx="60">
                  <c:v>2.5</c:v>
                </c:pt>
                <c:pt idx="63">
                  <c:v>2.5</c:v>
                </c:pt>
                <c:pt idx="64">
                  <c:v>1.8</c:v>
                </c:pt>
                <c:pt idx="65">
                  <c:v>2.6</c:v>
                </c:pt>
                <c:pt idx="66">
                  <c:v>8.3000000000000007</c:v>
                </c:pt>
                <c:pt idx="67">
                  <c:v>5</c:v>
                </c:pt>
                <c:pt idx="68">
                  <c:v>9.7000000000000011</c:v>
                </c:pt>
                <c:pt idx="69">
                  <c:v>2.9</c:v>
                </c:pt>
                <c:pt idx="70">
                  <c:v>2.2000000000000002</c:v>
                </c:pt>
                <c:pt idx="71">
                  <c:v>2.9</c:v>
                </c:pt>
                <c:pt idx="72">
                  <c:v>7.4</c:v>
                </c:pt>
                <c:pt idx="73">
                  <c:v>6.3</c:v>
                </c:pt>
                <c:pt idx="74">
                  <c:v>5</c:v>
                </c:pt>
                <c:pt idx="75">
                  <c:v>3.6</c:v>
                </c:pt>
                <c:pt idx="76">
                  <c:v>7.3</c:v>
                </c:pt>
                <c:pt idx="77">
                  <c:v>5.7</c:v>
                </c:pt>
                <c:pt idx="78">
                  <c:v>2.6</c:v>
                </c:pt>
                <c:pt idx="79">
                  <c:v>2.1</c:v>
                </c:pt>
                <c:pt idx="80">
                  <c:v>5</c:v>
                </c:pt>
                <c:pt idx="81">
                  <c:v>4.7</c:v>
                </c:pt>
                <c:pt idx="82">
                  <c:v>2.2999999999999998</c:v>
                </c:pt>
                <c:pt idx="83">
                  <c:v>3.3</c:v>
                </c:pt>
                <c:pt idx="84">
                  <c:v>4.2</c:v>
                </c:pt>
                <c:pt idx="85">
                  <c:v>3.1</c:v>
                </c:pt>
                <c:pt idx="86">
                  <c:v>3.4</c:v>
                </c:pt>
                <c:pt idx="87">
                  <c:v>4.8</c:v>
                </c:pt>
                <c:pt idx="88">
                  <c:v>8.5</c:v>
                </c:pt>
                <c:pt idx="90">
                  <c:v>2.8</c:v>
                </c:pt>
                <c:pt idx="91">
                  <c:v>2.8</c:v>
                </c:pt>
                <c:pt idx="92">
                  <c:v>2.8</c:v>
                </c:pt>
                <c:pt idx="93">
                  <c:v>5.0999999999999996</c:v>
                </c:pt>
                <c:pt idx="95">
                  <c:v>2.9</c:v>
                </c:pt>
                <c:pt idx="96">
                  <c:v>6.6</c:v>
                </c:pt>
                <c:pt idx="98">
                  <c:v>4.2</c:v>
                </c:pt>
                <c:pt idx="99">
                  <c:v>3.5</c:v>
                </c:pt>
                <c:pt idx="100">
                  <c:v>2.9</c:v>
                </c:pt>
                <c:pt idx="101">
                  <c:v>3</c:v>
                </c:pt>
                <c:pt idx="102">
                  <c:v>3.2</c:v>
                </c:pt>
                <c:pt idx="103">
                  <c:v>2.8</c:v>
                </c:pt>
                <c:pt idx="104">
                  <c:v>4.3</c:v>
                </c:pt>
                <c:pt idx="105">
                  <c:v>2.5</c:v>
                </c:pt>
                <c:pt idx="106">
                  <c:v>8.6</c:v>
                </c:pt>
                <c:pt idx="108">
                  <c:v>9.6</c:v>
                </c:pt>
                <c:pt idx="109">
                  <c:v>2.6</c:v>
                </c:pt>
                <c:pt idx="110">
                  <c:v>2.4</c:v>
                </c:pt>
                <c:pt idx="111">
                  <c:v>1.9000000000000001</c:v>
                </c:pt>
                <c:pt idx="112">
                  <c:v>8.9</c:v>
                </c:pt>
                <c:pt idx="113">
                  <c:v>2.1</c:v>
                </c:pt>
                <c:pt idx="114">
                  <c:v>3.5</c:v>
                </c:pt>
                <c:pt idx="115">
                  <c:v>2.2999999999999998</c:v>
                </c:pt>
                <c:pt idx="116">
                  <c:v>2.1</c:v>
                </c:pt>
                <c:pt idx="117">
                  <c:v>3.5</c:v>
                </c:pt>
                <c:pt idx="118">
                  <c:v>2.5</c:v>
                </c:pt>
                <c:pt idx="119">
                  <c:v>3.4</c:v>
                </c:pt>
                <c:pt idx="120">
                  <c:v>6.5</c:v>
                </c:pt>
                <c:pt idx="121">
                  <c:v>3</c:v>
                </c:pt>
                <c:pt idx="122">
                  <c:v>2.4</c:v>
                </c:pt>
                <c:pt idx="123">
                  <c:v>3.1</c:v>
                </c:pt>
                <c:pt idx="124">
                  <c:v>3.4</c:v>
                </c:pt>
                <c:pt idx="125">
                  <c:v>3.2</c:v>
                </c:pt>
                <c:pt idx="126">
                  <c:v>2.4</c:v>
                </c:pt>
                <c:pt idx="127">
                  <c:v>9.4</c:v>
                </c:pt>
                <c:pt idx="128">
                  <c:v>4.3</c:v>
                </c:pt>
                <c:pt idx="129">
                  <c:v>6.1</c:v>
                </c:pt>
                <c:pt idx="131">
                  <c:v>4.5</c:v>
                </c:pt>
                <c:pt idx="132">
                  <c:v>7</c:v>
                </c:pt>
                <c:pt idx="133">
                  <c:v>3.2</c:v>
                </c:pt>
                <c:pt idx="137">
                  <c:v>2.1</c:v>
                </c:pt>
                <c:pt idx="138">
                  <c:v>3.2</c:v>
                </c:pt>
                <c:pt idx="139">
                  <c:v>2.8</c:v>
                </c:pt>
                <c:pt idx="140">
                  <c:v>9.2000000000000011</c:v>
                </c:pt>
                <c:pt idx="141">
                  <c:v>9.1</c:v>
                </c:pt>
                <c:pt idx="142">
                  <c:v>3.4</c:v>
                </c:pt>
                <c:pt idx="143">
                  <c:v>2.1</c:v>
                </c:pt>
                <c:pt idx="144">
                  <c:v>2.9</c:v>
                </c:pt>
                <c:pt idx="145">
                  <c:v>3.8</c:v>
                </c:pt>
                <c:pt idx="147">
                  <c:v>3.8</c:v>
                </c:pt>
                <c:pt idx="148">
                  <c:v>4.9000000000000004</c:v>
                </c:pt>
                <c:pt idx="149">
                  <c:v>3.5</c:v>
                </c:pt>
                <c:pt idx="150">
                  <c:v>1.8</c:v>
                </c:pt>
                <c:pt idx="151">
                  <c:v>2.5</c:v>
                </c:pt>
                <c:pt idx="152">
                  <c:v>2.6</c:v>
                </c:pt>
                <c:pt idx="153">
                  <c:v>6.2</c:v>
                </c:pt>
                <c:pt idx="154">
                  <c:v>8.6</c:v>
                </c:pt>
                <c:pt idx="155">
                  <c:v>7.6</c:v>
                </c:pt>
                <c:pt idx="156">
                  <c:v>5.9</c:v>
                </c:pt>
                <c:pt idx="157">
                  <c:v>2.2000000000000002</c:v>
                </c:pt>
                <c:pt idx="159">
                  <c:v>2.2999999999999998</c:v>
                </c:pt>
                <c:pt idx="160">
                  <c:v>2.6</c:v>
                </c:pt>
                <c:pt idx="161">
                  <c:v>2.8</c:v>
                </c:pt>
                <c:pt idx="162">
                  <c:v>2.6</c:v>
                </c:pt>
                <c:pt idx="163">
                  <c:v>2.6</c:v>
                </c:pt>
              </c:numCache>
            </c:numRef>
          </c:yVal>
          <c:bubbleSize>
            <c:numRef>
              <c:f>Sheet5b!$L$2:$L$165</c:f>
              <c:numCache>
                <c:formatCode>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3369984"/>
        <c:axId val="83371904"/>
      </c:bubbleChart>
      <c:valAx>
        <c:axId val="833699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Democracy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371904"/>
        <c:crosses val="autoZero"/>
        <c:crossBetween val="midCat"/>
      </c:valAx>
      <c:valAx>
        <c:axId val="83371904"/>
        <c:scaling>
          <c:orientation val="minMax"/>
          <c:max val="1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Corruption perceptions index</a:t>
                </a:r>
              </a:p>
            </c:rich>
          </c:tx>
          <c:layout>
            <c:manualLayout>
              <c:xMode val="edge"/>
              <c:yMode val="edge"/>
              <c:x val="7.1636966431827664E-3"/>
              <c:y val="0.1798578726119013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369984"/>
        <c:crosses val="autoZero"/>
        <c:crossBetween val="midCat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tx1">
                    <a:lumMod val="50000"/>
                    <a:lumOff val="50000"/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Sheet2a!$G$2:$G$165</c:f>
              <c:numCache>
                <c:formatCode>0.000</c:formatCode>
                <c:ptCount val="164"/>
                <c:pt idx="0">
                  <c:v>0.22481849161241413</c:v>
                </c:pt>
                <c:pt idx="1">
                  <c:v>0.71388097624382341</c:v>
                </c:pt>
                <c:pt idx="3">
                  <c:v>1.1374880164654121E-2</c:v>
                </c:pt>
                <c:pt idx="4">
                  <c:v>7.4063517734570913E-2</c:v>
                </c:pt>
                <c:pt idx="6">
                  <c:v>6.513483751150842E-2</c:v>
                </c:pt>
                <c:pt idx="7">
                  <c:v>1.4548722748046425E-2</c:v>
                </c:pt>
                <c:pt idx="11">
                  <c:v>0.16018654723975886</c:v>
                </c:pt>
                <c:pt idx="12">
                  <c:v>9.4573678953940796E-3</c:v>
                </c:pt>
                <c:pt idx="14">
                  <c:v>6.7074192762689956E-3</c:v>
                </c:pt>
                <c:pt idx="15">
                  <c:v>0.13130117231147256</c:v>
                </c:pt>
                <c:pt idx="16">
                  <c:v>0.16889243549816446</c:v>
                </c:pt>
                <c:pt idx="17">
                  <c:v>0.63829882322527964</c:v>
                </c:pt>
                <c:pt idx="18">
                  <c:v>0.26366830222091242</c:v>
                </c:pt>
                <c:pt idx="19">
                  <c:v>7.8405815009703075E-2</c:v>
                </c:pt>
                <c:pt idx="20">
                  <c:v>7.7679265347895043E-2</c:v>
                </c:pt>
                <c:pt idx="22">
                  <c:v>0.13651447579349887</c:v>
                </c:pt>
                <c:pt idx="23">
                  <c:v>0.23954324880116645</c:v>
                </c:pt>
                <c:pt idx="24">
                  <c:v>0.42334244189284848</c:v>
                </c:pt>
                <c:pt idx="25">
                  <c:v>0.32286392299257688</c:v>
                </c:pt>
                <c:pt idx="26">
                  <c:v>0.44017955202086678</c:v>
                </c:pt>
                <c:pt idx="27">
                  <c:v>0.10699423420641652</c:v>
                </c:pt>
                <c:pt idx="28">
                  <c:v>2.1585943208175237E-2</c:v>
                </c:pt>
                <c:pt idx="29">
                  <c:v>0.61231321536474681</c:v>
                </c:pt>
                <c:pt idx="30">
                  <c:v>0.41747046194998993</c:v>
                </c:pt>
                <c:pt idx="31">
                  <c:v>0.14079862283866171</c:v>
                </c:pt>
                <c:pt idx="32">
                  <c:v>0.23679965041228182</c:v>
                </c:pt>
                <c:pt idx="33">
                  <c:v>0.14659917457813784</c:v>
                </c:pt>
                <c:pt idx="34">
                  <c:v>0.12042216999082951</c:v>
                </c:pt>
                <c:pt idx="37">
                  <c:v>0.13840500382880191</c:v>
                </c:pt>
                <c:pt idx="38">
                  <c:v>0.21912752029607038</c:v>
                </c:pt>
                <c:pt idx="42">
                  <c:v>2.0422355450366692E-2</c:v>
                </c:pt>
                <c:pt idx="43">
                  <c:v>9.5059271975229565E-2</c:v>
                </c:pt>
                <c:pt idx="44">
                  <c:v>0.38870312202489082</c:v>
                </c:pt>
                <c:pt idx="45">
                  <c:v>0.14849997743969948</c:v>
                </c:pt>
                <c:pt idx="46">
                  <c:v>2.5009677577581879E-2</c:v>
                </c:pt>
                <c:pt idx="48">
                  <c:v>9.4094167945713736E-2</c:v>
                </c:pt>
                <c:pt idx="49">
                  <c:v>0.40502297469807264</c:v>
                </c:pt>
                <c:pt idx="50">
                  <c:v>4.9194022027113309E-2</c:v>
                </c:pt>
                <c:pt idx="51">
                  <c:v>2.7292701958587275E-2</c:v>
                </c:pt>
                <c:pt idx="52">
                  <c:v>1.3536171533202745E-2</c:v>
                </c:pt>
                <c:pt idx="53">
                  <c:v>0.66220554022798561</c:v>
                </c:pt>
                <c:pt idx="54">
                  <c:v>8.0707107982788531E-2</c:v>
                </c:pt>
                <c:pt idx="55">
                  <c:v>0.13802151519385228</c:v>
                </c:pt>
                <c:pt idx="56">
                  <c:v>8.9539834096326043E-3</c:v>
                </c:pt>
                <c:pt idx="57">
                  <c:v>0.12888578857572441</c:v>
                </c:pt>
                <c:pt idx="58">
                  <c:v>1.921726342259765E-2</c:v>
                </c:pt>
                <c:pt idx="59">
                  <c:v>1.1567115676684713E-2</c:v>
                </c:pt>
                <c:pt idx="60">
                  <c:v>9.7476862495633698E-2</c:v>
                </c:pt>
                <c:pt idx="61">
                  <c:v>0.22107890431707569</c:v>
                </c:pt>
                <c:pt idx="62">
                  <c:v>0.46761212880476832</c:v>
                </c:pt>
                <c:pt idx="63">
                  <c:v>0.65155192398493822</c:v>
                </c:pt>
                <c:pt idx="64">
                  <c:v>9.6336908048151704E-2</c:v>
                </c:pt>
                <c:pt idx="65">
                  <c:v>0.25980198622145795</c:v>
                </c:pt>
                <c:pt idx="67">
                  <c:v>6.4191842286912479E-2</c:v>
                </c:pt>
                <c:pt idx="69">
                  <c:v>0.28276222162559184</c:v>
                </c:pt>
                <c:pt idx="70">
                  <c:v>0.25032693009489426</c:v>
                </c:pt>
                <c:pt idx="71">
                  <c:v>0.5871717143832097</c:v>
                </c:pt>
                <c:pt idx="72">
                  <c:v>3.1874002747252841E-2</c:v>
                </c:pt>
                <c:pt idx="73">
                  <c:v>1.357007478421093E-2</c:v>
                </c:pt>
                <c:pt idx="74">
                  <c:v>1.2552417244366801E-2</c:v>
                </c:pt>
                <c:pt idx="75">
                  <c:v>5.4962615963293E-2</c:v>
                </c:pt>
                <c:pt idx="76">
                  <c:v>3.0673202238808432E-3</c:v>
                </c:pt>
                <c:pt idx="77">
                  <c:v>2.9520377367727241E-2</c:v>
                </c:pt>
                <c:pt idx="78">
                  <c:v>0.20690081806012398</c:v>
                </c:pt>
                <c:pt idx="80">
                  <c:v>1.4294752531223358E-2</c:v>
                </c:pt>
                <c:pt idx="84">
                  <c:v>0.11621782190278949</c:v>
                </c:pt>
                <c:pt idx="85">
                  <c:v>2.77373224322339E-2</c:v>
                </c:pt>
                <c:pt idx="86">
                  <c:v>3.3255102993378506E-2</c:v>
                </c:pt>
                <c:pt idx="91">
                  <c:v>0.33484485354471288</c:v>
                </c:pt>
                <c:pt idx="92">
                  <c:v>0.15095946607783925</c:v>
                </c:pt>
                <c:pt idx="93">
                  <c:v>0.19497324819181291</c:v>
                </c:pt>
                <c:pt idx="95">
                  <c:v>0.4114833044041209</c:v>
                </c:pt>
                <c:pt idx="97">
                  <c:v>0.37472496031786384</c:v>
                </c:pt>
                <c:pt idx="98">
                  <c:v>1.0643102669199161E-2</c:v>
                </c:pt>
                <c:pt idx="99">
                  <c:v>0.13726140504422427</c:v>
                </c:pt>
                <c:pt idx="100">
                  <c:v>0.37166255914097307</c:v>
                </c:pt>
                <c:pt idx="101">
                  <c:v>0.58009865929146331</c:v>
                </c:pt>
                <c:pt idx="102">
                  <c:v>6.9864477019962637E-2</c:v>
                </c:pt>
                <c:pt idx="103">
                  <c:v>0.25027929039410807</c:v>
                </c:pt>
                <c:pt idx="104">
                  <c:v>6.3725109108757644E-2</c:v>
                </c:pt>
                <c:pt idx="105">
                  <c:v>0.32327297470377075</c:v>
                </c:pt>
                <c:pt idx="106">
                  <c:v>1.5993035659576181E-2</c:v>
                </c:pt>
                <c:pt idx="107">
                  <c:v>0.17793224138509262</c:v>
                </c:pt>
                <c:pt idx="109">
                  <c:v>0.15833879472861553</c:v>
                </c:pt>
                <c:pt idx="110">
                  <c:v>0.53443547976626282</c:v>
                </c:pt>
                <c:pt idx="112">
                  <c:v>0.11574280792020941</c:v>
                </c:pt>
                <c:pt idx="113">
                  <c:v>0.1737486531137154</c:v>
                </c:pt>
                <c:pt idx="114">
                  <c:v>8.7590712751076868E-2</c:v>
                </c:pt>
                <c:pt idx="116">
                  <c:v>0.15090922161763437</c:v>
                </c:pt>
                <c:pt idx="117">
                  <c:v>9.1560069051832504E-2</c:v>
                </c:pt>
                <c:pt idx="118">
                  <c:v>8.0038911440876964E-2</c:v>
                </c:pt>
                <c:pt idx="119">
                  <c:v>6.0085095361939088E-2</c:v>
                </c:pt>
                <c:pt idx="120">
                  <c:v>1.7492185163201595E-2</c:v>
                </c:pt>
                <c:pt idx="121">
                  <c:v>0.15484627227203296</c:v>
                </c:pt>
                <c:pt idx="122">
                  <c:v>0.44477385147981857</c:v>
                </c:pt>
                <c:pt idx="123">
                  <c:v>0.36439195057207785</c:v>
                </c:pt>
                <c:pt idx="125">
                  <c:v>0.1251117484247225</c:v>
                </c:pt>
                <c:pt idx="126">
                  <c:v>0.32241038757429735</c:v>
                </c:pt>
                <c:pt idx="127">
                  <c:v>0</c:v>
                </c:pt>
                <c:pt idx="131">
                  <c:v>5.7018349302572546E-2</c:v>
                </c:pt>
                <c:pt idx="132">
                  <c:v>1.6746426264791541E-2</c:v>
                </c:pt>
                <c:pt idx="133">
                  <c:v>5.545369491784892E-2</c:v>
                </c:pt>
                <c:pt idx="134">
                  <c:v>0</c:v>
                </c:pt>
                <c:pt idx="135">
                  <c:v>5.3106491182686497E-2</c:v>
                </c:pt>
                <c:pt idx="136">
                  <c:v>4.5246958818716404E-2</c:v>
                </c:pt>
                <c:pt idx="137">
                  <c:v>0.51941259136275819</c:v>
                </c:pt>
                <c:pt idx="138">
                  <c:v>0.33666172325673238</c:v>
                </c:pt>
                <c:pt idx="139">
                  <c:v>4.5661614839569119E-2</c:v>
                </c:pt>
                <c:pt idx="140">
                  <c:v>1.5484045419685391E-2</c:v>
                </c:pt>
                <c:pt idx="141">
                  <c:v>9.167675912469999E-3</c:v>
                </c:pt>
                <c:pt idx="142">
                  <c:v>0.83743934020374444</c:v>
                </c:pt>
                <c:pt idx="144">
                  <c:v>0.27285885086988876</c:v>
                </c:pt>
                <c:pt idx="145">
                  <c:v>0.10978869746980149</c:v>
                </c:pt>
                <c:pt idx="146">
                  <c:v>0.1287216328139385</c:v>
                </c:pt>
                <c:pt idx="147">
                  <c:v>0.53827828973334846</c:v>
                </c:pt>
                <c:pt idx="148">
                  <c:v>0.10781518671647423</c:v>
                </c:pt>
                <c:pt idx="149">
                  <c:v>7.3224618461015065E-2</c:v>
                </c:pt>
                <c:pt idx="151">
                  <c:v>0.49756734290039251</c:v>
                </c:pt>
                <c:pt idx="154">
                  <c:v>1.7533273436554756E-2</c:v>
                </c:pt>
                <c:pt idx="155">
                  <c:v>2.8778695756785704E-2</c:v>
                </c:pt>
                <c:pt idx="156">
                  <c:v>7.8328464739129022E-2</c:v>
                </c:pt>
                <c:pt idx="159">
                  <c:v>0.60241627138049603</c:v>
                </c:pt>
                <c:pt idx="160">
                  <c:v>0.36625105342762859</c:v>
                </c:pt>
                <c:pt idx="162">
                  <c:v>0.27105931762529495</c:v>
                </c:pt>
                <c:pt idx="163">
                  <c:v>0.15928235164435636</c:v>
                </c:pt>
              </c:numCache>
            </c:numRef>
          </c:xVal>
          <c:yVal>
            <c:numRef>
              <c:f>Sheet2a!$H$2:$H$165</c:f>
              <c:numCache>
                <c:formatCode>0.0</c:formatCode>
                <c:ptCount val="164"/>
                <c:pt idx="0">
                  <c:v>-1.0246590103857161</c:v>
                </c:pt>
                <c:pt idx="1">
                  <c:v>-0.15250491388440277</c:v>
                </c:pt>
                <c:pt idx="2">
                  <c:v>-3.0489424174500868</c:v>
                </c:pt>
                <c:pt idx="3">
                  <c:v>2.6858421294512977</c:v>
                </c:pt>
                <c:pt idx="4">
                  <c:v>0.53802965318573703</c:v>
                </c:pt>
                <c:pt idx="5">
                  <c:v>-3.4661731441284314</c:v>
                </c:pt>
                <c:pt idx="6">
                  <c:v>1.9349362556184677</c:v>
                </c:pt>
                <c:pt idx="7">
                  <c:v>2.3835753395424142</c:v>
                </c:pt>
                <c:pt idx="8">
                  <c:v>-5.5540883522773106</c:v>
                </c:pt>
                <c:pt idx="9">
                  <c:v>1.1437327182233399</c:v>
                </c:pt>
                <c:pt idx="10">
                  <c:v>-0.10153523917962395</c:v>
                </c:pt>
                <c:pt idx="11">
                  <c:v>-0.96966135257901986</c:v>
                </c:pt>
                <c:pt idx="12">
                  <c:v>1.8139689900999529</c:v>
                </c:pt>
                <c:pt idx="13">
                  <c:v>-0.42487837638569609</c:v>
                </c:pt>
                <c:pt idx="14">
                  <c:v>2.3637602623299623</c:v>
                </c:pt>
                <c:pt idx="15">
                  <c:v>1.0951027102566577</c:v>
                </c:pt>
                <c:pt idx="16">
                  <c:v>-1.9043770920656753</c:v>
                </c:pt>
                <c:pt idx="17">
                  <c:v>0.82244103392241064</c:v>
                </c:pt>
                <c:pt idx="18">
                  <c:v>-1.3173594327268481</c:v>
                </c:pt>
                <c:pt idx="19">
                  <c:v>3.627181269332572</c:v>
                </c:pt>
                <c:pt idx="20">
                  <c:v>1.0612638773597416</c:v>
                </c:pt>
                <c:pt idx="21">
                  <c:v>-1.7023206613357551E-2</c:v>
                </c:pt>
                <c:pt idx="22">
                  <c:v>-0.3538042733965629</c:v>
                </c:pt>
                <c:pt idx="23">
                  <c:v>-1.4444244440611556</c:v>
                </c:pt>
                <c:pt idx="24">
                  <c:v>-2.5298312156050882</c:v>
                </c:pt>
                <c:pt idx="25">
                  <c:v>-0.57465202233741264</c:v>
                </c:pt>
                <c:pt idx="26">
                  <c:v>-1.3762174299029288</c:v>
                </c:pt>
                <c:pt idx="27">
                  <c:v>1.9216090395576939</c:v>
                </c:pt>
                <c:pt idx="28">
                  <c:v>1.3425229825728691</c:v>
                </c:pt>
                <c:pt idx="29">
                  <c:v>-2.6536180506779492</c:v>
                </c:pt>
                <c:pt idx="30">
                  <c:v>-2.7455711350281575</c:v>
                </c:pt>
                <c:pt idx="31">
                  <c:v>1.3246325063102402</c:v>
                </c:pt>
                <c:pt idx="32">
                  <c:v>2.4200500445296838</c:v>
                </c:pt>
                <c:pt idx="33">
                  <c:v>0.44868444593914697</c:v>
                </c:pt>
                <c:pt idx="34">
                  <c:v>-2.5799113065233632</c:v>
                </c:pt>
                <c:pt idx="35">
                  <c:v>-4.4537827776234487</c:v>
                </c:pt>
                <c:pt idx="36">
                  <c:v>-2.0141238517769651</c:v>
                </c:pt>
                <c:pt idx="37">
                  <c:v>0.65839167423125156</c:v>
                </c:pt>
                <c:pt idx="38">
                  <c:v>-1.5103433732348162</c:v>
                </c:pt>
                <c:pt idx="39">
                  <c:v>-0.56505399501565656</c:v>
                </c:pt>
                <c:pt idx="40">
                  <c:v>4.0436374598907001</c:v>
                </c:pt>
                <c:pt idx="41">
                  <c:v>5.3110242577064308E-2</c:v>
                </c:pt>
                <c:pt idx="42">
                  <c:v>1.9624357187747521</c:v>
                </c:pt>
                <c:pt idx="43">
                  <c:v>1.114496689299926</c:v>
                </c:pt>
                <c:pt idx="44">
                  <c:v>-0.34191560122611442</c:v>
                </c:pt>
                <c:pt idx="45">
                  <c:v>0.8688581340159226</c:v>
                </c:pt>
                <c:pt idx="46">
                  <c:v>-0.51786171171609752</c:v>
                </c:pt>
                <c:pt idx="47">
                  <c:v>-2.3974534890611618</c:v>
                </c:pt>
                <c:pt idx="48">
                  <c:v>6.805995238058396E-2</c:v>
                </c:pt>
                <c:pt idx="49">
                  <c:v>-2.5277503038040288</c:v>
                </c:pt>
                <c:pt idx="50">
                  <c:v>-6.3154111777135036E-2</c:v>
                </c:pt>
                <c:pt idx="51">
                  <c:v>2.4533605894647508</c:v>
                </c:pt>
                <c:pt idx="52">
                  <c:v>2.1525972714108885</c:v>
                </c:pt>
                <c:pt idx="53">
                  <c:v>0.94529905658849844</c:v>
                </c:pt>
                <c:pt idx="54">
                  <c:v>-1.4947525552605641</c:v>
                </c:pt>
                <c:pt idx="55">
                  <c:v>-2.0158084285721327</c:v>
                </c:pt>
                <c:pt idx="56">
                  <c:v>1.7137186448010508</c:v>
                </c:pt>
                <c:pt idx="57">
                  <c:v>-1.8538104028849052</c:v>
                </c:pt>
                <c:pt idx="58">
                  <c:v>2.2210997724517605</c:v>
                </c:pt>
                <c:pt idx="59">
                  <c:v>2.0848302668270562</c:v>
                </c:pt>
                <c:pt idx="60">
                  <c:v>-0.31111437918906659</c:v>
                </c:pt>
                <c:pt idx="61">
                  <c:v>-0.90182083923061063</c:v>
                </c:pt>
                <c:pt idx="62">
                  <c:v>-2.3671305159558353</c:v>
                </c:pt>
                <c:pt idx="63">
                  <c:v>-0.57628992799708634</c:v>
                </c:pt>
                <c:pt idx="64">
                  <c:v>-2.5858488244889801</c:v>
                </c:pt>
                <c:pt idx="65">
                  <c:v>-1.0139214734359348</c:v>
                </c:pt>
                <c:pt idx="66">
                  <c:v>4.0728622060107575</c:v>
                </c:pt>
                <c:pt idx="67">
                  <c:v>2.0097717310613405</c:v>
                </c:pt>
                <c:pt idx="68">
                  <c:v>2.4882260615591916</c:v>
                </c:pt>
                <c:pt idx="69">
                  <c:v>-3.9317426221039398E-2</c:v>
                </c:pt>
                <c:pt idx="70">
                  <c:v>0.9438770909261156</c:v>
                </c:pt>
                <c:pt idx="71">
                  <c:v>-1.0038906594846315</c:v>
                </c:pt>
                <c:pt idx="72">
                  <c:v>3.2359778143786238</c:v>
                </c:pt>
                <c:pt idx="73">
                  <c:v>2.2278460455603395</c:v>
                </c:pt>
                <c:pt idx="74">
                  <c:v>2.3323860002069914</c:v>
                </c:pt>
                <c:pt idx="75">
                  <c:v>-0.79160878506038301</c:v>
                </c:pt>
                <c:pt idx="76">
                  <c:v>3.3875243565323667</c:v>
                </c:pt>
                <c:pt idx="77">
                  <c:v>0.17806595461434241</c:v>
                </c:pt>
                <c:pt idx="78">
                  <c:v>-2.6204800861708435</c:v>
                </c:pt>
                <c:pt idx="79">
                  <c:v>-1.4424673854343892</c:v>
                </c:pt>
                <c:pt idx="80">
                  <c:v>4.0795589516230502</c:v>
                </c:pt>
                <c:pt idx="81">
                  <c:v>-1.9226050943344415</c:v>
                </c:pt>
                <c:pt idx="82">
                  <c:v>-2.8988393517736331</c:v>
                </c:pt>
                <c:pt idx="83">
                  <c:v>-2.7199447735242201E-3</c:v>
                </c:pt>
                <c:pt idx="84">
                  <c:v>0.7849688793651266</c:v>
                </c:pt>
                <c:pt idx="85">
                  <c:v>1.060649782964987</c:v>
                </c:pt>
                <c:pt idx="86">
                  <c:v>0.61928565284717774</c:v>
                </c:pt>
                <c:pt idx="87">
                  <c:v>-1.196387862462847</c:v>
                </c:pt>
                <c:pt idx="88">
                  <c:v>3.1231480774089748</c:v>
                </c:pt>
                <c:pt idx="89">
                  <c:v>1.6901081540363057</c:v>
                </c:pt>
                <c:pt idx="90">
                  <c:v>-1.9278960376413259</c:v>
                </c:pt>
                <c:pt idx="91">
                  <c:v>-3.1943187492630516</c:v>
                </c:pt>
                <c:pt idx="92">
                  <c:v>-1.7786661611774077</c:v>
                </c:pt>
                <c:pt idx="93">
                  <c:v>2.2185732992415019</c:v>
                </c:pt>
                <c:pt idx="94">
                  <c:v>2.8840813636536038</c:v>
                </c:pt>
                <c:pt idx="95">
                  <c:v>-2.1789299294447222</c:v>
                </c:pt>
                <c:pt idx="96">
                  <c:v>3.8213909815396008</c:v>
                </c:pt>
                <c:pt idx="97">
                  <c:v>-0.93830356289269556</c:v>
                </c:pt>
                <c:pt idx="98">
                  <c:v>2.0775876654361602</c:v>
                </c:pt>
                <c:pt idx="99">
                  <c:v>0.98491784499501556</c:v>
                </c:pt>
                <c:pt idx="100">
                  <c:v>-3.9295770902459157</c:v>
                </c:pt>
                <c:pt idx="101">
                  <c:v>-1.4317807398570339</c:v>
                </c:pt>
                <c:pt idx="102">
                  <c:v>-7.4351702207636247E-2</c:v>
                </c:pt>
                <c:pt idx="103">
                  <c:v>-1.7624200714079479</c:v>
                </c:pt>
                <c:pt idx="104">
                  <c:v>-0.78160212904317061</c:v>
                </c:pt>
                <c:pt idx="105">
                  <c:v>-1.1214031310725361</c:v>
                </c:pt>
                <c:pt idx="106">
                  <c:v>2.0642088322192387</c:v>
                </c:pt>
                <c:pt idx="107">
                  <c:v>1.5338095641516629</c:v>
                </c:pt>
                <c:pt idx="108">
                  <c:v>1.0546985804348106</c:v>
                </c:pt>
                <c:pt idx="109">
                  <c:v>-2.056157780763586</c:v>
                </c:pt>
                <c:pt idx="110">
                  <c:v>-3.5024340950728083</c:v>
                </c:pt>
                <c:pt idx="111">
                  <c:v>-2.1404470206255888</c:v>
                </c:pt>
                <c:pt idx="112">
                  <c:v>2.6217940111121916</c:v>
                </c:pt>
                <c:pt idx="113">
                  <c:v>-3.0489505512620505E-2</c:v>
                </c:pt>
                <c:pt idx="114">
                  <c:v>0.56629961608659163</c:v>
                </c:pt>
                <c:pt idx="115">
                  <c:v>-0.76952054939286541</c:v>
                </c:pt>
                <c:pt idx="116">
                  <c:v>7.1258171585751956E-2</c:v>
                </c:pt>
                <c:pt idx="117">
                  <c:v>-0.53592796540257071</c:v>
                </c:pt>
                <c:pt idx="118">
                  <c:v>-0.27792923076385789</c:v>
                </c:pt>
                <c:pt idx="119">
                  <c:v>1.9317714069762084</c:v>
                </c:pt>
                <c:pt idx="120">
                  <c:v>2.7542227968264612</c:v>
                </c:pt>
                <c:pt idx="121">
                  <c:v>-0.31451222302055726</c:v>
                </c:pt>
                <c:pt idx="122">
                  <c:v>0.57931812490648049</c:v>
                </c:pt>
                <c:pt idx="123">
                  <c:v>-2.2546519487898511</c:v>
                </c:pt>
                <c:pt idx="124">
                  <c:v>0.85022927486469724</c:v>
                </c:pt>
                <c:pt idx="125">
                  <c:v>-2.0986962811746475</c:v>
                </c:pt>
                <c:pt idx="126">
                  <c:v>-3.5300220384965142</c:v>
                </c:pt>
                <c:pt idx="127">
                  <c:v>4.5175520528419755</c:v>
                </c:pt>
                <c:pt idx="128">
                  <c:v>0.28645347437605712</c:v>
                </c:pt>
                <c:pt idx="129">
                  <c:v>1.4414017792808738</c:v>
                </c:pt>
                <c:pt idx="130">
                  <c:v>-1.249896624853875</c:v>
                </c:pt>
                <c:pt idx="131">
                  <c:v>0.18269595258464041</c:v>
                </c:pt>
                <c:pt idx="132">
                  <c:v>2.5058033275170359</c:v>
                </c:pt>
                <c:pt idx="133">
                  <c:v>0.62855985051717989</c:v>
                </c:pt>
                <c:pt idx="134">
                  <c:v>3.354298024433505</c:v>
                </c:pt>
                <c:pt idx="135">
                  <c:v>1.4904385010673407</c:v>
                </c:pt>
                <c:pt idx="136">
                  <c:v>1.6923459740903721</c:v>
                </c:pt>
                <c:pt idx="137">
                  <c:v>-1.2885141742904649</c:v>
                </c:pt>
                <c:pt idx="138">
                  <c:v>-0.68085289189375753</c:v>
                </c:pt>
                <c:pt idx="139">
                  <c:v>0.40449671841672774</c:v>
                </c:pt>
                <c:pt idx="140">
                  <c:v>1.8549416749828369</c:v>
                </c:pt>
                <c:pt idx="141">
                  <c:v>1.5859984882606066</c:v>
                </c:pt>
                <c:pt idx="142">
                  <c:v>0.53665187908191569</c:v>
                </c:pt>
                <c:pt idx="143">
                  <c:v>-6.6630567409706565</c:v>
                </c:pt>
                <c:pt idx="144">
                  <c:v>-2.5968437906769939</c:v>
                </c:pt>
                <c:pt idx="145">
                  <c:v>2.3462514604558367</c:v>
                </c:pt>
                <c:pt idx="146">
                  <c:v>-1.3172203612626596</c:v>
                </c:pt>
                <c:pt idx="147">
                  <c:v>1.2152060711195298</c:v>
                </c:pt>
                <c:pt idx="148">
                  <c:v>1.2875045105774532</c:v>
                </c:pt>
                <c:pt idx="149">
                  <c:v>0.79726253322084517</c:v>
                </c:pt>
                <c:pt idx="150">
                  <c:v>-3.8817731660219099</c:v>
                </c:pt>
                <c:pt idx="151">
                  <c:v>-0.70293704359143483</c:v>
                </c:pt>
                <c:pt idx="152">
                  <c:v>-4.8498578674419015</c:v>
                </c:pt>
                <c:pt idx="153">
                  <c:v>-2.008154748517565</c:v>
                </c:pt>
                <c:pt idx="154">
                  <c:v>1.7701927140508484</c:v>
                </c:pt>
                <c:pt idx="155">
                  <c:v>2.1991999457863995</c:v>
                </c:pt>
                <c:pt idx="156">
                  <c:v>0.36318137277212248</c:v>
                </c:pt>
                <c:pt idx="157">
                  <c:v>-2.3935924677883014</c:v>
                </c:pt>
                <c:pt idx="158">
                  <c:v>-1.6024780764840081</c:v>
                </c:pt>
                <c:pt idx="159">
                  <c:v>-0.96853134204090718</c:v>
                </c:pt>
                <c:pt idx="160">
                  <c:v>1.1564140982994702</c:v>
                </c:pt>
                <c:pt idx="161">
                  <c:v>-1.5318072414765007</c:v>
                </c:pt>
                <c:pt idx="162">
                  <c:v>-3.3250856425063402</c:v>
                </c:pt>
                <c:pt idx="163">
                  <c:v>-0.96483108103919379</c:v>
                </c:pt>
              </c:numCache>
            </c:numRef>
          </c:yVal>
          <c:bubbleSize>
            <c:numRef>
              <c:f>Sheet2a!$I$2:$I$165</c:f>
              <c:numCache>
                <c:formatCode>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3421824"/>
        <c:axId val="83424000"/>
      </c:bubbleChart>
      <c:valAx>
        <c:axId val="83421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Natural capital as</a:t>
                </a:r>
                <a:r>
                  <a:rPr lang="is-IS" sz="1400" b="0" baseline="0"/>
                  <a:t> share of total wealth</a:t>
                </a:r>
                <a:endParaRPr lang="is-IS" sz="1400" b="0"/>
              </a:p>
            </c:rich>
          </c:tx>
          <c:layout>
            <c:manualLayout>
              <c:xMode val="edge"/>
              <c:yMode val="edge"/>
              <c:x val="0.30249302389832849"/>
              <c:y val="0.93528235448985453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424000"/>
        <c:crosses val="autoZero"/>
        <c:crossBetween val="midCat"/>
      </c:valAx>
      <c:valAx>
        <c:axId val="834240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Growth of per capita</a:t>
                </a:r>
                <a:r>
                  <a:rPr lang="is-IS" sz="1400" b="0" baseline="0"/>
                  <a:t> GDP, adjusted for initial income (% per year)</a:t>
                </a:r>
                <a:endParaRPr lang="is-IS" sz="1400" b="0"/>
              </a:p>
            </c:rich>
          </c:tx>
          <c:layout>
            <c:manualLayout>
              <c:xMode val="edge"/>
              <c:yMode val="edge"/>
              <c:x val="4.0935212045862691E-3"/>
              <c:y val="8.4832001069607491E-2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421824"/>
        <c:crosses val="autoZero"/>
        <c:crossBetween val="midCat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rgbClr val="C00000">
                    <a:alpha val="40000"/>
                  </a:srgbClr>
                </a:solidFill>
              </a:ln>
            </c:spPr>
            <c:trendlineType val="linear"/>
          </c:trendline>
          <c:xVal>
            <c:numRef>
              <c:f>Fig1b!$B$2:$B$165</c:f>
              <c:numCache>
                <c:formatCode>General</c:formatCode>
                <c:ptCount val="164"/>
                <c:pt idx="0">
                  <c:v>1.7354119088493779E-2</c:v>
                </c:pt>
                <c:pt idx="1">
                  <c:v>0.63113314259394315</c:v>
                </c:pt>
                <c:pt idx="2">
                  <c:v>0</c:v>
                </c:pt>
                <c:pt idx="3">
                  <c:v>0</c:v>
                </c:pt>
                <c:pt idx="4">
                  <c:v>2.3360460423130579E-2</c:v>
                </c:pt>
                <c:pt idx="5">
                  <c:v>3.9657570040639849E-4</c:v>
                </c:pt>
                <c:pt idx="6">
                  <c:v>3.0970177626011088E-2</c:v>
                </c:pt>
                <c:pt idx="7">
                  <c:v>9.8453836724191122E-4</c:v>
                </c:pt>
                <c:pt idx="8">
                  <c:v>1.2064090913852774</c:v>
                </c:pt>
                <c:pt idx="9">
                  <c:v>0</c:v>
                </c:pt>
                <c:pt idx="10">
                  <c:v>0.45413222800740977</c:v>
                </c:pt>
                <c:pt idx="11">
                  <c:v>1.3877304122609619E-2</c:v>
                </c:pt>
                <c:pt idx="12">
                  <c:v>6.7349987312741999E-3</c:v>
                </c:pt>
                <c:pt idx="13">
                  <c:v>2.2485156999705512E-2</c:v>
                </c:pt>
                <c:pt idx="14">
                  <c:v>4.3280832922070385E-5</c:v>
                </c:pt>
                <c:pt idx="15">
                  <c:v>0</c:v>
                </c:pt>
                <c:pt idx="16">
                  <c:v>1.9561389263456209E-3</c:v>
                </c:pt>
                <c:pt idx="17">
                  <c:v>0</c:v>
                </c:pt>
                <c:pt idx="18">
                  <c:v>5.1503264184430103E-2</c:v>
                </c:pt>
                <c:pt idx="19">
                  <c:v>6.0685876033157093E-3</c:v>
                </c:pt>
                <c:pt idx="20">
                  <c:v>1.9651060482820421E-2</c:v>
                </c:pt>
                <c:pt idx="21">
                  <c:v>0</c:v>
                </c:pt>
                <c:pt idx="22">
                  <c:v>9.6415131432332039E-3</c:v>
                </c:pt>
                <c:pt idx="23">
                  <c:v>0</c:v>
                </c:pt>
                <c:pt idx="24">
                  <c:v>1.2554652748933961E-3</c:v>
                </c:pt>
                <c:pt idx="25">
                  <c:v>0</c:v>
                </c:pt>
                <c:pt idx="26">
                  <c:v>8.5024150946075766E-2</c:v>
                </c:pt>
                <c:pt idx="27">
                  <c:v>5.7131229825791011E-2</c:v>
                </c:pt>
                <c:pt idx="28">
                  <c:v>0</c:v>
                </c:pt>
                <c:pt idx="29">
                  <c:v>7.2017094874348502E-5</c:v>
                </c:pt>
                <c:pt idx="30">
                  <c:v>0</c:v>
                </c:pt>
                <c:pt idx="31">
                  <c:v>6.6748294958621474E-2</c:v>
                </c:pt>
                <c:pt idx="32">
                  <c:v>5.4456897206754964E-2</c:v>
                </c:pt>
                <c:pt idx="33">
                  <c:v>6.7306764552483786E-2</c:v>
                </c:pt>
                <c:pt idx="34">
                  <c:v>0</c:v>
                </c:pt>
                <c:pt idx="35">
                  <c:v>0</c:v>
                </c:pt>
                <c:pt idx="36">
                  <c:v>2.1434035819803126</c:v>
                </c:pt>
                <c:pt idx="37">
                  <c:v>3.6496145988676549E-5</c:v>
                </c:pt>
                <c:pt idx="38">
                  <c:v>1.2555255078384905E-4</c:v>
                </c:pt>
                <c:pt idx="39">
                  <c:v>9.8904791031045707E-3</c:v>
                </c:pt>
                <c:pt idx="40">
                  <c:v>0</c:v>
                </c:pt>
                <c:pt idx="41">
                  <c:v>1.6274706591711879E-3</c:v>
                </c:pt>
                <c:pt idx="42">
                  <c:v>7.2553759169185095E-3</c:v>
                </c:pt>
                <c:pt idx="43">
                  <c:v>8.5568431895394238E-3</c:v>
                </c:pt>
                <c:pt idx="44">
                  <c:v>0.15423616559085884</c:v>
                </c:pt>
                <c:pt idx="45">
                  <c:v>7.0547160293554456E-2</c:v>
                </c:pt>
                <c:pt idx="46">
                  <c:v>1.0807657616368399E-5</c:v>
                </c:pt>
                <c:pt idx="47">
                  <c:v>0</c:v>
                </c:pt>
                <c:pt idx="48">
                  <c:v>5.7499843359106852E-3</c:v>
                </c:pt>
                <c:pt idx="49">
                  <c:v>2.5403408841400055E-4</c:v>
                </c:pt>
                <c:pt idx="50">
                  <c:v>1.7204479449407133E-3</c:v>
                </c:pt>
                <c:pt idx="51">
                  <c:v>1.3866751258037187E-4</c:v>
                </c:pt>
                <c:pt idx="52">
                  <c:v>1.8660790539795497E-4</c:v>
                </c:pt>
                <c:pt idx="53">
                  <c:v>0.57115633176250458</c:v>
                </c:pt>
                <c:pt idx="54">
                  <c:v>0</c:v>
                </c:pt>
                <c:pt idx="55">
                  <c:v>5.031653616272243E-3</c:v>
                </c:pt>
                <c:pt idx="56">
                  <c:v>5.4224971182646178E-4</c:v>
                </c:pt>
                <c:pt idx="57">
                  <c:v>6.2870577741196516E-3</c:v>
                </c:pt>
                <c:pt idx="58">
                  <c:v>1.3399974980412921E-3</c:v>
                </c:pt>
                <c:pt idx="59">
                  <c:v>0</c:v>
                </c:pt>
                <c:pt idx="60">
                  <c:v>9.8801167125429652E-3</c:v>
                </c:pt>
                <c:pt idx="61">
                  <c:v>2.7459748853033695E-2</c:v>
                </c:pt>
                <c:pt idx="62">
                  <c:v>0</c:v>
                </c:pt>
                <c:pt idx="63">
                  <c:v>7.2545075158063813E-2</c:v>
                </c:pt>
                <c:pt idx="64">
                  <c:v>0</c:v>
                </c:pt>
                <c:pt idx="65">
                  <c:v>2.0836104517544854E-3</c:v>
                </c:pt>
                <c:pt idx="66">
                  <c:v>0</c:v>
                </c:pt>
                <c:pt idx="67">
                  <c:v>6.9537034381922372E-3</c:v>
                </c:pt>
                <c:pt idx="68">
                  <c:v>0</c:v>
                </c:pt>
                <c:pt idx="69">
                  <c:v>2.94302007088501E-2</c:v>
                </c:pt>
                <c:pt idx="70">
                  <c:v>0.11170196804112693</c:v>
                </c:pt>
                <c:pt idx="71">
                  <c:v>0.4733161723257503</c:v>
                </c:pt>
                <c:pt idx="72">
                  <c:v>1.1643074123727662E-3</c:v>
                </c:pt>
                <c:pt idx="73">
                  <c:v>3.3983349325248805E-5</c:v>
                </c:pt>
                <c:pt idx="74">
                  <c:v>9.6847511619918504E-4</c:v>
                </c:pt>
                <c:pt idx="75">
                  <c:v>1.7902928058165984E-2</c:v>
                </c:pt>
                <c:pt idx="76">
                  <c:v>5.7463486686086927E-5</c:v>
                </c:pt>
                <c:pt idx="77">
                  <c:v>2.7756695489750024E-4</c:v>
                </c:pt>
                <c:pt idx="78">
                  <c:v>0.38891060091856333</c:v>
                </c:pt>
                <c:pt idx="79">
                  <c:v>7.988967811095093E-5</c:v>
                </c:pt>
                <c:pt idx="80">
                  <c:v>2.3078993827578299E-4</c:v>
                </c:pt>
                <c:pt idx="81">
                  <c:v>1.2363720720539064</c:v>
                </c:pt>
                <c:pt idx="82">
                  <c:v>8.7130437670208689E-3</c:v>
                </c:pt>
                <c:pt idx="83">
                  <c:v>7.1372426163034922E-4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4.5229191240728798E-3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1.0298860248723418E-5</c:v>
                </c:pt>
                <c:pt idx="92">
                  <c:v>0</c:v>
                </c:pt>
                <c:pt idx="93">
                  <c:v>0.14826151067393376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0.16470642142724354</c:v>
                </c:pt>
                <c:pt idx="98">
                  <c:v>0</c:v>
                </c:pt>
                <c:pt idx="99">
                  <c:v>9.8180231052749922E-2</c:v>
                </c:pt>
                <c:pt idx="100">
                  <c:v>0</c:v>
                </c:pt>
                <c:pt idx="101">
                  <c:v>1.3709601076525971E-2</c:v>
                </c:pt>
                <c:pt idx="102">
                  <c:v>4.6018643087500704E-3</c:v>
                </c:pt>
                <c:pt idx="103">
                  <c:v>4.4436857650284734E-5</c:v>
                </c:pt>
                <c:pt idx="104">
                  <c:v>1.247990113758636E-3</c:v>
                </c:pt>
                <c:pt idx="105">
                  <c:v>0</c:v>
                </c:pt>
                <c:pt idx="106">
                  <c:v>4.8717806382443584E-3</c:v>
                </c:pt>
                <c:pt idx="107">
                  <c:v>0</c:v>
                </c:pt>
                <c:pt idx="108">
                  <c:v>1.4801014761252621E-2</c:v>
                </c:pt>
                <c:pt idx="109">
                  <c:v>7.137710711263138E-4</c:v>
                </c:pt>
                <c:pt idx="110">
                  <c:v>3.9338017350708162E-4</c:v>
                </c:pt>
                <c:pt idx="111">
                  <c:v>0.96019578664063143</c:v>
                </c:pt>
                <c:pt idx="112">
                  <c:v>0.1052094277261965</c:v>
                </c:pt>
                <c:pt idx="113">
                  <c:v>3.3697274072079848E-2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2.390987186399238E-2</c:v>
                </c:pt>
                <c:pt idx="118">
                  <c:v>1.5631660439968927E-3</c:v>
                </c:pt>
                <c:pt idx="119">
                  <c:v>5.1184035321654286E-3</c:v>
                </c:pt>
                <c:pt idx="120">
                  <c:v>1.9920954800509524E-4</c:v>
                </c:pt>
                <c:pt idx="121">
                  <c:v>4.1974811549404689E-2</c:v>
                </c:pt>
                <c:pt idx="122">
                  <c:v>0.30422920654747182</c:v>
                </c:pt>
                <c:pt idx="123">
                  <c:v>3.1536331024191076E-4</c:v>
                </c:pt>
                <c:pt idx="124">
                  <c:v>1.3168019931877164</c:v>
                </c:pt>
                <c:pt idx="125">
                  <c:v>4.0717331289607958E-4</c:v>
                </c:pt>
                <c:pt idx="126">
                  <c:v>7.0764094334496719E-4</c:v>
                </c:pt>
                <c:pt idx="127">
                  <c:v>0</c:v>
                </c:pt>
                <c:pt idx="128">
                  <c:v>9.5567837914691586E-4</c:v>
                </c:pt>
                <c:pt idx="129">
                  <c:v>2.6849784346176216E-4</c:v>
                </c:pt>
                <c:pt idx="130">
                  <c:v>0</c:v>
                </c:pt>
                <c:pt idx="131">
                  <c:v>1.8747573841173714E-2</c:v>
                </c:pt>
                <c:pt idx="132">
                  <c:v>1.9286005502912754E-4</c:v>
                </c:pt>
                <c:pt idx="133">
                  <c:v>8.1887263507460295E-6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5.3917249439393831E-4</c:v>
                </c:pt>
                <c:pt idx="138">
                  <c:v>9.4443697613777855E-2</c:v>
                </c:pt>
                <c:pt idx="139">
                  <c:v>0</c:v>
                </c:pt>
                <c:pt idx="140">
                  <c:v>5.1132358633098739E-4</c:v>
                </c:pt>
                <c:pt idx="141">
                  <c:v>3.1288009387564816E-7</c:v>
                </c:pt>
                <c:pt idx="142">
                  <c:v>0.6462993162995162</c:v>
                </c:pt>
                <c:pt idx="143">
                  <c:v>5.4045149657745714E-3</c:v>
                </c:pt>
                <c:pt idx="144">
                  <c:v>6.5589668578166897E-4</c:v>
                </c:pt>
                <c:pt idx="145">
                  <c:v>1.3070488040679043E-2</c:v>
                </c:pt>
                <c:pt idx="146">
                  <c:v>9.2591504493650268E-4</c:v>
                </c:pt>
                <c:pt idx="147">
                  <c:v>0.52614595757219773</c:v>
                </c:pt>
                <c:pt idx="148">
                  <c:v>4.4077493665990564E-2</c:v>
                </c:pt>
                <c:pt idx="149">
                  <c:v>3.962346344956214E-3</c:v>
                </c:pt>
                <c:pt idx="150">
                  <c:v>1.707389937613313</c:v>
                </c:pt>
                <c:pt idx="151">
                  <c:v>0</c:v>
                </c:pt>
                <c:pt idx="152">
                  <c:v>5.5171863029087248E-2</c:v>
                </c:pt>
                <c:pt idx="153">
                  <c:v>0</c:v>
                </c:pt>
                <c:pt idx="154">
                  <c:v>1.1594860467169333E-2</c:v>
                </c:pt>
                <c:pt idx="155">
                  <c:v>1.3863314298994324E-2</c:v>
                </c:pt>
                <c:pt idx="156">
                  <c:v>0</c:v>
                </c:pt>
                <c:pt idx="157">
                  <c:v>0.39987488568978741</c:v>
                </c:pt>
                <c:pt idx="158">
                  <c:v>0</c:v>
                </c:pt>
                <c:pt idx="159">
                  <c:v>0.51557993900351184</c:v>
                </c:pt>
                <c:pt idx="160">
                  <c:v>0.10449848762220793</c:v>
                </c:pt>
                <c:pt idx="161">
                  <c:v>0.61764741610437257</c:v>
                </c:pt>
                <c:pt idx="162">
                  <c:v>2.045485980156355E-2</c:v>
                </c:pt>
                <c:pt idx="163">
                  <c:v>3.126385398614847E-2</c:v>
                </c:pt>
              </c:numCache>
            </c:numRef>
          </c:xVal>
          <c:yVal>
            <c:numRef>
              <c:f>Fig1b!$C$2:$C$165</c:f>
              <c:numCache>
                <c:formatCode>General</c:formatCode>
                <c:ptCount val="164"/>
                <c:pt idx="0">
                  <c:v>-1.0246590103857161</c:v>
                </c:pt>
                <c:pt idx="1">
                  <c:v>-0.15250491388440252</c:v>
                </c:pt>
                <c:pt idx="2">
                  <c:v>-3.0489424174500868</c:v>
                </c:pt>
                <c:pt idx="3">
                  <c:v>2.6858421294513009</c:v>
                </c:pt>
                <c:pt idx="4">
                  <c:v>0.53802965318573626</c:v>
                </c:pt>
                <c:pt idx="5">
                  <c:v>-3.4661731441284314</c:v>
                </c:pt>
                <c:pt idx="6">
                  <c:v>1.9349362556184688</c:v>
                </c:pt>
                <c:pt idx="7">
                  <c:v>2.3835753395424142</c:v>
                </c:pt>
                <c:pt idx="8">
                  <c:v>-5.5540883522773159</c:v>
                </c:pt>
                <c:pt idx="9">
                  <c:v>1.1437327182233399</c:v>
                </c:pt>
                <c:pt idx="10">
                  <c:v>-0.10153523917962388</c:v>
                </c:pt>
                <c:pt idx="11">
                  <c:v>-0.96966135257901886</c:v>
                </c:pt>
                <c:pt idx="12">
                  <c:v>1.8139689900999545</c:v>
                </c:pt>
                <c:pt idx="13">
                  <c:v>-0.42487837638569542</c:v>
                </c:pt>
                <c:pt idx="14">
                  <c:v>2.3637602623299601</c:v>
                </c:pt>
                <c:pt idx="15">
                  <c:v>1.0951027102566577</c:v>
                </c:pt>
                <c:pt idx="16">
                  <c:v>-1.9043770920656753</c:v>
                </c:pt>
                <c:pt idx="17">
                  <c:v>0.82244103392241064</c:v>
                </c:pt>
                <c:pt idx="18">
                  <c:v>-1.3173594327268481</c:v>
                </c:pt>
                <c:pt idx="19">
                  <c:v>3.6271812693325667</c:v>
                </c:pt>
                <c:pt idx="20">
                  <c:v>1.0612638773597416</c:v>
                </c:pt>
                <c:pt idx="21">
                  <c:v>-1.7023206613357551E-2</c:v>
                </c:pt>
                <c:pt idx="22">
                  <c:v>-0.35380427339656223</c:v>
                </c:pt>
                <c:pt idx="23">
                  <c:v>-1.4444244440611556</c:v>
                </c:pt>
                <c:pt idx="24">
                  <c:v>-2.5298312156050882</c:v>
                </c:pt>
                <c:pt idx="25">
                  <c:v>-0.57465202233741264</c:v>
                </c:pt>
                <c:pt idx="26">
                  <c:v>-1.3762174299029266</c:v>
                </c:pt>
                <c:pt idx="27">
                  <c:v>1.9216090395576939</c:v>
                </c:pt>
                <c:pt idx="28">
                  <c:v>1.3425229825728691</c:v>
                </c:pt>
                <c:pt idx="29">
                  <c:v>-2.6536180506779492</c:v>
                </c:pt>
                <c:pt idx="30">
                  <c:v>-2.7455711350281575</c:v>
                </c:pt>
                <c:pt idx="31">
                  <c:v>1.3246325063102389</c:v>
                </c:pt>
                <c:pt idx="32">
                  <c:v>2.4200500445296838</c:v>
                </c:pt>
                <c:pt idx="33">
                  <c:v>0.44868444593914653</c:v>
                </c:pt>
                <c:pt idx="34">
                  <c:v>-2.5799113065233632</c:v>
                </c:pt>
                <c:pt idx="35">
                  <c:v>-4.4537827776234487</c:v>
                </c:pt>
                <c:pt idx="36">
                  <c:v>-2.0141238517769615</c:v>
                </c:pt>
                <c:pt idx="37">
                  <c:v>0.658391674231251</c:v>
                </c:pt>
                <c:pt idx="38">
                  <c:v>-1.5103433732348162</c:v>
                </c:pt>
                <c:pt idx="39">
                  <c:v>-0.56505399501565667</c:v>
                </c:pt>
                <c:pt idx="40">
                  <c:v>4.0436374598907001</c:v>
                </c:pt>
                <c:pt idx="41">
                  <c:v>5.3110242577064364E-2</c:v>
                </c:pt>
                <c:pt idx="42">
                  <c:v>1.9624357187747521</c:v>
                </c:pt>
                <c:pt idx="43">
                  <c:v>1.1144966892999271</c:v>
                </c:pt>
                <c:pt idx="44">
                  <c:v>-0.34191560122611442</c:v>
                </c:pt>
                <c:pt idx="45">
                  <c:v>0.8688581340159226</c:v>
                </c:pt>
                <c:pt idx="46">
                  <c:v>-0.51786171171609752</c:v>
                </c:pt>
                <c:pt idx="47">
                  <c:v>-2.3974534890611658</c:v>
                </c:pt>
                <c:pt idx="48">
                  <c:v>6.8059952380583974E-2</c:v>
                </c:pt>
                <c:pt idx="49">
                  <c:v>-2.5277503038040288</c:v>
                </c:pt>
                <c:pt idx="50">
                  <c:v>-6.3154111777135036E-2</c:v>
                </c:pt>
                <c:pt idx="51">
                  <c:v>2.4533605894647508</c:v>
                </c:pt>
                <c:pt idx="52">
                  <c:v>2.1525972714108885</c:v>
                </c:pt>
                <c:pt idx="53">
                  <c:v>0.94529905658849678</c:v>
                </c:pt>
                <c:pt idx="54">
                  <c:v>-1.4947525552605641</c:v>
                </c:pt>
                <c:pt idx="55">
                  <c:v>-2.0158084285721327</c:v>
                </c:pt>
                <c:pt idx="56">
                  <c:v>1.7137186448010508</c:v>
                </c:pt>
                <c:pt idx="57">
                  <c:v>-1.8538104028849052</c:v>
                </c:pt>
                <c:pt idx="58">
                  <c:v>2.2210997724517569</c:v>
                </c:pt>
                <c:pt idx="59">
                  <c:v>2.0848302668270517</c:v>
                </c:pt>
                <c:pt idx="60">
                  <c:v>-0.31111437918906576</c:v>
                </c:pt>
                <c:pt idx="61">
                  <c:v>-0.90182083923061063</c:v>
                </c:pt>
                <c:pt idx="62">
                  <c:v>-2.3671305159558327</c:v>
                </c:pt>
                <c:pt idx="63">
                  <c:v>-0.57628992799708634</c:v>
                </c:pt>
                <c:pt idx="64">
                  <c:v>-2.5858488244889841</c:v>
                </c:pt>
                <c:pt idx="65">
                  <c:v>-1.0139214734359359</c:v>
                </c:pt>
                <c:pt idx="66">
                  <c:v>4.0728622060107575</c:v>
                </c:pt>
                <c:pt idx="67">
                  <c:v>2.0097717310613366</c:v>
                </c:pt>
                <c:pt idx="68">
                  <c:v>2.4882260615591916</c:v>
                </c:pt>
                <c:pt idx="69">
                  <c:v>-3.9317426221039398E-2</c:v>
                </c:pt>
                <c:pt idx="70">
                  <c:v>0.9438770909261156</c:v>
                </c:pt>
                <c:pt idx="71">
                  <c:v>-1.0038906594846337</c:v>
                </c:pt>
                <c:pt idx="72">
                  <c:v>3.2359778143786238</c:v>
                </c:pt>
                <c:pt idx="73">
                  <c:v>2.2278460455603364</c:v>
                </c:pt>
                <c:pt idx="74">
                  <c:v>2.3323860002069914</c:v>
                </c:pt>
                <c:pt idx="75">
                  <c:v>-0.79160878506038301</c:v>
                </c:pt>
                <c:pt idx="76">
                  <c:v>3.3875243565323618</c:v>
                </c:pt>
                <c:pt idx="77">
                  <c:v>0.17806595461434241</c:v>
                </c:pt>
                <c:pt idx="78">
                  <c:v>-2.6204800861708435</c:v>
                </c:pt>
                <c:pt idx="79">
                  <c:v>-1.4424673854343906</c:v>
                </c:pt>
                <c:pt idx="80">
                  <c:v>4.0795589516230502</c:v>
                </c:pt>
                <c:pt idx="81">
                  <c:v>-1.9226050943344415</c:v>
                </c:pt>
                <c:pt idx="82">
                  <c:v>-2.8988393517736331</c:v>
                </c:pt>
                <c:pt idx="83">
                  <c:v>-2.7199447735242201E-3</c:v>
                </c:pt>
                <c:pt idx="84">
                  <c:v>0.7849688793651266</c:v>
                </c:pt>
                <c:pt idx="85">
                  <c:v>1.0606497829649884</c:v>
                </c:pt>
                <c:pt idx="86">
                  <c:v>0.61928565284717685</c:v>
                </c:pt>
                <c:pt idx="87">
                  <c:v>-1.196387862462845</c:v>
                </c:pt>
                <c:pt idx="88">
                  <c:v>3.1231480774089726</c:v>
                </c:pt>
                <c:pt idx="89">
                  <c:v>1.6901081540363041</c:v>
                </c:pt>
                <c:pt idx="90">
                  <c:v>-1.9278960376413259</c:v>
                </c:pt>
                <c:pt idx="91">
                  <c:v>-3.1943187492630516</c:v>
                </c:pt>
                <c:pt idx="92">
                  <c:v>-1.7786661611774077</c:v>
                </c:pt>
                <c:pt idx="93">
                  <c:v>2.2185732992415019</c:v>
                </c:pt>
                <c:pt idx="94">
                  <c:v>2.8840813636536038</c:v>
                </c:pt>
                <c:pt idx="95">
                  <c:v>-2.1789299294447244</c:v>
                </c:pt>
                <c:pt idx="96">
                  <c:v>3.8213909815396008</c:v>
                </c:pt>
                <c:pt idx="97">
                  <c:v>-0.93830356289269579</c:v>
                </c:pt>
                <c:pt idx="98">
                  <c:v>2.0775876654361602</c:v>
                </c:pt>
                <c:pt idx="99">
                  <c:v>0.98491784499501556</c:v>
                </c:pt>
                <c:pt idx="100">
                  <c:v>-3.9295770902459135</c:v>
                </c:pt>
                <c:pt idx="101">
                  <c:v>-1.4317807398570339</c:v>
                </c:pt>
                <c:pt idx="102">
                  <c:v>-7.4351702207636164E-2</c:v>
                </c:pt>
                <c:pt idx="103">
                  <c:v>-1.7624200714079479</c:v>
                </c:pt>
                <c:pt idx="104">
                  <c:v>-0.78160212904317061</c:v>
                </c:pt>
                <c:pt idx="105">
                  <c:v>-1.1214031310725361</c:v>
                </c:pt>
                <c:pt idx="106">
                  <c:v>2.0642088322192387</c:v>
                </c:pt>
                <c:pt idx="107">
                  <c:v>1.5338095641516629</c:v>
                </c:pt>
                <c:pt idx="108">
                  <c:v>1.0546985804348106</c:v>
                </c:pt>
                <c:pt idx="109">
                  <c:v>-2.056157780763586</c:v>
                </c:pt>
                <c:pt idx="110">
                  <c:v>-3.5024340950728083</c:v>
                </c:pt>
                <c:pt idx="111">
                  <c:v>-2.1404470206255888</c:v>
                </c:pt>
                <c:pt idx="112">
                  <c:v>2.6217940111121889</c:v>
                </c:pt>
                <c:pt idx="113">
                  <c:v>-3.048950551262046E-2</c:v>
                </c:pt>
                <c:pt idx="114">
                  <c:v>0.56629961608659007</c:v>
                </c:pt>
                <c:pt idx="115">
                  <c:v>-0.76952054939286541</c:v>
                </c:pt>
                <c:pt idx="116">
                  <c:v>7.1258171585752025E-2</c:v>
                </c:pt>
                <c:pt idx="117">
                  <c:v>-0.53592796540257071</c:v>
                </c:pt>
                <c:pt idx="118">
                  <c:v>-0.27792923076385756</c:v>
                </c:pt>
                <c:pt idx="119">
                  <c:v>1.9317714069762071</c:v>
                </c:pt>
                <c:pt idx="120">
                  <c:v>2.7542227968264612</c:v>
                </c:pt>
                <c:pt idx="121">
                  <c:v>-0.31451222302055687</c:v>
                </c:pt>
                <c:pt idx="122">
                  <c:v>0.57931812490648049</c:v>
                </c:pt>
                <c:pt idx="123">
                  <c:v>-2.2546519487898511</c:v>
                </c:pt>
                <c:pt idx="124">
                  <c:v>0.85022927486469668</c:v>
                </c:pt>
                <c:pt idx="125">
                  <c:v>-2.0986962811746475</c:v>
                </c:pt>
                <c:pt idx="126">
                  <c:v>-3.5300220384965142</c:v>
                </c:pt>
                <c:pt idx="127">
                  <c:v>4.5175520528419799</c:v>
                </c:pt>
                <c:pt idx="128">
                  <c:v>0.28645347437605684</c:v>
                </c:pt>
                <c:pt idx="129">
                  <c:v>1.4414017792808742</c:v>
                </c:pt>
                <c:pt idx="130">
                  <c:v>-1.249896624853875</c:v>
                </c:pt>
                <c:pt idx="131">
                  <c:v>0.18269595258464041</c:v>
                </c:pt>
                <c:pt idx="132">
                  <c:v>2.5058033275170359</c:v>
                </c:pt>
                <c:pt idx="133">
                  <c:v>0.62855985051717878</c:v>
                </c:pt>
                <c:pt idx="134">
                  <c:v>3.354298024433509</c:v>
                </c:pt>
                <c:pt idx="135">
                  <c:v>1.4904385010673407</c:v>
                </c:pt>
                <c:pt idx="136">
                  <c:v>1.6923459740903701</c:v>
                </c:pt>
                <c:pt idx="137">
                  <c:v>-1.2885141742904649</c:v>
                </c:pt>
                <c:pt idx="138">
                  <c:v>-0.68085289189375753</c:v>
                </c:pt>
                <c:pt idx="139">
                  <c:v>0.40449671841672774</c:v>
                </c:pt>
                <c:pt idx="140">
                  <c:v>1.8549416749828369</c:v>
                </c:pt>
                <c:pt idx="141">
                  <c:v>1.5859984882606077</c:v>
                </c:pt>
                <c:pt idx="142">
                  <c:v>0.53665187908191569</c:v>
                </c:pt>
                <c:pt idx="143">
                  <c:v>-6.6630567409706565</c:v>
                </c:pt>
                <c:pt idx="144">
                  <c:v>-2.5968437906769939</c:v>
                </c:pt>
                <c:pt idx="145">
                  <c:v>2.3462514604558367</c:v>
                </c:pt>
                <c:pt idx="146">
                  <c:v>-1.3172203612626596</c:v>
                </c:pt>
                <c:pt idx="147">
                  <c:v>1.2152060711195298</c:v>
                </c:pt>
                <c:pt idx="148">
                  <c:v>1.2875045105774547</c:v>
                </c:pt>
                <c:pt idx="149">
                  <c:v>0.79726253322084517</c:v>
                </c:pt>
                <c:pt idx="150">
                  <c:v>-3.8817731660219099</c:v>
                </c:pt>
                <c:pt idx="151">
                  <c:v>-0.70293704359143483</c:v>
                </c:pt>
                <c:pt idx="152">
                  <c:v>-4.8498578674419068</c:v>
                </c:pt>
                <c:pt idx="153">
                  <c:v>-2.0081547485175597</c:v>
                </c:pt>
                <c:pt idx="154">
                  <c:v>1.7701927140508484</c:v>
                </c:pt>
                <c:pt idx="155">
                  <c:v>2.1991999457863955</c:v>
                </c:pt>
                <c:pt idx="156">
                  <c:v>0.36318137277212248</c:v>
                </c:pt>
                <c:pt idx="157">
                  <c:v>-2.3935924677883014</c:v>
                </c:pt>
                <c:pt idx="158">
                  <c:v>-1.6024780764840081</c:v>
                </c:pt>
                <c:pt idx="159">
                  <c:v>-0.96853134204090718</c:v>
                </c:pt>
                <c:pt idx="160">
                  <c:v>1.1564140982994713</c:v>
                </c:pt>
                <c:pt idx="161">
                  <c:v>-1.5318072414765007</c:v>
                </c:pt>
                <c:pt idx="162">
                  <c:v>-3.3250856425063402</c:v>
                </c:pt>
                <c:pt idx="163">
                  <c:v>-0.96483108103919313</c:v>
                </c:pt>
              </c:numCache>
            </c:numRef>
          </c:yVal>
          <c:bubbleSize>
            <c:numRef>
              <c:f>Fig1b!$D$2:$D$165</c:f>
              <c:numCache>
                <c:formatCode>General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3469824"/>
        <c:axId val="83471744"/>
      </c:bubbleChart>
      <c:valAx>
        <c:axId val="83469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 sz="1400" b="0" noProof="0"/>
                </a:pPr>
                <a:r>
                  <a:rPr lang="en-US" sz="1400" b="0" noProof="0"/>
                  <a:t>Subsoil assets as share of total wealth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471744"/>
        <c:crosses val="autoZero"/>
        <c:crossBetween val="midCat"/>
      </c:valAx>
      <c:valAx>
        <c:axId val="834717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Growth of per capita GDP, adjusted for initial income (% per year)</a:t>
                </a:r>
              </a:p>
            </c:rich>
          </c:tx>
          <c:layout>
            <c:manualLayout>
              <c:xMode val="edge"/>
              <c:yMode val="edge"/>
              <c:x val="2.7777777777777874E-3"/>
              <c:y val="8.4831948089822362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469824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9.8571741032371027E-2"/>
          <c:y val="5.1400554097404488E-2"/>
          <c:w val="0.87303937007874421"/>
          <c:h val="0.76084098862642613"/>
        </c:manualLayout>
      </c:layout>
      <c:lineChart>
        <c:grouping val="standard"/>
        <c:ser>
          <c:idx val="0"/>
          <c:order val="0"/>
          <c:tx>
            <c:strRef>
              <c:f>Myndir!$A$7</c:f>
              <c:strCache>
                <c:ptCount val="1"/>
                <c:pt idx="0">
                  <c:v>Actual output per capita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Myndir!$B$6:$DC$6</c:f>
              <c:numCache>
                <c:formatCode>General</c:formatCode>
                <c:ptCount val="106"/>
                <c:pt idx="0">
                  <c:v>1901</c:v>
                </c:pt>
                <c:pt idx="1">
                  <c:v>1902</c:v>
                </c:pt>
                <c:pt idx="2">
                  <c:v>1903</c:v>
                </c:pt>
                <c:pt idx="3">
                  <c:v>1904</c:v>
                </c:pt>
                <c:pt idx="4">
                  <c:v>1905</c:v>
                </c:pt>
                <c:pt idx="5">
                  <c:v>1906</c:v>
                </c:pt>
                <c:pt idx="6">
                  <c:v>1907</c:v>
                </c:pt>
                <c:pt idx="7">
                  <c:v>1908</c:v>
                </c:pt>
                <c:pt idx="8">
                  <c:v>1909</c:v>
                </c:pt>
                <c:pt idx="9">
                  <c:v>1910</c:v>
                </c:pt>
                <c:pt idx="10">
                  <c:v>1911</c:v>
                </c:pt>
                <c:pt idx="11">
                  <c:v>1912</c:v>
                </c:pt>
                <c:pt idx="12">
                  <c:v>1913</c:v>
                </c:pt>
                <c:pt idx="13">
                  <c:v>1914</c:v>
                </c:pt>
                <c:pt idx="14">
                  <c:v>1915</c:v>
                </c:pt>
                <c:pt idx="15">
                  <c:v>1916</c:v>
                </c:pt>
                <c:pt idx="16">
                  <c:v>1917</c:v>
                </c:pt>
                <c:pt idx="17">
                  <c:v>1918</c:v>
                </c:pt>
                <c:pt idx="18">
                  <c:v>1919</c:v>
                </c:pt>
                <c:pt idx="19">
                  <c:v>1920</c:v>
                </c:pt>
                <c:pt idx="20">
                  <c:v>1921</c:v>
                </c:pt>
                <c:pt idx="21">
                  <c:v>1922</c:v>
                </c:pt>
                <c:pt idx="22">
                  <c:v>1923</c:v>
                </c:pt>
                <c:pt idx="23">
                  <c:v>1924</c:v>
                </c:pt>
                <c:pt idx="24">
                  <c:v>1925</c:v>
                </c:pt>
                <c:pt idx="25">
                  <c:v>1926</c:v>
                </c:pt>
                <c:pt idx="26">
                  <c:v>1927</c:v>
                </c:pt>
                <c:pt idx="27">
                  <c:v>1928</c:v>
                </c:pt>
                <c:pt idx="28">
                  <c:v>1929</c:v>
                </c:pt>
                <c:pt idx="29">
                  <c:v>1930</c:v>
                </c:pt>
                <c:pt idx="30">
                  <c:v>1931</c:v>
                </c:pt>
                <c:pt idx="31">
                  <c:v>1932</c:v>
                </c:pt>
                <c:pt idx="32">
                  <c:v>1933</c:v>
                </c:pt>
                <c:pt idx="33">
                  <c:v>1934</c:v>
                </c:pt>
                <c:pt idx="34">
                  <c:v>1935</c:v>
                </c:pt>
                <c:pt idx="35">
                  <c:v>1936</c:v>
                </c:pt>
                <c:pt idx="36">
                  <c:v>1937</c:v>
                </c:pt>
                <c:pt idx="37">
                  <c:v>1938</c:v>
                </c:pt>
                <c:pt idx="38">
                  <c:v>1939</c:v>
                </c:pt>
                <c:pt idx="39">
                  <c:v>1940</c:v>
                </c:pt>
                <c:pt idx="40">
                  <c:v>1941</c:v>
                </c:pt>
                <c:pt idx="41">
                  <c:v>1942</c:v>
                </c:pt>
                <c:pt idx="42">
                  <c:v>1943</c:v>
                </c:pt>
                <c:pt idx="43">
                  <c:v>1944</c:v>
                </c:pt>
                <c:pt idx="44">
                  <c:v>1945</c:v>
                </c:pt>
                <c:pt idx="45">
                  <c:v>1946</c:v>
                </c:pt>
                <c:pt idx="46">
                  <c:v>1947</c:v>
                </c:pt>
                <c:pt idx="47">
                  <c:v>1948</c:v>
                </c:pt>
                <c:pt idx="48">
                  <c:v>1949</c:v>
                </c:pt>
                <c:pt idx="49">
                  <c:v>1950</c:v>
                </c:pt>
                <c:pt idx="50">
                  <c:v>1951</c:v>
                </c:pt>
                <c:pt idx="51">
                  <c:v>1952</c:v>
                </c:pt>
                <c:pt idx="52">
                  <c:v>1953</c:v>
                </c:pt>
                <c:pt idx="53">
                  <c:v>1954</c:v>
                </c:pt>
                <c:pt idx="54">
                  <c:v>1955</c:v>
                </c:pt>
                <c:pt idx="55">
                  <c:v>1956</c:v>
                </c:pt>
                <c:pt idx="56">
                  <c:v>1957</c:v>
                </c:pt>
                <c:pt idx="57">
                  <c:v>1958</c:v>
                </c:pt>
                <c:pt idx="58">
                  <c:v>1959</c:v>
                </c:pt>
                <c:pt idx="59">
                  <c:v>1960</c:v>
                </c:pt>
                <c:pt idx="60">
                  <c:v>1961</c:v>
                </c:pt>
                <c:pt idx="61">
                  <c:v>1962</c:v>
                </c:pt>
                <c:pt idx="62">
                  <c:v>1963</c:v>
                </c:pt>
                <c:pt idx="63">
                  <c:v>1964</c:v>
                </c:pt>
                <c:pt idx="64">
                  <c:v>1965</c:v>
                </c:pt>
                <c:pt idx="65">
                  <c:v>1966</c:v>
                </c:pt>
                <c:pt idx="66">
                  <c:v>1967</c:v>
                </c:pt>
                <c:pt idx="67">
                  <c:v>1968</c:v>
                </c:pt>
                <c:pt idx="68">
                  <c:v>1969</c:v>
                </c:pt>
                <c:pt idx="69">
                  <c:v>1970</c:v>
                </c:pt>
                <c:pt idx="70">
                  <c:v>1971</c:v>
                </c:pt>
                <c:pt idx="71">
                  <c:v>1972</c:v>
                </c:pt>
                <c:pt idx="72">
                  <c:v>1973</c:v>
                </c:pt>
                <c:pt idx="73">
                  <c:v>1974</c:v>
                </c:pt>
                <c:pt idx="74">
                  <c:v>1975</c:v>
                </c:pt>
                <c:pt idx="75">
                  <c:v>1976</c:v>
                </c:pt>
                <c:pt idx="76">
                  <c:v>1977</c:v>
                </c:pt>
                <c:pt idx="77">
                  <c:v>1978</c:v>
                </c:pt>
                <c:pt idx="78">
                  <c:v>1979</c:v>
                </c:pt>
                <c:pt idx="79">
                  <c:v>1980</c:v>
                </c:pt>
                <c:pt idx="80">
                  <c:v>1981</c:v>
                </c:pt>
                <c:pt idx="81">
                  <c:v>1982</c:v>
                </c:pt>
                <c:pt idx="82">
                  <c:v>1983</c:v>
                </c:pt>
                <c:pt idx="83">
                  <c:v>1984</c:v>
                </c:pt>
                <c:pt idx="84">
                  <c:v>1985</c:v>
                </c:pt>
                <c:pt idx="85">
                  <c:v>1986</c:v>
                </c:pt>
                <c:pt idx="86">
                  <c:v>1987</c:v>
                </c:pt>
                <c:pt idx="87">
                  <c:v>1988</c:v>
                </c:pt>
                <c:pt idx="88">
                  <c:v>1989</c:v>
                </c:pt>
                <c:pt idx="89">
                  <c:v>1990</c:v>
                </c:pt>
                <c:pt idx="90">
                  <c:v>1991</c:v>
                </c:pt>
                <c:pt idx="91">
                  <c:v>1992</c:v>
                </c:pt>
                <c:pt idx="92">
                  <c:v>1993</c:v>
                </c:pt>
                <c:pt idx="93">
                  <c:v>1994</c:v>
                </c:pt>
                <c:pt idx="94">
                  <c:v>1995</c:v>
                </c:pt>
                <c:pt idx="95">
                  <c:v>1996</c:v>
                </c:pt>
                <c:pt idx="96">
                  <c:v>1997</c:v>
                </c:pt>
                <c:pt idx="97">
                  <c:v>1998</c:v>
                </c:pt>
                <c:pt idx="98">
                  <c:v>1999</c:v>
                </c:pt>
                <c:pt idx="99">
                  <c:v>2000</c:v>
                </c:pt>
                <c:pt idx="100">
                  <c:v>2001</c:v>
                </c:pt>
                <c:pt idx="101">
                  <c:v>2002</c:v>
                </c:pt>
                <c:pt idx="102">
                  <c:v>2003</c:v>
                </c:pt>
                <c:pt idx="103">
                  <c:v>2004</c:v>
                </c:pt>
                <c:pt idx="104">
                  <c:v>2005</c:v>
                </c:pt>
                <c:pt idx="105">
                  <c:v>2006</c:v>
                </c:pt>
              </c:numCache>
            </c:numRef>
          </c:cat>
          <c:val>
            <c:numRef>
              <c:f>Myndir!$B$7:$DC$7</c:f>
              <c:numCache>
                <c:formatCode>General</c:formatCode>
                <c:ptCount val="106"/>
                <c:pt idx="0">
                  <c:v>7.9231636530565401</c:v>
                </c:pt>
                <c:pt idx="1">
                  <c:v>8.2659867445603261</c:v>
                </c:pt>
                <c:pt idx="2">
                  <c:v>8.3559817144584247</c:v>
                </c:pt>
                <c:pt idx="3">
                  <c:v>8.7142490064238682</c:v>
                </c:pt>
                <c:pt idx="4">
                  <c:v>9.5098613571880026</c:v>
                </c:pt>
                <c:pt idx="5">
                  <c:v>9.9284359213301219</c:v>
                </c:pt>
                <c:pt idx="6">
                  <c:v>10.120807941240638</c:v>
                </c:pt>
                <c:pt idx="7">
                  <c:v>9.5236607368079724</c:v>
                </c:pt>
                <c:pt idx="8">
                  <c:v>9.3994520059011268</c:v>
                </c:pt>
                <c:pt idx="9">
                  <c:v>9.9708222680412568</c:v>
                </c:pt>
                <c:pt idx="10">
                  <c:v>10.102208307487039</c:v>
                </c:pt>
                <c:pt idx="11">
                  <c:v>10.606002631303259</c:v>
                </c:pt>
                <c:pt idx="12">
                  <c:v>11.586685213617081</c:v>
                </c:pt>
                <c:pt idx="13">
                  <c:v>11.681721323638447</c:v>
                </c:pt>
                <c:pt idx="14">
                  <c:v>14.348478908860987</c:v>
                </c:pt>
                <c:pt idx="15">
                  <c:v>14.051570120417267</c:v>
                </c:pt>
                <c:pt idx="16">
                  <c:v>11.11035300351009</c:v>
                </c:pt>
                <c:pt idx="17">
                  <c:v>10.493454104962186</c:v>
                </c:pt>
                <c:pt idx="18">
                  <c:v>13.330892439594702</c:v>
                </c:pt>
                <c:pt idx="19">
                  <c:v>10.958418939410119</c:v>
                </c:pt>
                <c:pt idx="20">
                  <c:v>11.713761496920091</c:v>
                </c:pt>
                <c:pt idx="21">
                  <c:v>12.768653101281018</c:v>
                </c:pt>
                <c:pt idx="22">
                  <c:v>12.834378072028438</c:v>
                </c:pt>
                <c:pt idx="23">
                  <c:v>15.448651905315298</c:v>
                </c:pt>
                <c:pt idx="24">
                  <c:v>15.232714199395771</c:v>
                </c:pt>
                <c:pt idx="25">
                  <c:v>13.789706115492846</c:v>
                </c:pt>
                <c:pt idx="26">
                  <c:v>15.465951681963151</c:v>
                </c:pt>
                <c:pt idx="27">
                  <c:v>17.047004324012818</c:v>
                </c:pt>
                <c:pt idx="28">
                  <c:v>17.308175326274331</c:v>
                </c:pt>
                <c:pt idx="29">
                  <c:v>17.000800037211032</c:v>
                </c:pt>
                <c:pt idx="30">
                  <c:v>15.622955408881605</c:v>
                </c:pt>
                <c:pt idx="31">
                  <c:v>15.645064498645</c:v>
                </c:pt>
                <c:pt idx="32">
                  <c:v>16.750089364312963</c:v>
                </c:pt>
                <c:pt idx="33">
                  <c:v>17.304818552452911</c:v>
                </c:pt>
                <c:pt idx="34">
                  <c:v>17.482669569063191</c:v>
                </c:pt>
                <c:pt idx="35">
                  <c:v>17.684616799140709</c:v>
                </c:pt>
                <c:pt idx="36">
                  <c:v>18.266404174411189</c:v>
                </c:pt>
                <c:pt idx="37">
                  <c:v>18.372816129850541</c:v>
                </c:pt>
                <c:pt idx="38">
                  <c:v>19.75056533083562</c:v>
                </c:pt>
                <c:pt idx="39">
                  <c:v>21.367536593837169</c:v>
                </c:pt>
                <c:pt idx="40">
                  <c:v>22.795273564952186</c:v>
                </c:pt>
                <c:pt idx="41">
                  <c:v>22.959544447240468</c:v>
                </c:pt>
                <c:pt idx="42">
                  <c:v>23.215417260085452</c:v>
                </c:pt>
                <c:pt idx="43">
                  <c:v>24.153552597356537</c:v>
                </c:pt>
                <c:pt idx="44">
                  <c:v>25.31113531772473</c:v>
                </c:pt>
                <c:pt idx="45">
                  <c:v>25.945509110396529</c:v>
                </c:pt>
                <c:pt idx="46">
                  <c:v>28.211041289832743</c:v>
                </c:pt>
                <c:pt idx="47">
                  <c:v>28.152485880235229</c:v>
                </c:pt>
                <c:pt idx="48">
                  <c:v>27.095157685373181</c:v>
                </c:pt>
                <c:pt idx="49">
                  <c:v>25.973657162082631</c:v>
                </c:pt>
                <c:pt idx="50">
                  <c:v>24.941283343762919</c:v>
                </c:pt>
                <c:pt idx="51">
                  <c:v>24.245925040518639</c:v>
                </c:pt>
                <c:pt idx="52">
                  <c:v>27.390382343798571</c:v>
                </c:pt>
                <c:pt idx="53">
                  <c:v>29.322687059645585</c:v>
                </c:pt>
                <c:pt idx="54">
                  <c:v>31.469807521955889</c:v>
                </c:pt>
                <c:pt idx="55">
                  <c:v>31.537868590339531</c:v>
                </c:pt>
                <c:pt idx="56">
                  <c:v>30.804166071104113</c:v>
                </c:pt>
                <c:pt idx="57">
                  <c:v>32.518181915139451</c:v>
                </c:pt>
                <c:pt idx="58">
                  <c:v>32.485904453497128</c:v>
                </c:pt>
                <c:pt idx="59">
                  <c:v>32.838070965540773</c:v>
                </c:pt>
                <c:pt idx="60">
                  <c:v>32.247549439370395</c:v>
                </c:pt>
                <c:pt idx="61">
                  <c:v>34.330955381125413</c:v>
                </c:pt>
                <c:pt idx="62">
                  <c:v>37.167667200414044</c:v>
                </c:pt>
                <c:pt idx="63">
                  <c:v>40.122745806151478</c:v>
                </c:pt>
                <c:pt idx="64">
                  <c:v>42.270771655017214</c:v>
                </c:pt>
                <c:pt idx="65">
                  <c:v>45.189314247737862</c:v>
                </c:pt>
                <c:pt idx="66">
                  <c:v>43.926111287278218</c:v>
                </c:pt>
                <c:pt idx="67">
                  <c:v>40.990128251633394</c:v>
                </c:pt>
                <c:pt idx="68">
                  <c:v>41.621449529619895</c:v>
                </c:pt>
                <c:pt idx="69">
                  <c:v>44.465599176894251</c:v>
                </c:pt>
                <c:pt idx="70">
                  <c:v>49.780241154435885</c:v>
                </c:pt>
                <c:pt idx="71">
                  <c:v>52.059335802174488</c:v>
                </c:pt>
                <c:pt idx="72">
                  <c:v>54.797254054359492</c:v>
                </c:pt>
                <c:pt idx="73">
                  <c:v>57.125482993071223</c:v>
                </c:pt>
                <c:pt idx="74">
                  <c:v>56.777295980846766</c:v>
                </c:pt>
                <c:pt idx="75">
                  <c:v>59.581408057855924</c:v>
                </c:pt>
                <c:pt idx="76">
                  <c:v>64.349452401238835</c:v>
                </c:pt>
                <c:pt idx="77">
                  <c:v>67.677048665620049</c:v>
                </c:pt>
                <c:pt idx="78">
                  <c:v>70.291924925471108</c:v>
                </c:pt>
                <c:pt idx="79">
                  <c:v>73.541362108335775</c:v>
                </c:pt>
                <c:pt idx="80">
                  <c:v>75.805831899931178</c:v>
                </c:pt>
                <c:pt idx="81">
                  <c:v>76.381149245503167</c:v>
                </c:pt>
                <c:pt idx="82">
                  <c:v>73.775333381145032</c:v>
                </c:pt>
                <c:pt idx="83">
                  <c:v>76.035476621934208</c:v>
                </c:pt>
                <c:pt idx="84">
                  <c:v>77.916192425115597</c:v>
                </c:pt>
                <c:pt idx="85">
                  <c:v>82.192885131717958</c:v>
                </c:pt>
                <c:pt idx="86">
                  <c:v>88.222838161992158</c:v>
                </c:pt>
                <c:pt idx="87">
                  <c:v>86.759048922503567</c:v>
                </c:pt>
                <c:pt idx="88">
                  <c:v>85.999445055510293</c:v>
                </c:pt>
                <c:pt idx="89">
                  <c:v>86.303335871390658</c:v>
                </c:pt>
                <c:pt idx="90">
                  <c:v>85.044275851375758</c:v>
                </c:pt>
                <c:pt idx="91">
                  <c:v>81.211761948350414</c:v>
                </c:pt>
                <c:pt idx="92">
                  <c:v>81.463173214346696</c:v>
                </c:pt>
                <c:pt idx="93">
                  <c:v>83.625574159980445</c:v>
                </c:pt>
                <c:pt idx="94">
                  <c:v>83.290479243024848</c:v>
                </c:pt>
                <c:pt idx="95">
                  <c:v>86.794576520765844</c:v>
                </c:pt>
                <c:pt idx="96">
                  <c:v>90.350358008968854</c:v>
                </c:pt>
                <c:pt idx="97">
                  <c:v>94.544981920714122</c:v>
                </c:pt>
                <c:pt idx="98">
                  <c:v>97.395257590625718</c:v>
                </c:pt>
                <c:pt idx="99">
                  <c:v>100</c:v>
                </c:pt>
                <c:pt idx="100">
                  <c:v>102.37984802879365</c:v>
                </c:pt>
                <c:pt idx="101">
                  <c:v>100.43204657131272</c:v>
                </c:pt>
                <c:pt idx="102">
                  <c:v>102.85031485937111</c:v>
                </c:pt>
                <c:pt idx="103">
                  <c:v>110.03545796634847</c:v>
                </c:pt>
                <c:pt idx="104">
                  <c:v>114.84148426303977</c:v>
                </c:pt>
                <c:pt idx="105">
                  <c:v>114.5480783724452</c:v>
                </c:pt>
              </c:numCache>
            </c:numRef>
          </c:val>
        </c:ser>
        <c:ser>
          <c:idx val="1"/>
          <c:order val="1"/>
          <c:tx>
            <c:strRef>
              <c:f>Myndir!$A$8</c:f>
              <c:strCache>
                <c:ptCount val="1"/>
                <c:pt idx="0">
                  <c:v>Potential output per capita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Myndir!$B$6:$DC$6</c:f>
              <c:numCache>
                <c:formatCode>General</c:formatCode>
                <c:ptCount val="106"/>
                <c:pt idx="0">
                  <c:v>1901</c:v>
                </c:pt>
                <c:pt idx="1">
                  <c:v>1902</c:v>
                </c:pt>
                <c:pt idx="2">
                  <c:v>1903</c:v>
                </c:pt>
                <c:pt idx="3">
                  <c:v>1904</c:v>
                </c:pt>
                <c:pt idx="4">
                  <c:v>1905</c:v>
                </c:pt>
                <c:pt idx="5">
                  <c:v>1906</c:v>
                </c:pt>
                <c:pt idx="6">
                  <c:v>1907</c:v>
                </c:pt>
                <c:pt idx="7">
                  <c:v>1908</c:v>
                </c:pt>
                <c:pt idx="8">
                  <c:v>1909</c:v>
                </c:pt>
                <c:pt idx="9">
                  <c:v>1910</c:v>
                </c:pt>
                <c:pt idx="10">
                  <c:v>1911</c:v>
                </c:pt>
                <c:pt idx="11">
                  <c:v>1912</c:v>
                </c:pt>
                <c:pt idx="12">
                  <c:v>1913</c:v>
                </c:pt>
                <c:pt idx="13">
                  <c:v>1914</c:v>
                </c:pt>
                <c:pt idx="14">
                  <c:v>1915</c:v>
                </c:pt>
                <c:pt idx="15">
                  <c:v>1916</c:v>
                </c:pt>
                <c:pt idx="16">
                  <c:v>1917</c:v>
                </c:pt>
                <c:pt idx="17">
                  <c:v>1918</c:v>
                </c:pt>
                <c:pt idx="18">
                  <c:v>1919</c:v>
                </c:pt>
                <c:pt idx="19">
                  <c:v>1920</c:v>
                </c:pt>
                <c:pt idx="20">
                  <c:v>1921</c:v>
                </c:pt>
                <c:pt idx="21">
                  <c:v>1922</c:v>
                </c:pt>
                <c:pt idx="22">
                  <c:v>1923</c:v>
                </c:pt>
                <c:pt idx="23">
                  <c:v>1924</c:v>
                </c:pt>
                <c:pt idx="24">
                  <c:v>1925</c:v>
                </c:pt>
                <c:pt idx="25">
                  <c:v>1926</c:v>
                </c:pt>
                <c:pt idx="26">
                  <c:v>1927</c:v>
                </c:pt>
                <c:pt idx="27">
                  <c:v>1928</c:v>
                </c:pt>
                <c:pt idx="28">
                  <c:v>1929</c:v>
                </c:pt>
                <c:pt idx="29">
                  <c:v>1930</c:v>
                </c:pt>
                <c:pt idx="30">
                  <c:v>1931</c:v>
                </c:pt>
                <c:pt idx="31">
                  <c:v>1932</c:v>
                </c:pt>
                <c:pt idx="32">
                  <c:v>1933</c:v>
                </c:pt>
                <c:pt idx="33">
                  <c:v>1934</c:v>
                </c:pt>
                <c:pt idx="34">
                  <c:v>1935</c:v>
                </c:pt>
                <c:pt idx="35">
                  <c:v>1936</c:v>
                </c:pt>
                <c:pt idx="36">
                  <c:v>1937</c:v>
                </c:pt>
                <c:pt idx="37">
                  <c:v>1938</c:v>
                </c:pt>
                <c:pt idx="38">
                  <c:v>1939</c:v>
                </c:pt>
                <c:pt idx="39">
                  <c:v>1940</c:v>
                </c:pt>
                <c:pt idx="40">
                  <c:v>1941</c:v>
                </c:pt>
                <c:pt idx="41">
                  <c:v>1942</c:v>
                </c:pt>
                <c:pt idx="42">
                  <c:v>1943</c:v>
                </c:pt>
                <c:pt idx="43">
                  <c:v>1944</c:v>
                </c:pt>
                <c:pt idx="44">
                  <c:v>1945</c:v>
                </c:pt>
                <c:pt idx="45">
                  <c:v>1946</c:v>
                </c:pt>
                <c:pt idx="46">
                  <c:v>1947</c:v>
                </c:pt>
                <c:pt idx="47">
                  <c:v>1948</c:v>
                </c:pt>
                <c:pt idx="48">
                  <c:v>1949</c:v>
                </c:pt>
                <c:pt idx="49">
                  <c:v>1950</c:v>
                </c:pt>
                <c:pt idx="50">
                  <c:v>1951</c:v>
                </c:pt>
                <c:pt idx="51">
                  <c:v>1952</c:v>
                </c:pt>
                <c:pt idx="52">
                  <c:v>1953</c:v>
                </c:pt>
                <c:pt idx="53">
                  <c:v>1954</c:v>
                </c:pt>
                <c:pt idx="54">
                  <c:v>1955</c:v>
                </c:pt>
                <c:pt idx="55">
                  <c:v>1956</c:v>
                </c:pt>
                <c:pt idx="56">
                  <c:v>1957</c:v>
                </c:pt>
                <c:pt idx="57">
                  <c:v>1958</c:v>
                </c:pt>
                <c:pt idx="58">
                  <c:v>1959</c:v>
                </c:pt>
                <c:pt idx="59">
                  <c:v>1960</c:v>
                </c:pt>
                <c:pt idx="60">
                  <c:v>1961</c:v>
                </c:pt>
                <c:pt idx="61">
                  <c:v>1962</c:v>
                </c:pt>
                <c:pt idx="62">
                  <c:v>1963</c:v>
                </c:pt>
                <c:pt idx="63">
                  <c:v>1964</c:v>
                </c:pt>
                <c:pt idx="64">
                  <c:v>1965</c:v>
                </c:pt>
                <c:pt idx="65">
                  <c:v>1966</c:v>
                </c:pt>
                <c:pt idx="66">
                  <c:v>1967</c:v>
                </c:pt>
                <c:pt idx="67">
                  <c:v>1968</c:v>
                </c:pt>
                <c:pt idx="68">
                  <c:v>1969</c:v>
                </c:pt>
                <c:pt idx="69">
                  <c:v>1970</c:v>
                </c:pt>
                <c:pt idx="70">
                  <c:v>1971</c:v>
                </c:pt>
                <c:pt idx="71">
                  <c:v>1972</c:v>
                </c:pt>
                <c:pt idx="72">
                  <c:v>1973</c:v>
                </c:pt>
                <c:pt idx="73">
                  <c:v>1974</c:v>
                </c:pt>
                <c:pt idx="74">
                  <c:v>1975</c:v>
                </c:pt>
                <c:pt idx="75">
                  <c:v>1976</c:v>
                </c:pt>
                <c:pt idx="76">
                  <c:v>1977</c:v>
                </c:pt>
                <c:pt idx="77">
                  <c:v>1978</c:v>
                </c:pt>
                <c:pt idx="78">
                  <c:v>1979</c:v>
                </c:pt>
                <c:pt idx="79">
                  <c:v>1980</c:v>
                </c:pt>
                <c:pt idx="80">
                  <c:v>1981</c:v>
                </c:pt>
                <c:pt idx="81">
                  <c:v>1982</c:v>
                </c:pt>
                <c:pt idx="82">
                  <c:v>1983</c:v>
                </c:pt>
                <c:pt idx="83">
                  <c:v>1984</c:v>
                </c:pt>
                <c:pt idx="84">
                  <c:v>1985</c:v>
                </c:pt>
                <c:pt idx="85">
                  <c:v>1986</c:v>
                </c:pt>
                <c:pt idx="86">
                  <c:v>1987</c:v>
                </c:pt>
                <c:pt idx="87">
                  <c:v>1988</c:v>
                </c:pt>
                <c:pt idx="88">
                  <c:v>1989</c:v>
                </c:pt>
                <c:pt idx="89">
                  <c:v>1990</c:v>
                </c:pt>
                <c:pt idx="90">
                  <c:v>1991</c:v>
                </c:pt>
                <c:pt idx="91">
                  <c:v>1992</c:v>
                </c:pt>
                <c:pt idx="92">
                  <c:v>1993</c:v>
                </c:pt>
                <c:pt idx="93">
                  <c:v>1994</c:v>
                </c:pt>
                <c:pt idx="94">
                  <c:v>1995</c:v>
                </c:pt>
                <c:pt idx="95">
                  <c:v>1996</c:v>
                </c:pt>
                <c:pt idx="96">
                  <c:v>1997</c:v>
                </c:pt>
                <c:pt idx="97">
                  <c:v>1998</c:v>
                </c:pt>
                <c:pt idx="98">
                  <c:v>1999</c:v>
                </c:pt>
                <c:pt idx="99">
                  <c:v>2000</c:v>
                </c:pt>
                <c:pt idx="100">
                  <c:v>2001</c:v>
                </c:pt>
                <c:pt idx="101">
                  <c:v>2002</c:v>
                </c:pt>
                <c:pt idx="102">
                  <c:v>2003</c:v>
                </c:pt>
                <c:pt idx="103">
                  <c:v>2004</c:v>
                </c:pt>
                <c:pt idx="104">
                  <c:v>2005</c:v>
                </c:pt>
                <c:pt idx="105">
                  <c:v>2006</c:v>
                </c:pt>
              </c:numCache>
            </c:numRef>
          </c:cat>
          <c:val>
            <c:numRef>
              <c:f>Myndir!$B$8:$DC$8</c:f>
              <c:numCache>
                <c:formatCode>General</c:formatCode>
                <c:ptCount val="106"/>
                <c:pt idx="0">
                  <c:v>7.3069581227657086</c:v>
                </c:pt>
                <c:pt idx="1">
                  <c:v>7.5590077138883194</c:v>
                </c:pt>
                <c:pt idx="2">
                  <c:v>7.8193625535361884</c:v>
                </c:pt>
                <c:pt idx="3">
                  <c:v>8.0777788711162835</c:v>
                </c:pt>
                <c:pt idx="4">
                  <c:v>8.3359100017693848</c:v>
                </c:pt>
                <c:pt idx="5">
                  <c:v>8.5873196945746511</c:v>
                </c:pt>
                <c:pt idx="6">
                  <c:v>8.8360022831439267</c:v>
                </c:pt>
                <c:pt idx="7">
                  <c:v>9.1154832261828727</c:v>
                </c:pt>
                <c:pt idx="8">
                  <c:v>9.3982914017790939</c:v>
                </c:pt>
                <c:pt idx="9">
                  <c:v>9.6882419103279105</c:v>
                </c:pt>
                <c:pt idx="10">
                  <c:v>10.018120294052498</c:v>
                </c:pt>
                <c:pt idx="11">
                  <c:v>10.373918264376632</c:v>
                </c:pt>
                <c:pt idx="12">
                  <c:v>10.706681829894746</c:v>
                </c:pt>
                <c:pt idx="13">
                  <c:v>11.020395126620548</c:v>
                </c:pt>
                <c:pt idx="14">
                  <c:v>11.347153770500048</c:v>
                </c:pt>
                <c:pt idx="15">
                  <c:v>11.696734885642305</c:v>
                </c:pt>
                <c:pt idx="16">
                  <c:v>12.020428486023798</c:v>
                </c:pt>
                <c:pt idx="17">
                  <c:v>12.37072869738312</c:v>
                </c:pt>
                <c:pt idx="18">
                  <c:v>12.773674294346424</c:v>
                </c:pt>
                <c:pt idx="19">
                  <c:v>13.116367085040618</c:v>
                </c:pt>
                <c:pt idx="20">
                  <c:v>13.48607630021792</c:v>
                </c:pt>
                <c:pt idx="21">
                  <c:v>13.895365200419084</c:v>
                </c:pt>
                <c:pt idx="22">
                  <c:v>14.276213682443098</c:v>
                </c:pt>
                <c:pt idx="23">
                  <c:v>14.701835637624924</c:v>
                </c:pt>
                <c:pt idx="24">
                  <c:v>15.117938076748887</c:v>
                </c:pt>
                <c:pt idx="25">
                  <c:v>15.48371464583002</c:v>
                </c:pt>
                <c:pt idx="26">
                  <c:v>15.865387927650056</c:v>
                </c:pt>
                <c:pt idx="27">
                  <c:v>16.270453793502018</c:v>
                </c:pt>
                <c:pt idx="28">
                  <c:v>16.693472507375724</c:v>
                </c:pt>
                <c:pt idx="29">
                  <c:v>17.068390208535309</c:v>
                </c:pt>
                <c:pt idx="30">
                  <c:v>17.483922216589573</c:v>
                </c:pt>
                <c:pt idx="31">
                  <c:v>17.959275496165287</c:v>
                </c:pt>
                <c:pt idx="32">
                  <c:v>18.40188430114917</c:v>
                </c:pt>
                <c:pt idx="33">
                  <c:v>18.887640639278256</c:v>
                </c:pt>
                <c:pt idx="34">
                  <c:v>19.447517467726122</c:v>
                </c:pt>
                <c:pt idx="35">
                  <c:v>20.058015036576752</c:v>
                </c:pt>
                <c:pt idx="36">
                  <c:v>20.717114901074964</c:v>
                </c:pt>
                <c:pt idx="37">
                  <c:v>21.382339522530916</c:v>
                </c:pt>
                <c:pt idx="38">
                  <c:v>22.018464778157533</c:v>
                </c:pt>
                <c:pt idx="39">
                  <c:v>22.664885947501435</c:v>
                </c:pt>
                <c:pt idx="40">
                  <c:v>23.387883030823183</c:v>
                </c:pt>
                <c:pt idx="41">
                  <c:v>24.106573567359053</c:v>
                </c:pt>
                <c:pt idx="42">
                  <c:v>24.734025220398191</c:v>
                </c:pt>
                <c:pt idx="43">
                  <c:v>25.361814723973154</c:v>
                </c:pt>
                <c:pt idx="44">
                  <c:v>25.951299323178286</c:v>
                </c:pt>
                <c:pt idx="45">
                  <c:v>26.504823881079886</c:v>
                </c:pt>
                <c:pt idx="46">
                  <c:v>27.017081954305535</c:v>
                </c:pt>
                <c:pt idx="47">
                  <c:v>27.533855931703215</c:v>
                </c:pt>
                <c:pt idx="48">
                  <c:v>28.1377203756829</c:v>
                </c:pt>
                <c:pt idx="49">
                  <c:v>28.695270241975173</c:v>
                </c:pt>
                <c:pt idx="50">
                  <c:v>29.305525586368866</c:v>
                </c:pt>
                <c:pt idx="51">
                  <c:v>29.95684642668969</c:v>
                </c:pt>
                <c:pt idx="52">
                  <c:v>30.540165287825289</c:v>
                </c:pt>
                <c:pt idx="53">
                  <c:v>31.098723760524589</c:v>
                </c:pt>
                <c:pt idx="54">
                  <c:v>31.659051233476834</c:v>
                </c:pt>
                <c:pt idx="55">
                  <c:v>32.278489963764095</c:v>
                </c:pt>
                <c:pt idx="56">
                  <c:v>32.836596602311204</c:v>
                </c:pt>
                <c:pt idx="57">
                  <c:v>33.439632404353276</c:v>
                </c:pt>
                <c:pt idx="58">
                  <c:v>34.093105123638658</c:v>
                </c:pt>
                <c:pt idx="59">
                  <c:v>34.773456029751593</c:v>
                </c:pt>
                <c:pt idx="60">
                  <c:v>35.580973177483244</c:v>
                </c:pt>
                <c:pt idx="61">
                  <c:v>36.39759526976227</c:v>
                </c:pt>
                <c:pt idx="62">
                  <c:v>37.18766465495105</c:v>
                </c:pt>
                <c:pt idx="63">
                  <c:v>38.020143190084163</c:v>
                </c:pt>
                <c:pt idx="64">
                  <c:v>38.868856030061103</c:v>
                </c:pt>
                <c:pt idx="65">
                  <c:v>39.773214407311194</c:v>
                </c:pt>
                <c:pt idx="66">
                  <c:v>40.763017563775115</c:v>
                </c:pt>
                <c:pt idx="67">
                  <c:v>41.890182460223294</c:v>
                </c:pt>
                <c:pt idx="68">
                  <c:v>43.245224936102012</c:v>
                </c:pt>
                <c:pt idx="69">
                  <c:v>44.754768361429058</c:v>
                </c:pt>
                <c:pt idx="70">
                  <c:v>46.138091603147494</c:v>
                </c:pt>
                <c:pt idx="71">
                  <c:v>47.296740663333104</c:v>
                </c:pt>
                <c:pt idx="72">
                  <c:v>48.517171093056895</c:v>
                </c:pt>
                <c:pt idx="73">
                  <c:v>49.809448322973402</c:v>
                </c:pt>
                <c:pt idx="74">
                  <c:v>51.20515995833005</c:v>
                </c:pt>
                <c:pt idx="75">
                  <c:v>52.792791289052111</c:v>
                </c:pt>
                <c:pt idx="76">
                  <c:v>54.535714302616753</c:v>
                </c:pt>
                <c:pt idx="77">
                  <c:v>56.320802566401952</c:v>
                </c:pt>
                <c:pt idx="78">
                  <c:v>58.065390582019383</c:v>
                </c:pt>
                <c:pt idx="79">
                  <c:v>59.80390990298536</c:v>
                </c:pt>
                <c:pt idx="80">
                  <c:v>61.539979027636001</c:v>
                </c:pt>
                <c:pt idx="81">
                  <c:v>63.185337152550439</c:v>
                </c:pt>
                <c:pt idx="82">
                  <c:v>64.927836142758395</c:v>
                </c:pt>
                <c:pt idx="83">
                  <c:v>66.892944342001158</c:v>
                </c:pt>
                <c:pt idx="84">
                  <c:v>69.082388312823909</c:v>
                </c:pt>
                <c:pt idx="85">
                  <c:v>71.376979824023834</c:v>
                </c:pt>
                <c:pt idx="86">
                  <c:v>73.46789510215855</c:v>
                </c:pt>
                <c:pt idx="87">
                  <c:v>75.275427225996879</c:v>
                </c:pt>
                <c:pt idx="88">
                  <c:v>77.470601588926556</c:v>
                </c:pt>
                <c:pt idx="89">
                  <c:v>79.99632811757607</c:v>
                </c:pt>
                <c:pt idx="90">
                  <c:v>82.246237598294002</c:v>
                </c:pt>
                <c:pt idx="91">
                  <c:v>84.584885852690277</c:v>
                </c:pt>
                <c:pt idx="92">
                  <c:v>87.153659897937246</c:v>
                </c:pt>
                <c:pt idx="93">
                  <c:v>89.964009598314234</c:v>
                </c:pt>
                <c:pt idx="94">
                  <c:v>93.166358326111066</c:v>
                </c:pt>
                <c:pt idx="95">
                  <c:v>96.423176670181519</c:v>
                </c:pt>
                <c:pt idx="96">
                  <c:v>99.634694608186621</c:v>
                </c:pt>
                <c:pt idx="97">
                  <c:v>102.62366540510453</c:v>
                </c:pt>
                <c:pt idx="98">
                  <c:v>105.51910391916412</c:v>
                </c:pt>
                <c:pt idx="99">
                  <c:v>108.28861241978271</c:v>
                </c:pt>
                <c:pt idx="100">
                  <c:v>111.18026865428739</c:v>
                </c:pt>
                <c:pt idx="101">
                  <c:v>114.7243741839922</c:v>
                </c:pt>
                <c:pt idx="102">
                  <c:v>118.71458180749538</c:v>
                </c:pt>
                <c:pt idx="103">
                  <c:v>122.17525173177103</c:v>
                </c:pt>
                <c:pt idx="104">
                  <c:v>125.76909830502437</c:v>
                </c:pt>
                <c:pt idx="105">
                  <c:v>127.27508649923118</c:v>
                </c:pt>
              </c:numCache>
            </c:numRef>
          </c:val>
        </c:ser>
        <c:marker val="1"/>
        <c:axId val="48917888"/>
        <c:axId val="48936064"/>
      </c:lineChart>
      <c:catAx>
        <c:axId val="48917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48936064"/>
        <c:crosses val="autoZero"/>
        <c:auto val="1"/>
        <c:lblAlgn val="ctr"/>
        <c:lblOffset val="100"/>
      </c:catAx>
      <c:valAx>
        <c:axId val="48936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48917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430114656720552"/>
          <c:y val="6.7838365481391424E-2"/>
          <c:w val="0.41187510936132982"/>
          <c:h val="0.1959798775153109"/>
        </c:manualLayout>
      </c:layout>
      <c:spPr>
        <a:noFill/>
        <a:ln>
          <a:noFill/>
        </a:ln>
      </c:spPr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27285170603674541"/>
          <c:y val="5.0925925925925923E-2"/>
          <c:w val="0.64731496062992122"/>
          <c:h val="0.77923191892680232"/>
        </c:manualLayout>
      </c:layout>
      <c:barChart>
        <c:barDir val="bar"/>
        <c:grouping val="clustered"/>
        <c:ser>
          <c:idx val="0"/>
          <c:order val="0"/>
          <c:cat>
            <c:strRef>
              <c:f>Sheet8!$A$2:$A$17</c:f>
              <c:strCache>
                <c:ptCount val="16"/>
                <c:pt idx="0">
                  <c:v>Norway</c:v>
                </c:pt>
                <c:pt idx="1">
                  <c:v>United Kingdom</c:v>
                </c:pt>
                <c:pt idx="2">
                  <c:v>Brazil</c:v>
                </c:pt>
                <c:pt idx="3">
                  <c:v>Indonesia</c:v>
                </c:pt>
                <c:pt idx="4">
                  <c:v>Nigeria</c:v>
                </c:pt>
                <c:pt idx="5">
                  <c:v>Algeria</c:v>
                </c:pt>
                <c:pt idx="6">
                  <c:v>Kuwait</c:v>
                </c:pt>
                <c:pt idx="7">
                  <c:v>United Arab Emirates</c:v>
                </c:pt>
                <c:pt idx="8">
                  <c:v>Venezuela, RB</c:v>
                </c:pt>
                <c:pt idx="9">
                  <c:v>Canada</c:v>
                </c:pt>
                <c:pt idx="10">
                  <c:v>Mexico</c:v>
                </c:pt>
                <c:pt idx="11">
                  <c:v>China</c:v>
                </c:pt>
                <c:pt idx="12">
                  <c:v>Iran, Islamic Republic</c:v>
                </c:pt>
                <c:pt idx="13">
                  <c:v>Saudi Arabia</c:v>
                </c:pt>
                <c:pt idx="14">
                  <c:v>Russian Federation</c:v>
                </c:pt>
                <c:pt idx="15">
                  <c:v>United States</c:v>
                </c:pt>
              </c:strCache>
            </c:strRef>
          </c:cat>
          <c:val>
            <c:numRef>
              <c:f>Sheet8!$B$2:$B$17</c:f>
              <c:numCache>
                <c:formatCode>General</c:formatCode>
                <c:ptCount val="16"/>
                <c:pt idx="0">
                  <c:v>223825</c:v>
                </c:pt>
                <c:pt idx="1">
                  <c:v>279058</c:v>
                </c:pt>
                <c:pt idx="2">
                  <c:v>290550</c:v>
                </c:pt>
                <c:pt idx="3">
                  <c:v>319542</c:v>
                </c:pt>
                <c:pt idx="4">
                  <c:v>334882</c:v>
                </c:pt>
                <c:pt idx="5">
                  <c:v>354604</c:v>
                </c:pt>
                <c:pt idx="6">
                  <c:v>379555</c:v>
                </c:pt>
                <c:pt idx="7">
                  <c:v>389483</c:v>
                </c:pt>
                <c:pt idx="8">
                  <c:v>563216</c:v>
                </c:pt>
                <c:pt idx="9">
                  <c:v>571290</c:v>
                </c:pt>
                <c:pt idx="10">
                  <c:v>595106</c:v>
                </c:pt>
                <c:pt idx="11">
                  <c:v>645455</c:v>
                </c:pt>
                <c:pt idx="12">
                  <c:v>723877</c:v>
                </c:pt>
                <c:pt idx="13">
                  <c:v>1653807</c:v>
                </c:pt>
                <c:pt idx="14">
                  <c:v>1714130</c:v>
                </c:pt>
                <c:pt idx="15">
                  <c:v>2005624</c:v>
                </c:pt>
              </c:numCache>
            </c:numRef>
          </c:val>
        </c:ser>
        <c:axId val="82772736"/>
        <c:axId val="82774272"/>
      </c:barChart>
      <c:catAx>
        <c:axId val="8277273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774272"/>
        <c:crosses val="autoZero"/>
        <c:auto val="1"/>
        <c:lblAlgn val="ctr"/>
        <c:lblOffset val="100"/>
        <c:tickLblSkip val="1"/>
      </c:catAx>
      <c:valAx>
        <c:axId val="82774272"/>
        <c:scaling>
          <c:orientation val="minMax"/>
          <c:max val="2000000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77273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76822222222222225"/>
                <c:y val="0.92960629921259863"/>
              </c:manualLayout>
            </c:layout>
            <c:txPr>
              <a:bodyPr/>
              <a:lstStyle/>
              <a:p>
                <a:pPr>
                  <a:defRPr sz="1400"/>
                </a:pPr>
                <a:endParaRPr lang="is-IS"/>
              </a:p>
            </c:txPr>
          </c:dispUnitsLbl>
        </c:dispUnits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27285170603674541"/>
          <c:y val="5.0925925925925923E-2"/>
          <c:w val="0.65084973753281317"/>
          <c:h val="0.78386154855643042"/>
        </c:manualLayout>
      </c:layout>
      <c:barChart>
        <c:barDir val="bar"/>
        <c:grouping val="clustered"/>
        <c:ser>
          <c:idx val="0"/>
          <c:order val="0"/>
          <c:cat>
            <c:strRef>
              <c:f>Sheet10!$A$2:$A$28</c:f>
              <c:strCache>
                <c:ptCount val="27"/>
                <c:pt idx="0">
                  <c:v>United Kingdom</c:v>
                </c:pt>
                <c:pt idx="1">
                  <c:v>Chile</c:v>
                </c:pt>
                <c:pt idx="2">
                  <c:v>Ecuador</c:v>
                </c:pt>
                <c:pt idx="3">
                  <c:v>Angola</c:v>
                </c:pt>
                <c:pt idx="4">
                  <c:v>Mexico</c:v>
                </c:pt>
                <c:pt idx="5">
                  <c:v>Azerbaijan</c:v>
                </c:pt>
                <c:pt idx="6">
                  <c:v>Syrian Arab Republic</c:v>
                </c:pt>
                <c:pt idx="7">
                  <c:v>Malaysia</c:v>
                </c:pt>
                <c:pt idx="8">
                  <c:v>United States</c:v>
                </c:pt>
                <c:pt idx="9">
                  <c:v>Congo, Republic</c:v>
                </c:pt>
                <c:pt idx="10">
                  <c:v>Kazakhstan</c:v>
                </c:pt>
                <c:pt idx="11">
                  <c:v>Iran, Islamic Republic</c:v>
                </c:pt>
                <c:pt idx="12">
                  <c:v>Australia</c:v>
                </c:pt>
                <c:pt idx="13">
                  <c:v>Algeria</c:v>
                </c:pt>
                <c:pt idx="14">
                  <c:v>Russian Federation</c:v>
                </c:pt>
                <c:pt idx="15">
                  <c:v>Turkmenistan</c:v>
                </c:pt>
                <c:pt idx="16">
                  <c:v>Canada</c:v>
                </c:pt>
                <c:pt idx="17">
                  <c:v>Venezuela, RB</c:v>
                </c:pt>
                <c:pt idx="18">
                  <c:v>Gabon</c:v>
                </c:pt>
                <c:pt idx="19">
                  <c:v>Trinidad and Tobago</c:v>
                </c:pt>
                <c:pt idx="20">
                  <c:v>Norway</c:v>
                </c:pt>
                <c:pt idx="21">
                  <c:v>Bahrain</c:v>
                </c:pt>
                <c:pt idx="22">
                  <c:v>Oman</c:v>
                </c:pt>
                <c:pt idx="23">
                  <c:v>Brunei</c:v>
                </c:pt>
                <c:pt idx="24">
                  <c:v>Saudi Arabia</c:v>
                </c:pt>
                <c:pt idx="25">
                  <c:v>United Arab Emirates</c:v>
                </c:pt>
                <c:pt idx="26">
                  <c:v>Kuwait</c:v>
                </c:pt>
              </c:strCache>
            </c:strRef>
          </c:cat>
          <c:val>
            <c:numRef>
              <c:f>Sheet10!$B$2:$B$28</c:f>
              <c:numCache>
                <c:formatCode>#,##0</c:formatCode>
                <c:ptCount val="27"/>
                <c:pt idx="0">
                  <c:v>4739</c:v>
                </c:pt>
                <c:pt idx="1">
                  <c:v>5188</c:v>
                </c:pt>
                <c:pt idx="2">
                  <c:v>5205</c:v>
                </c:pt>
                <c:pt idx="3">
                  <c:v>5602</c:v>
                </c:pt>
                <c:pt idx="4">
                  <c:v>6075</c:v>
                </c:pt>
                <c:pt idx="5">
                  <c:v>6167</c:v>
                </c:pt>
                <c:pt idx="6">
                  <c:v>6734</c:v>
                </c:pt>
                <c:pt idx="7">
                  <c:v>6922</c:v>
                </c:pt>
                <c:pt idx="8">
                  <c:v>7106</c:v>
                </c:pt>
                <c:pt idx="9">
                  <c:v>7536</c:v>
                </c:pt>
                <c:pt idx="10">
                  <c:v>8283</c:v>
                </c:pt>
                <c:pt idx="11">
                  <c:v>11370</c:v>
                </c:pt>
                <c:pt idx="12">
                  <c:v>11491</c:v>
                </c:pt>
                <c:pt idx="13">
                  <c:v>11670</c:v>
                </c:pt>
                <c:pt idx="14">
                  <c:v>11777</c:v>
                </c:pt>
                <c:pt idx="15">
                  <c:v>17487</c:v>
                </c:pt>
                <c:pt idx="16">
                  <c:v>18566</c:v>
                </c:pt>
                <c:pt idx="17">
                  <c:v>23302</c:v>
                </c:pt>
                <c:pt idx="18">
                  <c:v>24656</c:v>
                </c:pt>
                <c:pt idx="19">
                  <c:v>30279</c:v>
                </c:pt>
                <c:pt idx="20">
                  <c:v>49839</c:v>
                </c:pt>
                <c:pt idx="21">
                  <c:v>50978</c:v>
                </c:pt>
                <c:pt idx="22">
                  <c:v>66634</c:v>
                </c:pt>
                <c:pt idx="23">
                  <c:v>78388</c:v>
                </c:pt>
                <c:pt idx="24">
                  <c:v>79805</c:v>
                </c:pt>
                <c:pt idx="25">
                  <c:v>119952</c:v>
                </c:pt>
                <c:pt idx="26">
                  <c:v>173313</c:v>
                </c:pt>
              </c:numCache>
            </c:numRef>
          </c:val>
        </c:ser>
        <c:axId val="82794752"/>
        <c:axId val="82800640"/>
      </c:barChart>
      <c:catAx>
        <c:axId val="82794752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is-IS"/>
          </a:p>
        </c:txPr>
        <c:crossAx val="82800640"/>
        <c:crosses val="autoZero"/>
        <c:auto val="1"/>
        <c:lblAlgn val="ctr"/>
        <c:lblOffset val="100"/>
        <c:tickLblSkip val="1"/>
      </c:catAx>
      <c:valAx>
        <c:axId val="82800640"/>
        <c:scaling>
          <c:orientation val="minMax"/>
        </c:scaling>
        <c:axPos val="b"/>
        <c:majorGridlines/>
        <c:numFmt formatCode="#,##0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794752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77175699912510964"/>
                <c:y val="0.92497666958296665"/>
              </c:manualLayout>
            </c:layout>
            <c:txPr>
              <a:bodyPr/>
              <a:lstStyle/>
              <a:p>
                <a:pPr>
                  <a:defRPr sz="1400"/>
                </a:pPr>
                <a:endParaRPr lang="is-IS"/>
              </a:p>
            </c:txPr>
          </c:dispUnitsLbl>
        </c:dispUnits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accent6"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Fig6a!$B$2:$B$165</c:f>
              <c:numCache>
                <c:formatCode>0.000</c:formatCode>
                <c:ptCount val="164"/>
                <c:pt idx="0">
                  <c:v>0.22481849161241413</c:v>
                </c:pt>
                <c:pt idx="1">
                  <c:v>0.71388097624382341</c:v>
                </c:pt>
                <c:pt idx="3">
                  <c:v>1.1374880164654121E-2</c:v>
                </c:pt>
                <c:pt idx="4">
                  <c:v>7.4063517734570913E-2</c:v>
                </c:pt>
                <c:pt idx="6">
                  <c:v>6.513483751150842E-2</c:v>
                </c:pt>
                <c:pt idx="7">
                  <c:v>1.4548722748046425E-2</c:v>
                </c:pt>
                <c:pt idx="11">
                  <c:v>0.16018654723975886</c:v>
                </c:pt>
                <c:pt idx="12">
                  <c:v>9.4573678953940796E-3</c:v>
                </c:pt>
                <c:pt idx="14">
                  <c:v>6.7074192762689956E-3</c:v>
                </c:pt>
                <c:pt idx="15">
                  <c:v>0.13130117231147256</c:v>
                </c:pt>
                <c:pt idx="16">
                  <c:v>0.16889243549816446</c:v>
                </c:pt>
                <c:pt idx="17">
                  <c:v>0.63829882322527964</c:v>
                </c:pt>
                <c:pt idx="18">
                  <c:v>0.26366830222091242</c:v>
                </c:pt>
                <c:pt idx="19">
                  <c:v>7.8405815009703075E-2</c:v>
                </c:pt>
                <c:pt idx="20">
                  <c:v>7.7679265347895043E-2</c:v>
                </c:pt>
                <c:pt idx="22">
                  <c:v>0.13651447579349887</c:v>
                </c:pt>
                <c:pt idx="23">
                  <c:v>0.23954324880116645</c:v>
                </c:pt>
                <c:pt idx="24">
                  <c:v>0.42334244189284848</c:v>
                </c:pt>
                <c:pt idx="25">
                  <c:v>0.32286392299257688</c:v>
                </c:pt>
                <c:pt idx="26">
                  <c:v>0.44017955202086678</c:v>
                </c:pt>
                <c:pt idx="27">
                  <c:v>0.10699423420641652</c:v>
                </c:pt>
                <c:pt idx="28">
                  <c:v>2.1585943208175237E-2</c:v>
                </c:pt>
                <c:pt idx="29">
                  <c:v>0.61231321536474681</c:v>
                </c:pt>
                <c:pt idx="30">
                  <c:v>0.41747046194998993</c:v>
                </c:pt>
                <c:pt idx="31">
                  <c:v>0.14079862283866171</c:v>
                </c:pt>
                <c:pt idx="32">
                  <c:v>0.23679965041228182</c:v>
                </c:pt>
                <c:pt idx="33">
                  <c:v>0.14659917457813784</c:v>
                </c:pt>
                <c:pt idx="34">
                  <c:v>0.12042216999082951</c:v>
                </c:pt>
                <c:pt idx="37">
                  <c:v>0.13840500382880191</c:v>
                </c:pt>
                <c:pt idx="38">
                  <c:v>0.21912752029607038</c:v>
                </c:pt>
                <c:pt idx="42">
                  <c:v>2.0422355450366692E-2</c:v>
                </c:pt>
                <c:pt idx="43">
                  <c:v>9.5059271975229565E-2</c:v>
                </c:pt>
                <c:pt idx="44">
                  <c:v>0.38870312202489082</c:v>
                </c:pt>
                <c:pt idx="45">
                  <c:v>0.14849997743969948</c:v>
                </c:pt>
                <c:pt idx="46">
                  <c:v>2.5009677577581879E-2</c:v>
                </c:pt>
                <c:pt idx="48">
                  <c:v>9.4094167945713736E-2</c:v>
                </c:pt>
                <c:pt idx="49">
                  <c:v>0.40502297469807264</c:v>
                </c:pt>
                <c:pt idx="50">
                  <c:v>4.9194022027113309E-2</c:v>
                </c:pt>
                <c:pt idx="51">
                  <c:v>2.7292701958587275E-2</c:v>
                </c:pt>
                <c:pt idx="52">
                  <c:v>1.3536171533202745E-2</c:v>
                </c:pt>
                <c:pt idx="53">
                  <c:v>0.66220554022798561</c:v>
                </c:pt>
                <c:pt idx="54">
                  <c:v>8.0707107982788531E-2</c:v>
                </c:pt>
                <c:pt idx="55">
                  <c:v>0.13802151519385228</c:v>
                </c:pt>
                <c:pt idx="56">
                  <c:v>8.9539834096326043E-3</c:v>
                </c:pt>
                <c:pt idx="57">
                  <c:v>0.12888578857572441</c:v>
                </c:pt>
                <c:pt idx="58">
                  <c:v>1.921726342259765E-2</c:v>
                </c:pt>
                <c:pt idx="59">
                  <c:v>1.1567115676684713E-2</c:v>
                </c:pt>
                <c:pt idx="60">
                  <c:v>9.7476862495633698E-2</c:v>
                </c:pt>
                <c:pt idx="61">
                  <c:v>0.22107890431707569</c:v>
                </c:pt>
                <c:pt idx="62">
                  <c:v>0.46761212880476832</c:v>
                </c:pt>
                <c:pt idx="63">
                  <c:v>0.65155192398493822</c:v>
                </c:pt>
                <c:pt idx="64">
                  <c:v>9.6336908048151704E-2</c:v>
                </c:pt>
                <c:pt idx="65">
                  <c:v>0.25980198622145795</c:v>
                </c:pt>
                <c:pt idx="67">
                  <c:v>6.4191842286912479E-2</c:v>
                </c:pt>
                <c:pt idx="69">
                  <c:v>0.28276222162559184</c:v>
                </c:pt>
                <c:pt idx="70">
                  <c:v>0.25032693009489426</c:v>
                </c:pt>
                <c:pt idx="71">
                  <c:v>0.5871717143832097</c:v>
                </c:pt>
                <c:pt idx="72">
                  <c:v>3.1874002747252841E-2</c:v>
                </c:pt>
                <c:pt idx="73">
                  <c:v>1.357007478421093E-2</c:v>
                </c:pt>
                <c:pt idx="74">
                  <c:v>1.2552417244366801E-2</c:v>
                </c:pt>
                <c:pt idx="75">
                  <c:v>5.4962615963293E-2</c:v>
                </c:pt>
                <c:pt idx="76">
                  <c:v>3.0673202238808432E-3</c:v>
                </c:pt>
                <c:pt idx="77">
                  <c:v>2.9520377367727241E-2</c:v>
                </c:pt>
                <c:pt idx="78">
                  <c:v>0.20690081806012398</c:v>
                </c:pt>
                <c:pt idx="80">
                  <c:v>1.4294752531223358E-2</c:v>
                </c:pt>
                <c:pt idx="84">
                  <c:v>0.11621782190278949</c:v>
                </c:pt>
                <c:pt idx="85">
                  <c:v>2.77373224322339E-2</c:v>
                </c:pt>
                <c:pt idx="86">
                  <c:v>3.3255102993378506E-2</c:v>
                </c:pt>
                <c:pt idx="91">
                  <c:v>0.33484485354471288</c:v>
                </c:pt>
                <c:pt idx="92">
                  <c:v>0.15095946607783925</c:v>
                </c:pt>
                <c:pt idx="93">
                  <c:v>0.19497324819181291</c:v>
                </c:pt>
                <c:pt idx="95">
                  <c:v>0.4114833044041209</c:v>
                </c:pt>
                <c:pt idx="97">
                  <c:v>0.37472496031786384</c:v>
                </c:pt>
                <c:pt idx="98">
                  <c:v>1.0643102669199161E-2</c:v>
                </c:pt>
                <c:pt idx="99">
                  <c:v>0.13726140504422427</c:v>
                </c:pt>
                <c:pt idx="100">
                  <c:v>0.37166255914097307</c:v>
                </c:pt>
                <c:pt idx="101">
                  <c:v>0.58009865929146331</c:v>
                </c:pt>
                <c:pt idx="102">
                  <c:v>6.9864477019962637E-2</c:v>
                </c:pt>
                <c:pt idx="103">
                  <c:v>0.25027929039410807</c:v>
                </c:pt>
                <c:pt idx="104">
                  <c:v>6.3725109108757644E-2</c:v>
                </c:pt>
                <c:pt idx="105">
                  <c:v>0.32327297470377075</c:v>
                </c:pt>
                <c:pt idx="106">
                  <c:v>1.5993035659576181E-2</c:v>
                </c:pt>
                <c:pt idx="107">
                  <c:v>0.17793224138509262</c:v>
                </c:pt>
                <c:pt idx="109">
                  <c:v>0.15833879472861553</c:v>
                </c:pt>
                <c:pt idx="110">
                  <c:v>0.53443547976626282</c:v>
                </c:pt>
                <c:pt idx="112">
                  <c:v>0.11574280792020941</c:v>
                </c:pt>
                <c:pt idx="113">
                  <c:v>0.1737486531137154</c:v>
                </c:pt>
                <c:pt idx="114">
                  <c:v>8.7590712751076868E-2</c:v>
                </c:pt>
                <c:pt idx="116">
                  <c:v>0.15090922161763437</c:v>
                </c:pt>
                <c:pt idx="117">
                  <c:v>9.1560069051832504E-2</c:v>
                </c:pt>
                <c:pt idx="118">
                  <c:v>8.0038911440876964E-2</c:v>
                </c:pt>
                <c:pt idx="119">
                  <c:v>6.0085095361939088E-2</c:v>
                </c:pt>
                <c:pt idx="120">
                  <c:v>1.7492185163201595E-2</c:v>
                </c:pt>
                <c:pt idx="121">
                  <c:v>0.15484627227203296</c:v>
                </c:pt>
                <c:pt idx="122">
                  <c:v>0.44477385147981857</c:v>
                </c:pt>
                <c:pt idx="123">
                  <c:v>0.36439195057207785</c:v>
                </c:pt>
                <c:pt idx="125">
                  <c:v>0.1251117484247225</c:v>
                </c:pt>
                <c:pt idx="126">
                  <c:v>0.32241038757429735</c:v>
                </c:pt>
                <c:pt idx="127">
                  <c:v>0</c:v>
                </c:pt>
                <c:pt idx="131">
                  <c:v>5.7018349302572546E-2</c:v>
                </c:pt>
                <c:pt idx="132">
                  <c:v>1.6746426264791541E-2</c:v>
                </c:pt>
                <c:pt idx="133">
                  <c:v>5.545369491784892E-2</c:v>
                </c:pt>
                <c:pt idx="134">
                  <c:v>0</c:v>
                </c:pt>
                <c:pt idx="135">
                  <c:v>5.3106491182686497E-2</c:v>
                </c:pt>
                <c:pt idx="136">
                  <c:v>4.5246958818716404E-2</c:v>
                </c:pt>
                <c:pt idx="137">
                  <c:v>0.51941259136275819</c:v>
                </c:pt>
                <c:pt idx="138">
                  <c:v>0.33666172325673238</c:v>
                </c:pt>
                <c:pt idx="139">
                  <c:v>4.5661614839569119E-2</c:v>
                </c:pt>
                <c:pt idx="140">
                  <c:v>1.5484045419685391E-2</c:v>
                </c:pt>
                <c:pt idx="141">
                  <c:v>9.167675912469999E-3</c:v>
                </c:pt>
                <c:pt idx="142">
                  <c:v>0.83743934020374444</c:v>
                </c:pt>
                <c:pt idx="144">
                  <c:v>0.27285885086988876</c:v>
                </c:pt>
                <c:pt idx="145">
                  <c:v>0.10978869746980149</c:v>
                </c:pt>
                <c:pt idx="146">
                  <c:v>0.1287216328139385</c:v>
                </c:pt>
                <c:pt idx="147">
                  <c:v>0.53827828973334846</c:v>
                </c:pt>
                <c:pt idx="148">
                  <c:v>0.10781518671647423</c:v>
                </c:pt>
                <c:pt idx="149">
                  <c:v>7.3224618461015065E-2</c:v>
                </c:pt>
                <c:pt idx="151">
                  <c:v>0.49756734290039251</c:v>
                </c:pt>
                <c:pt idx="154">
                  <c:v>1.7533273436554756E-2</c:v>
                </c:pt>
                <c:pt idx="155">
                  <c:v>2.8778695756785704E-2</c:v>
                </c:pt>
                <c:pt idx="156">
                  <c:v>7.8328464739129022E-2</c:v>
                </c:pt>
                <c:pt idx="159">
                  <c:v>0.60241627138049603</c:v>
                </c:pt>
                <c:pt idx="160">
                  <c:v>0.36625105342762859</c:v>
                </c:pt>
                <c:pt idx="162">
                  <c:v>0.27105931762529495</c:v>
                </c:pt>
                <c:pt idx="163">
                  <c:v>0.15928235164435636</c:v>
                </c:pt>
              </c:numCache>
            </c:numRef>
          </c:xVal>
          <c:yVal>
            <c:numRef>
              <c:f>Fig6a!$C$2:$C$165</c:f>
              <c:numCache>
                <c:formatCode>General</c:formatCode>
                <c:ptCount val="164"/>
                <c:pt idx="0">
                  <c:v>11</c:v>
                </c:pt>
                <c:pt idx="1">
                  <c:v>12</c:v>
                </c:pt>
                <c:pt idx="4">
                  <c:v>16</c:v>
                </c:pt>
                <c:pt idx="5">
                  <c:v>11</c:v>
                </c:pt>
                <c:pt idx="6">
                  <c:v>21</c:v>
                </c:pt>
                <c:pt idx="7">
                  <c:v>15</c:v>
                </c:pt>
                <c:pt idx="8">
                  <c:v>11</c:v>
                </c:pt>
                <c:pt idx="9">
                  <c:v>12.6</c:v>
                </c:pt>
                <c:pt idx="10">
                  <c:v>14</c:v>
                </c:pt>
                <c:pt idx="11">
                  <c:v>8</c:v>
                </c:pt>
                <c:pt idx="12">
                  <c:v>13</c:v>
                </c:pt>
                <c:pt idx="13">
                  <c:v>14</c:v>
                </c:pt>
                <c:pt idx="14">
                  <c:v>19</c:v>
                </c:pt>
                <c:pt idx="15">
                  <c:v>13</c:v>
                </c:pt>
                <c:pt idx="16">
                  <c:v>7</c:v>
                </c:pt>
                <c:pt idx="17">
                  <c:v>7</c:v>
                </c:pt>
                <c:pt idx="18">
                  <c:v>14</c:v>
                </c:pt>
                <c:pt idx="19">
                  <c:v>12</c:v>
                </c:pt>
                <c:pt idx="20">
                  <c:v>15</c:v>
                </c:pt>
                <c:pt idx="21">
                  <c:v>13</c:v>
                </c:pt>
                <c:pt idx="22">
                  <c:v>13</c:v>
                </c:pt>
                <c:pt idx="23">
                  <c:v>4</c:v>
                </c:pt>
                <c:pt idx="24">
                  <c:v>6</c:v>
                </c:pt>
                <c:pt idx="25">
                  <c:v>9</c:v>
                </c:pt>
                <c:pt idx="26">
                  <c:v>9</c:v>
                </c:pt>
                <c:pt idx="27">
                  <c:v>16</c:v>
                </c:pt>
                <c:pt idx="28">
                  <c:v>12</c:v>
                </c:pt>
                <c:pt idx="31">
                  <c:v>14</c:v>
                </c:pt>
                <c:pt idx="32">
                  <c:v>11</c:v>
                </c:pt>
                <c:pt idx="33">
                  <c:v>11</c:v>
                </c:pt>
                <c:pt idx="34">
                  <c:v>8</c:v>
                </c:pt>
                <c:pt idx="35">
                  <c:v>4.3</c:v>
                </c:pt>
                <c:pt idx="36">
                  <c:v>8</c:v>
                </c:pt>
                <c:pt idx="37">
                  <c:v>11</c:v>
                </c:pt>
                <c:pt idx="39">
                  <c:v>13</c:v>
                </c:pt>
                <c:pt idx="40">
                  <c:v>13</c:v>
                </c:pt>
                <c:pt idx="41">
                  <c:v>15</c:v>
                </c:pt>
                <c:pt idx="42">
                  <c:v>17</c:v>
                </c:pt>
                <c:pt idx="43">
                  <c:v>13</c:v>
                </c:pt>
                <c:pt idx="45">
                  <c:v>12</c:v>
                </c:pt>
                <c:pt idx="46">
                  <c:v>11</c:v>
                </c:pt>
                <c:pt idx="47">
                  <c:v>5</c:v>
                </c:pt>
                <c:pt idx="48">
                  <c:v>16</c:v>
                </c:pt>
                <c:pt idx="49">
                  <c:v>5</c:v>
                </c:pt>
                <c:pt idx="51">
                  <c:v>18</c:v>
                </c:pt>
                <c:pt idx="52">
                  <c:v>16</c:v>
                </c:pt>
                <c:pt idx="54">
                  <c:v>5</c:v>
                </c:pt>
                <c:pt idx="55">
                  <c:v>11</c:v>
                </c:pt>
                <c:pt idx="56">
                  <c:v>16</c:v>
                </c:pt>
                <c:pt idx="57">
                  <c:v>7</c:v>
                </c:pt>
                <c:pt idx="58">
                  <c:v>16</c:v>
                </c:pt>
                <c:pt idx="59">
                  <c:v>16</c:v>
                </c:pt>
                <c:pt idx="60">
                  <c:v>9</c:v>
                </c:pt>
                <c:pt idx="63">
                  <c:v>12</c:v>
                </c:pt>
                <c:pt idx="67">
                  <c:v>16</c:v>
                </c:pt>
                <c:pt idx="68">
                  <c:v>18</c:v>
                </c:pt>
                <c:pt idx="69">
                  <c:v>10</c:v>
                </c:pt>
                <c:pt idx="70">
                  <c:v>11</c:v>
                </c:pt>
                <c:pt idx="71">
                  <c:v>12</c:v>
                </c:pt>
                <c:pt idx="72">
                  <c:v>17</c:v>
                </c:pt>
                <c:pt idx="73">
                  <c:v>16</c:v>
                </c:pt>
                <c:pt idx="74">
                  <c:v>16</c:v>
                </c:pt>
                <c:pt idx="75">
                  <c:v>12</c:v>
                </c:pt>
                <c:pt idx="76">
                  <c:v>15</c:v>
                </c:pt>
                <c:pt idx="77">
                  <c:v>13</c:v>
                </c:pt>
                <c:pt idx="78">
                  <c:v>14</c:v>
                </c:pt>
                <c:pt idx="79">
                  <c:v>9</c:v>
                </c:pt>
                <c:pt idx="80">
                  <c:v>16</c:v>
                </c:pt>
                <c:pt idx="81">
                  <c:v>8.7000000000000011</c:v>
                </c:pt>
                <c:pt idx="82">
                  <c:v>13</c:v>
                </c:pt>
                <c:pt idx="83">
                  <c:v>9</c:v>
                </c:pt>
                <c:pt idx="84">
                  <c:v>15</c:v>
                </c:pt>
                <c:pt idx="85">
                  <c:v>13</c:v>
                </c:pt>
                <c:pt idx="86">
                  <c:v>11</c:v>
                </c:pt>
                <c:pt idx="87">
                  <c:v>16</c:v>
                </c:pt>
                <c:pt idx="88">
                  <c:v>14</c:v>
                </c:pt>
                <c:pt idx="91">
                  <c:v>6.2</c:v>
                </c:pt>
                <c:pt idx="92">
                  <c:v>11</c:v>
                </c:pt>
                <c:pt idx="93">
                  <c:v>12</c:v>
                </c:pt>
                <c:pt idx="94">
                  <c:v>12</c:v>
                </c:pt>
                <c:pt idx="95">
                  <c:v>5</c:v>
                </c:pt>
                <c:pt idx="96">
                  <c:v>14</c:v>
                </c:pt>
                <c:pt idx="97">
                  <c:v>7</c:v>
                </c:pt>
                <c:pt idx="98">
                  <c:v>13</c:v>
                </c:pt>
                <c:pt idx="99">
                  <c:v>13</c:v>
                </c:pt>
                <c:pt idx="100">
                  <c:v>10</c:v>
                </c:pt>
                <c:pt idx="101">
                  <c:v>11</c:v>
                </c:pt>
                <c:pt idx="102">
                  <c:v>10</c:v>
                </c:pt>
                <c:pt idx="103">
                  <c:v>7</c:v>
                </c:pt>
                <c:pt idx="104">
                  <c:v>12</c:v>
                </c:pt>
                <c:pt idx="105">
                  <c:v>10</c:v>
                </c:pt>
                <c:pt idx="106">
                  <c:v>17</c:v>
                </c:pt>
                <c:pt idx="108">
                  <c:v>19</c:v>
                </c:pt>
                <c:pt idx="109">
                  <c:v>11</c:v>
                </c:pt>
                <c:pt idx="110">
                  <c:v>3</c:v>
                </c:pt>
                <c:pt idx="111">
                  <c:v>10</c:v>
                </c:pt>
                <c:pt idx="112">
                  <c:v>18</c:v>
                </c:pt>
                <c:pt idx="113">
                  <c:v>6</c:v>
                </c:pt>
                <c:pt idx="114">
                  <c:v>13</c:v>
                </c:pt>
                <c:pt idx="115">
                  <c:v>6.1</c:v>
                </c:pt>
                <c:pt idx="116">
                  <c:v>12</c:v>
                </c:pt>
                <c:pt idx="117">
                  <c:v>14</c:v>
                </c:pt>
                <c:pt idx="118">
                  <c:v>12</c:v>
                </c:pt>
                <c:pt idx="119">
                  <c:v>16</c:v>
                </c:pt>
                <c:pt idx="120">
                  <c:v>16</c:v>
                </c:pt>
                <c:pt idx="121">
                  <c:v>13</c:v>
                </c:pt>
                <c:pt idx="122">
                  <c:v>13</c:v>
                </c:pt>
                <c:pt idx="123">
                  <c:v>9</c:v>
                </c:pt>
                <c:pt idx="124">
                  <c:v>10</c:v>
                </c:pt>
                <c:pt idx="128">
                  <c:v>14</c:v>
                </c:pt>
                <c:pt idx="129">
                  <c:v>16</c:v>
                </c:pt>
                <c:pt idx="130">
                  <c:v>11</c:v>
                </c:pt>
                <c:pt idx="131">
                  <c:v>13</c:v>
                </c:pt>
                <c:pt idx="132">
                  <c:v>16</c:v>
                </c:pt>
                <c:pt idx="134">
                  <c:v>14</c:v>
                </c:pt>
                <c:pt idx="135">
                  <c:v>12</c:v>
                </c:pt>
                <c:pt idx="136">
                  <c:v>11</c:v>
                </c:pt>
                <c:pt idx="138">
                  <c:v>12</c:v>
                </c:pt>
                <c:pt idx="139">
                  <c:v>10</c:v>
                </c:pt>
                <c:pt idx="140">
                  <c:v>19</c:v>
                </c:pt>
                <c:pt idx="141">
                  <c:v>16</c:v>
                </c:pt>
                <c:pt idx="142">
                  <c:v>9</c:v>
                </c:pt>
                <c:pt idx="143">
                  <c:v>11</c:v>
                </c:pt>
                <c:pt idx="144">
                  <c:v>5</c:v>
                </c:pt>
                <c:pt idx="145">
                  <c:v>13</c:v>
                </c:pt>
                <c:pt idx="146">
                  <c:v>10.6</c:v>
                </c:pt>
                <c:pt idx="147">
                  <c:v>12</c:v>
                </c:pt>
                <c:pt idx="148">
                  <c:v>13</c:v>
                </c:pt>
                <c:pt idx="149">
                  <c:v>11</c:v>
                </c:pt>
                <c:pt idx="151">
                  <c:v>12</c:v>
                </c:pt>
                <c:pt idx="152">
                  <c:v>13</c:v>
                </c:pt>
                <c:pt idx="153">
                  <c:v>12</c:v>
                </c:pt>
                <c:pt idx="154">
                  <c:v>21</c:v>
                </c:pt>
                <c:pt idx="155">
                  <c:v>16</c:v>
                </c:pt>
                <c:pt idx="156">
                  <c:v>15</c:v>
                </c:pt>
                <c:pt idx="157">
                  <c:v>12</c:v>
                </c:pt>
                <c:pt idx="158">
                  <c:v>9</c:v>
                </c:pt>
                <c:pt idx="159">
                  <c:v>12</c:v>
                </c:pt>
                <c:pt idx="160">
                  <c:v>11</c:v>
                </c:pt>
                <c:pt idx="161">
                  <c:v>8.5</c:v>
                </c:pt>
                <c:pt idx="162">
                  <c:v>7</c:v>
                </c:pt>
                <c:pt idx="163">
                  <c:v>9</c:v>
                </c:pt>
              </c:numCache>
            </c:numRef>
          </c:yVal>
          <c:bubbleSize>
            <c:numRef>
              <c:f>Fig6a!$D$2:$D$165</c:f>
              <c:numCache>
                <c:formatCode>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2825600"/>
        <c:axId val="82827520"/>
      </c:bubbleChart>
      <c:valAx>
        <c:axId val="828256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Natural capital as share of total wealth</a:t>
                </a:r>
              </a:p>
            </c:rich>
          </c:tx>
          <c:layout>
            <c:manualLayout>
              <c:xMode val="edge"/>
              <c:yMode val="edge"/>
              <c:x val="0.28378740157480364"/>
              <c:y val="0.93528235448985453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27520"/>
        <c:crosses val="autoZero"/>
        <c:crossBetween val="midCat"/>
      </c:valAx>
      <c:valAx>
        <c:axId val="828275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 sz="1400" b="0" noProof="0"/>
                </a:pPr>
                <a:r>
                  <a:rPr lang="en-US" sz="1400" b="0" noProof="0"/>
                  <a:t>School life </a:t>
                </a:r>
                <a:r>
                  <a:rPr lang="en-US" sz="1400" b="0" noProof="0" smtClean="0"/>
                  <a:t>expectancy (years)</a:t>
                </a:r>
                <a:endParaRPr lang="en-US" sz="1400" b="0" noProof="0"/>
              </a:p>
            </c:rich>
          </c:tx>
          <c:layout>
            <c:manualLayout>
              <c:xMode val="edge"/>
              <c:yMode val="edge"/>
              <c:x val="1.067246857300732E-2"/>
              <c:y val="0.23763503690599549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25600"/>
        <c:crosses val="autoZero"/>
        <c:crossBetween val="midCat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tx2"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Fig8a!$F$2:$F$143</c:f>
              <c:numCache>
                <c:formatCode>General</c:formatCode>
                <c:ptCount val="142"/>
                <c:pt idx="0">
                  <c:v>11</c:v>
                </c:pt>
                <c:pt idx="1">
                  <c:v>12</c:v>
                </c:pt>
                <c:pt idx="2">
                  <c:v>16</c:v>
                </c:pt>
                <c:pt idx="3">
                  <c:v>11</c:v>
                </c:pt>
                <c:pt idx="4">
                  <c:v>21</c:v>
                </c:pt>
                <c:pt idx="5">
                  <c:v>15</c:v>
                </c:pt>
                <c:pt idx="6">
                  <c:v>11</c:v>
                </c:pt>
                <c:pt idx="7">
                  <c:v>12.6</c:v>
                </c:pt>
                <c:pt idx="8">
                  <c:v>14</c:v>
                </c:pt>
                <c:pt idx="9">
                  <c:v>8</c:v>
                </c:pt>
                <c:pt idx="10">
                  <c:v>13</c:v>
                </c:pt>
                <c:pt idx="11">
                  <c:v>14</c:v>
                </c:pt>
                <c:pt idx="12">
                  <c:v>19</c:v>
                </c:pt>
                <c:pt idx="13">
                  <c:v>13</c:v>
                </c:pt>
                <c:pt idx="14">
                  <c:v>7</c:v>
                </c:pt>
                <c:pt idx="15">
                  <c:v>7</c:v>
                </c:pt>
                <c:pt idx="16">
                  <c:v>14</c:v>
                </c:pt>
                <c:pt idx="17">
                  <c:v>12</c:v>
                </c:pt>
                <c:pt idx="18">
                  <c:v>15</c:v>
                </c:pt>
                <c:pt idx="19">
                  <c:v>13</c:v>
                </c:pt>
                <c:pt idx="20">
                  <c:v>13</c:v>
                </c:pt>
                <c:pt idx="21">
                  <c:v>4</c:v>
                </c:pt>
                <c:pt idx="22">
                  <c:v>6</c:v>
                </c:pt>
                <c:pt idx="23">
                  <c:v>9</c:v>
                </c:pt>
                <c:pt idx="24">
                  <c:v>9</c:v>
                </c:pt>
                <c:pt idx="25">
                  <c:v>16</c:v>
                </c:pt>
                <c:pt idx="26">
                  <c:v>12</c:v>
                </c:pt>
                <c:pt idx="27">
                  <c:v>14</c:v>
                </c:pt>
                <c:pt idx="28">
                  <c:v>11</c:v>
                </c:pt>
                <c:pt idx="29">
                  <c:v>11</c:v>
                </c:pt>
                <c:pt idx="30">
                  <c:v>8</c:v>
                </c:pt>
                <c:pt idx="31">
                  <c:v>4.3</c:v>
                </c:pt>
                <c:pt idx="32">
                  <c:v>8</c:v>
                </c:pt>
                <c:pt idx="33">
                  <c:v>11</c:v>
                </c:pt>
                <c:pt idx="34">
                  <c:v>13</c:v>
                </c:pt>
                <c:pt idx="35">
                  <c:v>13</c:v>
                </c:pt>
                <c:pt idx="36">
                  <c:v>15</c:v>
                </c:pt>
                <c:pt idx="37">
                  <c:v>17</c:v>
                </c:pt>
                <c:pt idx="38">
                  <c:v>13</c:v>
                </c:pt>
                <c:pt idx="39">
                  <c:v>12</c:v>
                </c:pt>
                <c:pt idx="40">
                  <c:v>11</c:v>
                </c:pt>
                <c:pt idx="41">
                  <c:v>5</c:v>
                </c:pt>
                <c:pt idx="42">
                  <c:v>16</c:v>
                </c:pt>
                <c:pt idx="43">
                  <c:v>5</c:v>
                </c:pt>
                <c:pt idx="44">
                  <c:v>18</c:v>
                </c:pt>
                <c:pt idx="45">
                  <c:v>16</c:v>
                </c:pt>
                <c:pt idx="46">
                  <c:v>5</c:v>
                </c:pt>
                <c:pt idx="47">
                  <c:v>11</c:v>
                </c:pt>
                <c:pt idx="48">
                  <c:v>16</c:v>
                </c:pt>
                <c:pt idx="49">
                  <c:v>7</c:v>
                </c:pt>
                <c:pt idx="50">
                  <c:v>16</c:v>
                </c:pt>
                <c:pt idx="51">
                  <c:v>16</c:v>
                </c:pt>
                <c:pt idx="52">
                  <c:v>9</c:v>
                </c:pt>
                <c:pt idx="53">
                  <c:v>12</c:v>
                </c:pt>
                <c:pt idx="54">
                  <c:v>16</c:v>
                </c:pt>
                <c:pt idx="55">
                  <c:v>18</c:v>
                </c:pt>
                <c:pt idx="56">
                  <c:v>10</c:v>
                </c:pt>
                <c:pt idx="57">
                  <c:v>11</c:v>
                </c:pt>
                <c:pt idx="58">
                  <c:v>12</c:v>
                </c:pt>
                <c:pt idx="59">
                  <c:v>17</c:v>
                </c:pt>
                <c:pt idx="60">
                  <c:v>16</c:v>
                </c:pt>
                <c:pt idx="61">
                  <c:v>16</c:v>
                </c:pt>
                <c:pt idx="62">
                  <c:v>12</c:v>
                </c:pt>
                <c:pt idx="63">
                  <c:v>15</c:v>
                </c:pt>
                <c:pt idx="64">
                  <c:v>13</c:v>
                </c:pt>
                <c:pt idx="65">
                  <c:v>14</c:v>
                </c:pt>
                <c:pt idx="66">
                  <c:v>9</c:v>
                </c:pt>
                <c:pt idx="67">
                  <c:v>16</c:v>
                </c:pt>
                <c:pt idx="68">
                  <c:v>8.7000000000000011</c:v>
                </c:pt>
                <c:pt idx="69">
                  <c:v>13</c:v>
                </c:pt>
                <c:pt idx="70">
                  <c:v>9</c:v>
                </c:pt>
                <c:pt idx="71">
                  <c:v>15</c:v>
                </c:pt>
                <c:pt idx="72">
                  <c:v>13</c:v>
                </c:pt>
                <c:pt idx="73">
                  <c:v>11</c:v>
                </c:pt>
                <c:pt idx="74">
                  <c:v>16</c:v>
                </c:pt>
                <c:pt idx="75">
                  <c:v>14</c:v>
                </c:pt>
                <c:pt idx="76">
                  <c:v>6.2</c:v>
                </c:pt>
                <c:pt idx="77">
                  <c:v>11</c:v>
                </c:pt>
                <c:pt idx="78">
                  <c:v>12</c:v>
                </c:pt>
                <c:pt idx="79">
                  <c:v>12</c:v>
                </c:pt>
                <c:pt idx="80">
                  <c:v>5</c:v>
                </c:pt>
                <c:pt idx="81">
                  <c:v>14</c:v>
                </c:pt>
                <c:pt idx="82">
                  <c:v>7</c:v>
                </c:pt>
                <c:pt idx="83">
                  <c:v>13</c:v>
                </c:pt>
                <c:pt idx="84">
                  <c:v>13</c:v>
                </c:pt>
                <c:pt idx="85">
                  <c:v>10</c:v>
                </c:pt>
                <c:pt idx="86">
                  <c:v>11</c:v>
                </c:pt>
                <c:pt idx="87">
                  <c:v>10</c:v>
                </c:pt>
                <c:pt idx="88">
                  <c:v>7</c:v>
                </c:pt>
                <c:pt idx="89">
                  <c:v>12</c:v>
                </c:pt>
                <c:pt idx="90">
                  <c:v>10</c:v>
                </c:pt>
                <c:pt idx="91">
                  <c:v>17</c:v>
                </c:pt>
                <c:pt idx="92">
                  <c:v>19</c:v>
                </c:pt>
                <c:pt idx="93">
                  <c:v>11</c:v>
                </c:pt>
                <c:pt idx="94">
                  <c:v>3</c:v>
                </c:pt>
                <c:pt idx="95">
                  <c:v>10</c:v>
                </c:pt>
                <c:pt idx="96">
                  <c:v>18</c:v>
                </c:pt>
                <c:pt idx="97">
                  <c:v>6</c:v>
                </c:pt>
                <c:pt idx="98">
                  <c:v>13</c:v>
                </c:pt>
                <c:pt idx="99">
                  <c:v>6.1</c:v>
                </c:pt>
                <c:pt idx="100">
                  <c:v>12</c:v>
                </c:pt>
                <c:pt idx="101">
                  <c:v>14</c:v>
                </c:pt>
                <c:pt idx="102">
                  <c:v>12</c:v>
                </c:pt>
                <c:pt idx="103">
                  <c:v>16</c:v>
                </c:pt>
                <c:pt idx="104">
                  <c:v>16</c:v>
                </c:pt>
                <c:pt idx="105">
                  <c:v>13</c:v>
                </c:pt>
                <c:pt idx="106">
                  <c:v>13</c:v>
                </c:pt>
                <c:pt idx="107">
                  <c:v>9</c:v>
                </c:pt>
                <c:pt idx="108">
                  <c:v>10</c:v>
                </c:pt>
                <c:pt idx="109">
                  <c:v>14</c:v>
                </c:pt>
                <c:pt idx="110">
                  <c:v>16</c:v>
                </c:pt>
                <c:pt idx="111">
                  <c:v>11</c:v>
                </c:pt>
                <c:pt idx="112">
                  <c:v>13</c:v>
                </c:pt>
                <c:pt idx="113">
                  <c:v>16</c:v>
                </c:pt>
                <c:pt idx="114">
                  <c:v>14</c:v>
                </c:pt>
                <c:pt idx="115">
                  <c:v>12</c:v>
                </c:pt>
                <c:pt idx="116">
                  <c:v>11</c:v>
                </c:pt>
                <c:pt idx="117">
                  <c:v>12</c:v>
                </c:pt>
                <c:pt idx="118">
                  <c:v>10</c:v>
                </c:pt>
                <c:pt idx="119">
                  <c:v>19</c:v>
                </c:pt>
                <c:pt idx="120">
                  <c:v>16</c:v>
                </c:pt>
                <c:pt idx="121">
                  <c:v>9</c:v>
                </c:pt>
                <c:pt idx="122">
                  <c:v>11</c:v>
                </c:pt>
                <c:pt idx="123">
                  <c:v>5</c:v>
                </c:pt>
                <c:pt idx="124">
                  <c:v>13</c:v>
                </c:pt>
                <c:pt idx="125">
                  <c:v>10.6</c:v>
                </c:pt>
                <c:pt idx="126">
                  <c:v>12</c:v>
                </c:pt>
                <c:pt idx="127">
                  <c:v>13</c:v>
                </c:pt>
                <c:pt idx="128">
                  <c:v>11</c:v>
                </c:pt>
                <c:pt idx="129">
                  <c:v>12</c:v>
                </c:pt>
                <c:pt idx="130">
                  <c:v>13</c:v>
                </c:pt>
                <c:pt idx="131">
                  <c:v>12</c:v>
                </c:pt>
                <c:pt idx="132">
                  <c:v>21</c:v>
                </c:pt>
                <c:pt idx="133">
                  <c:v>16</c:v>
                </c:pt>
                <c:pt idx="134">
                  <c:v>15</c:v>
                </c:pt>
                <c:pt idx="135">
                  <c:v>12</c:v>
                </c:pt>
                <c:pt idx="136">
                  <c:v>9</c:v>
                </c:pt>
                <c:pt idx="137">
                  <c:v>12</c:v>
                </c:pt>
                <c:pt idx="138">
                  <c:v>11</c:v>
                </c:pt>
                <c:pt idx="139">
                  <c:v>8.5</c:v>
                </c:pt>
                <c:pt idx="140">
                  <c:v>7</c:v>
                </c:pt>
                <c:pt idx="141">
                  <c:v>9</c:v>
                </c:pt>
              </c:numCache>
            </c:numRef>
          </c:xVal>
          <c:yVal>
            <c:numRef>
              <c:f>Fig8a!$G$2:$G$143</c:f>
              <c:numCache>
                <c:formatCode>0.0</c:formatCode>
                <c:ptCount val="142"/>
                <c:pt idx="0">
                  <c:v>-1.0246590103857161</c:v>
                </c:pt>
                <c:pt idx="1">
                  <c:v>-0.15250491388440288</c:v>
                </c:pt>
                <c:pt idx="2">
                  <c:v>0.53802965318573726</c:v>
                </c:pt>
                <c:pt idx="3">
                  <c:v>-3.4661731441284314</c:v>
                </c:pt>
                <c:pt idx="4">
                  <c:v>1.9349362556184673</c:v>
                </c:pt>
                <c:pt idx="5">
                  <c:v>2.3835753395424142</c:v>
                </c:pt>
                <c:pt idx="6">
                  <c:v>-5.5540883522773088</c:v>
                </c:pt>
                <c:pt idx="7">
                  <c:v>1.1437327182233399</c:v>
                </c:pt>
                <c:pt idx="8">
                  <c:v>-0.10153523917962398</c:v>
                </c:pt>
                <c:pt idx="9">
                  <c:v>-0.96966135257902031</c:v>
                </c:pt>
                <c:pt idx="10">
                  <c:v>1.813968990099952</c:v>
                </c:pt>
                <c:pt idx="11">
                  <c:v>-0.42487837638569642</c:v>
                </c:pt>
                <c:pt idx="12">
                  <c:v>2.3637602623299636</c:v>
                </c:pt>
                <c:pt idx="13">
                  <c:v>1.0951027102566577</c:v>
                </c:pt>
                <c:pt idx="14">
                  <c:v>-1.9043770920656753</c:v>
                </c:pt>
                <c:pt idx="15">
                  <c:v>0.82244103392241064</c:v>
                </c:pt>
                <c:pt idx="16">
                  <c:v>-1.3173594327268481</c:v>
                </c:pt>
                <c:pt idx="17">
                  <c:v>3.6271812693325747</c:v>
                </c:pt>
                <c:pt idx="18">
                  <c:v>1.0612638773597416</c:v>
                </c:pt>
                <c:pt idx="19">
                  <c:v>-1.7023206613357551E-2</c:v>
                </c:pt>
                <c:pt idx="20">
                  <c:v>-0.35380427339656312</c:v>
                </c:pt>
                <c:pt idx="21">
                  <c:v>-1.4444244440611556</c:v>
                </c:pt>
                <c:pt idx="22">
                  <c:v>-2.5298312156050882</c:v>
                </c:pt>
                <c:pt idx="23">
                  <c:v>-0.57465202233741264</c:v>
                </c:pt>
                <c:pt idx="24">
                  <c:v>-1.3762174299029297</c:v>
                </c:pt>
                <c:pt idx="25">
                  <c:v>1.9216090395576939</c:v>
                </c:pt>
                <c:pt idx="26">
                  <c:v>1.3425229825728691</c:v>
                </c:pt>
                <c:pt idx="27">
                  <c:v>1.3246325063102407</c:v>
                </c:pt>
                <c:pt idx="28">
                  <c:v>2.4200500445296838</c:v>
                </c:pt>
                <c:pt idx="29">
                  <c:v>0.44868444593914714</c:v>
                </c:pt>
                <c:pt idx="30">
                  <c:v>-2.5799113065233632</c:v>
                </c:pt>
                <c:pt idx="31">
                  <c:v>-4.4537827776234487</c:v>
                </c:pt>
                <c:pt idx="32">
                  <c:v>-2.014123851776966</c:v>
                </c:pt>
                <c:pt idx="33">
                  <c:v>0.65839167423125189</c:v>
                </c:pt>
                <c:pt idx="34">
                  <c:v>-0.56505399501565656</c:v>
                </c:pt>
                <c:pt idx="35">
                  <c:v>4.0436374598907001</c:v>
                </c:pt>
                <c:pt idx="36">
                  <c:v>5.3110242577064287E-2</c:v>
                </c:pt>
                <c:pt idx="37">
                  <c:v>1.9624357187747521</c:v>
                </c:pt>
                <c:pt idx="38">
                  <c:v>1.1144966892999255</c:v>
                </c:pt>
                <c:pt idx="39">
                  <c:v>0.8688581340159226</c:v>
                </c:pt>
                <c:pt idx="40">
                  <c:v>-0.51786171171609752</c:v>
                </c:pt>
                <c:pt idx="41">
                  <c:v>-2.3974534890611601</c:v>
                </c:pt>
                <c:pt idx="42">
                  <c:v>6.805995238058396E-2</c:v>
                </c:pt>
                <c:pt idx="43">
                  <c:v>-2.5277503038040288</c:v>
                </c:pt>
                <c:pt idx="44">
                  <c:v>2.4533605894647508</c:v>
                </c:pt>
                <c:pt idx="45">
                  <c:v>2.1525972714108885</c:v>
                </c:pt>
                <c:pt idx="46">
                  <c:v>-1.4947525552605641</c:v>
                </c:pt>
                <c:pt idx="47">
                  <c:v>-2.0158084285721327</c:v>
                </c:pt>
                <c:pt idx="48">
                  <c:v>1.7137186448010508</c:v>
                </c:pt>
                <c:pt idx="49">
                  <c:v>-1.8538104028849052</c:v>
                </c:pt>
                <c:pt idx="50">
                  <c:v>2.2210997724517614</c:v>
                </c:pt>
                <c:pt idx="51">
                  <c:v>2.084830266827058</c:v>
                </c:pt>
                <c:pt idx="52">
                  <c:v>-0.31111437918906693</c:v>
                </c:pt>
                <c:pt idx="53">
                  <c:v>-0.57628992799708634</c:v>
                </c:pt>
                <c:pt idx="54">
                  <c:v>2.0097717310613414</c:v>
                </c:pt>
                <c:pt idx="55">
                  <c:v>2.4882260615591916</c:v>
                </c:pt>
                <c:pt idx="56">
                  <c:v>-3.9317426221039398E-2</c:v>
                </c:pt>
                <c:pt idx="57">
                  <c:v>0.9438770909261156</c:v>
                </c:pt>
                <c:pt idx="58">
                  <c:v>-1.0038906594846306</c:v>
                </c:pt>
                <c:pt idx="59">
                  <c:v>3.2359778143786238</c:v>
                </c:pt>
                <c:pt idx="60">
                  <c:v>2.2278460455603404</c:v>
                </c:pt>
                <c:pt idx="61">
                  <c:v>2.3323860002069914</c:v>
                </c:pt>
                <c:pt idx="62">
                  <c:v>-0.79160878506038301</c:v>
                </c:pt>
                <c:pt idx="63">
                  <c:v>3.3875243565323689</c:v>
                </c:pt>
                <c:pt idx="64">
                  <c:v>0.17806595461434241</c:v>
                </c:pt>
                <c:pt idx="65">
                  <c:v>-2.6204800861708435</c:v>
                </c:pt>
                <c:pt idx="66">
                  <c:v>-1.4424673854343888</c:v>
                </c:pt>
                <c:pt idx="67">
                  <c:v>4.0795589516230502</c:v>
                </c:pt>
                <c:pt idx="68">
                  <c:v>-1.9226050943344415</c:v>
                </c:pt>
                <c:pt idx="69">
                  <c:v>-2.8988393517736331</c:v>
                </c:pt>
                <c:pt idx="70">
                  <c:v>-2.7199447735242201E-3</c:v>
                </c:pt>
                <c:pt idx="71">
                  <c:v>0.7849688793651266</c:v>
                </c:pt>
                <c:pt idx="72">
                  <c:v>1.0606497829649866</c:v>
                </c:pt>
                <c:pt idx="73">
                  <c:v>0.61928565284717796</c:v>
                </c:pt>
                <c:pt idx="74">
                  <c:v>-1.1963878624628479</c:v>
                </c:pt>
                <c:pt idx="75">
                  <c:v>3.1231480774089757</c:v>
                </c:pt>
                <c:pt idx="76">
                  <c:v>-3.1943187492630516</c:v>
                </c:pt>
                <c:pt idx="77">
                  <c:v>-1.7786661611774077</c:v>
                </c:pt>
                <c:pt idx="78">
                  <c:v>2.2185732992415019</c:v>
                </c:pt>
                <c:pt idx="79">
                  <c:v>2.8840813636536038</c:v>
                </c:pt>
                <c:pt idx="80">
                  <c:v>-2.1789299294447213</c:v>
                </c:pt>
                <c:pt idx="81">
                  <c:v>3.8213909815396008</c:v>
                </c:pt>
                <c:pt idx="82">
                  <c:v>-0.93830356289269556</c:v>
                </c:pt>
                <c:pt idx="83">
                  <c:v>2.0775876654361602</c:v>
                </c:pt>
                <c:pt idx="84">
                  <c:v>0.98491784499501556</c:v>
                </c:pt>
                <c:pt idx="85">
                  <c:v>-3.9295770902459166</c:v>
                </c:pt>
                <c:pt idx="86">
                  <c:v>-1.4317807398570339</c:v>
                </c:pt>
                <c:pt idx="87">
                  <c:v>-7.4351702207636303E-2</c:v>
                </c:pt>
                <c:pt idx="88">
                  <c:v>-1.7624200714079479</c:v>
                </c:pt>
                <c:pt idx="89">
                  <c:v>-0.78160212904317061</c:v>
                </c:pt>
                <c:pt idx="90">
                  <c:v>-1.1214031310725361</c:v>
                </c:pt>
                <c:pt idx="91">
                  <c:v>2.0642088322192387</c:v>
                </c:pt>
                <c:pt idx="92">
                  <c:v>1.0546985804348106</c:v>
                </c:pt>
                <c:pt idx="93">
                  <c:v>-2.056157780763586</c:v>
                </c:pt>
                <c:pt idx="94">
                  <c:v>-3.5024340950728083</c:v>
                </c:pt>
                <c:pt idx="95">
                  <c:v>-2.1404470206255888</c:v>
                </c:pt>
                <c:pt idx="96">
                  <c:v>2.6217940111121929</c:v>
                </c:pt>
                <c:pt idx="97">
                  <c:v>-3.0489505512620522E-2</c:v>
                </c:pt>
                <c:pt idx="98">
                  <c:v>0.56629961608659207</c:v>
                </c:pt>
                <c:pt idx="99">
                  <c:v>-0.76952054939286541</c:v>
                </c:pt>
                <c:pt idx="100">
                  <c:v>7.1258171585751956E-2</c:v>
                </c:pt>
                <c:pt idx="101">
                  <c:v>-0.53592796540257071</c:v>
                </c:pt>
                <c:pt idx="102">
                  <c:v>-0.277929230763858</c:v>
                </c:pt>
                <c:pt idx="103">
                  <c:v>1.9317714069762089</c:v>
                </c:pt>
                <c:pt idx="104">
                  <c:v>2.7542227968264612</c:v>
                </c:pt>
                <c:pt idx="105">
                  <c:v>-0.31451222302055742</c:v>
                </c:pt>
                <c:pt idx="106">
                  <c:v>0.57931812490648049</c:v>
                </c:pt>
                <c:pt idx="107">
                  <c:v>-2.2546519487898511</c:v>
                </c:pt>
                <c:pt idx="108">
                  <c:v>0.85022927486469746</c:v>
                </c:pt>
                <c:pt idx="109">
                  <c:v>0.28645347437605723</c:v>
                </c:pt>
                <c:pt idx="110">
                  <c:v>1.4414017792808738</c:v>
                </c:pt>
                <c:pt idx="111">
                  <c:v>-1.249896624853875</c:v>
                </c:pt>
                <c:pt idx="112">
                  <c:v>0.18269595258464041</c:v>
                </c:pt>
                <c:pt idx="113">
                  <c:v>2.5058033275170359</c:v>
                </c:pt>
                <c:pt idx="114">
                  <c:v>3.3542980244335032</c:v>
                </c:pt>
                <c:pt idx="115">
                  <c:v>1.4904385010673407</c:v>
                </c:pt>
                <c:pt idx="116">
                  <c:v>1.6923459740903728</c:v>
                </c:pt>
                <c:pt idx="117">
                  <c:v>-0.68085289189375753</c:v>
                </c:pt>
                <c:pt idx="118">
                  <c:v>0.40449671841672774</c:v>
                </c:pt>
                <c:pt idx="119">
                  <c:v>1.8549416749828369</c:v>
                </c:pt>
                <c:pt idx="120">
                  <c:v>1.5859984882606062</c:v>
                </c:pt>
                <c:pt idx="121">
                  <c:v>0.53665187908191569</c:v>
                </c:pt>
                <c:pt idx="122">
                  <c:v>-6.6630567409706565</c:v>
                </c:pt>
                <c:pt idx="123">
                  <c:v>-2.5968437906769939</c:v>
                </c:pt>
                <c:pt idx="124">
                  <c:v>2.3462514604558367</c:v>
                </c:pt>
                <c:pt idx="125">
                  <c:v>-1.3172203612626596</c:v>
                </c:pt>
                <c:pt idx="126">
                  <c:v>1.2152060711195298</c:v>
                </c:pt>
                <c:pt idx="127">
                  <c:v>1.2875045105774527</c:v>
                </c:pt>
                <c:pt idx="128">
                  <c:v>0.79726253322084517</c:v>
                </c:pt>
                <c:pt idx="129">
                  <c:v>-0.70293704359143483</c:v>
                </c:pt>
                <c:pt idx="130">
                  <c:v>-4.8498578674418997</c:v>
                </c:pt>
                <c:pt idx="131">
                  <c:v>-2.0081547485175668</c:v>
                </c:pt>
                <c:pt idx="132">
                  <c:v>1.7701927140508484</c:v>
                </c:pt>
                <c:pt idx="133">
                  <c:v>2.1991999457864004</c:v>
                </c:pt>
                <c:pt idx="134">
                  <c:v>0.36318137277212248</c:v>
                </c:pt>
                <c:pt idx="135">
                  <c:v>-2.3935924677883014</c:v>
                </c:pt>
                <c:pt idx="136">
                  <c:v>-1.6024780764840081</c:v>
                </c:pt>
                <c:pt idx="137">
                  <c:v>-0.96853134204090718</c:v>
                </c:pt>
                <c:pt idx="138">
                  <c:v>1.1564140982994697</c:v>
                </c:pt>
                <c:pt idx="139">
                  <c:v>-1.5318072414765007</c:v>
                </c:pt>
                <c:pt idx="140">
                  <c:v>-3.3250856425063402</c:v>
                </c:pt>
                <c:pt idx="141">
                  <c:v>-0.96483108103919402</c:v>
                </c:pt>
              </c:numCache>
            </c:numRef>
          </c:yVal>
          <c:bubbleSize>
            <c:numRef>
              <c:f>Fig8a!$H$2:$H$143</c:f>
              <c:numCache>
                <c:formatCode>#,##0</c:formatCode>
                <c:ptCount val="142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</c:numCache>
            </c:numRef>
          </c:bubbleSize>
          <c:bubble3D val="1"/>
        </c:ser>
        <c:bubbleScale val="100"/>
        <c:axId val="82672640"/>
        <c:axId val="82695296"/>
      </c:bubbleChart>
      <c:valAx>
        <c:axId val="82672640"/>
        <c:scaling>
          <c:orientation val="minMax"/>
          <c:min val="0"/>
        </c:scaling>
        <c:axPos val="b"/>
        <c:title>
          <c:tx>
            <c:rich>
              <a:bodyPr/>
              <a:lstStyle/>
              <a:p>
                <a:pPr>
                  <a:defRPr lang="en-US" sz="1400" noProof="0"/>
                </a:pPr>
                <a:r>
                  <a:rPr lang="en-US" sz="1400" b="0" noProof="0"/>
                  <a:t>School</a:t>
                </a:r>
                <a:r>
                  <a:rPr lang="en-US" sz="1400" b="0" baseline="0" noProof="0"/>
                  <a:t> life </a:t>
                </a:r>
                <a:r>
                  <a:rPr lang="en-US" sz="1400" b="0" baseline="0" noProof="0" smtClean="0"/>
                  <a:t>expectancy (years)</a:t>
                </a:r>
                <a:endParaRPr lang="en-US" sz="1400" b="0" noProof="0"/>
              </a:p>
            </c:rich>
          </c:tx>
          <c:layout>
            <c:manualLayout>
              <c:xMode val="edge"/>
              <c:yMode val="edge"/>
              <c:x val="0.43097402956209457"/>
              <c:y val="0.93327292032126108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  <c:crossAx val="82695296"/>
        <c:crosses val="autoZero"/>
        <c:crossBetween val="midCat"/>
      </c:valAx>
      <c:valAx>
        <c:axId val="82695296"/>
        <c:scaling>
          <c:orientation val="minMax"/>
          <c:min val="-8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is-IS" sz="1400" b="0"/>
                  <a:t>Growth of per cepita GDP, adjusted for initial income (% per year)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672640"/>
        <c:crosses val="autoZero"/>
        <c:crossBetween val="midCat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tx1">
                    <a:lumMod val="50000"/>
                    <a:lumOff val="50000"/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Sheet5a!$J$2:$J$165</c:f>
              <c:numCache>
                <c:formatCode>0.000</c:formatCode>
                <c:ptCount val="164"/>
                <c:pt idx="0">
                  <c:v>0.22481849161241413</c:v>
                </c:pt>
                <c:pt idx="1">
                  <c:v>0.71388097624382341</c:v>
                </c:pt>
                <c:pt idx="3">
                  <c:v>1.1374880164654121E-2</c:v>
                </c:pt>
                <c:pt idx="4">
                  <c:v>7.4063517734570913E-2</c:v>
                </c:pt>
                <c:pt idx="6">
                  <c:v>6.513483751150842E-2</c:v>
                </c:pt>
                <c:pt idx="7">
                  <c:v>1.4548722748046425E-2</c:v>
                </c:pt>
                <c:pt idx="11">
                  <c:v>0.16018654723975886</c:v>
                </c:pt>
                <c:pt idx="12">
                  <c:v>9.4573678953940796E-3</c:v>
                </c:pt>
                <c:pt idx="14">
                  <c:v>6.7074192762689956E-3</c:v>
                </c:pt>
                <c:pt idx="15">
                  <c:v>0.13130117231147256</c:v>
                </c:pt>
                <c:pt idx="16">
                  <c:v>0.16889243549816446</c:v>
                </c:pt>
                <c:pt idx="17">
                  <c:v>0.63829882322527964</c:v>
                </c:pt>
                <c:pt idx="18">
                  <c:v>0.26366830222091242</c:v>
                </c:pt>
                <c:pt idx="19">
                  <c:v>7.8405815009703075E-2</c:v>
                </c:pt>
                <c:pt idx="20">
                  <c:v>7.7679265347895043E-2</c:v>
                </c:pt>
                <c:pt idx="22">
                  <c:v>0.13651447579349887</c:v>
                </c:pt>
                <c:pt idx="23">
                  <c:v>0.23954324880116645</c:v>
                </c:pt>
                <c:pt idx="24">
                  <c:v>0.42334244189284848</c:v>
                </c:pt>
                <c:pt idx="25">
                  <c:v>0.32286392299257688</c:v>
                </c:pt>
                <c:pt idx="26">
                  <c:v>0.44017955202086678</c:v>
                </c:pt>
                <c:pt idx="27">
                  <c:v>0.10699423420641652</c:v>
                </c:pt>
                <c:pt idx="28">
                  <c:v>2.1585943208175237E-2</c:v>
                </c:pt>
                <c:pt idx="29">
                  <c:v>0.61231321536474681</c:v>
                </c:pt>
                <c:pt idx="30">
                  <c:v>0.41747046194998993</c:v>
                </c:pt>
                <c:pt idx="31">
                  <c:v>0.14079862283866171</c:v>
                </c:pt>
                <c:pt idx="32">
                  <c:v>0.23679965041228182</c:v>
                </c:pt>
                <c:pt idx="33">
                  <c:v>0.14659917457813784</c:v>
                </c:pt>
                <c:pt idx="34">
                  <c:v>0.12042216999082951</c:v>
                </c:pt>
                <c:pt idx="37">
                  <c:v>0.13840500382880191</c:v>
                </c:pt>
                <c:pt idx="38">
                  <c:v>0.21912752029607038</c:v>
                </c:pt>
                <c:pt idx="42">
                  <c:v>2.0422355450366692E-2</c:v>
                </c:pt>
                <c:pt idx="43">
                  <c:v>9.5059271975229565E-2</c:v>
                </c:pt>
                <c:pt idx="44">
                  <c:v>0.38870312202489082</c:v>
                </c:pt>
                <c:pt idx="45">
                  <c:v>0.14849997743969948</c:v>
                </c:pt>
                <c:pt idx="46">
                  <c:v>2.5009677577581879E-2</c:v>
                </c:pt>
                <c:pt idx="48">
                  <c:v>9.4094167945713736E-2</c:v>
                </c:pt>
                <c:pt idx="49">
                  <c:v>0.40502297469807264</c:v>
                </c:pt>
                <c:pt idx="50">
                  <c:v>4.9194022027113309E-2</c:v>
                </c:pt>
                <c:pt idx="51">
                  <c:v>2.7292701958587275E-2</c:v>
                </c:pt>
                <c:pt idx="52">
                  <c:v>1.3536171533202745E-2</c:v>
                </c:pt>
                <c:pt idx="53">
                  <c:v>0.66220554022798561</c:v>
                </c:pt>
                <c:pt idx="54">
                  <c:v>8.0707107982788531E-2</c:v>
                </c:pt>
                <c:pt idx="55">
                  <c:v>0.13802151519385228</c:v>
                </c:pt>
                <c:pt idx="56">
                  <c:v>8.9539834096326043E-3</c:v>
                </c:pt>
                <c:pt idx="57">
                  <c:v>0.12888578857572441</c:v>
                </c:pt>
                <c:pt idx="58">
                  <c:v>1.921726342259765E-2</c:v>
                </c:pt>
                <c:pt idx="59">
                  <c:v>1.1567115676684713E-2</c:v>
                </c:pt>
                <c:pt idx="60">
                  <c:v>9.7476862495633698E-2</c:v>
                </c:pt>
                <c:pt idx="61">
                  <c:v>0.22107890431707569</c:v>
                </c:pt>
                <c:pt idx="62">
                  <c:v>0.46761212880476832</c:v>
                </c:pt>
                <c:pt idx="63">
                  <c:v>0.65155192398493822</c:v>
                </c:pt>
                <c:pt idx="64">
                  <c:v>9.6336908048151704E-2</c:v>
                </c:pt>
                <c:pt idx="65">
                  <c:v>0.25980198622145795</c:v>
                </c:pt>
                <c:pt idx="67">
                  <c:v>6.4191842286912479E-2</c:v>
                </c:pt>
                <c:pt idx="69">
                  <c:v>0.28276222162559184</c:v>
                </c:pt>
                <c:pt idx="70">
                  <c:v>0.25032693009489426</c:v>
                </c:pt>
                <c:pt idx="71">
                  <c:v>0.5871717143832097</c:v>
                </c:pt>
                <c:pt idx="72">
                  <c:v>3.1874002747252841E-2</c:v>
                </c:pt>
                <c:pt idx="73">
                  <c:v>1.357007478421093E-2</c:v>
                </c:pt>
                <c:pt idx="74">
                  <c:v>1.2552417244366801E-2</c:v>
                </c:pt>
                <c:pt idx="75">
                  <c:v>5.4962615963293E-2</c:v>
                </c:pt>
                <c:pt idx="76">
                  <c:v>3.0673202238808432E-3</c:v>
                </c:pt>
                <c:pt idx="77">
                  <c:v>2.9520377367727241E-2</c:v>
                </c:pt>
                <c:pt idx="78">
                  <c:v>0.20690081806012398</c:v>
                </c:pt>
                <c:pt idx="80">
                  <c:v>1.4294752531223358E-2</c:v>
                </c:pt>
                <c:pt idx="84">
                  <c:v>0.11621782190278949</c:v>
                </c:pt>
                <c:pt idx="85">
                  <c:v>2.77373224322339E-2</c:v>
                </c:pt>
                <c:pt idx="86">
                  <c:v>3.3255102993378506E-2</c:v>
                </c:pt>
                <c:pt idx="91">
                  <c:v>0.33484485354471288</c:v>
                </c:pt>
                <c:pt idx="92">
                  <c:v>0.15095946607783925</c:v>
                </c:pt>
                <c:pt idx="93">
                  <c:v>0.19497324819181291</c:v>
                </c:pt>
                <c:pt idx="95">
                  <c:v>0.4114833044041209</c:v>
                </c:pt>
                <c:pt idx="97">
                  <c:v>0.37472496031786384</c:v>
                </c:pt>
                <c:pt idx="98">
                  <c:v>1.0643102669199161E-2</c:v>
                </c:pt>
                <c:pt idx="99">
                  <c:v>0.13726140504422427</c:v>
                </c:pt>
                <c:pt idx="100">
                  <c:v>0.37166255914097307</c:v>
                </c:pt>
                <c:pt idx="101">
                  <c:v>0.58009865929146331</c:v>
                </c:pt>
                <c:pt idx="102">
                  <c:v>6.9864477019962637E-2</c:v>
                </c:pt>
                <c:pt idx="103">
                  <c:v>0.25027929039410807</c:v>
                </c:pt>
                <c:pt idx="104">
                  <c:v>6.3725109108757644E-2</c:v>
                </c:pt>
                <c:pt idx="105">
                  <c:v>0.32327297470377075</c:v>
                </c:pt>
                <c:pt idx="106">
                  <c:v>1.5993035659576181E-2</c:v>
                </c:pt>
                <c:pt idx="107">
                  <c:v>0.17793224138509262</c:v>
                </c:pt>
                <c:pt idx="109">
                  <c:v>0.15833879472861553</c:v>
                </c:pt>
                <c:pt idx="110">
                  <c:v>0.53443547976626282</c:v>
                </c:pt>
                <c:pt idx="112">
                  <c:v>0.11574280792020941</c:v>
                </c:pt>
                <c:pt idx="113">
                  <c:v>0.1737486531137154</c:v>
                </c:pt>
                <c:pt idx="114">
                  <c:v>8.7590712751076868E-2</c:v>
                </c:pt>
                <c:pt idx="116">
                  <c:v>0.15090922161763437</c:v>
                </c:pt>
                <c:pt idx="117">
                  <c:v>9.1560069051832504E-2</c:v>
                </c:pt>
                <c:pt idx="118">
                  <c:v>8.0038911440876964E-2</c:v>
                </c:pt>
                <c:pt idx="119">
                  <c:v>6.0085095361939088E-2</c:v>
                </c:pt>
                <c:pt idx="120">
                  <c:v>1.7492185163201595E-2</c:v>
                </c:pt>
                <c:pt idx="121">
                  <c:v>0.15484627227203296</c:v>
                </c:pt>
                <c:pt idx="122">
                  <c:v>0.44477385147981857</c:v>
                </c:pt>
                <c:pt idx="123">
                  <c:v>0.36439195057207785</c:v>
                </c:pt>
                <c:pt idx="125">
                  <c:v>0.1251117484247225</c:v>
                </c:pt>
                <c:pt idx="126">
                  <c:v>0.32241038757429735</c:v>
                </c:pt>
                <c:pt idx="127">
                  <c:v>0</c:v>
                </c:pt>
                <c:pt idx="131">
                  <c:v>5.7018349302572546E-2</c:v>
                </c:pt>
                <c:pt idx="132">
                  <c:v>1.6746426264791541E-2</c:v>
                </c:pt>
                <c:pt idx="133">
                  <c:v>5.545369491784892E-2</c:v>
                </c:pt>
                <c:pt idx="134">
                  <c:v>0</c:v>
                </c:pt>
                <c:pt idx="135">
                  <c:v>5.3106491182686497E-2</c:v>
                </c:pt>
                <c:pt idx="136">
                  <c:v>4.5246958818716404E-2</c:v>
                </c:pt>
                <c:pt idx="137">
                  <c:v>0.51941259136275819</c:v>
                </c:pt>
                <c:pt idx="138">
                  <c:v>0.33666172325673238</c:v>
                </c:pt>
                <c:pt idx="139">
                  <c:v>4.5661614839569119E-2</c:v>
                </c:pt>
                <c:pt idx="140">
                  <c:v>1.5484045419685391E-2</c:v>
                </c:pt>
                <c:pt idx="141">
                  <c:v>9.167675912469999E-3</c:v>
                </c:pt>
                <c:pt idx="142">
                  <c:v>0.83743934020374444</c:v>
                </c:pt>
                <c:pt idx="144">
                  <c:v>0.27285885086988876</c:v>
                </c:pt>
                <c:pt idx="145">
                  <c:v>0.10978869746980149</c:v>
                </c:pt>
                <c:pt idx="146">
                  <c:v>0.1287216328139385</c:v>
                </c:pt>
                <c:pt idx="147">
                  <c:v>0.53827828973334846</c:v>
                </c:pt>
                <c:pt idx="148">
                  <c:v>0.10781518671647423</c:v>
                </c:pt>
                <c:pt idx="149">
                  <c:v>7.3224618461015065E-2</c:v>
                </c:pt>
                <c:pt idx="151">
                  <c:v>0.49756734290039251</c:v>
                </c:pt>
                <c:pt idx="154">
                  <c:v>1.7533273436554756E-2</c:v>
                </c:pt>
                <c:pt idx="155">
                  <c:v>2.8778695756785704E-2</c:v>
                </c:pt>
                <c:pt idx="156">
                  <c:v>7.8328464739129022E-2</c:v>
                </c:pt>
                <c:pt idx="159">
                  <c:v>0.60241627138049603</c:v>
                </c:pt>
                <c:pt idx="160">
                  <c:v>0.36625105342762859</c:v>
                </c:pt>
                <c:pt idx="162">
                  <c:v>0.27105931762529495</c:v>
                </c:pt>
                <c:pt idx="163">
                  <c:v>0.15928235164435636</c:v>
                </c:pt>
              </c:numCache>
            </c:numRef>
          </c:xVal>
          <c:yVal>
            <c:numRef>
              <c:f>Sheet5a!$K$2:$K$165</c:f>
              <c:numCache>
                <c:formatCode>General</c:formatCode>
                <c:ptCount val="164"/>
                <c:pt idx="0">
                  <c:v>2.4</c:v>
                </c:pt>
                <c:pt idx="1">
                  <c:v>2.8</c:v>
                </c:pt>
                <c:pt idx="2">
                  <c:v>2</c:v>
                </c:pt>
                <c:pt idx="4">
                  <c:v>2.8</c:v>
                </c:pt>
                <c:pt idx="5">
                  <c:v>2.9</c:v>
                </c:pt>
                <c:pt idx="6">
                  <c:v>8.8000000000000007</c:v>
                </c:pt>
                <c:pt idx="7">
                  <c:v>8.7000000000000011</c:v>
                </c:pt>
                <c:pt idx="8">
                  <c:v>2.2000000000000002</c:v>
                </c:pt>
                <c:pt idx="10">
                  <c:v>5.8</c:v>
                </c:pt>
                <c:pt idx="11">
                  <c:v>1.7</c:v>
                </c:pt>
                <c:pt idx="12">
                  <c:v>6.9</c:v>
                </c:pt>
                <c:pt idx="13">
                  <c:v>2.6</c:v>
                </c:pt>
                <c:pt idx="14">
                  <c:v>7.4</c:v>
                </c:pt>
                <c:pt idx="15">
                  <c:v>3.8</c:v>
                </c:pt>
                <c:pt idx="16">
                  <c:v>2.9</c:v>
                </c:pt>
                <c:pt idx="18">
                  <c:v>2.5</c:v>
                </c:pt>
                <c:pt idx="19">
                  <c:v>5.9</c:v>
                </c:pt>
                <c:pt idx="20">
                  <c:v>3.7</c:v>
                </c:pt>
                <c:pt idx="22">
                  <c:v>4</c:v>
                </c:pt>
                <c:pt idx="23">
                  <c:v>3.4</c:v>
                </c:pt>
                <c:pt idx="24">
                  <c:v>2.2999999999999998</c:v>
                </c:pt>
                <c:pt idx="25">
                  <c:v>2.2999999999999998</c:v>
                </c:pt>
                <c:pt idx="26">
                  <c:v>2.2000000000000002</c:v>
                </c:pt>
                <c:pt idx="27">
                  <c:v>8.4</c:v>
                </c:pt>
                <c:pt idx="30">
                  <c:v>1.7</c:v>
                </c:pt>
                <c:pt idx="32">
                  <c:v>3.2</c:v>
                </c:pt>
                <c:pt idx="33">
                  <c:v>4</c:v>
                </c:pt>
                <c:pt idx="35">
                  <c:v>2.1</c:v>
                </c:pt>
                <c:pt idx="36">
                  <c:v>2.2999999999999998</c:v>
                </c:pt>
                <c:pt idx="37">
                  <c:v>4.2</c:v>
                </c:pt>
                <c:pt idx="38">
                  <c:v>1.9000000000000001</c:v>
                </c:pt>
                <c:pt idx="39">
                  <c:v>3.4</c:v>
                </c:pt>
                <c:pt idx="40">
                  <c:v>5.7</c:v>
                </c:pt>
                <c:pt idx="41">
                  <c:v>4.3</c:v>
                </c:pt>
                <c:pt idx="42">
                  <c:v>9.5</c:v>
                </c:pt>
                <c:pt idx="43">
                  <c:v>3</c:v>
                </c:pt>
                <c:pt idx="44">
                  <c:v>2.5</c:v>
                </c:pt>
                <c:pt idx="45">
                  <c:v>3.4</c:v>
                </c:pt>
                <c:pt idx="46">
                  <c:v>4.2</c:v>
                </c:pt>
                <c:pt idx="47">
                  <c:v>2.6</c:v>
                </c:pt>
                <c:pt idx="48">
                  <c:v>6.4</c:v>
                </c:pt>
                <c:pt idx="49">
                  <c:v>2.2000000000000002</c:v>
                </c:pt>
                <c:pt idx="50">
                  <c:v>4</c:v>
                </c:pt>
                <c:pt idx="51">
                  <c:v>9.6</c:v>
                </c:pt>
                <c:pt idx="52">
                  <c:v>7.5</c:v>
                </c:pt>
                <c:pt idx="53">
                  <c:v>2.9</c:v>
                </c:pt>
                <c:pt idx="54">
                  <c:v>2.8</c:v>
                </c:pt>
                <c:pt idx="55">
                  <c:v>2.2999999999999998</c:v>
                </c:pt>
                <c:pt idx="56">
                  <c:v>8.2000000000000011</c:v>
                </c:pt>
                <c:pt idx="57">
                  <c:v>3.5</c:v>
                </c:pt>
                <c:pt idx="58">
                  <c:v>4.3</c:v>
                </c:pt>
                <c:pt idx="60">
                  <c:v>2.5</c:v>
                </c:pt>
                <c:pt idx="63">
                  <c:v>2.5</c:v>
                </c:pt>
                <c:pt idx="64">
                  <c:v>1.8</c:v>
                </c:pt>
                <c:pt idx="65">
                  <c:v>2.6</c:v>
                </c:pt>
                <c:pt idx="66">
                  <c:v>8.3000000000000007</c:v>
                </c:pt>
                <c:pt idx="67">
                  <c:v>5</c:v>
                </c:pt>
                <c:pt idx="68">
                  <c:v>9.7000000000000011</c:v>
                </c:pt>
                <c:pt idx="69">
                  <c:v>2.9</c:v>
                </c:pt>
                <c:pt idx="70">
                  <c:v>2.2000000000000002</c:v>
                </c:pt>
                <c:pt idx="71">
                  <c:v>2.9</c:v>
                </c:pt>
                <c:pt idx="72">
                  <c:v>7.4</c:v>
                </c:pt>
                <c:pt idx="73">
                  <c:v>6.3</c:v>
                </c:pt>
                <c:pt idx="74">
                  <c:v>5</c:v>
                </c:pt>
                <c:pt idx="75">
                  <c:v>3.6</c:v>
                </c:pt>
                <c:pt idx="76">
                  <c:v>7.3</c:v>
                </c:pt>
                <c:pt idx="77">
                  <c:v>5.7</c:v>
                </c:pt>
                <c:pt idx="78">
                  <c:v>2.6</c:v>
                </c:pt>
                <c:pt idx="79">
                  <c:v>2.1</c:v>
                </c:pt>
                <c:pt idx="80">
                  <c:v>5</c:v>
                </c:pt>
                <c:pt idx="81">
                  <c:v>4.7</c:v>
                </c:pt>
                <c:pt idx="82">
                  <c:v>2.2999999999999998</c:v>
                </c:pt>
                <c:pt idx="83">
                  <c:v>3.3</c:v>
                </c:pt>
                <c:pt idx="84">
                  <c:v>4.2</c:v>
                </c:pt>
                <c:pt idx="85">
                  <c:v>3.1</c:v>
                </c:pt>
                <c:pt idx="86">
                  <c:v>3.4</c:v>
                </c:pt>
                <c:pt idx="87">
                  <c:v>4.8</c:v>
                </c:pt>
                <c:pt idx="88">
                  <c:v>8.5</c:v>
                </c:pt>
                <c:pt idx="90">
                  <c:v>2.8</c:v>
                </c:pt>
                <c:pt idx="91">
                  <c:v>2.8</c:v>
                </c:pt>
                <c:pt idx="92">
                  <c:v>2.8</c:v>
                </c:pt>
                <c:pt idx="93">
                  <c:v>5.0999999999999996</c:v>
                </c:pt>
                <c:pt idx="95">
                  <c:v>2.9</c:v>
                </c:pt>
                <c:pt idx="96">
                  <c:v>6.6</c:v>
                </c:pt>
                <c:pt idx="98">
                  <c:v>4.2</c:v>
                </c:pt>
                <c:pt idx="99">
                  <c:v>3.5</c:v>
                </c:pt>
                <c:pt idx="100">
                  <c:v>2.9</c:v>
                </c:pt>
                <c:pt idx="101">
                  <c:v>3</c:v>
                </c:pt>
                <c:pt idx="102">
                  <c:v>3.2</c:v>
                </c:pt>
                <c:pt idx="103">
                  <c:v>2.8</c:v>
                </c:pt>
                <c:pt idx="104">
                  <c:v>4.3</c:v>
                </c:pt>
                <c:pt idx="105">
                  <c:v>2.5</c:v>
                </c:pt>
                <c:pt idx="106">
                  <c:v>8.6</c:v>
                </c:pt>
                <c:pt idx="108">
                  <c:v>9.6</c:v>
                </c:pt>
                <c:pt idx="109">
                  <c:v>2.6</c:v>
                </c:pt>
                <c:pt idx="110">
                  <c:v>2.4</c:v>
                </c:pt>
                <c:pt idx="111">
                  <c:v>1.9000000000000001</c:v>
                </c:pt>
                <c:pt idx="112">
                  <c:v>8.9</c:v>
                </c:pt>
                <c:pt idx="113">
                  <c:v>2.1</c:v>
                </c:pt>
                <c:pt idx="114">
                  <c:v>3.5</c:v>
                </c:pt>
                <c:pt idx="115">
                  <c:v>2.2999999999999998</c:v>
                </c:pt>
                <c:pt idx="116">
                  <c:v>2.1</c:v>
                </c:pt>
                <c:pt idx="117">
                  <c:v>3.5</c:v>
                </c:pt>
                <c:pt idx="118">
                  <c:v>2.5</c:v>
                </c:pt>
                <c:pt idx="119">
                  <c:v>3.4</c:v>
                </c:pt>
                <c:pt idx="120">
                  <c:v>6.5</c:v>
                </c:pt>
                <c:pt idx="121">
                  <c:v>3</c:v>
                </c:pt>
                <c:pt idx="122">
                  <c:v>2.4</c:v>
                </c:pt>
                <c:pt idx="123">
                  <c:v>3.1</c:v>
                </c:pt>
                <c:pt idx="124">
                  <c:v>3.4</c:v>
                </c:pt>
                <c:pt idx="125">
                  <c:v>3.2</c:v>
                </c:pt>
                <c:pt idx="126">
                  <c:v>2.4</c:v>
                </c:pt>
                <c:pt idx="127">
                  <c:v>9.4</c:v>
                </c:pt>
                <c:pt idx="128">
                  <c:v>4.3</c:v>
                </c:pt>
                <c:pt idx="129">
                  <c:v>6.1</c:v>
                </c:pt>
                <c:pt idx="131">
                  <c:v>4.5</c:v>
                </c:pt>
                <c:pt idx="132">
                  <c:v>7</c:v>
                </c:pt>
                <c:pt idx="133">
                  <c:v>3.2</c:v>
                </c:pt>
                <c:pt idx="137">
                  <c:v>2.1</c:v>
                </c:pt>
                <c:pt idx="138">
                  <c:v>3.2</c:v>
                </c:pt>
                <c:pt idx="139">
                  <c:v>2.8</c:v>
                </c:pt>
                <c:pt idx="140">
                  <c:v>9.2000000000000011</c:v>
                </c:pt>
                <c:pt idx="141">
                  <c:v>9.1</c:v>
                </c:pt>
                <c:pt idx="142">
                  <c:v>3.4</c:v>
                </c:pt>
                <c:pt idx="143">
                  <c:v>2.1</c:v>
                </c:pt>
                <c:pt idx="144">
                  <c:v>2.9</c:v>
                </c:pt>
                <c:pt idx="145">
                  <c:v>3.8</c:v>
                </c:pt>
                <c:pt idx="147">
                  <c:v>3.8</c:v>
                </c:pt>
                <c:pt idx="148">
                  <c:v>4.9000000000000004</c:v>
                </c:pt>
                <c:pt idx="149">
                  <c:v>3.5</c:v>
                </c:pt>
                <c:pt idx="150">
                  <c:v>1.8</c:v>
                </c:pt>
                <c:pt idx="151">
                  <c:v>2.5</c:v>
                </c:pt>
                <c:pt idx="152">
                  <c:v>2.6</c:v>
                </c:pt>
                <c:pt idx="153">
                  <c:v>6.2</c:v>
                </c:pt>
                <c:pt idx="154">
                  <c:v>8.6</c:v>
                </c:pt>
                <c:pt idx="155">
                  <c:v>7.6</c:v>
                </c:pt>
                <c:pt idx="156">
                  <c:v>5.9</c:v>
                </c:pt>
                <c:pt idx="157">
                  <c:v>2.2000000000000002</c:v>
                </c:pt>
                <c:pt idx="159">
                  <c:v>2.2999999999999998</c:v>
                </c:pt>
                <c:pt idx="160">
                  <c:v>2.6</c:v>
                </c:pt>
                <c:pt idx="161">
                  <c:v>2.8</c:v>
                </c:pt>
                <c:pt idx="162">
                  <c:v>2.6</c:v>
                </c:pt>
                <c:pt idx="163">
                  <c:v>2.6</c:v>
                </c:pt>
              </c:numCache>
            </c:numRef>
          </c:yVal>
          <c:bubbleSize>
            <c:numRef>
              <c:f>Sheet5a!$L$2:$L$165</c:f>
              <c:numCache>
                <c:formatCode>#,##0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2945920"/>
        <c:axId val="82956288"/>
      </c:bubbleChart>
      <c:valAx>
        <c:axId val="82945920"/>
        <c:scaling>
          <c:orientation val="minMax"/>
          <c:min val="0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Natural capital as share of total wealth</a:t>
                </a:r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956288"/>
        <c:crosses val="autoZero"/>
        <c:crossBetween val="midCat"/>
      </c:valAx>
      <c:valAx>
        <c:axId val="8295628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is-IS" sz="1400" b="0"/>
                  <a:t>Corruption perceptions</a:t>
                </a:r>
                <a:r>
                  <a:rPr lang="is-IS" sz="1400" b="0" baseline="0"/>
                  <a:t> index</a:t>
                </a:r>
                <a:endParaRPr lang="is-IS" sz="1400" b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945920"/>
        <c:crosses val="autoZero"/>
        <c:crossBetween val="midCat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accent6"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Sheet5a!$B$2:$B$165</c:f>
              <c:numCache>
                <c:formatCode>General</c:formatCode>
                <c:ptCount val="164"/>
                <c:pt idx="0">
                  <c:v>2.4</c:v>
                </c:pt>
                <c:pt idx="1">
                  <c:v>2.8</c:v>
                </c:pt>
                <c:pt idx="2">
                  <c:v>2</c:v>
                </c:pt>
                <c:pt idx="4">
                  <c:v>2.8</c:v>
                </c:pt>
                <c:pt idx="5">
                  <c:v>2.9</c:v>
                </c:pt>
                <c:pt idx="6">
                  <c:v>8.8000000000000007</c:v>
                </c:pt>
                <c:pt idx="7">
                  <c:v>8.7000000000000011</c:v>
                </c:pt>
                <c:pt idx="8">
                  <c:v>2.2000000000000002</c:v>
                </c:pt>
                <c:pt idx="10">
                  <c:v>5.8</c:v>
                </c:pt>
                <c:pt idx="11">
                  <c:v>1.7</c:v>
                </c:pt>
                <c:pt idx="12">
                  <c:v>6.9</c:v>
                </c:pt>
                <c:pt idx="13">
                  <c:v>2.6</c:v>
                </c:pt>
                <c:pt idx="14">
                  <c:v>7.4</c:v>
                </c:pt>
                <c:pt idx="15">
                  <c:v>3.8</c:v>
                </c:pt>
                <c:pt idx="16">
                  <c:v>2.9</c:v>
                </c:pt>
                <c:pt idx="18">
                  <c:v>2.5</c:v>
                </c:pt>
                <c:pt idx="19">
                  <c:v>5.9</c:v>
                </c:pt>
                <c:pt idx="20">
                  <c:v>3.7</c:v>
                </c:pt>
                <c:pt idx="22">
                  <c:v>4</c:v>
                </c:pt>
                <c:pt idx="23">
                  <c:v>3.4</c:v>
                </c:pt>
                <c:pt idx="24">
                  <c:v>2.2999999999999998</c:v>
                </c:pt>
                <c:pt idx="25">
                  <c:v>2.2999999999999998</c:v>
                </c:pt>
                <c:pt idx="26">
                  <c:v>2.2000000000000002</c:v>
                </c:pt>
                <c:pt idx="27">
                  <c:v>8.4</c:v>
                </c:pt>
                <c:pt idx="30">
                  <c:v>1.7</c:v>
                </c:pt>
                <c:pt idx="32">
                  <c:v>3.2</c:v>
                </c:pt>
                <c:pt idx="33">
                  <c:v>4</c:v>
                </c:pt>
                <c:pt idx="35">
                  <c:v>2.1</c:v>
                </c:pt>
                <c:pt idx="36">
                  <c:v>2.2999999999999998</c:v>
                </c:pt>
                <c:pt idx="37">
                  <c:v>4.2</c:v>
                </c:pt>
                <c:pt idx="38">
                  <c:v>1.9000000000000001</c:v>
                </c:pt>
                <c:pt idx="39">
                  <c:v>3.4</c:v>
                </c:pt>
                <c:pt idx="40">
                  <c:v>5.7</c:v>
                </c:pt>
                <c:pt idx="41">
                  <c:v>4.3</c:v>
                </c:pt>
                <c:pt idx="42">
                  <c:v>9.5</c:v>
                </c:pt>
                <c:pt idx="43">
                  <c:v>3</c:v>
                </c:pt>
                <c:pt idx="44">
                  <c:v>2.5</c:v>
                </c:pt>
                <c:pt idx="45">
                  <c:v>3.4</c:v>
                </c:pt>
                <c:pt idx="46">
                  <c:v>4.2</c:v>
                </c:pt>
                <c:pt idx="47">
                  <c:v>2.6</c:v>
                </c:pt>
                <c:pt idx="48">
                  <c:v>6.4</c:v>
                </c:pt>
                <c:pt idx="49">
                  <c:v>2.2000000000000002</c:v>
                </c:pt>
                <c:pt idx="50">
                  <c:v>4</c:v>
                </c:pt>
                <c:pt idx="51">
                  <c:v>9.6</c:v>
                </c:pt>
                <c:pt idx="52">
                  <c:v>7.5</c:v>
                </c:pt>
                <c:pt idx="53">
                  <c:v>2.9</c:v>
                </c:pt>
                <c:pt idx="54">
                  <c:v>2.8</c:v>
                </c:pt>
                <c:pt idx="55">
                  <c:v>2.2999999999999998</c:v>
                </c:pt>
                <c:pt idx="56">
                  <c:v>8.2000000000000011</c:v>
                </c:pt>
                <c:pt idx="57">
                  <c:v>3.5</c:v>
                </c:pt>
                <c:pt idx="58">
                  <c:v>4.3</c:v>
                </c:pt>
                <c:pt idx="60">
                  <c:v>2.5</c:v>
                </c:pt>
                <c:pt idx="63">
                  <c:v>2.5</c:v>
                </c:pt>
                <c:pt idx="64">
                  <c:v>1.8</c:v>
                </c:pt>
                <c:pt idx="65">
                  <c:v>2.6</c:v>
                </c:pt>
                <c:pt idx="66">
                  <c:v>8.3000000000000007</c:v>
                </c:pt>
                <c:pt idx="67">
                  <c:v>5</c:v>
                </c:pt>
                <c:pt idx="68">
                  <c:v>9.7000000000000011</c:v>
                </c:pt>
                <c:pt idx="69">
                  <c:v>2.9</c:v>
                </c:pt>
                <c:pt idx="70">
                  <c:v>2.2000000000000002</c:v>
                </c:pt>
                <c:pt idx="71">
                  <c:v>2.9</c:v>
                </c:pt>
                <c:pt idx="72">
                  <c:v>7.4</c:v>
                </c:pt>
                <c:pt idx="73">
                  <c:v>6.3</c:v>
                </c:pt>
                <c:pt idx="74">
                  <c:v>5</c:v>
                </c:pt>
                <c:pt idx="75">
                  <c:v>3.6</c:v>
                </c:pt>
                <c:pt idx="76">
                  <c:v>7.3</c:v>
                </c:pt>
                <c:pt idx="77">
                  <c:v>5.7</c:v>
                </c:pt>
                <c:pt idx="78">
                  <c:v>2.6</c:v>
                </c:pt>
                <c:pt idx="79">
                  <c:v>2.1</c:v>
                </c:pt>
                <c:pt idx="80">
                  <c:v>5</c:v>
                </c:pt>
                <c:pt idx="81">
                  <c:v>4.7</c:v>
                </c:pt>
                <c:pt idx="82">
                  <c:v>2.2999999999999998</c:v>
                </c:pt>
                <c:pt idx="83">
                  <c:v>3.3</c:v>
                </c:pt>
                <c:pt idx="84">
                  <c:v>4.2</c:v>
                </c:pt>
                <c:pt idx="85">
                  <c:v>3.1</c:v>
                </c:pt>
                <c:pt idx="86">
                  <c:v>3.4</c:v>
                </c:pt>
                <c:pt idx="87">
                  <c:v>4.8</c:v>
                </c:pt>
                <c:pt idx="88">
                  <c:v>8.5</c:v>
                </c:pt>
                <c:pt idx="90">
                  <c:v>2.8</c:v>
                </c:pt>
                <c:pt idx="91">
                  <c:v>2.8</c:v>
                </c:pt>
                <c:pt idx="92">
                  <c:v>2.8</c:v>
                </c:pt>
                <c:pt idx="93">
                  <c:v>5.0999999999999996</c:v>
                </c:pt>
                <c:pt idx="95">
                  <c:v>2.9</c:v>
                </c:pt>
                <c:pt idx="96">
                  <c:v>6.6</c:v>
                </c:pt>
                <c:pt idx="98">
                  <c:v>4.2</c:v>
                </c:pt>
                <c:pt idx="99">
                  <c:v>3.5</c:v>
                </c:pt>
                <c:pt idx="100">
                  <c:v>2.9</c:v>
                </c:pt>
                <c:pt idx="101">
                  <c:v>3</c:v>
                </c:pt>
                <c:pt idx="102">
                  <c:v>3.2</c:v>
                </c:pt>
                <c:pt idx="103">
                  <c:v>2.8</c:v>
                </c:pt>
                <c:pt idx="104">
                  <c:v>4.3</c:v>
                </c:pt>
                <c:pt idx="105">
                  <c:v>2.5</c:v>
                </c:pt>
                <c:pt idx="106">
                  <c:v>8.6</c:v>
                </c:pt>
                <c:pt idx="108">
                  <c:v>9.6</c:v>
                </c:pt>
                <c:pt idx="109">
                  <c:v>2.6</c:v>
                </c:pt>
                <c:pt idx="110">
                  <c:v>2.4</c:v>
                </c:pt>
                <c:pt idx="111">
                  <c:v>1.9000000000000001</c:v>
                </c:pt>
                <c:pt idx="112">
                  <c:v>8.9</c:v>
                </c:pt>
                <c:pt idx="113">
                  <c:v>2.1</c:v>
                </c:pt>
                <c:pt idx="114">
                  <c:v>3.5</c:v>
                </c:pt>
                <c:pt idx="115">
                  <c:v>2.2999999999999998</c:v>
                </c:pt>
                <c:pt idx="116">
                  <c:v>2.1</c:v>
                </c:pt>
                <c:pt idx="117">
                  <c:v>3.5</c:v>
                </c:pt>
                <c:pt idx="118">
                  <c:v>2.5</c:v>
                </c:pt>
                <c:pt idx="119">
                  <c:v>3.4</c:v>
                </c:pt>
                <c:pt idx="120">
                  <c:v>6.5</c:v>
                </c:pt>
                <c:pt idx="121">
                  <c:v>3</c:v>
                </c:pt>
                <c:pt idx="122">
                  <c:v>2.4</c:v>
                </c:pt>
                <c:pt idx="123">
                  <c:v>3.1</c:v>
                </c:pt>
                <c:pt idx="124">
                  <c:v>3.4</c:v>
                </c:pt>
                <c:pt idx="125">
                  <c:v>3.2</c:v>
                </c:pt>
                <c:pt idx="126">
                  <c:v>2.4</c:v>
                </c:pt>
                <c:pt idx="127">
                  <c:v>9.4</c:v>
                </c:pt>
                <c:pt idx="128">
                  <c:v>4.3</c:v>
                </c:pt>
                <c:pt idx="129">
                  <c:v>6.1</c:v>
                </c:pt>
                <c:pt idx="131">
                  <c:v>4.5</c:v>
                </c:pt>
                <c:pt idx="132">
                  <c:v>7</c:v>
                </c:pt>
                <c:pt idx="133">
                  <c:v>3.2</c:v>
                </c:pt>
                <c:pt idx="137">
                  <c:v>2.1</c:v>
                </c:pt>
                <c:pt idx="138">
                  <c:v>3.2</c:v>
                </c:pt>
                <c:pt idx="139">
                  <c:v>2.8</c:v>
                </c:pt>
                <c:pt idx="140">
                  <c:v>9.2000000000000011</c:v>
                </c:pt>
                <c:pt idx="141">
                  <c:v>9.1</c:v>
                </c:pt>
                <c:pt idx="142">
                  <c:v>3.4</c:v>
                </c:pt>
                <c:pt idx="143">
                  <c:v>2.1</c:v>
                </c:pt>
                <c:pt idx="144">
                  <c:v>2.9</c:v>
                </c:pt>
                <c:pt idx="145">
                  <c:v>3.8</c:v>
                </c:pt>
                <c:pt idx="147">
                  <c:v>3.8</c:v>
                </c:pt>
                <c:pt idx="148">
                  <c:v>4.9000000000000004</c:v>
                </c:pt>
                <c:pt idx="149">
                  <c:v>3.5</c:v>
                </c:pt>
                <c:pt idx="150">
                  <c:v>1.8</c:v>
                </c:pt>
                <c:pt idx="151">
                  <c:v>2.5</c:v>
                </c:pt>
                <c:pt idx="152">
                  <c:v>2.6</c:v>
                </c:pt>
                <c:pt idx="153">
                  <c:v>6.2</c:v>
                </c:pt>
                <c:pt idx="154">
                  <c:v>8.6</c:v>
                </c:pt>
                <c:pt idx="155">
                  <c:v>7.6</c:v>
                </c:pt>
                <c:pt idx="156">
                  <c:v>5.9</c:v>
                </c:pt>
                <c:pt idx="157">
                  <c:v>2.2000000000000002</c:v>
                </c:pt>
                <c:pt idx="159">
                  <c:v>2.2999999999999998</c:v>
                </c:pt>
                <c:pt idx="160">
                  <c:v>2.6</c:v>
                </c:pt>
                <c:pt idx="161">
                  <c:v>2.8</c:v>
                </c:pt>
                <c:pt idx="162">
                  <c:v>2.6</c:v>
                </c:pt>
                <c:pt idx="163">
                  <c:v>2.6</c:v>
                </c:pt>
              </c:numCache>
            </c:numRef>
          </c:xVal>
          <c:yVal>
            <c:numRef>
              <c:f>Sheet5a!$C$2:$C$165</c:f>
              <c:numCache>
                <c:formatCode>0.0</c:formatCode>
                <c:ptCount val="164"/>
                <c:pt idx="0">
                  <c:v>-1.0246590103857161</c:v>
                </c:pt>
                <c:pt idx="1">
                  <c:v>-0.15250491388440277</c:v>
                </c:pt>
                <c:pt idx="2">
                  <c:v>-3.0489424174500868</c:v>
                </c:pt>
                <c:pt idx="3">
                  <c:v>2.6858421294512977</c:v>
                </c:pt>
                <c:pt idx="4">
                  <c:v>0.53802965318573703</c:v>
                </c:pt>
                <c:pt idx="5">
                  <c:v>-3.4661731441284314</c:v>
                </c:pt>
                <c:pt idx="6">
                  <c:v>1.9349362556184677</c:v>
                </c:pt>
                <c:pt idx="7">
                  <c:v>2.3835753395424142</c:v>
                </c:pt>
                <c:pt idx="8">
                  <c:v>-5.5540883522773106</c:v>
                </c:pt>
                <c:pt idx="9">
                  <c:v>1.1437327182233399</c:v>
                </c:pt>
                <c:pt idx="10">
                  <c:v>-0.10153523917962395</c:v>
                </c:pt>
                <c:pt idx="11">
                  <c:v>-0.96966135257901986</c:v>
                </c:pt>
                <c:pt idx="12">
                  <c:v>1.8139689900999529</c:v>
                </c:pt>
                <c:pt idx="13">
                  <c:v>-0.42487837638569609</c:v>
                </c:pt>
                <c:pt idx="14">
                  <c:v>2.3637602623299623</c:v>
                </c:pt>
                <c:pt idx="15">
                  <c:v>1.0951027102566577</c:v>
                </c:pt>
                <c:pt idx="16">
                  <c:v>-1.9043770920656753</c:v>
                </c:pt>
                <c:pt idx="17">
                  <c:v>0.82244103392241064</c:v>
                </c:pt>
                <c:pt idx="18">
                  <c:v>-1.3173594327268481</c:v>
                </c:pt>
                <c:pt idx="19">
                  <c:v>3.627181269332572</c:v>
                </c:pt>
                <c:pt idx="20">
                  <c:v>1.0612638773597416</c:v>
                </c:pt>
                <c:pt idx="21">
                  <c:v>-1.7023206613357551E-2</c:v>
                </c:pt>
                <c:pt idx="22">
                  <c:v>-0.3538042733965629</c:v>
                </c:pt>
                <c:pt idx="23">
                  <c:v>-1.4444244440611556</c:v>
                </c:pt>
                <c:pt idx="24">
                  <c:v>-2.5298312156050882</c:v>
                </c:pt>
                <c:pt idx="25">
                  <c:v>-0.57465202233741264</c:v>
                </c:pt>
                <c:pt idx="26">
                  <c:v>-1.3762174299029288</c:v>
                </c:pt>
                <c:pt idx="27">
                  <c:v>1.9216090395576939</c:v>
                </c:pt>
                <c:pt idx="28">
                  <c:v>1.3425229825728691</c:v>
                </c:pt>
                <c:pt idx="29">
                  <c:v>-2.6536180506779492</c:v>
                </c:pt>
                <c:pt idx="30">
                  <c:v>-2.7455711350281575</c:v>
                </c:pt>
                <c:pt idx="31">
                  <c:v>1.3246325063102402</c:v>
                </c:pt>
                <c:pt idx="32">
                  <c:v>2.4200500445296838</c:v>
                </c:pt>
                <c:pt idx="33">
                  <c:v>0.44868444593914697</c:v>
                </c:pt>
                <c:pt idx="34">
                  <c:v>-2.5799113065233632</c:v>
                </c:pt>
                <c:pt idx="35">
                  <c:v>-4.4537827776234487</c:v>
                </c:pt>
                <c:pt idx="36">
                  <c:v>-2.0141238517769651</c:v>
                </c:pt>
                <c:pt idx="37">
                  <c:v>0.65839167423125156</c:v>
                </c:pt>
                <c:pt idx="38">
                  <c:v>-1.5103433732348162</c:v>
                </c:pt>
                <c:pt idx="39">
                  <c:v>-0.56505399501565656</c:v>
                </c:pt>
                <c:pt idx="40">
                  <c:v>4.0436374598907001</c:v>
                </c:pt>
                <c:pt idx="41">
                  <c:v>5.3110242577064308E-2</c:v>
                </c:pt>
                <c:pt idx="42">
                  <c:v>1.9624357187747521</c:v>
                </c:pt>
                <c:pt idx="43">
                  <c:v>1.114496689299926</c:v>
                </c:pt>
                <c:pt idx="44">
                  <c:v>-0.34191560122611442</c:v>
                </c:pt>
                <c:pt idx="45">
                  <c:v>0.8688581340159226</c:v>
                </c:pt>
                <c:pt idx="46">
                  <c:v>-0.51786171171609752</c:v>
                </c:pt>
                <c:pt idx="47">
                  <c:v>-2.3974534890611618</c:v>
                </c:pt>
                <c:pt idx="48">
                  <c:v>6.805995238058396E-2</c:v>
                </c:pt>
                <c:pt idx="49">
                  <c:v>-2.5277503038040288</c:v>
                </c:pt>
                <c:pt idx="50">
                  <c:v>-6.3154111777135036E-2</c:v>
                </c:pt>
                <c:pt idx="51">
                  <c:v>2.4533605894647508</c:v>
                </c:pt>
                <c:pt idx="52">
                  <c:v>2.1525972714108885</c:v>
                </c:pt>
                <c:pt idx="53">
                  <c:v>0.94529905658849844</c:v>
                </c:pt>
                <c:pt idx="54">
                  <c:v>-1.4947525552605641</c:v>
                </c:pt>
                <c:pt idx="55">
                  <c:v>-2.0158084285721327</c:v>
                </c:pt>
                <c:pt idx="56">
                  <c:v>1.7137186448010508</c:v>
                </c:pt>
                <c:pt idx="57">
                  <c:v>-1.8538104028849052</c:v>
                </c:pt>
                <c:pt idx="58">
                  <c:v>2.2210997724517605</c:v>
                </c:pt>
                <c:pt idx="59">
                  <c:v>2.0848302668270562</c:v>
                </c:pt>
                <c:pt idx="60">
                  <c:v>-0.31111437918906659</c:v>
                </c:pt>
                <c:pt idx="61">
                  <c:v>-0.90182083923061063</c:v>
                </c:pt>
                <c:pt idx="62">
                  <c:v>-2.3671305159558353</c:v>
                </c:pt>
                <c:pt idx="63">
                  <c:v>-0.57628992799708634</c:v>
                </c:pt>
                <c:pt idx="64">
                  <c:v>-2.5858488244889801</c:v>
                </c:pt>
                <c:pt idx="65">
                  <c:v>-1.0139214734359348</c:v>
                </c:pt>
                <c:pt idx="66">
                  <c:v>4.0728622060107575</c:v>
                </c:pt>
                <c:pt idx="67">
                  <c:v>2.0097717310613405</c:v>
                </c:pt>
                <c:pt idx="68">
                  <c:v>2.4882260615591916</c:v>
                </c:pt>
                <c:pt idx="69">
                  <c:v>-3.9317426221039398E-2</c:v>
                </c:pt>
                <c:pt idx="70">
                  <c:v>0.9438770909261156</c:v>
                </c:pt>
                <c:pt idx="71">
                  <c:v>-1.0038906594846315</c:v>
                </c:pt>
                <c:pt idx="72">
                  <c:v>3.2359778143786238</c:v>
                </c:pt>
                <c:pt idx="73">
                  <c:v>2.2278460455603395</c:v>
                </c:pt>
                <c:pt idx="74">
                  <c:v>2.3323860002069914</c:v>
                </c:pt>
                <c:pt idx="75">
                  <c:v>-0.79160878506038301</c:v>
                </c:pt>
                <c:pt idx="76">
                  <c:v>3.3875243565323667</c:v>
                </c:pt>
                <c:pt idx="77">
                  <c:v>0.17806595461434241</c:v>
                </c:pt>
                <c:pt idx="78">
                  <c:v>-2.6204800861708435</c:v>
                </c:pt>
                <c:pt idx="79">
                  <c:v>-1.4424673854343892</c:v>
                </c:pt>
                <c:pt idx="80">
                  <c:v>4.0795589516230502</c:v>
                </c:pt>
                <c:pt idx="81">
                  <c:v>-1.9226050943344415</c:v>
                </c:pt>
                <c:pt idx="82">
                  <c:v>-2.8988393517736331</c:v>
                </c:pt>
                <c:pt idx="83">
                  <c:v>-2.7199447735242201E-3</c:v>
                </c:pt>
                <c:pt idx="84">
                  <c:v>0.7849688793651266</c:v>
                </c:pt>
                <c:pt idx="85">
                  <c:v>1.060649782964987</c:v>
                </c:pt>
                <c:pt idx="86">
                  <c:v>0.61928565284717774</c:v>
                </c:pt>
                <c:pt idx="87">
                  <c:v>-1.196387862462847</c:v>
                </c:pt>
                <c:pt idx="88">
                  <c:v>3.1231480774089748</c:v>
                </c:pt>
                <c:pt idx="89">
                  <c:v>1.6901081540363057</c:v>
                </c:pt>
                <c:pt idx="90">
                  <c:v>-1.9278960376413259</c:v>
                </c:pt>
                <c:pt idx="91">
                  <c:v>-3.1943187492630516</c:v>
                </c:pt>
                <c:pt idx="92">
                  <c:v>-1.7786661611774077</c:v>
                </c:pt>
                <c:pt idx="93">
                  <c:v>2.2185732992415019</c:v>
                </c:pt>
                <c:pt idx="94">
                  <c:v>2.8840813636536038</c:v>
                </c:pt>
                <c:pt idx="95">
                  <c:v>-2.1789299294447222</c:v>
                </c:pt>
                <c:pt idx="96">
                  <c:v>3.8213909815396008</c:v>
                </c:pt>
                <c:pt idx="97">
                  <c:v>-0.93830356289269556</c:v>
                </c:pt>
                <c:pt idx="98">
                  <c:v>2.0775876654361602</c:v>
                </c:pt>
                <c:pt idx="99">
                  <c:v>0.98491784499501556</c:v>
                </c:pt>
                <c:pt idx="100">
                  <c:v>-3.9295770902459157</c:v>
                </c:pt>
                <c:pt idx="101">
                  <c:v>-1.4317807398570339</c:v>
                </c:pt>
                <c:pt idx="102">
                  <c:v>-7.4351702207636247E-2</c:v>
                </c:pt>
                <c:pt idx="103">
                  <c:v>-1.7624200714079479</c:v>
                </c:pt>
                <c:pt idx="104">
                  <c:v>-0.78160212904317061</c:v>
                </c:pt>
                <c:pt idx="105">
                  <c:v>-1.1214031310725361</c:v>
                </c:pt>
                <c:pt idx="106">
                  <c:v>2.0642088322192387</c:v>
                </c:pt>
                <c:pt idx="107">
                  <c:v>1.5338095641516629</c:v>
                </c:pt>
                <c:pt idx="108">
                  <c:v>1.0546985804348106</c:v>
                </c:pt>
                <c:pt idx="109">
                  <c:v>-2.056157780763586</c:v>
                </c:pt>
                <c:pt idx="110">
                  <c:v>-3.5024340950728083</c:v>
                </c:pt>
                <c:pt idx="111">
                  <c:v>-2.1404470206255888</c:v>
                </c:pt>
                <c:pt idx="112">
                  <c:v>2.6217940111121916</c:v>
                </c:pt>
                <c:pt idx="113">
                  <c:v>-3.0489505512620505E-2</c:v>
                </c:pt>
                <c:pt idx="114">
                  <c:v>0.56629961608659163</c:v>
                </c:pt>
                <c:pt idx="115">
                  <c:v>-0.76952054939286541</c:v>
                </c:pt>
                <c:pt idx="116">
                  <c:v>7.1258171585751956E-2</c:v>
                </c:pt>
                <c:pt idx="117">
                  <c:v>-0.53592796540257071</c:v>
                </c:pt>
                <c:pt idx="118">
                  <c:v>-0.27792923076385789</c:v>
                </c:pt>
                <c:pt idx="119">
                  <c:v>1.9317714069762084</c:v>
                </c:pt>
                <c:pt idx="120">
                  <c:v>2.7542227968264612</c:v>
                </c:pt>
                <c:pt idx="121">
                  <c:v>-0.31451222302055726</c:v>
                </c:pt>
                <c:pt idx="122">
                  <c:v>0.57931812490648049</c:v>
                </c:pt>
                <c:pt idx="123">
                  <c:v>-2.2546519487898511</c:v>
                </c:pt>
                <c:pt idx="124">
                  <c:v>0.85022927486469724</c:v>
                </c:pt>
                <c:pt idx="125">
                  <c:v>-2.0986962811746475</c:v>
                </c:pt>
                <c:pt idx="126">
                  <c:v>-3.5300220384965142</c:v>
                </c:pt>
                <c:pt idx="127">
                  <c:v>4.5175520528419755</c:v>
                </c:pt>
                <c:pt idx="128">
                  <c:v>0.28645347437605712</c:v>
                </c:pt>
                <c:pt idx="129">
                  <c:v>1.4414017792808738</c:v>
                </c:pt>
                <c:pt idx="130">
                  <c:v>-1.249896624853875</c:v>
                </c:pt>
                <c:pt idx="131">
                  <c:v>0.18269595258464041</c:v>
                </c:pt>
                <c:pt idx="132">
                  <c:v>2.5058033275170359</c:v>
                </c:pt>
                <c:pt idx="133">
                  <c:v>0.62855985051717989</c:v>
                </c:pt>
                <c:pt idx="134">
                  <c:v>3.354298024433505</c:v>
                </c:pt>
                <c:pt idx="135">
                  <c:v>1.4904385010673407</c:v>
                </c:pt>
                <c:pt idx="136">
                  <c:v>1.6923459740903721</c:v>
                </c:pt>
                <c:pt idx="137">
                  <c:v>-1.2885141742904649</c:v>
                </c:pt>
                <c:pt idx="138">
                  <c:v>-0.68085289189375753</c:v>
                </c:pt>
                <c:pt idx="139">
                  <c:v>0.40449671841672774</c:v>
                </c:pt>
                <c:pt idx="140">
                  <c:v>1.8549416749828369</c:v>
                </c:pt>
                <c:pt idx="141">
                  <c:v>1.5859984882606066</c:v>
                </c:pt>
                <c:pt idx="142">
                  <c:v>0.53665187908191569</c:v>
                </c:pt>
                <c:pt idx="143">
                  <c:v>-6.6630567409706565</c:v>
                </c:pt>
                <c:pt idx="144">
                  <c:v>-2.5968437906769939</c:v>
                </c:pt>
                <c:pt idx="145">
                  <c:v>2.3462514604558367</c:v>
                </c:pt>
                <c:pt idx="146">
                  <c:v>-1.3172203612626596</c:v>
                </c:pt>
                <c:pt idx="147">
                  <c:v>1.2152060711195298</c:v>
                </c:pt>
                <c:pt idx="148">
                  <c:v>1.2875045105774532</c:v>
                </c:pt>
                <c:pt idx="149">
                  <c:v>0.79726253322084517</c:v>
                </c:pt>
                <c:pt idx="150">
                  <c:v>-3.8817731660219099</c:v>
                </c:pt>
                <c:pt idx="151">
                  <c:v>-0.70293704359143483</c:v>
                </c:pt>
                <c:pt idx="152">
                  <c:v>-4.8498578674419015</c:v>
                </c:pt>
                <c:pt idx="153">
                  <c:v>-2.008154748517565</c:v>
                </c:pt>
                <c:pt idx="154">
                  <c:v>1.7701927140508484</c:v>
                </c:pt>
                <c:pt idx="155">
                  <c:v>2.1991999457863995</c:v>
                </c:pt>
                <c:pt idx="156">
                  <c:v>0.36318137277212248</c:v>
                </c:pt>
                <c:pt idx="157">
                  <c:v>-2.3935924677883014</c:v>
                </c:pt>
                <c:pt idx="158">
                  <c:v>-1.6024780764840081</c:v>
                </c:pt>
                <c:pt idx="159">
                  <c:v>-0.96853134204090718</c:v>
                </c:pt>
                <c:pt idx="160">
                  <c:v>1.1564140982994702</c:v>
                </c:pt>
                <c:pt idx="161">
                  <c:v>-1.5318072414765007</c:v>
                </c:pt>
                <c:pt idx="162">
                  <c:v>-3.3250856425063402</c:v>
                </c:pt>
                <c:pt idx="163">
                  <c:v>-0.96483108103919379</c:v>
                </c:pt>
              </c:numCache>
            </c:numRef>
          </c:yVal>
          <c:bubbleSize>
            <c:numRef>
              <c:f>Sheet5a!$D$2:$D$165</c:f>
              <c:numCache>
                <c:formatCode>#,##0</c:formatCode>
                <c:ptCount val="164"/>
                <c:pt idx="0">
                  <c:v>3113000</c:v>
                </c:pt>
                <c:pt idx="1">
                  <c:v>30385000</c:v>
                </c:pt>
                <c:pt idx="2">
                  <c:v>12386000</c:v>
                </c:pt>
                <c:pt idx="3">
                  <c:v>72310</c:v>
                </c:pt>
                <c:pt idx="4">
                  <c:v>35850000</c:v>
                </c:pt>
                <c:pt idx="5">
                  <c:v>3112000</c:v>
                </c:pt>
                <c:pt idx="6">
                  <c:v>19182000</c:v>
                </c:pt>
                <c:pt idx="7">
                  <c:v>8012000</c:v>
                </c:pt>
                <c:pt idx="8">
                  <c:v>8049000</c:v>
                </c:pt>
                <c:pt idx="9">
                  <c:v>305000</c:v>
                </c:pt>
                <c:pt idx="10">
                  <c:v>670000</c:v>
                </c:pt>
                <c:pt idx="11">
                  <c:v>131050000</c:v>
                </c:pt>
                <c:pt idx="12">
                  <c:v>267000</c:v>
                </c:pt>
                <c:pt idx="13">
                  <c:v>10005000</c:v>
                </c:pt>
                <c:pt idx="14">
                  <c:v>10690000</c:v>
                </c:pt>
                <c:pt idx="15">
                  <c:v>240000</c:v>
                </c:pt>
                <c:pt idx="16">
                  <c:v>6222000</c:v>
                </c:pt>
                <c:pt idx="17">
                  <c:v>805000</c:v>
                </c:pt>
                <c:pt idx="18">
                  <c:v>8428000</c:v>
                </c:pt>
                <c:pt idx="19">
                  <c:v>1675000</c:v>
                </c:pt>
                <c:pt idx="20">
                  <c:v>170100000</c:v>
                </c:pt>
                <c:pt idx="21">
                  <c:v>338000</c:v>
                </c:pt>
                <c:pt idx="22">
                  <c:v>8170000</c:v>
                </c:pt>
                <c:pt idx="23">
                  <c:v>11274000</c:v>
                </c:pt>
                <c:pt idx="24">
                  <c:v>6807000</c:v>
                </c:pt>
                <c:pt idx="25">
                  <c:v>12695000</c:v>
                </c:pt>
                <c:pt idx="26">
                  <c:v>15117000</c:v>
                </c:pt>
                <c:pt idx="27">
                  <c:v>30770000</c:v>
                </c:pt>
                <c:pt idx="28">
                  <c:v>435000</c:v>
                </c:pt>
                <c:pt idx="29">
                  <c:v>3715000</c:v>
                </c:pt>
                <c:pt idx="30">
                  <c:v>7861000</c:v>
                </c:pt>
                <c:pt idx="31">
                  <c:v>15211000</c:v>
                </c:pt>
                <c:pt idx="32">
                  <c:v>1262644992</c:v>
                </c:pt>
                <c:pt idx="33">
                  <c:v>42299000</c:v>
                </c:pt>
                <c:pt idx="34">
                  <c:v>558000</c:v>
                </c:pt>
                <c:pt idx="35">
                  <c:v>48571000</c:v>
                </c:pt>
                <c:pt idx="36">
                  <c:v>3447000</c:v>
                </c:pt>
                <c:pt idx="37">
                  <c:v>3810000</c:v>
                </c:pt>
                <c:pt idx="38">
                  <c:v>15827000</c:v>
                </c:pt>
                <c:pt idx="39">
                  <c:v>4446000</c:v>
                </c:pt>
                <c:pt idx="40">
                  <c:v>757000</c:v>
                </c:pt>
                <c:pt idx="41">
                  <c:v>10273000</c:v>
                </c:pt>
                <c:pt idx="42">
                  <c:v>5340000</c:v>
                </c:pt>
                <c:pt idx="43">
                  <c:v>8353000</c:v>
                </c:pt>
                <c:pt idx="44">
                  <c:v>12420000</c:v>
                </c:pt>
                <c:pt idx="45">
                  <c:v>63976000</c:v>
                </c:pt>
                <c:pt idx="46">
                  <c:v>6209000</c:v>
                </c:pt>
                <c:pt idx="47">
                  <c:v>4097000</c:v>
                </c:pt>
                <c:pt idx="48">
                  <c:v>1370000</c:v>
                </c:pt>
                <c:pt idx="49">
                  <c:v>64298000</c:v>
                </c:pt>
                <c:pt idx="50">
                  <c:v>812000</c:v>
                </c:pt>
                <c:pt idx="51">
                  <c:v>5172000</c:v>
                </c:pt>
                <c:pt idx="52">
                  <c:v>58893000</c:v>
                </c:pt>
                <c:pt idx="53">
                  <c:v>1258000</c:v>
                </c:pt>
                <c:pt idx="54">
                  <c:v>1312000</c:v>
                </c:pt>
                <c:pt idx="55">
                  <c:v>5262000</c:v>
                </c:pt>
                <c:pt idx="56">
                  <c:v>82210000</c:v>
                </c:pt>
                <c:pt idx="57">
                  <c:v>18912080</c:v>
                </c:pt>
                <c:pt idx="58">
                  <c:v>10560000</c:v>
                </c:pt>
                <c:pt idx="59">
                  <c:v>101400</c:v>
                </c:pt>
                <c:pt idx="60">
                  <c:v>11385000</c:v>
                </c:pt>
                <c:pt idx="61">
                  <c:v>7415000</c:v>
                </c:pt>
                <c:pt idx="62">
                  <c:v>1367000</c:v>
                </c:pt>
                <c:pt idx="63">
                  <c:v>759000</c:v>
                </c:pt>
                <c:pt idx="64">
                  <c:v>7959000</c:v>
                </c:pt>
                <c:pt idx="65">
                  <c:v>6457000</c:v>
                </c:pt>
                <c:pt idx="66">
                  <c:v>6665000</c:v>
                </c:pt>
                <c:pt idx="67">
                  <c:v>10024000</c:v>
                </c:pt>
                <c:pt idx="68">
                  <c:v>280000</c:v>
                </c:pt>
                <c:pt idx="69">
                  <c:v>1015923008</c:v>
                </c:pt>
                <c:pt idx="70">
                  <c:v>206264992</c:v>
                </c:pt>
                <c:pt idx="71">
                  <c:v>63664000</c:v>
                </c:pt>
                <c:pt idx="72">
                  <c:v>3813000</c:v>
                </c:pt>
                <c:pt idx="73">
                  <c:v>6289000</c:v>
                </c:pt>
                <c:pt idx="74">
                  <c:v>57690000</c:v>
                </c:pt>
                <c:pt idx="75">
                  <c:v>2580000</c:v>
                </c:pt>
                <c:pt idx="76">
                  <c:v>126870000</c:v>
                </c:pt>
                <c:pt idx="77">
                  <c:v>4887000</c:v>
                </c:pt>
                <c:pt idx="78">
                  <c:v>14881502</c:v>
                </c:pt>
                <c:pt idx="79">
                  <c:v>30092000</c:v>
                </c:pt>
                <c:pt idx="80">
                  <c:v>47008000</c:v>
                </c:pt>
                <c:pt idx="81">
                  <c:v>2190000</c:v>
                </c:pt>
                <c:pt idx="82">
                  <c:v>4915000</c:v>
                </c:pt>
                <c:pt idx="83">
                  <c:v>5279000</c:v>
                </c:pt>
                <c:pt idx="84">
                  <c:v>2372000</c:v>
                </c:pt>
                <c:pt idx="85">
                  <c:v>4328000</c:v>
                </c:pt>
                <c:pt idx="86">
                  <c:v>1744000</c:v>
                </c:pt>
                <c:pt idx="87">
                  <c:v>3505000</c:v>
                </c:pt>
                <c:pt idx="90">
                  <c:v>2026000</c:v>
                </c:pt>
                <c:pt idx="91">
                  <c:v>15523000</c:v>
                </c:pt>
                <c:pt idx="92">
                  <c:v>10311000</c:v>
                </c:pt>
                <c:pt idx="93">
                  <c:v>23270000</c:v>
                </c:pt>
                <c:pt idx="94">
                  <c:v>274000</c:v>
                </c:pt>
                <c:pt idx="95">
                  <c:v>10840000</c:v>
                </c:pt>
                <c:pt idx="96">
                  <c:v>390000</c:v>
                </c:pt>
                <c:pt idx="97">
                  <c:v>2508159</c:v>
                </c:pt>
                <c:pt idx="98">
                  <c:v>1187000</c:v>
                </c:pt>
                <c:pt idx="99">
                  <c:v>97966000</c:v>
                </c:pt>
                <c:pt idx="100">
                  <c:v>4278000</c:v>
                </c:pt>
                <c:pt idx="101">
                  <c:v>2398000</c:v>
                </c:pt>
                <c:pt idx="102">
                  <c:v>28705000</c:v>
                </c:pt>
                <c:pt idx="103">
                  <c:v>17691000</c:v>
                </c:pt>
                <c:pt idx="104">
                  <c:v>1894000</c:v>
                </c:pt>
                <c:pt idx="105">
                  <c:v>23043000</c:v>
                </c:pt>
                <c:pt idx="106">
                  <c:v>15919000</c:v>
                </c:pt>
                <c:pt idx="107">
                  <c:v>213000</c:v>
                </c:pt>
                <c:pt idx="108">
                  <c:v>3858000</c:v>
                </c:pt>
                <c:pt idx="109">
                  <c:v>5071000</c:v>
                </c:pt>
                <c:pt idx="110">
                  <c:v>10742000</c:v>
                </c:pt>
                <c:pt idx="111">
                  <c:v>126910000</c:v>
                </c:pt>
                <c:pt idx="112">
                  <c:v>4491000</c:v>
                </c:pt>
                <c:pt idx="113">
                  <c:v>138080000</c:v>
                </c:pt>
                <c:pt idx="114">
                  <c:v>2854000</c:v>
                </c:pt>
                <c:pt idx="115">
                  <c:v>5130000</c:v>
                </c:pt>
                <c:pt idx="116">
                  <c:v>5270000</c:v>
                </c:pt>
                <c:pt idx="117">
                  <c:v>25939000</c:v>
                </c:pt>
                <c:pt idx="118">
                  <c:v>76627000</c:v>
                </c:pt>
                <c:pt idx="119">
                  <c:v>38648000</c:v>
                </c:pt>
                <c:pt idx="120">
                  <c:v>10130000</c:v>
                </c:pt>
                <c:pt idx="121">
                  <c:v>22435000</c:v>
                </c:pt>
                <c:pt idx="122">
                  <c:v>145555008</c:v>
                </c:pt>
                <c:pt idx="123">
                  <c:v>7709000</c:v>
                </c:pt>
                <c:pt idx="124">
                  <c:v>20723000</c:v>
                </c:pt>
                <c:pt idx="125">
                  <c:v>9530000</c:v>
                </c:pt>
                <c:pt idx="126">
                  <c:v>5031000</c:v>
                </c:pt>
                <c:pt idx="127">
                  <c:v>4018000</c:v>
                </c:pt>
                <c:pt idx="128">
                  <c:v>5391000</c:v>
                </c:pt>
                <c:pt idx="129">
                  <c:v>1989000</c:v>
                </c:pt>
                <c:pt idx="130">
                  <c:v>419000</c:v>
                </c:pt>
                <c:pt idx="131">
                  <c:v>44000000</c:v>
                </c:pt>
                <c:pt idx="132">
                  <c:v>40500000</c:v>
                </c:pt>
                <c:pt idx="133">
                  <c:v>18467000</c:v>
                </c:pt>
                <c:pt idx="134">
                  <c:v>44286</c:v>
                </c:pt>
                <c:pt idx="135">
                  <c:v>155996</c:v>
                </c:pt>
                <c:pt idx="136">
                  <c:v>111992</c:v>
                </c:pt>
                <c:pt idx="137">
                  <c:v>31437000</c:v>
                </c:pt>
                <c:pt idx="138">
                  <c:v>425000</c:v>
                </c:pt>
                <c:pt idx="139">
                  <c:v>1045000</c:v>
                </c:pt>
                <c:pt idx="140">
                  <c:v>8869000</c:v>
                </c:pt>
                <c:pt idx="141">
                  <c:v>7180000</c:v>
                </c:pt>
                <c:pt idx="142">
                  <c:v>16189000</c:v>
                </c:pt>
                <c:pt idx="143">
                  <c:v>6193000</c:v>
                </c:pt>
                <c:pt idx="144">
                  <c:v>33696000</c:v>
                </c:pt>
                <c:pt idx="145">
                  <c:v>60728000</c:v>
                </c:pt>
                <c:pt idx="146">
                  <c:v>4562000</c:v>
                </c:pt>
                <c:pt idx="147">
                  <c:v>1289000</c:v>
                </c:pt>
                <c:pt idx="148">
                  <c:v>9564000</c:v>
                </c:pt>
                <c:pt idx="149">
                  <c:v>67420000</c:v>
                </c:pt>
                <c:pt idx="150">
                  <c:v>4643000</c:v>
                </c:pt>
                <c:pt idx="151">
                  <c:v>23250000</c:v>
                </c:pt>
                <c:pt idx="152">
                  <c:v>49501000</c:v>
                </c:pt>
                <c:pt idx="153">
                  <c:v>3247000</c:v>
                </c:pt>
                <c:pt idx="154">
                  <c:v>58880000</c:v>
                </c:pt>
                <c:pt idx="155">
                  <c:v>282224000</c:v>
                </c:pt>
                <c:pt idx="156">
                  <c:v>3322000</c:v>
                </c:pt>
                <c:pt idx="157">
                  <c:v>24650000</c:v>
                </c:pt>
                <c:pt idx="158">
                  <c:v>197000</c:v>
                </c:pt>
                <c:pt idx="159">
                  <c:v>24170000</c:v>
                </c:pt>
                <c:pt idx="160">
                  <c:v>78523000</c:v>
                </c:pt>
                <c:pt idx="161">
                  <c:v>17507000</c:v>
                </c:pt>
                <c:pt idx="162">
                  <c:v>9886000</c:v>
                </c:pt>
                <c:pt idx="163">
                  <c:v>12650000</c:v>
                </c:pt>
              </c:numCache>
            </c:numRef>
          </c:bubbleSize>
          <c:bubble3D val="1"/>
        </c:ser>
        <c:bubbleScale val="100"/>
        <c:axId val="82891520"/>
        <c:axId val="82893440"/>
      </c:bubbleChart>
      <c:valAx>
        <c:axId val="82891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Corruption perceptions index </a:t>
                </a:r>
              </a:p>
            </c:rich>
          </c:tx>
          <c:layout>
            <c:manualLayout>
              <c:xMode val="edge"/>
              <c:yMode val="edge"/>
              <c:x val="0.40057949993093006"/>
              <c:y val="0.9338840656141436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93440"/>
        <c:crosses val="autoZero"/>
        <c:crossBetween val="midCat"/>
      </c:valAx>
      <c:valAx>
        <c:axId val="828934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Growth of per capita GDP, adjusted for initial income (% per year)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891520"/>
        <c:crosses val="autoZero"/>
        <c:crossBetween val="midCat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ubbleChart>
        <c:ser>
          <c:idx val="0"/>
          <c:order val="0"/>
          <c:trendline>
            <c:spPr>
              <a:ln w="101600">
                <a:solidFill>
                  <a:schemeClr val="accent1">
                    <a:alpha val="40000"/>
                  </a:schemeClr>
                </a:solidFill>
              </a:ln>
            </c:spPr>
            <c:trendlineType val="linear"/>
          </c:trendline>
          <c:xVal>
            <c:numRef>
              <c:f>'Fig6'!$B$2:$B$165</c:f>
              <c:numCache>
                <c:formatCode>0.000</c:formatCode>
                <c:ptCount val="164"/>
                <c:pt idx="0">
                  <c:v>0.22481849161241432</c:v>
                </c:pt>
                <c:pt idx="1">
                  <c:v>0.71388097624382396</c:v>
                </c:pt>
                <c:pt idx="3">
                  <c:v>1.1374880164654121E-2</c:v>
                </c:pt>
                <c:pt idx="4">
                  <c:v>7.4063517734570913E-2</c:v>
                </c:pt>
                <c:pt idx="6">
                  <c:v>6.513483751150842E-2</c:v>
                </c:pt>
                <c:pt idx="7">
                  <c:v>1.4548722748046425E-2</c:v>
                </c:pt>
                <c:pt idx="11">
                  <c:v>0.16018654723975864</c:v>
                </c:pt>
                <c:pt idx="12">
                  <c:v>9.4573678953940796E-3</c:v>
                </c:pt>
                <c:pt idx="14">
                  <c:v>6.7074192762689956E-3</c:v>
                </c:pt>
                <c:pt idx="15">
                  <c:v>0.13130117231147256</c:v>
                </c:pt>
                <c:pt idx="16">
                  <c:v>0.16889243549816463</c:v>
                </c:pt>
                <c:pt idx="17">
                  <c:v>0.63829882322528031</c:v>
                </c:pt>
                <c:pt idx="18">
                  <c:v>0.26366830222091242</c:v>
                </c:pt>
                <c:pt idx="19">
                  <c:v>7.8405815009703075E-2</c:v>
                </c:pt>
                <c:pt idx="20">
                  <c:v>7.7679265347895043E-2</c:v>
                </c:pt>
                <c:pt idx="22">
                  <c:v>0.13651447579349901</c:v>
                </c:pt>
                <c:pt idx="23">
                  <c:v>0.2395432488011667</c:v>
                </c:pt>
                <c:pt idx="24">
                  <c:v>0.42334244189284903</c:v>
                </c:pt>
                <c:pt idx="25">
                  <c:v>0.32286392299257727</c:v>
                </c:pt>
                <c:pt idx="26">
                  <c:v>0.44017955202086678</c:v>
                </c:pt>
                <c:pt idx="27">
                  <c:v>0.10699423420641663</c:v>
                </c:pt>
                <c:pt idx="28">
                  <c:v>2.1585943208175268E-2</c:v>
                </c:pt>
                <c:pt idx="29">
                  <c:v>0.61231321536474681</c:v>
                </c:pt>
                <c:pt idx="30">
                  <c:v>0.4174704619499906</c:v>
                </c:pt>
                <c:pt idx="31">
                  <c:v>0.14079862283866171</c:v>
                </c:pt>
                <c:pt idx="32">
                  <c:v>0.23679965041228199</c:v>
                </c:pt>
                <c:pt idx="33">
                  <c:v>0.14659917457813798</c:v>
                </c:pt>
                <c:pt idx="34">
                  <c:v>0.12042216999082957</c:v>
                </c:pt>
                <c:pt idx="37">
                  <c:v>0.13840500382880191</c:v>
                </c:pt>
                <c:pt idx="38">
                  <c:v>0.21912752029607038</c:v>
                </c:pt>
                <c:pt idx="42">
                  <c:v>2.0422355450366692E-2</c:v>
                </c:pt>
                <c:pt idx="43">
                  <c:v>9.5059271975229565E-2</c:v>
                </c:pt>
                <c:pt idx="44">
                  <c:v>0.38870312202489082</c:v>
                </c:pt>
                <c:pt idx="45">
                  <c:v>0.14849997743969959</c:v>
                </c:pt>
                <c:pt idx="46">
                  <c:v>2.50096775775819E-2</c:v>
                </c:pt>
                <c:pt idx="48">
                  <c:v>9.4094167945713805E-2</c:v>
                </c:pt>
                <c:pt idx="49">
                  <c:v>0.40502297469807297</c:v>
                </c:pt>
                <c:pt idx="50">
                  <c:v>4.9194022027113371E-2</c:v>
                </c:pt>
                <c:pt idx="51">
                  <c:v>2.7292701958587275E-2</c:v>
                </c:pt>
                <c:pt idx="52">
                  <c:v>1.3536171533202754E-2</c:v>
                </c:pt>
                <c:pt idx="53">
                  <c:v>0.66220554022798561</c:v>
                </c:pt>
                <c:pt idx="54">
                  <c:v>8.0707107982788531E-2</c:v>
                </c:pt>
                <c:pt idx="55">
                  <c:v>0.13802151519385217</c:v>
                </c:pt>
                <c:pt idx="56">
                  <c:v>8.9539834096326112E-3</c:v>
                </c:pt>
                <c:pt idx="57">
                  <c:v>0.12888578857572441</c:v>
                </c:pt>
                <c:pt idx="58">
                  <c:v>1.921726342259765E-2</c:v>
                </c:pt>
                <c:pt idx="59">
                  <c:v>1.1567115676684721E-2</c:v>
                </c:pt>
                <c:pt idx="60">
                  <c:v>9.7476862495633768E-2</c:v>
                </c:pt>
                <c:pt idx="61">
                  <c:v>0.22107890431707569</c:v>
                </c:pt>
                <c:pt idx="62">
                  <c:v>0.46761212880476832</c:v>
                </c:pt>
                <c:pt idx="63">
                  <c:v>0.65155192398493822</c:v>
                </c:pt>
                <c:pt idx="64">
                  <c:v>9.6336908048151704E-2</c:v>
                </c:pt>
                <c:pt idx="65">
                  <c:v>0.25980198622145817</c:v>
                </c:pt>
                <c:pt idx="67">
                  <c:v>6.4191842286912479E-2</c:v>
                </c:pt>
                <c:pt idx="69">
                  <c:v>0.28276222162559184</c:v>
                </c:pt>
                <c:pt idx="70">
                  <c:v>0.25032693009489465</c:v>
                </c:pt>
                <c:pt idx="71">
                  <c:v>0.5871717143832097</c:v>
                </c:pt>
                <c:pt idx="72">
                  <c:v>3.1874002747252841E-2</c:v>
                </c:pt>
                <c:pt idx="73">
                  <c:v>1.3570074784210946E-2</c:v>
                </c:pt>
                <c:pt idx="74">
                  <c:v>1.2552417244366801E-2</c:v>
                </c:pt>
                <c:pt idx="75">
                  <c:v>5.4962615963293063E-2</c:v>
                </c:pt>
                <c:pt idx="76">
                  <c:v>3.0673202238808454E-3</c:v>
                </c:pt>
                <c:pt idx="77">
                  <c:v>2.9520377367727241E-2</c:v>
                </c:pt>
                <c:pt idx="78">
                  <c:v>0.20690081806012409</c:v>
                </c:pt>
                <c:pt idx="80">
                  <c:v>1.4294752531223358E-2</c:v>
                </c:pt>
                <c:pt idx="84">
                  <c:v>0.11621782190278949</c:v>
                </c:pt>
                <c:pt idx="85">
                  <c:v>2.7737322432233941E-2</c:v>
                </c:pt>
                <c:pt idx="86">
                  <c:v>3.3255102993378506E-2</c:v>
                </c:pt>
                <c:pt idx="91">
                  <c:v>0.33484485354471327</c:v>
                </c:pt>
                <c:pt idx="92">
                  <c:v>0.15095946607783947</c:v>
                </c:pt>
                <c:pt idx="93">
                  <c:v>0.19497324819181291</c:v>
                </c:pt>
                <c:pt idx="95">
                  <c:v>0.4114833044041209</c:v>
                </c:pt>
                <c:pt idx="97">
                  <c:v>0.37472496031786451</c:v>
                </c:pt>
                <c:pt idx="98">
                  <c:v>1.0643102669199161E-2</c:v>
                </c:pt>
                <c:pt idx="99">
                  <c:v>0.13726140504422446</c:v>
                </c:pt>
                <c:pt idx="100">
                  <c:v>0.3716625591409734</c:v>
                </c:pt>
                <c:pt idx="101">
                  <c:v>0.58009865929146331</c:v>
                </c:pt>
                <c:pt idx="102">
                  <c:v>6.986447701996272E-2</c:v>
                </c:pt>
                <c:pt idx="103">
                  <c:v>0.25027929039410807</c:v>
                </c:pt>
                <c:pt idx="104">
                  <c:v>6.3725109108757644E-2</c:v>
                </c:pt>
                <c:pt idx="105">
                  <c:v>0.32327297470377103</c:v>
                </c:pt>
                <c:pt idx="106">
                  <c:v>1.5993035659576181E-2</c:v>
                </c:pt>
                <c:pt idx="107">
                  <c:v>0.17793224138509287</c:v>
                </c:pt>
                <c:pt idx="109">
                  <c:v>0.15833879472861553</c:v>
                </c:pt>
                <c:pt idx="110">
                  <c:v>0.53443547976626216</c:v>
                </c:pt>
                <c:pt idx="112">
                  <c:v>0.11574280792020952</c:v>
                </c:pt>
                <c:pt idx="113">
                  <c:v>0.1737486531137154</c:v>
                </c:pt>
                <c:pt idx="114">
                  <c:v>8.7590712751076868E-2</c:v>
                </c:pt>
                <c:pt idx="116">
                  <c:v>0.15090922161763451</c:v>
                </c:pt>
                <c:pt idx="117">
                  <c:v>9.1560069051832643E-2</c:v>
                </c:pt>
                <c:pt idx="118">
                  <c:v>8.0038911440876964E-2</c:v>
                </c:pt>
                <c:pt idx="119">
                  <c:v>6.0085095361939088E-2</c:v>
                </c:pt>
                <c:pt idx="120">
                  <c:v>1.7492185163201595E-2</c:v>
                </c:pt>
                <c:pt idx="121">
                  <c:v>0.15484627227203307</c:v>
                </c:pt>
                <c:pt idx="122">
                  <c:v>0.44477385147981857</c:v>
                </c:pt>
                <c:pt idx="123">
                  <c:v>0.36439195057207785</c:v>
                </c:pt>
                <c:pt idx="125">
                  <c:v>0.1251117484247225</c:v>
                </c:pt>
                <c:pt idx="126">
                  <c:v>0.32241038757429785</c:v>
                </c:pt>
                <c:pt idx="127">
                  <c:v>0</c:v>
                </c:pt>
                <c:pt idx="131">
                  <c:v>5.7018349302572546E-2</c:v>
                </c:pt>
                <c:pt idx="132">
                  <c:v>1.6746426264791541E-2</c:v>
                </c:pt>
                <c:pt idx="133">
                  <c:v>5.5453694917849024E-2</c:v>
                </c:pt>
                <c:pt idx="134">
                  <c:v>0</c:v>
                </c:pt>
                <c:pt idx="135">
                  <c:v>5.3106491182686538E-2</c:v>
                </c:pt>
                <c:pt idx="136">
                  <c:v>4.5246958818716404E-2</c:v>
                </c:pt>
                <c:pt idx="137">
                  <c:v>0.51941259136275719</c:v>
                </c:pt>
                <c:pt idx="138">
                  <c:v>0.33666172325673238</c:v>
                </c:pt>
                <c:pt idx="139">
                  <c:v>4.5661614839569133E-2</c:v>
                </c:pt>
                <c:pt idx="140">
                  <c:v>1.5484045419685406E-2</c:v>
                </c:pt>
                <c:pt idx="141">
                  <c:v>9.1676759124700025E-3</c:v>
                </c:pt>
                <c:pt idx="142">
                  <c:v>0.83743934020374444</c:v>
                </c:pt>
                <c:pt idx="144">
                  <c:v>0.27285885086988904</c:v>
                </c:pt>
                <c:pt idx="145">
                  <c:v>0.10978869746980149</c:v>
                </c:pt>
                <c:pt idx="146">
                  <c:v>0.1287216328139385</c:v>
                </c:pt>
                <c:pt idx="147">
                  <c:v>0.53827828973334846</c:v>
                </c:pt>
                <c:pt idx="148">
                  <c:v>0.10781518671647423</c:v>
                </c:pt>
                <c:pt idx="149">
                  <c:v>7.3224618461015065E-2</c:v>
                </c:pt>
                <c:pt idx="151">
                  <c:v>0.49756734290039251</c:v>
                </c:pt>
                <c:pt idx="154">
                  <c:v>1.7533273436554756E-2</c:v>
                </c:pt>
                <c:pt idx="155">
                  <c:v>2.8778695756785704E-2</c:v>
                </c:pt>
                <c:pt idx="156">
                  <c:v>7.8328464739129022E-2</c:v>
                </c:pt>
                <c:pt idx="159">
                  <c:v>0.60241627138049603</c:v>
                </c:pt>
                <c:pt idx="160">
                  <c:v>0.36625105342762859</c:v>
                </c:pt>
                <c:pt idx="162">
                  <c:v>0.27105931762529495</c:v>
                </c:pt>
                <c:pt idx="163">
                  <c:v>0.15928235164435647</c:v>
                </c:pt>
              </c:numCache>
            </c:numRef>
          </c:xVal>
          <c:yVal>
            <c:numRef>
              <c:f>'Fig6'!$C$2:$C$165</c:f>
              <c:numCache>
                <c:formatCode>General</c:formatCode>
                <c:ptCount val="164"/>
                <c:pt idx="0">
                  <c:v>-5.6</c:v>
                </c:pt>
                <c:pt idx="1">
                  <c:v>-7.3</c:v>
                </c:pt>
                <c:pt idx="2">
                  <c:v>-5.0999999999999996</c:v>
                </c:pt>
                <c:pt idx="4">
                  <c:v>0.5</c:v>
                </c:pt>
                <c:pt idx="5">
                  <c:v>3.4</c:v>
                </c:pt>
                <c:pt idx="6">
                  <c:v>10</c:v>
                </c:pt>
                <c:pt idx="7">
                  <c:v>10</c:v>
                </c:pt>
                <c:pt idx="8">
                  <c:v>-4.7</c:v>
                </c:pt>
                <c:pt idx="10">
                  <c:v>-9.5</c:v>
                </c:pt>
                <c:pt idx="11">
                  <c:v>-0.60000000000000064</c:v>
                </c:pt>
                <c:pt idx="13">
                  <c:v>-0.70000000000000062</c:v>
                </c:pt>
                <c:pt idx="14">
                  <c:v>10</c:v>
                </c:pt>
                <c:pt idx="16">
                  <c:v>-2.5</c:v>
                </c:pt>
                <c:pt idx="17">
                  <c:v>-8</c:v>
                </c:pt>
                <c:pt idx="18">
                  <c:v>1.4</c:v>
                </c:pt>
                <c:pt idx="19">
                  <c:v>8.7000000000000011</c:v>
                </c:pt>
                <c:pt idx="20">
                  <c:v>0.5</c:v>
                </c:pt>
                <c:pt idx="22">
                  <c:v>-3</c:v>
                </c:pt>
                <c:pt idx="23">
                  <c:v>-5.0999999999999996</c:v>
                </c:pt>
                <c:pt idx="24">
                  <c:v>-5.4</c:v>
                </c:pt>
                <c:pt idx="25">
                  <c:v>-4.2</c:v>
                </c:pt>
                <c:pt idx="26">
                  <c:v>-6.7</c:v>
                </c:pt>
                <c:pt idx="27">
                  <c:v>10</c:v>
                </c:pt>
                <c:pt idx="30">
                  <c:v>-5.8</c:v>
                </c:pt>
                <c:pt idx="31">
                  <c:v>1.7</c:v>
                </c:pt>
                <c:pt idx="32">
                  <c:v>-7.5</c:v>
                </c:pt>
                <c:pt idx="33">
                  <c:v>7.6</c:v>
                </c:pt>
                <c:pt idx="34">
                  <c:v>-1.8</c:v>
                </c:pt>
                <c:pt idx="35">
                  <c:v>-6.1</c:v>
                </c:pt>
                <c:pt idx="36">
                  <c:v>-4.8</c:v>
                </c:pt>
                <c:pt idx="37">
                  <c:v>10</c:v>
                </c:pt>
                <c:pt idx="38">
                  <c:v>-7.9</c:v>
                </c:pt>
                <c:pt idx="39">
                  <c:v>-2.4</c:v>
                </c:pt>
                <c:pt idx="40">
                  <c:v>8.2000000000000011</c:v>
                </c:pt>
                <c:pt idx="41">
                  <c:v>-2.4</c:v>
                </c:pt>
                <c:pt idx="42">
                  <c:v>10</c:v>
                </c:pt>
                <c:pt idx="43">
                  <c:v>2.7</c:v>
                </c:pt>
                <c:pt idx="44">
                  <c:v>3.9</c:v>
                </c:pt>
                <c:pt idx="45">
                  <c:v>-5.5</c:v>
                </c:pt>
                <c:pt idx="46">
                  <c:v>2</c:v>
                </c:pt>
                <c:pt idx="47">
                  <c:v>-6</c:v>
                </c:pt>
                <c:pt idx="48">
                  <c:v>6</c:v>
                </c:pt>
                <c:pt idx="49">
                  <c:v>-5.8</c:v>
                </c:pt>
                <c:pt idx="50">
                  <c:v>6.5</c:v>
                </c:pt>
                <c:pt idx="51">
                  <c:v>10</c:v>
                </c:pt>
                <c:pt idx="52">
                  <c:v>10</c:v>
                </c:pt>
                <c:pt idx="53">
                  <c:v>-7.3</c:v>
                </c:pt>
                <c:pt idx="54">
                  <c:v>5.0999999999999996</c:v>
                </c:pt>
                <c:pt idx="55">
                  <c:v>4.5999999999999996</c:v>
                </c:pt>
                <c:pt idx="56">
                  <c:v>10</c:v>
                </c:pt>
                <c:pt idx="57">
                  <c:v>-3.9</c:v>
                </c:pt>
                <c:pt idx="58">
                  <c:v>5.3</c:v>
                </c:pt>
                <c:pt idx="60">
                  <c:v>0.1</c:v>
                </c:pt>
                <c:pt idx="61">
                  <c:v>-7.1</c:v>
                </c:pt>
                <c:pt idx="62">
                  <c:v>-4.2</c:v>
                </c:pt>
                <c:pt idx="63">
                  <c:v>-0.5</c:v>
                </c:pt>
                <c:pt idx="64">
                  <c:v>-6</c:v>
                </c:pt>
                <c:pt idx="65">
                  <c:v>2.4</c:v>
                </c:pt>
                <c:pt idx="67">
                  <c:v>-2</c:v>
                </c:pt>
                <c:pt idx="68">
                  <c:v>10</c:v>
                </c:pt>
                <c:pt idx="69">
                  <c:v>8.5</c:v>
                </c:pt>
                <c:pt idx="70">
                  <c:v>-6</c:v>
                </c:pt>
                <c:pt idx="71">
                  <c:v>-6.7</c:v>
                </c:pt>
                <c:pt idx="72">
                  <c:v>10</c:v>
                </c:pt>
                <c:pt idx="73">
                  <c:v>9.2000000000000011</c:v>
                </c:pt>
                <c:pt idx="74">
                  <c:v>10</c:v>
                </c:pt>
                <c:pt idx="75">
                  <c:v>9.8000000000000007</c:v>
                </c:pt>
                <c:pt idx="76">
                  <c:v>10</c:v>
                </c:pt>
                <c:pt idx="77">
                  <c:v>-7.3</c:v>
                </c:pt>
                <c:pt idx="78">
                  <c:v>-3.6</c:v>
                </c:pt>
                <c:pt idx="79">
                  <c:v>-4.8</c:v>
                </c:pt>
                <c:pt idx="80">
                  <c:v>0.1</c:v>
                </c:pt>
                <c:pt idx="81">
                  <c:v>-8.4</c:v>
                </c:pt>
                <c:pt idx="82">
                  <c:v>-3</c:v>
                </c:pt>
                <c:pt idx="83">
                  <c:v>-4.5999999999999996</c:v>
                </c:pt>
                <c:pt idx="84">
                  <c:v>8</c:v>
                </c:pt>
                <c:pt idx="86">
                  <c:v>-2.8</c:v>
                </c:pt>
                <c:pt idx="87">
                  <c:v>10</c:v>
                </c:pt>
                <c:pt idx="88">
                  <c:v>10</c:v>
                </c:pt>
                <c:pt idx="90">
                  <c:v>6</c:v>
                </c:pt>
                <c:pt idx="91">
                  <c:v>-1</c:v>
                </c:pt>
                <c:pt idx="92">
                  <c:v>-5.9</c:v>
                </c:pt>
                <c:pt idx="93">
                  <c:v>5</c:v>
                </c:pt>
                <c:pt idx="95">
                  <c:v>-3.9</c:v>
                </c:pt>
                <c:pt idx="97">
                  <c:v>-6.6</c:v>
                </c:pt>
                <c:pt idx="98">
                  <c:v>9.6</c:v>
                </c:pt>
                <c:pt idx="99">
                  <c:v>-2.4</c:v>
                </c:pt>
                <c:pt idx="100">
                  <c:v>6.6</c:v>
                </c:pt>
                <c:pt idx="101">
                  <c:v>-2.9</c:v>
                </c:pt>
                <c:pt idx="102">
                  <c:v>-7.5</c:v>
                </c:pt>
                <c:pt idx="103">
                  <c:v>-3.8</c:v>
                </c:pt>
                <c:pt idx="104">
                  <c:v>6</c:v>
                </c:pt>
                <c:pt idx="105">
                  <c:v>-3.7</c:v>
                </c:pt>
                <c:pt idx="106">
                  <c:v>10</c:v>
                </c:pt>
                <c:pt idx="108">
                  <c:v>10</c:v>
                </c:pt>
                <c:pt idx="109">
                  <c:v>-2.2999999999999998</c:v>
                </c:pt>
                <c:pt idx="110">
                  <c:v>-4.7</c:v>
                </c:pt>
                <c:pt idx="111">
                  <c:v>-2</c:v>
                </c:pt>
                <c:pt idx="112">
                  <c:v>10</c:v>
                </c:pt>
                <c:pt idx="113">
                  <c:v>0.9</c:v>
                </c:pt>
                <c:pt idx="114">
                  <c:v>-0.1</c:v>
                </c:pt>
                <c:pt idx="115">
                  <c:v>10</c:v>
                </c:pt>
                <c:pt idx="116">
                  <c:v>-4.2</c:v>
                </c:pt>
                <c:pt idx="117">
                  <c:v>1.5</c:v>
                </c:pt>
                <c:pt idx="118">
                  <c:v>1.2</c:v>
                </c:pt>
                <c:pt idx="119">
                  <c:v>-2.6</c:v>
                </c:pt>
                <c:pt idx="120">
                  <c:v>2.9</c:v>
                </c:pt>
                <c:pt idx="121">
                  <c:v>-3.6</c:v>
                </c:pt>
                <c:pt idx="122">
                  <c:v>4.5999999999999996</c:v>
                </c:pt>
                <c:pt idx="123">
                  <c:v>-6.2</c:v>
                </c:pt>
                <c:pt idx="124">
                  <c:v>-10</c:v>
                </c:pt>
                <c:pt idx="125">
                  <c:v>-3</c:v>
                </c:pt>
                <c:pt idx="126">
                  <c:v>-3.3</c:v>
                </c:pt>
                <c:pt idx="127">
                  <c:v>-1.3</c:v>
                </c:pt>
                <c:pt idx="128">
                  <c:v>7.8</c:v>
                </c:pt>
                <c:pt idx="129">
                  <c:v>10</c:v>
                </c:pt>
                <c:pt idx="131">
                  <c:v>5</c:v>
                </c:pt>
                <c:pt idx="132">
                  <c:v>3</c:v>
                </c:pt>
                <c:pt idx="133">
                  <c:v>6.2</c:v>
                </c:pt>
                <c:pt idx="137">
                  <c:v>-3.9</c:v>
                </c:pt>
                <c:pt idx="139">
                  <c:v>-8.2000000000000011</c:v>
                </c:pt>
                <c:pt idx="140">
                  <c:v>10</c:v>
                </c:pt>
                <c:pt idx="141">
                  <c:v>10</c:v>
                </c:pt>
                <c:pt idx="142">
                  <c:v>-8.3000000000000007</c:v>
                </c:pt>
                <c:pt idx="143">
                  <c:v>-4</c:v>
                </c:pt>
                <c:pt idx="144">
                  <c:v>-6</c:v>
                </c:pt>
                <c:pt idx="145">
                  <c:v>0.9</c:v>
                </c:pt>
                <c:pt idx="146">
                  <c:v>-5.7</c:v>
                </c:pt>
                <c:pt idx="147">
                  <c:v>8.5</c:v>
                </c:pt>
                <c:pt idx="148">
                  <c:v>-7.1</c:v>
                </c:pt>
                <c:pt idx="149">
                  <c:v>6.7</c:v>
                </c:pt>
                <c:pt idx="150">
                  <c:v>-8.9</c:v>
                </c:pt>
                <c:pt idx="151">
                  <c:v>-3.2</c:v>
                </c:pt>
                <c:pt idx="152">
                  <c:v>6.5</c:v>
                </c:pt>
                <c:pt idx="154">
                  <c:v>10</c:v>
                </c:pt>
                <c:pt idx="155">
                  <c:v>10</c:v>
                </c:pt>
                <c:pt idx="156">
                  <c:v>3.8</c:v>
                </c:pt>
                <c:pt idx="157">
                  <c:v>-9</c:v>
                </c:pt>
                <c:pt idx="159">
                  <c:v>8.1</c:v>
                </c:pt>
                <c:pt idx="160">
                  <c:v>-7</c:v>
                </c:pt>
                <c:pt idx="161">
                  <c:v>-2.5</c:v>
                </c:pt>
                <c:pt idx="162">
                  <c:v>-3.5</c:v>
                </c:pt>
                <c:pt idx="163">
                  <c:v>-0.70000000000000062</c:v>
                </c:pt>
              </c:numCache>
            </c:numRef>
          </c:yVal>
          <c:bubbleSize>
            <c:numRef>
              <c:f>'Fig6'!$D$2:$D$165</c:f>
              <c:numCache>
                <c:formatCode>0</c:formatCode>
                <c:ptCount val="164"/>
                <c:pt idx="0">
                  <c:v>2625.6097560975622</c:v>
                </c:pt>
                <c:pt idx="1">
                  <c:v>19497.019512195038</c:v>
                </c:pt>
                <c:pt idx="2">
                  <c:v>7809.7658536585359</c:v>
                </c:pt>
                <c:pt idx="3">
                  <c:v>62.702439024390252</c:v>
                </c:pt>
                <c:pt idx="4">
                  <c:v>28361.251219512196</c:v>
                </c:pt>
                <c:pt idx="5">
                  <c:v>3018.2853658536587</c:v>
                </c:pt>
                <c:pt idx="6">
                  <c:v>14773.053658536612</c:v>
                </c:pt>
                <c:pt idx="7">
                  <c:v>7591.1219512195303</c:v>
                </c:pt>
                <c:pt idx="8">
                  <c:v>6137.8146341463444</c:v>
                </c:pt>
                <c:pt idx="9">
                  <c:v>209.94634146341502</c:v>
                </c:pt>
                <c:pt idx="10">
                  <c:v>364.04146341463411</c:v>
                </c:pt>
                <c:pt idx="11">
                  <c:v>88076.309756097777</c:v>
                </c:pt>
                <c:pt idx="12">
                  <c:v>249.13902439024392</c:v>
                </c:pt>
                <c:pt idx="13">
                  <c:v>9510.8560975609362</c:v>
                </c:pt>
                <c:pt idx="14">
                  <c:v>9794.0682926829231</c:v>
                </c:pt>
                <c:pt idx="15">
                  <c:v>153.56097560975559</c:v>
                </c:pt>
                <c:pt idx="16">
                  <c:v>3769.69756097561</c:v>
                </c:pt>
                <c:pt idx="17">
                  <c:v>518.1560975609757</c:v>
                </c:pt>
                <c:pt idx="18">
                  <c:v>5477.4292682926834</c:v>
                </c:pt>
                <c:pt idx="19">
                  <c:v>965.62195121951254</c:v>
                </c:pt>
                <c:pt idx="20">
                  <c:v>121779.64146341463</c:v>
                </c:pt>
                <c:pt idx="21">
                  <c:v>196.85853658536638</c:v>
                </c:pt>
                <c:pt idx="22">
                  <c:v>8539.9048780487792</c:v>
                </c:pt>
                <c:pt idx="23">
                  <c:v>7330.8707317073204</c:v>
                </c:pt>
                <c:pt idx="24">
                  <c:v>4473.7560975609931</c:v>
                </c:pt>
                <c:pt idx="25">
                  <c:v>7917.3365853658534</c:v>
                </c:pt>
                <c:pt idx="26">
                  <c:v>9232.963414634145</c:v>
                </c:pt>
                <c:pt idx="27">
                  <c:v>24529.039024390189</c:v>
                </c:pt>
                <c:pt idx="28">
                  <c:v>301.50731707316999</c:v>
                </c:pt>
                <c:pt idx="29">
                  <c:v>2436.5219512195122</c:v>
                </c:pt>
                <c:pt idx="30">
                  <c:v>4807.6951219512466</c:v>
                </c:pt>
                <c:pt idx="31">
                  <c:v>11292.007317073167</c:v>
                </c:pt>
                <c:pt idx="32">
                  <c:v>972364.14146341453</c:v>
                </c:pt>
                <c:pt idx="33">
                  <c:v>28845.853658536489</c:v>
                </c:pt>
                <c:pt idx="34">
                  <c:v>437.23809523809376</c:v>
                </c:pt>
                <c:pt idx="35">
                  <c:v>29218.134146341399</c:v>
                </c:pt>
                <c:pt idx="36">
                  <c:v>1783.5878048780494</c:v>
                </c:pt>
                <c:pt idx="37">
                  <c:v>2380.5024390243898</c:v>
                </c:pt>
                <c:pt idx="38">
                  <c:v>8817.446341463401</c:v>
                </c:pt>
                <c:pt idx="39">
                  <c:v>4516.6390243902442</c:v>
                </c:pt>
                <c:pt idx="40">
                  <c:v>643.81463414634152</c:v>
                </c:pt>
                <c:pt idx="41">
                  <c:v>10098.621951219518</c:v>
                </c:pt>
                <c:pt idx="42">
                  <c:v>5038.7853658536624</c:v>
                </c:pt>
                <c:pt idx="43">
                  <c:v>5746.7682926829257</c:v>
                </c:pt>
                <c:pt idx="44">
                  <c:v>8172.1195121951223</c:v>
                </c:pt>
                <c:pt idx="45">
                  <c:v>42725.941463414594</c:v>
                </c:pt>
                <c:pt idx="46">
                  <c:v>4411.4634146341405</c:v>
                </c:pt>
                <c:pt idx="47">
                  <c:v>2512.1463414634077</c:v>
                </c:pt>
                <c:pt idx="48">
                  <c:v>1428.0536585365849</c:v>
                </c:pt>
                <c:pt idx="49">
                  <c:v>39987.365853658543</c:v>
                </c:pt>
                <c:pt idx="50">
                  <c:v>624.37804878048792</c:v>
                </c:pt>
                <c:pt idx="51">
                  <c:v>4810.848780487805</c:v>
                </c:pt>
                <c:pt idx="52">
                  <c:v>53500.378048780491</c:v>
                </c:pt>
                <c:pt idx="53">
                  <c:v>746.81463414634152</c:v>
                </c:pt>
                <c:pt idx="54">
                  <c:v>711.27073170732012</c:v>
                </c:pt>
                <c:pt idx="55">
                  <c:v>4992.96829268294</c:v>
                </c:pt>
                <c:pt idx="56">
                  <c:v>78323.658536585426</c:v>
                </c:pt>
                <c:pt idx="57">
                  <c:v>11914.285365853659</c:v>
                </c:pt>
                <c:pt idx="58">
                  <c:v>9511.463414634145</c:v>
                </c:pt>
                <c:pt idx="59">
                  <c:v>93.207317073170714</c:v>
                </c:pt>
                <c:pt idx="60">
                  <c:v>7104.4926829268297</c:v>
                </c:pt>
                <c:pt idx="61">
                  <c:v>4831.2439024390205</c:v>
                </c:pt>
                <c:pt idx="62">
                  <c:v>787.42926829268276</c:v>
                </c:pt>
                <c:pt idx="63">
                  <c:v>717.3560975609754</c:v>
                </c:pt>
                <c:pt idx="64">
                  <c:v>5543.1268292683153</c:v>
                </c:pt>
                <c:pt idx="65">
                  <c:v>3786.0682926829268</c:v>
                </c:pt>
                <c:pt idx="66">
                  <c:v>4911.8926829268294</c:v>
                </c:pt>
                <c:pt idx="67">
                  <c:v>10359.626829268263</c:v>
                </c:pt>
                <c:pt idx="68">
                  <c:v>229.50731707317081</c:v>
                </c:pt>
                <c:pt idx="69">
                  <c:v>700869.39756097528</c:v>
                </c:pt>
                <c:pt idx="70">
                  <c:v>148831.34634146394</c:v>
                </c:pt>
                <c:pt idx="71">
                  <c:v>41070.436585365853</c:v>
                </c:pt>
                <c:pt idx="72">
                  <c:v>3295.1902439024402</c:v>
                </c:pt>
                <c:pt idx="73">
                  <c:v>3944.9317073170805</c:v>
                </c:pt>
                <c:pt idx="74">
                  <c:v>55263.829268292691</c:v>
                </c:pt>
                <c:pt idx="75">
                  <c:v>2140.1439024390252</c:v>
                </c:pt>
                <c:pt idx="76">
                  <c:v>113867.75609756097</c:v>
                </c:pt>
                <c:pt idx="77">
                  <c:v>2456.5560975609756</c:v>
                </c:pt>
                <c:pt idx="78">
                  <c:v>14220.546341463409</c:v>
                </c:pt>
                <c:pt idx="79">
                  <c:v>17605.300000000003</c:v>
                </c:pt>
                <c:pt idx="80">
                  <c:v>37312.060975609755</c:v>
                </c:pt>
                <c:pt idx="81">
                  <c:v>1226.4853658536585</c:v>
                </c:pt>
                <c:pt idx="82">
                  <c:v>3615.3292682926835</c:v>
                </c:pt>
                <c:pt idx="83">
                  <c:v>3445.2000000000003</c:v>
                </c:pt>
                <c:pt idx="84">
                  <c:v>2462.8951219512264</c:v>
                </c:pt>
                <c:pt idx="85">
                  <c:v>3110.5829268292691</c:v>
                </c:pt>
                <c:pt idx="86">
                  <c:v>1402.5634146341422</c:v>
                </c:pt>
                <c:pt idx="87">
                  <c:v>3378.6853658536588</c:v>
                </c:pt>
                <c:pt idx="88">
                  <c:v>366.73170731707177</c:v>
                </c:pt>
                <c:pt idx="89">
                  <c:v>293.60487804878056</c:v>
                </c:pt>
                <c:pt idx="90">
                  <c:v>1864.5558823529409</c:v>
                </c:pt>
                <c:pt idx="91">
                  <c:v>9399.0756097560698</c:v>
                </c:pt>
                <c:pt idx="92">
                  <c:v>6476.0560975609751</c:v>
                </c:pt>
                <c:pt idx="93">
                  <c:v>14582.436585365851</c:v>
                </c:pt>
                <c:pt idx="94">
                  <c:v>169.27317073170639</c:v>
                </c:pt>
                <c:pt idx="95">
                  <c:v>6966.1219512195266</c:v>
                </c:pt>
                <c:pt idx="96">
                  <c:v>347.55853658536591</c:v>
                </c:pt>
                <c:pt idx="97">
                  <c:v>1638.648780487805</c:v>
                </c:pt>
                <c:pt idx="98">
                  <c:v>944.59756097560944</c:v>
                </c:pt>
                <c:pt idx="99">
                  <c:v>67197.502439024378</c:v>
                </c:pt>
                <c:pt idx="100">
                  <c:v>3907.1024390243897</c:v>
                </c:pt>
                <c:pt idx="101">
                  <c:v>1679.1731707317074</c:v>
                </c:pt>
                <c:pt idx="102">
                  <c:v>19697.336585365851</c:v>
                </c:pt>
                <c:pt idx="103">
                  <c:v>12059.748780487804</c:v>
                </c:pt>
                <c:pt idx="104">
                  <c:v>1080.2682926829273</c:v>
                </c:pt>
                <c:pt idx="105">
                  <c:v>15209.856097560943</c:v>
                </c:pt>
                <c:pt idx="106">
                  <c:v>13963.663414634146</c:v>
                </c:pt>
                <c:pt idx="107">
                  <c:v>141.81463414634092</c:v>
                </c:pt>
                <c:pt idx="108">
                  <c:v>3140.3024390243904</c:v>
                </c:pt>
                <c:pt idx="109">
                  <c:v>3042.7951219512202</c:v>
                </c:pt>
                <c:pt idx="110">
                  <c:v>6083.8463414634343</c:v>
                </c:pt>
                <c:pt idx="111">
                  <c:v>75924.807317073108</c:v>
                </c:pt>
                <c:pt idx="112">
                  <c:v>4060.4707317073176</c:v>
                </c:pt>
                <c:pt idx="113">
                  <c:v>85570.94634146303</c:v>
                </c:pt>
                <c:pt idx="114">
                  <c:v>1958.6121951219509</c:v>
                </c:pt>
                <c:pt idx="115">
                  <c:v>3243.4000000000005</c:v>
                </c:pt>
                <c:pt idx="116">
                  <c:v>3320.3585365853796</c:v>
                </c:pt>
                <c:pt idx="117">
                  <c:v>17444.702439024441</c:v>
                </c:pt>
                <c:pt idx="118">
                  <c:v>49159.456097560993</c:v>
                </c:pt>
                <c:pt idx="119">
                  <c:v>35204.836585365862</c:v>
                </c:pt>
                <c:pt idx="120">
                  <c:v>9513.6804878048788</c:v>
                </c:pt>
                <c:pt idx="121">
                  <c:v>21436.097560975519</c:v>
                </c:pt>
                <c:pt idx="122">
                  <c:v>137852.81219512198</c:v>
                </c:pt>
                <c:pt idx="123">
                  <c:v>5260.8121951219637</c:v>
                </c:pt>
                <c:pt idx="124">
                  <c:v>10755.314634146342</c:v>
                </c:pt>
                <c:pt idx="125">
                  <c:v>5813.1634146341457</c:v>
                </c:pt>
                <c:pt idx="126">
                  <c:v>3375.6170731707321</c:v>
                </c:pt>
                <c:pt idx="127">
                  <c:v>2610.5609756097547</c:v>
                </c:pt>
                <c:pt idx="128">
                  <c:v>4899.0853658536644</c:v>
                </c:pt>
                <c:pt idx="129">
                  <c:v>1849.8829268292652</c:v>
                </c:pt>
                <c:pt idx="130">
                  <c:v>246.73414634146377</c:v>
                </c:pt>
                <c:pt idx="131">
                  <c:v>28772.473170731704</c:v>
                </c:pt>
                <c:pt idx="132">
                  <c:v>36259.870731707306</c:v>
                </c:pt>
                <c:pt idx="133">
                  <c:v>14676.951219512195</c:v>
                </c:pt>
                <c:pt idx="134">
                  <c:v>44.256097560975604</c:v>
                </c:pt>
                <c:pt idx="135">
                  <c:v>117.99756097560994</c:v>
                </c:pt>
                <c:pt idx="136">
                  <c:v>97.565853658536554</c:v>
                </c:pt>
                <c:pt idx="137">
                  <c:v>19963.897560975511</c:v>
                </c:pt>
                <c:pt idx="138">
                  <c:v>372.819512195122</c:v>
                </c:pt>
                <c:pt idx="139">
                  <c:v>607.58292682926799</c:v>
                </c:pt>
                <c:pt idx="140">
                  <c:v>8269.1048780487909</c:v>
                </c:pt>
                <c:pt idx="141">
                  <c:v>6415.8780487804879</c:v>
                </c:pt>
                <c:pt idx="142">
                  <c:v>9358.5878048780451</c:v>
                </c:pt>
                <c:pt idx="143">
                  <c:v>4093.7292682926764</c:v>
                </c:pt>
                <c:pt idx="144">
                  <c:v>19877.590243902436</c:v>
                </c:pt>
                <c:pt idx="145">
                  <c:v>45391.343902439032</c:v>
                </c:pt>
                <c:pt idx="146">
                  <c:v>2730.2073170731778</c:v>
                </c:pt>
                <c:pt idx="147">
                  <c:v>1086.5292682926827</c:v>
                </c:pt>
                <c:pt idx="148">
                  <c:v>6632.0804878048775</c:v>
                </c:pt>
                <c:pt idx="149">
                  <c:v>45541.478048780489</c:v>
                </c:pt>
                <c:pt idx="150">
                  <c:v>3046.2975609756095</c:v>
                </c:pt>
                <c:pt idx="151">
                  <c:v>13253.404878048786</c:v>
                </c:pt>
                <c:pt idx="152">
                  <c:v>49006.780487804877</c:v>
                </c:pt>
                <c:pt idx="153">
                  <c:v>1129.5195121951219</c:v>
                </c:pt>
                <c:pt idx="154">
                  <c:v>56431.726829268286</c:v>
                </c:pt>
                <c:pt idx="155">
                  <c:v>228303.4756097561</c:v>
                </c:pt>
                <c:pt idx="156">
                  <c:v>2939.3756097560968</c:v>
                </c:pt>
                <c:pt idx="157">
                  <c:v>16290.624390243906</c:v>
                </c:pt>
                <c:pt idx="158">
                  <c:v>118.47073170731707</c:v>
                </c:pt>
                <c:pt idx="159">
                  <c:v>15251.624390243906</c:v>
                </c:pt>
                <c:pt idx="160">
                  <c:v>54724.939024390245</c:v>
                </c:pt>
                <c:pt idx="161">
                  <c:v>9613.3658536584826</c:v>
                </c:pt>
                <c:pt idx="162">
                  <c:v>6064.0585365853831</c:v>
                </c:pt>
                <c:pt idx="163">
                  <c:v>7664.3414634146484</c:v>
                </c:pt>
              </c:numCache>
            </c:numRef>
          </c:bubbleSize>
          <c:bubble3D val="1"/>
        </c:ser>
        <c:bubbleScale val="100"/>
        <c:axId val="83045760"/>
        <c:axId val="83080704"/>
      </c:bubbleChart>
      <c:valAx>
        <c:axId val="83045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Natural capital as share of total wealth</a:t>
                </a:r>
              </a:p>
            </c:rich>
          </c:tx>
          <c:layout>
            <c:manualLayout>
              <c:xMode val="edge"/>
              <c:yMode val="edge"/>
              <c:x val="0.28202072109407444"/>
              <c:y val="0.93327292032126108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080704"/>
        <c:crosses val="autoZero"/>
        <c:crossBetween val="midCat"/>
      </c:valAx>
      <c:valAx>
        <c:axId val="830807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Democracy</a:t>
                </a:r>
              </a:p>
            </c:rich>
          </c:tx>
          <c:layout>
            <c:manualLayout>
              <c:xMode val="edge"/>
              <c:yMode val="edge"/>
              <c:x val="0"/>
              <c:y val="0.34548010394009265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3045760"/>
        <c:crosses val="autoZero"/>
        <c:crossBetween val="midCat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67DDD-9D49-4BDE-8D2C-3E99DB81C75D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EB8AE2BA-20A3-4C0A-9BE4-0FEC35710713}">
      <dgm:prSet phldrT="[Text]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is-IS"/>
            <a:t>Growth</a:t>
          </a:r>
        </a:p>
      </dgm:t>
    </dgm:pt>
    <dgm:pt modelId="{2CF9E70C-0D93-4173-A086-721F7A9D32A1}" type="parTrans" cxnId="{9E19A34F-CF2D-4F2F-BA23-ECAF385E3639}">
      <dgm:prSet/>
      <dgm:spPr/>
      <dgm:t>
        <a:bodyPr/>
        <a:lstStyle/>
        <a:p>
          <a:endParaRPr lang="is-IS"/>
        </a:p>
      </dgm:t>
    </dgm:pt>
    <dgm:pt modelId="{E0CD7DD7-30FB-458D-AF5F-F52148483248}" type="sibTrans" cxnId="{9E19A34F-CF2D-4F2F-BA23-ECAF385E3639}">
      <dgm:prSet/>
      <dgm:spPr/>
      <dgm:t>
        <a:bodyPr/>
        <a:lstStyle/>
        <a:p>
          <a:endParaRPr lang="is-IS"/>
        </a:p>
      </dgm:t>
    </dgm:pt>
    <dgm:pt modelId="{F62727FF-0B49-4FDD-9F01-2A373AD304E4}">
      <dgm:prSet phldrT="[Text]"/>
      <dgm:spPr/>
      <dgm:t>
        <a:bodyPr/>
        <a:lstStyle/>
        <a:p>
          <a:pPr algn="ctr"/>
          <a:r>
            <a:rPr lang="is-IS"/>
            <a:t>Real capital</a:t>
          </a:r>
        </a:p>
      </dgm:t>
    </dgm:pt>
    <dgm:pt modelId="{4F8CB648-CA52-4A03-8CAA-E6DF8C655092}" type="parTrans" cxnId="{562E64BE-B5F6-4EAD-B52B-9B78B1A4254E}">
      <dgm:prSet/>
      <dgm:spPr/>
      <dgm:t>
        <a:bodyPr/>
        <a:lstStyle/>
        <a:p>
          <a:endParaRPr lang="is-IS"/>
        </a:p>
      </dgm:t>
    </dgm:pt>
    <dgm:pt modelId="{EE1B7C1B-6B04-414D-AC99-E33392B6D717}" type="sibTrans" cxnId="{562E64BE-B5F6-4EAD-B52B-9B78B1A4254E}">
      <dgm:prSet/>
      <dgm:spPr/>
      <dgm:t>
        <a:bodyPr/>
        <a:lstStyle/>
        <a:p>
          <a:endParaRPr lang="is-IS"/>
        </a:p>
      </dgm:t>
    </dgm:pt>
    <dgm:pt modelId="{6331CF7E-06E4-43D9-BFFC-014DA2EEC1DD}">
      <dgm:prSet phldrT="[Text]"/>
      <dgm:spPr/>
      <dgm:t>
        <a:bodyPr/>
        <a:lstStyle/>
        <a:p>
          <a:pPr algn="ctr"/>
          <a:r>
            <a:rPr lang="is-IS"/>
            <a:t>Human capital</a:t>
          </a:r>
        </a:p>
      </dgm:t>
    </dgm:pt>
    <dgm:pt modelId="{59C85E8F-2410-41D7-97AC-E2817A90ED72}" type="parTrans" cxnId="{4A91FB2D-5BEF-4918-A824-D472D16AAE62}">
      <dgm:prSet/>
      <dgm:spPr/>
      <dgm:t>
        <a:bodyPr/>
        <a:lstStyle/>
        <a:p>
          <a:endParaRPr lang="is-IS"/>
        </a:p>
      </dgm:t>
    </dgm:pt>
    <dgm:pt modelId="{936CD739-C437-4086-9067-123E36C0FFC3}" type="sibTrans" cxnId="{4A91FB2D-5BEF-4918-A824-D472D16AAE62}">
      <dgm:prSet/>
      <dgm:spPr/>
      <dgm:t>
        <a:bodyPr/>
        <a:lstStyle/>
        <a:p>
          <a:endParaRPr lang="is-IS"/>
        </a:p>
      </dgm:t>
    </dgm:pt>
    <dgm:pt modelId="{BA7FD8A1-3962-4867-A92D-92BA20E8F12F}">
      <dgm:prSet phldrT="[Text]"/>
      <dgm:spPr/>
      <dgm:t>
        <a:bodyPr/>
        <a:lstStyle/>
        <a:p>
          <a:pPr algn="ctr"/>
          <a:r>
            <a:rPr lang="is-IS"/>
            <a:t>Social capital</a:t>
          </a:r>
        </a:p>
      </dgm:t>
    </dgm:pt>
    <dgm:pt modelId="{EC9C4999-3090-4EA8-8157-D0D58B745A7E}" type="parTrans" cxnId="{67C4FAF0-566F-4DE1-B495-984C8ECECC4E}">
      <dgm:prSet/>
      <dgm:spPr/>
      <dgm:t>
        <a:bodyPr/>
        <a:lstStyle/>
        <a:p>
          <a:endParaRPr lang="is-IS"/>
        </a:p>
      </dgm:t>
    </dgm:pt>
    <dgm:pt modelId="{710F3B5C-87B7-46D7-9AF8-2A1B27E2619D}" type="sibTrans" cxnId="{67C4FAF0-566F-4DE1-B495-984C8ECECC4E}">
      <dgm:prSet/>
      <dgm:spPr/>
      <dgm:t>
        <a:bodyPr/>
        <a:lstStyle/>
        <a:p>
          <a:endParaRPr lang="is-IS"/>
        </a:p>
      </dgm:t>
    </dgm:pt>
    <dgm:pt modelId="{8825B987-2E69-4120-B4CC-005009F2BD46}">
      <dgm:prSet phldrT="[Text]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noProof="0" smtClean="0"/>
            <a:t>Natural capital</a:t>
          </a:r>
        </a:p>
      </dgm:t>
    </dgm:pt>
    <dgm:pt modelId="{6CAD2888-1051-431E-9C46-8B6AE8F37CD5}" type="parTrans" cxnId="{991FB286-9926-4565-A9B0-7EA1230F1B32}">
      <dgm:prSet/>
      <dgm:spPr/>
      <dgm:t>
        <a:bodyPr/>
        <a:lstStyle/>
        <a:p>
          <a:endParaRPr lang="is-IS"/>
        </a:p>
      </dgm:t>
    </dgm:pt>
    <dgm:pt modelId="{F89EDD6B-9B89-4B8A-9177-D9C439DE6B16}" type="sibTrans" cxnId="{991FB286-9926-4565-A9B0-7EA1230F1B32}">
      <dgm:prSet/>
      <dgm:spPr/>
      <dgm:t>
        <a:bodyPr/>
        <a:lstStyle/>
        <a:p>
          <a:endParaRPr lang="is-IS"/>
        </a:p>
      </dgm:t>
    </dgm:pt>
    <dgm:pt modelId="{823264EE-BDAB-491F-AC4A-729A316EE6A2}">
      <dgm:prSet phldrT="[Text]"/>
      <dgm:spPr/>
      <dgm:t>
        <a:bodyPr/>
        <a:lstStyle/>
        <a:p>
          <a:pPr algn="ctr"/>
          <a:r>
            <a:rPr lang="is-IS"/>
            <a:t>Investment</a:t>
          </a:r>
        </a:p>
      </dgm:t>
    </dgm:pt>
    <dgm:pt modelId="{453858B5-1A54-4F38-88B3-3BBFE0827097}" type="parTrans" cxnId="{1D187452-6791-4B30-B8F3-C26F079D4574}">
      <dgm:prSet/>
      <dgm:spPr/>
      <dgm:t>
        <a:bodyPr/>
        <a:lstStyle/>
        <a:p>
          <a:endParaRPr lang="is-IS"/>
        </a:p>
      </dgm:t>
    </dgm:pt>
    <dgm:pt modelId="{39A96B34-6269-4A13-8621-75E7EB4FDBD6}" type="sibTrans" cxnId="{1D187452-6791-4B30-B8F3-C26F079D4574}">
      <dgm:prSet/>
      <dgm:spPr/>
      <dgm:t>
        <a:bodyPr/>
        <a:lstStyle/>
        <a:p>
          <a:endParaRPr lang="is-IS"/>
        </a:p>
      </dgm:t>
    </dgm:pt>
    <dgm:pt modelId="{04BBCC9F-EE91-49BE-B7CF-DFB427BFE046}">
      <dgm:prSet phldrT="[Text]"/>
      <dgm:spPr/>
      <dgm:t>
        <a:bodyPr/>
        <a:lstStyle/>
        <a:p>
          <a:pPr algn="ctr"/>
          <a:r>
            <a:rPr lang="is-IS"/>
            <a:t>Education</a:t>
          </a:r>
        </a:p>
      </dgm:t>
    </dgm:pt>
    <dgm:pt modelId="{0DCDBE41-2DCB-4FF2-9C7D-5043BBE65B0E}" type="parTrans" cxnId="{1750E59D-FC8F-4827-970E-3ED5BF9AD4A6}">
      <dgm:prSet/>
      <dgm:spPr/>
      <dgm:t>
        <a:bodyPr/>
        <a:lstStyle/>
        <a:p>
          <a:endParaRPr lang="is-IS"/>
        </a:p>
      </dgm:t>
    </dgm:pt>
    <dgm:pt modelId="{85321678-1947-4B37-9B71-5766052A80BD}" type="sibTrans" cxnId="{1750E59D-FC8F-4827-970E-3ED5BF9AD4A6}">
      <dgm:prSet/>
      <dgm:spPr/>
      <dgm:t>
        <a:bodyPr/>
        <a:lstStyle/>
        <a:p>
          <a:endParaRPr lang="is-IS"/>
        </a:p>
      </dgm:t>
    </dgm:pt>
    <dgm:pt modelId="{DCA3A8AA-CBB8-4993-9358-04765BBA86B0}">
      <dgm:prSet phldrT="[Text]"/>
      <dgm:spPr/>
      <dgm:t>
        <a:bodyPr/>
        <a:lstStyle/>
        <a:p>
          <a:pPr algn="ctr"/>
          <a:r>
            <a:rPr lang="is-IS"/>
            <a:t>Fertility</a:t>
          </a:r>
        </a:p>
      </dgm:t>
    </dgm:pt>
    <dgm:pt modelId="{AC7D0023-4893-428C-9E1E-07E0A68AE469}" type="parTrans" cxnId="{5AC398F5-9B5E-44DE-9AE7-B9DB11AD4E93}">
      <dgm:prSet/>
      <dgm:spPr/>
      <dgm:t>
        <a:bodyPr/>
        <a:lstStyle/>
        <a:p>
          <a:endParaRPr lang="is-IS"/>
        </a:p>
      </dgm:t>
    </dgm:pt>
    <dgm:pt modelId="{887043D5-BB81-4A5F-95BB-F4812D6F8E5F}" type="sibTrans" cxnId="{5AC398F5-9B5E-44DE-9AE7-B9DB11AD4E93}">
      <dgm:prSet/>
      <dgm:spPr/>
      <dgm:t>
        <a:bodyPr/>
        <a:lstStyle/>
        <a:p>
          <a:endParaRPr lang="is-IS"/>
        </a:p>
      </dgm:t>
    </dgm:pt>
    <dgm:pt modelId="{BE193180-EEB4-4F37-A356-632663F39B5D}">
      <dgm:prSet phldrT="[Text]"/>
      <dgm:spPr/>
      <dgm:t>
        <a:bodyPr/>
        <a:lstStyle/>
        <a:p>
          <a:pPr algn="ctr"/>
          <a:r>
            <a:rPr lang="is-IS"/>
            <a:t>Corruption</a:t>
          </a:r>
        </a:p>
      </dgm:t>
    </dgm:pt>
    <dgm:pt modelId="{6E5C9E29-77F9-4F91-913C-2BF2E2DA4F3D}" type="parTrans" cxnId="{89605966-0E2B-42C9-9665-D74E12809A6E}">
      <dgm:prSet/>
      <dgm:spPr/>
      <dgm:t>
        <a:bodyPr/>
        <a:lstStyle/>
        <a:p>
          <a:endParaRPr lang="is-IS"/>
        </a:p>
      </dgm:t>
    </dgm:pt>
    <dgm:pt modelId="{1D856276-FD8C-4CE1-8DF7-FEC04335DCFB}" type="sibTrans" cxnId="{89605966-0E2B-42C9-9665-D74E12809A6E}">
      <dgm:prSet/>
      <dgm:spPr/>
      <dgm:t>
        <a:bodyPr/>
        <a:lstStyle/>
        <a:p>
          <a:endParaRPr lang="is-IS"/>
        </a:p>
      </dgm:t>
    </dgm:pt>
    <dgm:pt modelId="{CE935E62-9DBE-4336-84A0-E717D3A061E1}">
      <dgm:prSet phldrT="[Text]"/>
      <dgm:spPr/>
      <dgm:t>
        <a:bodyPr/>
        <a:lstStyle/>
        <a:p>
          <a:pPr algn="ctr"/>
          <a:r>
            <a:rPr lang="is-IS"/>
            <a:t>Democracy</a:t>
          </a:r>
        </a:p>
      </dgm:t>
    </dgm:pt>
    <dgm:pt modelId="{CAD9E663-5E80-462A-98DA-F1329E9D12AA}" type="parTrans" cxnId="{83ADC119-5D4B-4871-A427-23E1A185C43A}">
      <dgm:prSet/>
      <dgm:spPr/>
      <dgm:t>
        <a:bodyPr/>
        <a:lstStyle/>
        <a:p>
          <a:endParaRPr lang="is-IS"/>
        </a:p>
      </dgm:t>
    </dgm:pt>
    <dgm:pt modelId="{5651C2EB-6076-4ABE-A625-BD9301B600E3}" type="sibTrans" cxnId="{83ADC119-5D4B-4871-A427-23E1A185C43A}">
      <dgm:prSet/>
      <dgm:spPr/>
      <dgm:t>
        <a:bodyPr/>
        <a:lstStyle/>
        <a:p>
          <a:endParaRPr lang="is-IS"/>
        </a:p>
      </dgm:t>
    </dgm:pt>
    <dgm:pt modelId="{EF4DFEEA-FDA6-4427-89A8-BC3FFDA18575}">
      <dgm:prSet phldrT="[Text]"/>
      <dgm:spPr/>
      <dgm:t>
        <a:bodyPr/>
        <a:lstStyle/>
        <a:p>
          <a:pPr algn="ctr"/>
          <a:r>
            <a:rPr lang="is-IS"/>
            <a:t>Inflation</a:t>
          </a:r>
        </a:p>
      </dgm:t>
    </dgm:pt>
    <dgm:pt modelId="{69C51170-2EF3-45E7-BFBA-B74FD8331DE0}" type="parTrans" cxnId="{70E8F372-B112-4A54-9966-68201005FC1D}">
      <dgm:prSet/>
      <dgm:spPr/>
      <dgm:t>
        <a:bodyPr/>
        <a:lstStyle/>
        <a:p>
          <a:endParaRPr lang="is-IS"/>
        </a:p>
      </dgm:t>
    </dgm:pt>
    <dgm:pt modelId="{A7D6138F-FD60-482B-98A1-F1912BBDF273}" type="sibTrans" cxnId="{70E8F372-B112-4A54-9966-68201005FC1D}">
      <dgm:prSet/>
      <dgm:spPr/>
      <dgm:t>
        <a:bodyPr/>
        <a:lstStyle/>
        <a:p>
          <a:endParaRPr lang="is-IS"/>
        </a:p>
      </dgm:t>
    </dgm:pt>
    <dgm:pt modelId="{79B68D87-C9FB-449B-9AF8-6F211BE1B281}" type="pres">
      <dgm:prSet presAssocID="{03C67DDD-9D49-4BDE-8D2C-3E99DB81C7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s-IS"/>
        </a:p>
      </dgm:t>
    </dgm:pt>
    <dgm:pt modelId="{5BC11D2B-AD46-471D-B91E-3CB3AFF10327}" type="pres">
      <dgm:prSet presAssocID="{EB8AE2BA-20A3-4C0A-9BE4-0FEC35710713}" presName="centerShape" presStyleLbl="node0" presStyleIdx="0" presStyleCnt="1"/>
      <dgm:spPr/>
      <dgm:t>
        <a:bodyPr/>
        <a:lstStyle/>
        <a:p>
          <a:endParaRPr lang="is-IS"/>
        </a:p>
      </dgm:t>
    </dgm:pt>
    <dgm:pt modelId="{7B509932-340F-4E6C-85FA-BB2778B57DF7}" type="pres">
      <dgm:prSet presAssocID="{4F8CB648-CA52-4A03-8CAA-E6DF8C655092}" presName="parTrans" presStyleLbl="bgSibTrans2D1" presStyleIdx="0" presStyleCnt="4"/>
      <dgm:spPr/>
      <dgm:t>
        <a:bodyPr/>
        <a:lstStyle/>
        <a:p>
          <a:endParaRPr lang="is-IS"/>
        </a:p>
      </dgm:t>
    </dgm:pt>
    <dgm:pt modelId="{267AE468-172E-4585-8829-867B8BFA45A4}" type="pres">
      <dgm:prSet presAssocID="{F62727FF-0B49-4FDD-9F01-2A373AD304E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5543DC91-5A60-45EE-8CEC-9988E7580790}" type="pres">
      <dgm:prSet presAssocID="{59C85E8F-2410-41D7-97AC-E2817A90ED72}" presName="parTrans" presStyleLbl="bgSibTrans2D1" presStyleIdx="1" presStyleCnt="4"/>
      <dgm:spPr/>
      <dgm:t>
        <a:bodyPr/>
        <a:lstStyle/>
        <a:p>
          <a:endParaRPr lang="is-IS"/>
        </a:p>
      </dgm:t>
    </dgm:pt>
    <dgm:pt modelId="{3582C9B6-A2F7-4124-B09B-18FF03C611C4}" type="pres">
      <dgm:prSet presAssocID="{6331CF7E-06E4-43D9-BFFC-014DA2EEC1D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28C02DA4-F4C5-4458-B147-027DB658F25F}" type="pres">
      <dgm:prSet presAssocID="{EC9C4999-3090-4EA8-8157-D0D58B745A7E}" presName="parTrans" presStyleLbl="bgSibTrans2D1" presStyleIdx="2" presStyleCnt="4"/>
      <dgm:spPr/>
      <dgm:t>
        <a:bodyPr/>
        <a:lstStyle/>
        <a:p>
          <a:endParaRPr lang="is-IS"/>
        </a:p>
      </dgm:t>
    </dgm:pt>
    <dgm:pt modelId="{130BC7E1-B4EF-41DB-BEC3-BEEE9E9C8C43}" type="pres">
      <dgm:prSet presAssocID="{BA7FD8A1-3962-4867-A92D-92BA20E8F12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5F7D3E62-61C7-4727-B408-3F5E9797EB73}" type="pres">
      <dgm:prSet presAssocID="{6CAD2888-1051-431E-9C46-8B6AE8F37CD5}" presName="parTrans" presStyleLbl="bgSibTrans2D1" presStyleIdx="3" presStyleCnt="4"/>
      <dgm:spPr/>
      <dgm:t>
        <a:bodyPr/>
        <a:lstStyle/>
        <a:p>
          <a:endParaRPr lang="is-IS"/>
        </a:p>
      </dgm:t>
    </dgm:pt>
    <dgm:pt modelId="{2D784F01-98E4-482C-BEBC-F2837711A0C4}" type="pres">
      <dgm:prSet presAssocID="{8825B987-2E69-4120-B4CC-005009F2BD4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</dgm:ptLst>
  <dgm:cxnLst>
    <dgm:cxn modelId="{991FB286-9926-4565-A9B0-7EA1230F1B32}" srcId="{EB8AE2BA-20A3-4C0A-9BE4-0FEC35710713}" destId="{8825B987-2E69-4120-B4CC-005009F2BD46}" srcOrd="3" destOrd="0" parTransId="{6CAD2888-1051-431E-9C46-8B6AE8F37CD5}" sibTransId="{F89EDD6B-9B89-4B8A-9177-D9C439DE6B16}"/>
    <dgm:cxn modelId="{306EDA4B-2AC6-48DB-85F8-66D5DD11679A}" type="presOf" srcId="{04BBCC9F-EE91-49BE-B7CF-DFB427BFE046}" destId="{3582C9B6-A2F7-4124-B09B-18FF03C611C4}" srcOrd="0" destOrd="1" presId="urn:microsoft.com/office/officeart/2005/8/layout/radial4"/>
    <dgm:cxn modelId="{9A6C797C-4419-4EC5-98FA-715E5A1B2282}" type="presOf" srcId="{8825B987-2E69-4120-B4CC-005009F2BD46}" destId="{2D784F01-98E4-482C-BEBC-F2837711A0C4}" srcOrd="0" destOrd="0" presId="urn:microsoft.com/office/officeart/2005/8/layout/radial4"/>
    <dgm:cxn modelId="{67C4FAF0-566F-4DE1-B495-984C8ECECC4E}" srcId="{EB8AE2BA-20A3-4C0A-9BE4-0FEC35710713}" destId="{BA7FD8A1-3962-4867-A92D-92BA20E8F12F}" srcOrd="2" destOrd="0" parTransId="{EC9C4999-3090-4EA8-8157-D0D58B745A7E}" sibTransId="{710F3B5C-87B7-46D7-9AF8-2A1B27E2619D}"/>
    <dgm:cxn modelId="{C0D22AC2-419C-4B35-B5E5-1C26335A6D02}" type="presOf" srcId="{CE935E62-9DBE-4336-84A0-E717D3A061E1}" destId="{130BC7E1-B4EF-41DB-BEC3-BEEE9E9C8C43}" srcOrd="0" destOrd="2" presId="urn:microsoft.com/office/officeart/2005/8/layout/radial4"/>
    <dgm:cxn modelId="{3C54EB14-F33F-414D-8123-088894F70AF2}" type="presOf" srcId="{EF4DFEEA-FDA6-4427-89A8-BC3FFDA18575}" destId="{130BC7E1-B4EF-41DB-BEC3-BEEE9E9C8C43}" srcOrd="0" destOrd="3" presId="urn:microsoft.com/office/officeart/2005/8/layout/radial4"/>
    <dgm:cxn modelId="{54AD5879-63F3-486C-900A-5EE7B8BCEB50}" type="presOf" srcId="{DCA3A8AA-CBB8-4993-9358-04765BBA86B0}" destId="{3582C9B6-A2F7-4124-B09B-18FF03C611C4}" srcOrd="0" destOrd="2" presId="urn:microsoft.com/office/officeart/2005/8/layout/radial4"/>
    <dgm:cxn modelId="{1D187452-6791-4B30-B8F3-C26F079D4574}" srcId="{F62727FF-0B49-4FDD-9F01-2A373AD304E4}" destId="{823264EE-BDAB-491F-AC4A-729A316EE6A2}" srcOrd="0" destOrd="0" parTransId="{453858B5-1A54-4F38-88B3-3BBFE0827097}" sibTransId="{39A96B34-6269-4A13-8621-75E7EB4FDBD6}"/>
    <dgm:cxn modelId="{8B6B49D7-E7C6-4813-A655-0D6DBF5467B4}" type="presOf" srcId="{EB8AE2BA-20A3-4C0A-9BE4-0FEC35710713}" destId="{5BC11D2B-AD46-471D-B91E-3CB3AFF10327}" srcOrd="0" destOrd="0" presId="urn:microsoft.com/office/officeart/2005/8/layout/radial4"/>
    <dgm:cxn modelId="{8DF0D8D6-DF40-412E-BB91-6A495E7CB5AB}" type="presOf" srcId="{03C67DDD-9D49-4BDE-8D2C-3E99DB81C75D}" destId="{79B68D87-C9FB-449B-9AF8-6F211BE1B281}" srcOrd="0" destOrd="0" presId="urn:microsoft.com/office/officeart/2005/8/layout/radial4"/>
    <dgm:cxn modelId="{9E19A34F-CF2D-4F2F-BA23-ECAF385E3639}" srcId="{03C67DDD-9D49-4BDE-8D2C-3E99DB81C75D}" destId="{EB8AE2BA-20A3-4C0A-9BE4-0FEC35710713}" srcOrd="0" destOrd="0" parTransId="{2CF9E70C-0D93-4173-A086-721F7A9D32A1}" sibTransId="{E0CD7DD7-30FB-458D-AF5F-F52148483248}"/>
    <dgm:cxn modelId="{3C56D816-21F8-47CF-8AF4-440E96C03344}" type="presOf" srcId="{BE193180-EEB4-4F37-A356-632663F39B5D}" destId="{130BC7E1-B4EF-41DB-BEC3-BEEE9E9C8C43}" srcOrd="0" destOrd="1" presId="urn:microsoft.com/office/officeart/2005/8/layout/radial4"/>
    <dgm:cxn modelId="{C2804CCC-E842-4E4F-BA68-3FC89F26A19B}" type="presOf" srcId="{59C85E8F-2410-41D7-97AC-E2817A90ED72}" destId="{5543DC91-5A60-45EE-8CEC-9988E7580790}" srcOrd="0" destOrd="0" presId="urn:microsoft.com/office/officeart/2005/8/layout/radial4"/>
    <dgm:cxn modelId="{A9E3DB8D-A8F8-4441-98E4-9832C721A619}" type="presOf" srcId="{823264EE-BDAB-491F-AC4A-729A316EE6A2}" destId="{267AE468-172E-4585-8829-867B8BFA45A4}" srcOrd="0" destOrd="1" presId="urn:microsoft.com/office/officeart/2005/8/layout/radial4"/>
    <dgm:cxn modelId="{7B56EBB5-B2F4-414E-B9C9-611A4B9E0560}" type="presOf" srcId="{6CAD2888-1051-431E-9C46-8B6AE8F37CD5}" destId="{5F7D3E62-61C7-4727-B408-3F5E9797EB73}" srcOrd="0" destOrd="0" presId="urn:microsoft.com/office/officeart/2005/8/layout/radial4"/>
    <dgm:cxn modelId="{2061D515-208F-4864-BA94-659E1C330B4F}" type="presOf" srcId="{BA7FD8A1-3962-4867-A92D-92BA20E8F12F}" destId="{130BC7E1-B4EF-41DB-BEC3-BEEE9E9C8C43}" srcOrd="0" destOrd="0" presId="urn:microsoft.com/office/officeart/2005/8/layout/radial4"/>
    <dgm:cxn modelId="{70E8F372-B112-4A54-9966-68201005FC1D}" srcId="{BA7FD8A1-3962-4867-A92D-92BA20E8F12F}" destId="{EF4DFEEA-FDA6-4427-89A8-BC3FFDA18575}" srcOrd="2" destOrd="0" parTransId="{69C51170-2EF3-45E7-BFBA-B74FD8331DE0}" sibTransId="{A7D6138F-FD60-482B-98A1-F1912BBDF273}"/>
    <dgm:cxn modelId="{8E9F7524-F809-482F-A781-A3AC5D108CE7}" type="presOf" srcId="{EC9C4999-3090-4EA8-8157-D0D58B745A7E}" destId="{28C02DA4-F4C5-4458-B147-027DB658F25F}" srcOrd="0" destOrd="0" presId="urn:microsoft.com/office/officeart/2005/8/layout/radial4"/>
    <dgm:cxn modelId="{154768F3-45A5-4CCC-86A0-2495619D129E}" type="presOf" srcId="{4F8CB648-CA52-4A03-8CAA-E6DF8C655092}" destId="{7B509932-340F-4E6C-85FA-BB2778B57DF7}" srcOrd="0" destOrd="0" presId="urn:microsoft.com/office/officeart/2005/8/layout/radial4"/>
    <dgm:cxn modelId="{9438616F-B501-4E6B-BAEF-3B39CEE02137}" type="presOf" srcId="{6331CF7E-06E4-43D9-BFFC-014DA2EEC1DD}" destId="{3582C9B6-A2F7-4124-B09B-18FF03C611C4}" srcOrd="0" destOrd="0" presId="urn:microsoft.com/office/officeart/2005/8/layout/radial4"/>
    <dgm:cxn modelId="{83ADC119-5D4B-4871-A427-23E1A185C43A}" srcId="{BA7FD8A1-3962-4867-A92D-92BA20E8F12F}" destId="{CE935E62-9DBE-4336-84A0-E717D3A061E1}" srcOrd="1" destOrd="0" parTransId="{CAD9E663-5E80-462A-98DA-F1329E9D12AA}" sibTransId="{5651C2EB-6076-4ABE-A625-BD9301B600E3}"/>
    <dgm:cxn modelId="{1750E59D-FC8F-4827-970E-3ED5BF9AD4A6}" srcId="{6331CF7E-06E4-43D9-BFFC-014DA2EEC1DD}" destId="{04BBCC9F-EE91-49BE-B7CF-DFB427BFE046}" srcOrd="0" destOrd="0" parTransId="{0DCDBE41-2DCB-4FF2-9C7D-5043BBE65B0E}" sibTransId="{85321678-1947-4B37-9B71-5766052A80BD}"/>
    <dgm:cxn modelId="{5AC398F5-9B5E-44DE-9AE7-B9DB11AD4E93}" srcId="{6331CF7E-06E4-43D9-BFFC-014DA2EEC1DD}" destId="{DCA3A8AA-CBB8-4993-9358-04765BBA86B0}" srcOrd="1" destOrd="0" parTransId="{AC7D0023-4893-428C-9E1E-07E0A68AE469}" sibTransId="{887043D5-BB81-4A5F-95BB-F4812D6F8E5F}"/>
    <dgm:cxn modelId="{562E64BE-B5F6-4EAD-B52B-9B78B1A4254E}" srcId="{EB8AE2BA-20A3-4C0A-9BE4-0FEC35710713}" destId="{F62727FF-0B49-4FDD-9F01-2A373AD304E4}" srcOrd="0" destOrd="0" parTransId="{4F8CB648-CA52-4A03-8CAA-E6DF8C655092}" sibTransId="{EE1B7C1B-6B04-414D-AC99-E33392B6D717}"/>
    <dgm:cxn modelId="{89605966-0E2B-42C9-9665-D74E12809A6E}" srcId="{BA7FD8A1-3962-4867-A92D-92BA20E8F12F}" destId="{BE193180-EEB4-4F37-A356-632663F39B5D}" srcOrd="0" destOrd="0" parTransId="{6E5C9E29-77F9-4F91-913C-2BF2E2DA4F3D}" sibTransId="{1D856276-FD8C-4CE1-8DF7-FEC04335DCFB}"/>
    <dgm:cxn modelId="{4A91FB2D-5BEF-4918-A824-D472D16AAE62}" srcId="{EB8AE2BA-20A3-4C0A-9BE4-0FEC35710713}" destId="{6331CF7E-06E4-43D9-BFFC-014DA2EEC1DD}" srcOrd="1" destOrd="0" parTransId="{59C85E8F-2410-41D7-97AC-E2817A90ED72}" sibTransId="{936CD739-C437-4086-9067-123E36C0FFC3}"/>
    <dgm:cxn modelId="{13AE0808-96F0-432B-8706-354D1B8959CD}" type="presOf" srcId="{F62727FF-0B49-4FDD-9F01-2A373AD304E4}" destId="{267AE468-172E-4585-8829-867B8BFA45A4}" srcOrd="0" destOrd="0" presId="urn:microsoft.com/office/officeart/2005/8/layout/radial4"/>
    <dgm:cxn modelId="{AF0B1EEC-8758-4DED-9B4C-B6B1DF27A0DD}" type="presParOf" srcId="{79B68D87-C9FB-449B-9AF8-6F211BE1B281}" destId="{5BC11D2B-AD46-471D-B91E-3CB3AFF10327}" srcOrd="0" destOrd="0" presId="urn:microsoft.com/office/officeart/2005/8/layout/radial4"/>
    <dgm:cxn modelId="{D01C473E-58CC-4F81-B49B-A58AB3AF13D6}" type="presParOf" srcId="{79B68D87-C9FB-449B-9AF8-6F211BE1B281}" destId="{7B509932-340F-4E6C-85FA-BB2778B57DF7}" srcOrd="1" destOrd="0" presId="urn:microsoft.com/office/officeart/2005/8/layout/radial4"/>
    <dgm:cxn modelId="{893C2402-CA50-4073-9E79-A51ABBCC474F}" type="presParOf" srcId="{79B68D87-C9FB-449B-9AF8-6F211BE1B281}" destId="{267AE468-172E-4585-8829-867B8BFA45A4}" srcOrd="2" destOrd="0" presId="urn:microsoft.com/office/officeart/2005/8/layout/radial4"/>
    <dgm:cxn modelId="{08BD3A9C-4C69-4080-AFB7-917C373A3391}" type="presParOf" srcId="{79B68D87-C9FB-449B-9AF8-6F211BE1B281}" destId="{5543DC91-5A60-45EE-8CEC-9988E7580790}" srcOrd="3" destOrd="0" presId="urn:microsoft.com/office/officeart/2005/8/layout/radial4"/>
    <dgm:cxn modelId="{2F0BD69C-8FCA-4220-813D-A8EDDFA3BAE9}" type="presParOf" srcId="{79B68D87-C9FB-449B-9AF8-6F211BE1B281}" destId="{3582C9B6-A2F7-4124-B09B-18FF03C611C4}" srcOrd="4" destOrd="0" presId="urn:microsoft.com/office/officeart/2005/8/layout/radial4"/>
    <dgm:cxn modelId="{04544100-378B-44B6-B363-3F76C86E8302}" type="presParOf" srcId="{79B68D87-C9FB-449B-9AF8-6F211BE1B281}" destId="{28C02DA4-F4C5-4458-B147-027DB658F25F}" srcOrd="5" destOrd="0" presId="urn:microsoft.com/office/officeart/2005/8/layout/radial4"/>
    <dgm:cxn modelId="{A677B24C-9253-4FAE-8A28-F09CEBBE323B}" type="presParOf" srcId="{79B68D87-C9FB-449B-9AF8-6F211BE1B281}" destId="{130BC7E1-B4EF-41DB-BEC3-BEEE9E9C8C43}" srcOrd="6" destOrd="0" presId="urn:microsoft.com/office/officeart/2005/8/layout/radial4"/>
    <dgm:cxn modelId="{7113B438-9507-4743-B313-AE07458D8F12}" type="presParOf" srcId="{79B68D87-C9FB-449B-9AF8-6F211BE1B281}" destId="{5F7D3E62-61C7-4727-B408-3F5E9797EB73}" srcOrd="7" destOrd="0" presId="urn:microsoft.com/office/officeart/2005/8/layout/radial4"/>
    <dgm:cxn modelId="{212760BC-7313-4658-9B42-B9E30D489B4D}" type="presParOf" srcId="{79B68D87-C9FB-449B-9AF8-6F211BE1B281}" destId="{2D784F01-98E4-482C-BEBC-F2837711A0C4}" srcOrd="8" destOrd="0" presId="urn:microsoft.com/office/officeart/2005/8/layout/radial4"/>
  </dgm:cxnLst>
  <dgm:bg/>
  <dgm:whole>
    <a:ln>
      <a:noFill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6AD0C-494F-400A-8EAA-8C69479035E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06CA74D3-82A2-4169-8CDC-5FFA2FC7677E}">
      <dgm:prSet phldrT="[Text]"/>
      <dgm:spPr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s-IS"/>
            <a:t>Natural capital</a:t>
          </a:r>
        </a:p>
      </dgm:t>
    </dgm:pt>
    <dgm:pt modelId="{A756E818-E9CE-477B-AAB3-3705CEFCB71D}" type="parTrans" cxnId="{B7685D41-8572-42B8-895B-BA49FE617F4C}">
      <dgm:prSet/>
      <dgm:spPr/>
      <dgm:t>
        <a:bodyPr/>
        <a:lstStyle/>
        <a:p>
          <a:endParaRPr lang="is-IS"/>
        </a:p>
      </dgm:t>
    </dgm:pt>
    <dgm:pt modelId="{8C654AAB-1FAC-47CD-A767-88395FB7A8E6}" type="sibTrans" cxnId="{B7685D41-8572-42B8-895B-BA49FE617F4C}">
      <dgm:prSet/>
      <dgm:spPr/>
      <dgm:t>
        <a:bodyPr/>
        <a:lstStyle/>
        <a:p>
          <a:endParaRPr lang="is-IS"/>
        </a:p>
      </dgm:t>
    </dgm:pt>
    <dgm:pt modelId="{D2B02259-6CCD-4D29-B9E6-4BE63D478F81}">
      <dgm:prSet phldrT="[Text]"/>
      <dgm:spPr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s-IS"/>
            <a:t>Education</a:t>
          </a:r>
        </a:p>
      </dgm:t>
    </dgm:pt>
    <dgm:pt modelId="{9C2B6154-CCD9-4A83-80AD-16468603232C}" type="parTrans" cxnId="{2B1F2CF6-BC42-4FC2-820A-629B9B85FD8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is-IS"/>
        </a:p>
      </dgm:t>
    </dgm:pt>
    <dgm:pt modelId="{7ABA21B4-F947-47B5-B4B5-F699D8FAFC42}" type="sibTrans" cxnId="{2B1F2CF6-BC42-4FC2-820A-629B9B85FD8A}">
      <dgm:prSet/>
      <dgm:spPr/>
      <dgm:t>
        <a:bodyPr/>
        <a:lstStyle/>
        <a:p>
          <a:endParaRPr lang="is-IS"/>
        </a:p>
      </dgm:t>
    </dgm:pt>
    <dgm:pt modelId="{CCBED557-3A69-477A-9699-C8B38567D2D0}">
      <dgm:prSet phldrT="[Text]"/>
      <dgm:spPr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s-IS"/>
            <a:t>Corruption</a:t>
          </a:r>
        </a:p>
      </dgm:t>
    </dgm:pt>
    <dgm:pt modelId="{EE0CDB6D-45C6-49B8-854F-F7A2C2D3B472}" type="parTrans" cxnId="{D0225516-7697-4263-88B2-1D0B94CB3F0D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is-IS"/>
        </a:p>
      </dgm:t>
    </dgm:pt>
    <dgm:pt modelId="{12C99F44-8BF5-49A2-9E53-E9711FA3060B}" type="sibTrans" cxnId="{D0225516-7697-4263-88B2-1D0B94CB3F0D}">
      <dgm:prSet/>
      <dgm:spPr/>
      <dgm:t>
        <a:bodyPr/>
        <a:lstStyle/>
        <a:p>
          <a:endParaRPr lang="is-IS"/>
        </a:p>
      </dgm:t>
    </dgm:pt>
    <dgm:pt modelId="{10D65853-7ABB-4984-87FF-4724772C63C1}">
      <dgm:prSet phldrT="[Text]"/>
      <dgm:spPr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s-IS"/>
            <a:t>Democracy</a:t>
          </a:r>
        </a:p>
      </dgm:t>
    </dgm:pt>
    <dgm:pt modelId="{E9694460-6171-48B2-B88C-CBAF00A8672B}" type="parTrans" cxnId="{EA0E6A39-04C4-455B-BC8D-A48CBADA4159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is-IS"/>
        </a:p>
      </dgm:t>
    </dgm:pt>
    <dgm:pt modelId="{EA6CE29A-555D-4B54-B363-096906F4744E}" type="sibTrans" cxnId="{EA0E6A39-04C4-455B-BC8D-A48CBADA4159}">
      <dgm:prSet/>
      <dgm:spPr/>
      <dgm:t>
        <a:bodyPr/>
        <a:lstStyle/>
        <a:p>
          <a:endParaRPr lang="is-IS"/>
        </a:p>
      </dgm:t>
    </dgm:pt>
    <dgm:pt modelId="{A2CDCB07-6707-4FA7-9C94-C783E61932C2}">
      <dgm:prSet phldrT="[Text]"/>
      <dgm:spPr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s-IS"/>
            <a:t>Investment</a:t>
          </a:r>
        </a:p>
      </dgm:t>
    </dgm:pt>
    <dgm:pt modelId="{CBAA2E41-41DC-47BE-8AC1-FCF7E86EB723}" type="parTrans" cxnId="{8C218763-9A2B-44D7-BF2F-0BDD457AA05D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is-IS"/>
        </a:p>
      </dgm:t>
    </dgm:pt>
    <dgm:pt modelId="{0031AD62-ABC5-41A2-8705-AB808D0BDD6E}" type="sibTrans" cxnId="{8C218763-9A2B-44D7-BF2F-0BDD457AA05D}">
      <dgm:prSet/>
      <dgm:spPr/>
      <dgm:t>
        <a:bodyPr/>
        <a:lstStyle/>
        <a:p>
          <a:endParaRPr lang="is-IS"/>
        </a:p>
      </dgm:t>
    </dgm:pt>
    <dgm:pt modelId="{B76C4383-23D5-4672-A589-C6E9BBD3426A}" type="pres">
      <dgm:prSet presAssocID="{3916AD0C-494F-400A-8EAA-8C69479035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s-IS"/>
        </a:p>
      </dgm:t>
    </dgm:pt>
    <dgm:pt modelId="{F58FA459-A27A-42AB-BDD0-102B2B32EA91}" type="pres">
      <dgm:prSet presAssocID="{06CA74D3-82A2-4169-8CDC-5FFA2FC7677E}" presName="centerShape" presStyleLbl="node0" presStyleIdx="0" presStyleCnt="1"/>
      <dgm:spPr/>
      <dgm:t>
        <a:bodyPr/>
        <a:lstStyle/>
        <a:p>
          <a:endParaRPr lang="is-IS"/>
        </a:p>
      </dgm:t>
    </dgm:pt>
    <dgm:pt modelId="{37168F36-7137-48E9-9C8E-7790455068DC}" type="pres">
      <dgm:prSet presAssocID="{9C2B6154-CCD9-4A83-80AD-16468603232C}" presName="parTrans" presStyleLbl="sibTrans2D1" presStyleIdx="0" presStyleCnt="4"/>
      <dgm:spPr/>
      <dgm:t>
        <a:bodyPr/>
        <a:lstStyle/>
        <a:p>
          <a:endParaRPr lang="is-IS"/>
        </a:p>
      </dgm:t>
    </dgm:pt>
    <dgm:pt modelId="{FFBC293D-ED0E-404B-8820-FBAB888AF234}" type="pres">
      <dgm:prSet presAssocID="{9C2B6154-CCD9-4A83-80AD-16468603232C}" presName="connectorText" presStyleLbl="sibTrans2D1" presStyleIdx="0" presStyleCnt="4"/>
      <dgm:spPr/>
      <dgm:t>
        <a:bodyPr/>
        <a:lstStyle/>
        <a:p>
          <a:endParaRPr lang="is-IS"/>
        </a:p>
      </dgm:t>
    </dgm:pt>
    <dgm:pt modelId="{2D566C8F-83A6-48CF-A2D3-7FAA992E6AF3}" type="pres">
      <dgm:prSet presAssocID="{D2B02259-6CCD-4D29-B9E6-4BE63D478F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E12CD5E6-7B01-45AF-A347-01584780AA01}" type="pres">
      <dgm:prSet presAssocID="{EE0CDB6D-45C6-49B8-854F-F7A2C2D3B472}" presName="parTrans" presStyleLbl="sibTrans2D1" presStyleIdx="1" presStyleCnt="4"/>
      <dgm:spPr/>
      <dgm:t>
        <a:bodyPr/>
        <a:lstStyle/>
        <a:p>
          <a:endParaRPr lang="is-IS"/>
        </a:p>
      </dgm:t>
    </dgm:pt>
    <dgm:pt modelId="{B45A1F79-F331-4469-8613-D043B30A98E0}" type="pres">
      <dgm:prSet presAssocID="{EE0CDB6D-45C6-49B8-854F-F7A2C2D3B472}" presName="connectorText" presStyleLbl="sibTrans2D1" presStyleIdx="1" presStyleCnt="4"/>
      <dgm:spPr/>
      <dgm:t>
        <a:bodyPr/>
        <a:lstStyle/>
        <a:p>
          <a:endParaRPr lang="is-IS"/>
        </a:p>
      </dgm:t>
    </dgm:pt>
    <dgm:pt modelId="{BC12B135-A17A-49B3-962C-96B64B0739AE}" type="pres">
      <dgm:prSet presAssocID="{CCBED557-3A69-477A-9699-C8B38567D2D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D5CC3E16-F632-48F9-90CA-559962041F69}" type="pres">
      <dgm:prSet presAssocID="{E9694460-6171-48B2-B88C-CBAF00A8672B}" presName="parTrans" presStyleLbl="sibTrans2D1" presStyleIdx="2" presStyleCnt="4"/>
      <dgm:spPr/>
      <dgm:t>
        <a:bodyPr/>
        <a:lstStyle/>
        <a:p>
          <a:endParaRPr lang="is-IS"/>
        </a:p>
      </dgm:t>
    </dgm:pt>
    <dgm:pt modelId="{59E9817C-4498-4082-AD8C-0D63AEE84C8D}" type="pres">
      <dgm:prSet presAssocID="{E9694460-6171-48B2-B88C-CBAF00A8672B}" presName="connectorText" presStyleLbl="sibTrans2D1" presStyleIdx="2" presStyleCnt="4"/>
      <dgm:spPr/>
      <dgm:t>
        <a:bodyPr/>
        <a:lstStyle/>
        <a:p>
          <a:endParaRPr lang="is-IS"/>
        </a:p>
      </dgm:t>
    </dgm:pt>
    <dgm:pt modelId="{3739626D-9ABF-4A75-A235-BC66B15F3723}" type="pres">
      <dgm:prSet presAssocID="{10D65853-7ABB-4984-87FF-4724772C63C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F9460D6C-E259-456D-965B-430174C5AE0A}" type="pres">
      <dgm:prSet presAssocID="{CBAA2E41-41DC-47BE-8AC1-FCF7E86EB723}" presName="parTrans" presStyleLbl="sibTrans2D1" presStyleIdx="3" presStyleCnt="4"/>
      <dgm:spPr/>
      <dgm:t>
        <a:bodyPr/>
        <a:lstStyle/>
        <a:p>
          <a:endParaRPr lang="is-IS"/>
        </a:p>
      </dgm:t>
    </dgm:pt>
    <dgm:pt modelId="{AA1775F6-00D9-4001-B205-47F96CB1EE71}" type="pres">
      <dgm:prSet presAssocID="{CBAA2E41-41DC-47BE-8AC1-FCF7E86EB723}" presName="connectorText" presStyleLbl="sibTrans2D1" presStyleIdx="3" presStyleCnt="4"/>
      <dgm:spPr/>
      <dgm:t>
        <a:bodyPr/>
        <a:lstStyle/>
        <a:p>
          <a:endParaRPr lang="is-IS"/>
        </a:p>
      </dgm:t>
    </dgm:pt>
    <dgm:pt modelId="{6AD2AE3E-02B6-4E3B-87C3-19726761D070}" type="pres">
      <dgm:prSet presAssocID="{A2CDCB07-6707-4FA7-9C94-C783E61932C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</dgm:ptLst>
  <dgm:cxnLst>
    <dgm:cxn modelId="{585CE6FD-9F15-47D5-A20F-1163983EB330}" type="presOf" srcId="{E9694460-6171-48B2-B88C-CBAF00A8672B}" destId="{D5CC3E16-F632-48F9-90CA-559962041F69}" srcOrd="0" destOrd="0" presId="urn:microsoft.com/office/officeart/2005/8/layout/radial5"/>
    <dgm:cxn modelId="{232E84F7-6CC5-45E6-9374-B54C20610FFF}" type="presOf" srcId="{CBAA2E41-41DC-47BE-8AC1-FCF7E86EB723}" destId="{AA1775F6-00D9-4001-B205-47F96CB1EE71}" srcOrd="1" destOrd="0" presId="urn:microsoft.com/office/officeart/2005/8/layout/radial5"/>
    <dgm:cxn modelId="{9F8805FB-2AFB-4540-8458-6DD867BDFECE}" type="presOf" srcId="{06CA74D3-82A2-4169-8CDC-5FFA2FC7677E}" destId="{F58FA459-A27A-42AB-BDD0-102B2B32EA91}" srcOrd="0" destOrd="0" presId="urn:microsoft.com/office/officeart/2005/8/layout/radial5"/>
    <dgm:cxn modelId="{2B1F2CF6-BC42-4FC2-820A-629B9B85FD8A}" srcId="{06CA74D3-82A2-4169-8CDC-5FFA2FC7677E}" destId="{D2B02259-6CCD-4D29-B9E6-4BE63D478F81}" srcOrd="0" destOrd="0" parTransId="{9C2B6154-CCD9-4A83-80AD-16468603232C}" sibTransId="{7ABA21B4-F947-47B5-B4B5-F699D8FAFC42}"/>
    <dgm:cxn modelId="{1D27D052-3EF0-4BCF-B843-BC17DC64F57F}" type="presOf" srcId="{E9694460-6171-48B2-B88C-CBAF00A8672B}" destId="{59E9817C-4498-4082-AD8C-0D63AEE84C8D}" srcOrd="1" destOrd="0" presId="urn:microsoft.com/office/officeart/2005/8/layout/radial5"/>
    <dgm:cxn modelId="{E18A62C9-4594-41EB-BBE5-1D7A6351A133}" type="presOf" srcId="{EE0CDB6D-45C6-49B8-854F-F7A2C2D3B472}" destId="{B45A1F79-F331-4469-8613-D043B30A98E0}" srcOrd="1" destOrd="0" presId="urn:microsoft.com/office/officeart/2005/8/layout/radial5"/>
    <dgm:cxn modelId="{2C734385-1B04-4142-9568-1CAAC5018CB3}" type="presOf" srcId="{3916AD0C-494F-400A-8EAA-8C69479035E7}" destId="{B76C4383-23D5-4672-A589-C6E9BBD3426A}" srcOrd="0" destOrd="0" presId="urn:microsoft.com/office/officeart/2005/8/layout/radial5"/>
    <dgm:cxn modelId="{2ADD50B5-86D2-40F8-AC30-0A251FDE893E}" type="presOf" srcId="{EE0CDB6D-45C6-49B8-854F-F7A2C2D3B472}" destId="{E12CD5E6-7B01-45AF-A347-01584780AA01}" srcOrd="0" destOrd="0" presId="urn:microsoft.com/office/officeart/2005/8/layout/radial5"/>
    <dgm:cxn modelId="{B7685D41-8572-42B8-895B-BA49FE617F4C}" srcId="{3916AD0C-494F-400A-8EAA-8C69479035E7}" destId="{06CA74D3-82A2-4169-8CDC-5FFA2FC7677E}" srcOrd="0" destOrd="0" parTransId="{A756E818-E9CE-477B-AAB3-3705CEFCB71D}" sibTransId="{8C654AAB-1FAC-47CD-A767-88395FB7A8E6}"/>
    <dgm:cxn modelId="{D0225516-7697-4263-88B2-1D0B94CB3F0D}" srcId="{06CA74D3-82A2-4169-8CDC-5FFA2FC7677E}" destId="{CCBED557-3A69-477A-9699-C8B38567D2D0}" srcOrd="1" destOrd="0" parTransId="{EE0CDB6D-45C6-49B8-854F-F7A2C2D3B472}" sibTransId="{12C99F44-8BF5-49A2-9E53-E9711FA3060B}"/>
    <dgm:cxn modelId="{8C218763-9A2B-44D7-BF2F-0BDD457AA05D}" srcId="{06CA74D3-82A2-4169-8CDC-5FFA2FC7677E}" destId="{A2CDCB07-6707-4FA7-9C94-C783E61932C2}" srcOrd="3" destOrd="0" parTransId="{CBAA2E41-41DC-47BE-8AC1-FCF7E86EB723}" sibTransId="{0031AD62-ABC5-41A2-8705-AB808D0BDD6E}"/>
    <dgm:cxn modelId="{B3C1C73A-215F-46F0-A4D3-9E0C27700616}" type="presOf" srcId="{CBAA2E41-41DC-47BE-8AC1-FCF7E86EB723}" destId="{F9460D6C-E259-456D-965B-430174C5AE0A}" srcOrd="0" destOrd="0" presId="urn:microsoft.com/office/officeart/2005/8/layout/radial5"/>
    <dgm:cxn modelId="{E2136094-C48E-4E39-8765-24894455A938}" type="presOf" srcId="{CCBED557-3A69-477A-9699-C8B38567D2D0}" destId="{BC12B135-A17A-49B3-962C-96B64B0739AE}" srcOrd="0" destOrd="0" presId="urn:microsoft.com/office/officeart/2005/8/layout/radial5"/>
    <dgm:cxn modelId="{EA0E6A39-04C4-455B-BC8D-A48CBADA4159}" srcId="{06CA74D3-82A2-4169-8CDC-5FFA2FC7677E}" destId="{10D65853-7ABB-4984-87FF-4724772C63C1}" srcOrd="2" destOrd="0" parTransId="{E9694460-6171-48B2-B88C-CBAF00A8672B}" sibTransId="{EA6CE29A-555D-4B54-B363-096906F4744E}"/>
    <dgm:cxn modelId="{55F72341-54AD-4941-9D28-07F41A217439}" type="presOf" srcId="{D2B02259-6CCD-4D29-B9E6-4BE63D478F81}" destId="{2D566C8F-83A6-48CF-A2D3-7FAA992E6AF3}" srcOrd="0" destOrd="0" presId="urn:microsoft.com/office/officeart/2005/8/layout/radial5"/>
    <dgm:cxn modelId="{0B514D82-9435-40B6-986B-399BC4D87F63}" type="presOf" srcId="{10D65853-7ABB-4984-87FF-4724772C63C1}" destId="{3739626D-9ABF-4A75-A235-BC66B15F3723}" srcOrd="0" destOrd="0" presId="urn:microsoft.com/office/officeart/2005/8/layout/radial5"/>
    <dgm:cxn modelId="{A7C3A14A-6A06-40A8-B9C9-29B99D6FF43F}" type="presOf" srcId="{9C2B6154-CCD9-4A83-80AD-16468603232C}" destId="{37168F36-7137-48E9-9C8E-7790455068DC}" srcOrd="0" destOrd="0" presId="urn:microsoft.com/office/officeart/2005/8/layout/radial5"/>
    <dgm:cxn modelId="{75BF0796-8DA2-49C9-86EF-8FD1C8DDF871}" type="presOf" srcId="{A2CDCB07-6707-4FA7-9C94-C783E61932C2}" destId="{6AD2AE3E-02B6-4E3B-87C3-19726761D070}" srcOrd="0" destOrd="0" presId="urn:microsoft.com/office/officeart/2005/8/layout/radial5"/>
    <dgm:cxn modelId="{BAE8F28E-8E50-4F47-ABB1-0BE6AEAAA1F3}" type="presOf" srcId="{9C2B6154-CCD9-4A83-80AD-16468603232C}" destId="{FFBC293D-ED0E-404B-8820-FBAB888AF234}" srcOrd="1" destOrd="0" presId="urn:microsoft.com/office/officeart/2005/8/layout/radial5"/>
    <dgm:cxn modelId="{327C7471-FAF4-4BD4-93CB-73CCF00C3671}" type="presParOf" srcId="{B76C4383-23D5-4672-A589-C6E9BBD3426A}" destId="{F58FA459-A27A-42AB-BDD0-102B2B32EA91}" srcOrd="0" destOrd="0" presId="urn:microsoft.com/office/officeart/2005/8/layout/radial5"/>
    <dgm:cxn modelId="{AEE7CF7D-69DC-4F36-8355-D51C4AC054FD}" type="presParOf" srcId="{B76C4383-23D5-4672-A589-C6E9BBD3426A}" destId="{37168F36-7137-48E9-9C8E-7790455068DC}" srcOrd="1" destOrd="0" presId="urn:microsoft.com/office/officeart/2005/8/layout/radial5"/>
    <dgm:cxn modelId="{4E84548A-F759-4800-9CED-205DAADED15B}" type="presParOf" srcId="{37168F36-7137-48E9-9C8E-7790455068DC}" destId="{FFBC293D-ED0E-404B-8820-FBAB888AF234}" srcOrd="0" destOrd="0" presId="urn:microsoft.com/office/officeart/2005/8/layout/radial5"/>
    <dgm:cxn modelId="{74D2BA47-3E9F-4622-960C-C414BFCB3AFF}" type="presParOf" srcId="{B76C4383-23D5-4672-A589-C6E9BBD3426A}" destId="{2D566C8F-83A6-48CF-A2D3-7FAA992E6AF3}" srcOrd="2" destOrd="0" presId="urn:microsoft.com/office/officeart/2005/8/layout/radial5"/>
    <dgm:cxn modelId="{CEEF1D52-14FB-4C64-9891-FEB1EA3B4DAE}" type="presParOf" srcId="{B76C4383-23D5-4672-A589-C6E9BBD3426A}" destId="{E12CD5E6-7B01-45AF-A347-01584780AA01}" srcOrd="3" destOrd="0" presId="urn:microsoft.com/office/officeart/2005/8/layout/radial5"/>
    <dgm:cxn modelId="{96C4F509-E9BD-4432-ACE2-4C3EB2BD2FED}" type="presParOf" srcId="{E12CD5E6-7B01-45AF-A347-01584780AA01}" destId="{B45A1F79-F331-4469-8613-D043B30A98E0}" srcOrd="0" destOrd="0" presId="urn:microsoft.com/office/officeart/2005/8/layout/radial5"/>
    <dgm:cxn modelId="{7DE8F830-0BA9-41F9-A004-684B9C27AEDC}" type="presParOf" srcId="{B76C4383-23D5-4672-A589-C6E9BBD3426A}" destId="{BC12B135-A17A-49B3-962C-96B64B0739AE}" srcOrd="4" destOrd="0" presId="urn:microsoft.com/office/officeart/2005/8/layout/radial5"/>
    <dgm:cxn modelId="{F2BE2DE2-A38C-42B9-A13D-B8F2A09B26F9}" type="presParOf" srcId="{B76C4383-23D5-4672-A589-C6E9BBD3426A}" destId="{D5CC3E16-F632-48F9-90CA-559962041F69}" srcOrd="5" destOrd="0" presId="urn:microsoft.com/office/officeart/2005/8/layout/radial5"/>
    <dgm:cxn modelId="{4C98A497-C81A-47A9-A4E0-53B03406FA16}" type="presParOf" srcId="{D5CC3E16-F632-48F9-90CA-559962041F69}" destId="{59E9817C-4498-4082-AD8C-0D63AEE84C8D}" srcOrd="0" destOrd="0" presId="urn:microsoft.com/office/officeart/2005/8/layout/radial5"/>
    <dgm:cxn modelId="{0B43A7D7-EE2E-49DE-A7E3-8BA417B2A725}" type="presParOf" srcId="{B76C4383-23D5-4672-A589-C6E9BBD3426A}" destId="{3739626D-9ABF-4A75-A235-BC66B15F3723}" srcOrd="6" destOrd="0" presId="urn:microsoft.com/office/officeart/2005/8/layout/radial5"/>
    <dgm:cxn modelId="{05341B54-A830-4535-99FB-4909DBD67F94}" type="presParOf" srcId="{B76C4383-23D5-4672-A589-C6E9BBD3426A}" destId="{F9460D6C-E259-456D-965B-430174C5AE0A}" srcOrd="7" destOrd="0" presId="urn:microsoft.com/office/officeart/2005/8/layout/radial5"/>
    <dgm:cxn modelId="{EC241238-F40F-4666-AB10-F1A2F4BE87EE}" type="presParOf" srcId="{F9460D6C-E259-456D-965B-430174C5AE0A}" destId="{AA1775F6-00D9-4001-B205-47F96CB1EE71}" srcOrd="0" destOrd="0" presId="urn:microsoft.com/office/officeart/2005/8/layout/radial5"/>
    <dgm:cxn modelId="{F33F4964-105F-4B96-A82D-DE02D2301661}" type="presParOf" srcId="{B76C4383-23D5-4672-A589-C6E9BBD3426A}" destId="{6AD2AE3E-02B6-4E3B-87C3-19726761D070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4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3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9F71F-5F3F-4C56-BBF9-D6AD8339ACF7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5B35C-B792-497B-957F-FF1BF8817379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</a:t>
            </a:fld>
            <a:endParaRPr lang="is-I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10</a:t>
            </a:fld>
            <a:endParaRPr lang="is-I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11</a:t>
            </a:fld>
            <a:endParaRPr lang="is-I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12</a:t>
            </a:fld>
            <a:endParaRPr lang="is-I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13</a:t>
            </a:fld>
            <a:endParaRPr lang="is-I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14</a:t>
            </a:fld>
            <a:endParaRPr lang="is-I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15</a:t>
            </a:fld>
            <a:endParaRPr lang="is-I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16</a:t>
            </a:fld>
            <a:endParaRPr lang="is-I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17</a:t>
            </a:fld>
            <a:endParaRPr lang="is-I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18</a:t>
            </a:fld>
            <a:endParaRPr lang="is-I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19</a:t>
            </a:fld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20</a:t>
            </a:fld>
            <a:endParaRPr lang="is-I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21</a:t>
            </a:fld>
            <a:endParaRPr lang="is-I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22</a:t>
            </a:fld>
            <a:endParaRPr lang="is-I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23</a:t>
            </a:fld>
            <a:endParaRPr lang="is-I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24</a:t>
            </a:fld>
            <a:endParaRPr lang="is-I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22D4B-3549-4739-B324-28FF2DA13CBE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22D4B-3549-4739-B324-28FF2DA13CBE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22D4B-3549-4739-B324-28FF2DA13CBE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22D4B-3549-4739-B324-28FF2DA13CBE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22D4B-3549-4739-B324-28FF2DA13CBE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</a:t>
            </a:fld>
            <a:endParaRPr lang="is-I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22D4B-3549-4739-B324-28FF2DA13CBE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22D4B-3549-4739-B324-28FF2DA13CBE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5B2D0E-F31E-4F97-B82A-226DC4C21065}" type="slidenum">
              <a:rPr lang="en-GB"/>
              <a:pPr/>
              <a:t>32</a:t>
            </a:fld>
            <a:endParaRPr lang="en-GB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33</a:t>
            </a:fld>
            <a:endParaRPr lang="is-I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34</a:t>
            </a:fld>
            <a:endParaRPr lang="is-I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35</a:t>
            </a:fld>
            <a:endParaRPr lang="is-I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36</a:t>
            </a:fld>
            <a:endParaRPr lang="is-I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37</a:t>
            </a:fld>
            <a:endParaRPr lang="is-I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38</a:t>
            </a:fld>
            <a:endParaRPr lang="is-I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39</a:t>
            </a:fld>
            <a:endParaRPr lang="is-I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</a:t>
            </a:fld>
            <a:endParaRPr lang="is-I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40</a:t>
            </a:fld>
            <a:endParaRPr lang="is-I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41</a:t>
            </a:fld>
            <a:endParaRPr lang="is-I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42</a:t>
            </a:fld>
            <a:endParaRPr lang="is-I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43</a:t>
            </a:fld>
            <a:endParaRPr lang="is-I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44</a:t>
            </a:fld>
            <a:endParaRPr lang="is-I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45</a:t>
            </a:fld>
            <a:endParaRPr lang="is-I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46</a:t>
            </a:fld>
            <a:endParaRPr lang="is-I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47</a:t>
            </a:fld>
            <a:endParaRPr lang="is-I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48</a:t>
            </a:fld>
            <a:endParaRPr lang="is-I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49</a:t>
            </a:fld>
            <a:endParaRPr 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C9E61-7AFA-49C3-A070-2B934C840D4E}" type="slidenum">
              <a:rPr lang="en-GB"/>
              <a:pPr/>
              <a:t>5</a:t>
            </a:fld>
            <a:endParaRPr lang="en-GB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50</a:t>
            </a:fld>
            <a:endParaRPr lang="is-I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51</a:t>
            </a:fld>
            <a:endParaRPr lang="is-I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52</a:t>
            </a:fld>
            <a:endParaRPr lang="is-I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53</a:t>
            </a:fld>
            <a:endParaRPr lang="is-I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6FBFA-9183-4566-A8E6-28C166D7AB60}" type="slidenum">
              <a:rPr lang="en-GB"/>
              <a:pPr/>
              <a:t>6</a:t>
            </a:fld>
            <a:endParaRPr lang="en-GB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7</a:t>
            </a:fld>
            <a:endParaRPr lang="is-I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8</a:t>
            </a:fld>
            <a:endParaRPr lang="is-I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5B35C-B792-497B-957F-FF1BF8817379}" type="slidenum">
              <a:rPr lang="is-IS" smtClean="0"/>
              <a:pPr/>
              <a:t>9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E22B7CF-7793-4839-A47A-B5ABCC48865B}" type="datetimeFigureOut">
              <a:rPr lang="is-IS" smtClean="0"/>
              <a:pPr/>
              <a:t>8.5.2008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9543BF-7962-49F1-826A-1615530DE034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9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http://www.kff.com/images/fahd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kff.com/homepage.htm" TargetMode="Externa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775146"/>
            <a:ext cx="5105400" cy="2868168"/>
          </a:xfrm>
        </p:spPr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and Growth </a:t>
            </a:r>
            <a:r>
              <a:rPr lang="is-I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Mineral-Rich Countries</a:t>
            </a:r>
            <a:endParaRPr lang="is-I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39864"/>
            <a:ext cx="5114778" cy="1101248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Thorvaldur</a:t>
            </a:r>
            <a:r>
              <a:rPr lang="en-US" sz="2400" dirty="0" smtClean="0"/>
              <a:t> </a:t>
            </a:r>
            <a:r>
              <a:rPr lang="en-US" sz="2400" dirty="0" err="1" smtClean="0"/>
              <a:t>Gylfason</a:t>
            </a:r>
            <a:endParaRPr lang="en-US" sz="2400" dirty="0" smtClean="0"/>
          </a:p>
          <a:p>
            <a:endParaRPr lang="is-IS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978" y="4071942"/>
            <a:ext cx="1998162" cy="2100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Iceland‘s per capita output 1901-2006 (2000 = 100)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1142976" y="4500570"/>
            <a:ext cx="1214446" cy="590552"/>
          </a:xfrm>
          <a:prstGeom prst="wedgeEllipseCallout">
            <a:avLst>
              <a:gd name="adj1" fmla="val -44773"/>
              <a:gd name="adj2" fmla="val 73958"/>
            </a:avLst>
          </a:prstGeom>
          <a:gradFill rotWithShape="0">
            <a:gsLst>
              <a:gs pos="0">
                <a:srgbClr val="FABF8F">
                  <a:alpha val="0"/>
                </a:srgbClr>
              </a:gs>
              <a:gs pos="50000">
                <a:srgbClr val="FDE9D9"/>
              </a:gs>
              <a:gs pos="100000">
                <a:srgbClr val="FABF8F">
                  <a:alpha val="0"/>
                </a:srgbClr>
              </a:gs>
            </a:gsLst>
            <a:lin ang="18900000" scaled="1"/>
          </a:gra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Ghana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2357422" y="4195770"/>
            <a:ext cx="1357322" cy="590552"/>
          </a:xfrm>
          <a:prstGeom prst="wedgeEllipseCallout">
            <a:avLst>
              <a:gd name="adj1" fmla="val -46319"/>
              <a:gd name="adj2" fmla="val 110625"/>
            </a:avLst>
          </a:prstGeom>
          <a:gradFill rotWithShape="0">
            <a:gsLst>
              <a:gs pos="0">
                <a:srgbClr val="FABF8F">
                  <a:alpha val="0"/>
                </a:srgbClr>
              </a:gs>
              <a:gs pos="50000">
                <a:srgbClr val="FDE9D9"/>
              </a:gs>
              <a:gs pos="100000">
                <a:srgbClr val="FABF8F">
                  <a:alpha val="0"/>
                </a:srgbClr>
              </a:gs>
            </a:gsLst>
            <a:lin ang="18900000" scaled="1"/>
          </a:gra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Lesotho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3643306" y="4000504"/>
            <a:ext cx="1357322" cy="590552"/>
          </a:xfrm>
          <a:prstGeom prst="wedgeEllipseCallout">
            <a:avLst>
              <a:gd name="adj1" fmla="val -32384"/>
              <a:gd name="adj2" fmla="val 73958"/>
            </a:avLst>
          </a:prstGeom>
          <a:gradFill rotWithShape="0">
            <a:gsLst>
              <a:gs pos="0">
                <a:srgbClr val="FABF8F">
                  <a:alpha val="0"/>
                </a:srgbClr>
              </a:gs>
              <a:gs pos="50000">
                <a:srgbClr val="FDE9D9"/>
              </a:gs>
              <a:gs pos="100000">
                <a:srgbClr val="FABF8F">
                  <a:alpha val="0"/>
                </a:srgbClr>
              </a:gs>
            </a:gsLst>
            <a:lin ang="18900000" scaled="1"/>
          </a:gra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Namibia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 rot="10800000" flipV="1">
            <a:off x="4214810" y="3286124"/>
            <a:ext cx="1590683" cy="585771"/>
          </a:xfrm>
          <a:prstGeom prst="wedgeEllipseCallout">
            <a:avLst>
              <a:gd name="adj1" fmla="val 11593"/>
              <a:gd name="adj2" fmla="val 171981"/>
            </a:avLst>
          </a:prstGeom>
          <a:gradFill rotWithShape="0">
            <a:gsLst>
              <a:gs pos="0">
                <a:srgbClr val="FABF8F">
                  <a:alpha val="0"/>
                </a:srgbClr>
              </a:gs>
              <a:gs pos="50000">
                <a:srgbClr val="FDE9D9"/>
              </a:gs>
              <a:gs pos="100000">
                <a:srgbClr val="FABF8F">
                  <a:alpha val="0"/>
                </a:srgbClr>
              </a:gs>
            </a:gsLst>
            <a:lin ang="18900000" scaled="1"/>
          </a:gra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Botswana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5643570" y="2285992"/>
            <a:ext cx="1074746" cy="538149"/>
          </a:xfrm>
          <a:prstGeom prst="wedgeEllipseCallout">
            <a:avLst>
              <a:gd name="adj1" fmla="val 9690"/>
              <a:gd name="adj2" fmla="val 118958"/>
            </a:avLst>
          </a:prstGeom>
          <a:gradFill rotWithShape="0">
            <a:gsLst>
              <a:gs pos="0">
                <a:srgbClr val="FABF8F">
                  <a:alpha val="0"/>
                </a:srgbClr>
              </a:gs>
              <a:gs pos="50000">
                <a:srgbClr val="FDE9D9"/>
              </a:gs>
              <a:gs pos="100000">
                <a:srgbClr val="FABF8F">
                  <a:alpha val="0"/>
                </a:srgbClr>
              </a:gs>
            </a:gsLst>
            <a:lin ang="18900000" scaled="1"/>
          </a:gra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Korea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1197110">
            <a:off x="5657827" y="1071979"/>
            <a:ext cx="2754280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400" dirty="0" smtClean="0"/>
              <a:t>Iceland was Ghana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3087" grpId="0" animBg="1"/>
      <p:bldP spid="3088" grpId="0" animBg="1"/>
      <p:bldP spid="3089" grpId="0" animBg="1"/>
      <p:bldP spid="3090" grpId="0" animBg="1"/>
      <p:bldP spid="3091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Subsoil assets (USD at 2000 prices and exchange rates)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15262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Subsoil assets per person (USD at 2000 prices and exchange rates)</a:t>
            </a:r>
            <a:endParaRPr lang="is-I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 evidence in two parts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First, inspect cross-country patterns in the data through a sequence of </a:t>
            </a:r>
            <a:r>
              <a:rPr lang="en-US" dirty="0" err="1" smtClean="0"/>
              <a:t>bivariate</a:t>
            </a:r>
            <a:r>
              <a:rPr lang="en-US" dirty="0" smtClean="0"/>
              <a:t> correlations among growth and determinants of growth</a:t>
            </a:r>
          </a:p>
          <a:p>
            <a:pPr lvl="1"/>
            <a:r>
              <a:rPr lang="en-US" dirty="0" smtClean="0"/>
              <a:t>Let the data do the talking</a:t>
            </a:r>
          </a:p>
          <a:p>
            <a:r>
              <a:rPr lang="en-US" dirty="0" smtClean="0"/>
              <a:t>Then, set up a simple multiple regression model where growth depends on the usual suspects plus natural resources</a:t>
            </a:r>
          </a:p>
          <a:p>
            <a:pPr lvl="1"/>
            <a:r>
              <a:rPr lang="en-US" dirty="0" smtClean="0"/>
              <a:t>Do natural resources help or hurt growth?</a:t>
            </a:r>
          </a:p>
          <a:p>
            <a:pPr lvl="1"/>
            <a:r>
              <a:rPr lang="en-US" dirty="0" smtClean="0"/>
              <a:t>Are the natural resource variables robust?</a:t>
            </a:r>
          </a:p>
          <a:p>
            <a:pPr lvl="1"/>
            <a:r>
              <a:rPr lang="en-US" dirty="0" smtClean="0"/>
              <a:t>Do they survive the introduction of other determinants of growth?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and natural capital 2000-2005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89800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-0.82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2149554" y="1430469"/>
            <a:ext cx="4940776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Natural capital crowds out human capital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growth and education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78418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0.69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1725941" y="1916502"/>
            <a:ext cx="3478837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Education is good for growth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21380532">
            <a:off x="5616128" y="4597052"/>
            <a:ext cx="3071834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00"/>
                </a:solidFill>
              </a:rPr>
              <a:t>An increase in school life expectancy by 3 years goes along with an increase in per capita growth by one percentage point per year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and natural capital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89800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-0.74</a:t>
            </a:r>
            <a:endParaRPr lang="is-IS" sz="2400" dirty="0"/>
          </a:p>
        </p:txBody>
      </p:sp>
      <p:sp>
        <p:nvSpPr>
          <p:cNvPr id="7" name="TextBox 6"/>
          <p:cNvSpPr txBox="1"/>
          <p:nvPr/>
        </p:nvSpPr>
        <p:spPr>
          <a:xfrm rot="21197110">
            <a:off x="3610775" y="2962373"/>
            <a:ext cx="4826962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Natural capital crowds out social capital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growth and corruption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78418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0.75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1993646" y="1916502"/>
            <a:ext cx="2943434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Corruption hurts growth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21380532">
            <a:off x="4135928" y="4430003"/>
            <a:ext cx="4553544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00"/>
                </a:solidFill>
              </a:rPr>
              <a:t>An increase in </a:t>
            </a:r>
            <a:r>
              <a:rPr lang="en-US" dirty="0" smtClean="0">
                <a:solidFill>
                  <a:srgbClr val="003300"/>
                </a:solidFill>
              </a:rPr>
              <a:t>the corruption perceptions index (i.e., decrease in corruption) by 2 points </a:t>
            </a:r>
            <a:r>
              <a:rPr lang="en-US" dirty="0" smtClean="0">
                <a:solidFill>
                  <a:srgbClr val="003300"/>
                </a:solidFill>
              </a:rPr>
              <a:t>goes along with an increase in per capita growth by </a:t>
            </a:r>
            <a:r>
              <a:rPr lang="en-US" dirty="0" smtClean="0">
                <a:solidFill>
                  <a:srgbClr val="003300"/>
                </a:solidFill>
              </a:rPr>
              <a:t>more than one </a:t>
            </a:r>
            <a:r>
              <a:rPr lang="en-US" dirty="0" smtClean="0">
                <a:solidFill>
                  <a:srgbClr val="003300"/>
                </a:solidFill>
              </a:rPr>
              <a:t>percentage point per year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and natural capital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89800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-0.67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2792886" y="1352378"/>
            <a:ext cx="4826962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Natural capital crowds out social capital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growth and democracy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78418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0.51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4725897" y="1281058"/>
            <a:ext cx="3607078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Democracy is good for growth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21321988">
            <a:off x="5186101" y="5130196"/>
            <a:ext cx="360187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 rise in democracy index by 7 points goes along with an increase in per capita growth by one percentage point per year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Social development is integral part of economic development</a:t>
            </a:r>
          </a:p>
          <a:p>
            <a:pPr lvl="1"/>
            <a:r>
              <a:rPr lang="en-US" dirty="0" smtClean="0"/>
              <a:t>Social content of growth: social policy matters</a:t>
            </a:r>
          </a:p>
          <a:p>
            <a:r>
              <a:rPr lang="en-US" dirty="0" smtClean="0"/>
              <a:t>Mineral-rich countries</a:t>
            </a:r>
          </a:p>
          <a:p>
            <a:pPr lvl="1"/>
            <a:r>
              <a:rPr lang="en-US" dirty="0" smtClean="0"/>
              <a:t>Who they are, how they have done</a:t>
            </a:r>
          </a:p>
          <a:p>
            <a:r>
              <a:rPr lang="en-US" dirty="0" smtClean="0"/>
              <a:t>Cross-country patterns in data</a:t>
            </a:r>
          </a:p>
          <a:p>
            <a:pPr lvl="1"/>
            <a:r>
              <a:rPr lang="en-US" dirty="0" smtClean="0"/>
              <a:t>164 countries, 1960-2000</a:t>
            </a:r>
          </a:p>
          <a:p>
            <a:pPr lvl="1"/>
            <a:r>
              <a:rPr lang="en-US" dirty="0" smtClean="0"/>
              <a:t>New World Bank data on natural capital, including subsoil assets</a:t>
            </a:r>
          </a:p>
          <a:p>
            <a:r>
              <a:rPr lang="en-US" dirty="0" smtClean="0"/>
              <a:t>Cross-country regressions</a:t>
            </a:r>
          </a:p>
          <a:p>
            <a:pPr lvl="1"/>
            <a:r>
              <a:rPr lang="en-US" dirty="0" smtClean="0"/>
              <a:t>How robust is natural capital when aspects of human, social, and real capital are included?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and education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78418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0.62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1433805" y="1525243"/>
            <a:ext cx="5339923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Human capital and social capital go together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and democracy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78418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0.60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790441" y="1318146"/>
            <a:ext cx="5463355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Different aspects of social capital go together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growth and natural capital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89800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-0.67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2287362" y="5160215"/>
            <a:ext cx="6418745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Natural capital share and growth are inversely related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growth and subsoil assets 1960-2000</a:t>
            </a:r>
            <a:endParaRPr lang="is-I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89800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-0.10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369520">
            <a:off x="2190943" y="5211064"/>
            <a:ext cx="6731636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Subsoil asset share and growth are inversely related, </a:t>
            </a:r>
          </a:p>
          <a:p>
            <a:pPr algn="r"/>
            <a:r>
              <a:rPr lang="en-US" sz="2000" dirty="0" smtClean="0"/>
              <a:t>but rank correlation is weak, so need multiple regression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sz="2800" dirty="0" smtClean="0"/>
              <a:t>Cross-sectional evidence based on 164 countries from 1960 to 2000</a:t>
            </a:r>
            <a:endParaRPr lang="en-US" dirty="0" smtClean="0"/>
          </a:p>
          <a:p>
            <a:pPr lvl="1"/>
            <a:r>
              <a:rPr kumimoji="1" lang="en-US" sz="2500" dirty="0" smtClean="0"/>
              <a:t>Relate per capita economic growth to its main </a:t>
            </a:r>
            <a:r>
              <a:rPr kumimoji="1" lang="en-US" sz="2500" dirty="0" smtClean="0"/>
              <a:t>determinants: i.e., measures </a:t>
            </a:r>
            <a:r>
              <a:rPr kumimoji="1" lang="en-US" sz="2500" dirty="0" smtClean="0"/>
              <a:t>of the accumulation of different kinds of capital</a:t>
            </a:r>
            <a:endParaRPr lang="en-US" sz="2500" dirty="0" smtClean="0"/>
          </a:p>
          <a:p>
            <a:pPr lvl="1"/>
            <a:r>
              <a:rPr kumimoji="1" lang="en-US" sz="2500" dirty="0" smtClean="0"/>
              <a:t>Look for evidence of a linkage between resource dependence, resource abundance, and growth</a:t>
            </a:r>
          </a:p>
          <a:p>
            <a:pPr lvl="1"/>
            <a:r>
              <a:rPr kumimoji="1" lang="en-US" sz="2500" dirty="0" smtClean="0"/>
              <a:t>How robust is </a:t>
            </a:r>
            <a:r>
              <a:rPr kumimoji="1" lang="en-US" sz="2500" dirty="0" smtClean="0"/>
              <a:t>natural </a:t>
            </a:r>
            <a:r>
              <a:rPr kumimoji="1" lang="en-US" sz="2500" dirty="0" smtClean="0"/>
              <a:t>capital?</a:t>
            </a:r>
            <a:endParaRPr kumimoji="1" lang="en-US" sz="2500" dirty="0" smtClean="0"/>
          </a:p>
          <a:p>
            <a:pPr lvl="2"/>
            <a:r>
              <a:rPr kumimoji="1" lang="en-US" sz="2300" dirty="0" smtClean="0"/>
              <a:t>Do the natural capital variables survive the introduction of other determinants of growth?</a:t>
            </a:r>
          </a:p>
          <a:p>
            <a:r>
              <a:rPr lang="en-US" sz="2800" dirty="0" smtClean="0"/>
              <a:t>Not trying to demolish other potential explanations of growth</a:t>
            </a:r>
          </a:p>
          <a:p>
            <a:pPr lvl="1"/>
            <a:r>
              <a:rPr lang="en-US" sz="2500" dirty="0" smtClean="0"/>
              <a:t>Rather, trying to find a complementary role for </a:t>
            </a:r>
            <a:r>
              <a:rPr lang="en-US" sz="2500" dirty="0" smtClean="0"/>
              <a:t>natural capital: </a:t>
            </a:r>
            <a:r>
              <a:rPr lang="en-US" sz="2500" dirty="0" smtClean="0"/>
              <a:t>add, not subtract</a:t>
            </a:r>
          </a:p>
          <a:p>
            <a:pPr lvl="1"/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Empirical strategy:         next step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21420000">
            <a:off x="5431535" y="298689"/>
            <a:ext cx="3255495" cy="1154162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kumimoji="1" lang="en-US" sz="2300" dirty="0"/>
              <a:t>Institutions, economic policies, </a:t>
            </a:r>
            <a:r>
              <a:rPr kumimoji="1" lang="en-US" sz="2300" dirty="0" smtClean="0"/>
              <a:t>and natural </a:t>
            </a:r>
            <a:r>
              <a:rPr kumimoji="1" lang="en-US" sz="2300" dirty="0"/>
              <a:t>resources side by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500034" y="1376378"/>
            <a:ext cx="7543800" cy="483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 algn="l">
              <a:spcBef>
                <a:spcPct val="20000"/>
              </a:spcBef>
              <a:buClr>
                <a:srgbClr val="CC0000"/>
              </a:buClr>
              <a:buSzPct val="75000"/>
              <a:buFont typeface="Wingdings" pitchFamily="2" charset="2"/>
              <a:buNone/>
            </a:pPr>
            <a:r>
              <a:rPr kumimoji="1" lang="en-US" sz="2600" dirty="0" smtClean="0"/>
              <a:t>Choices</a:t>
            </a:r>
            <a:endParaRPr kumimoji="1" lang="en-US" sz="2600" dirty="0"/>
          </a:p>
          <a:p>
            <a:pPr marL="720000" lvl="1" indent="-540000" algn="l">
              <a:spcBef>
                <a:spcPct val="20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300" dirty="0"/>
              <a:t>Levels of income vs. rates of </a:t>
            </a:r>
            <a:r>
              <a:rPr kumimoji="1" lang="en-US" sz="2300" dirty="0" smtClean="0"/>
              <a:t>growth</a:t>
            </a:r>
          </a:p>
          <a:p>
            <a:pPr marL="1080000" lvl="2" indent="-360000">
              <a:spcBef>
                <a:spcPct val="20000"/>
              </a:spcBef>
              <a:buClr>
                <a:srgbClr val="CC0000"/>
              </a:buClr>
              <a:buSzPct val="75000"/>
              <a:buBlip>
                <a:blip r:embed="rId3"/>
              </a:buBlip>
            </a:pPr>
            <a:r>
              <a:rPr kumimoji="1" lang="en-US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Makes no </a:t>
            </a:r>
            <a:r>
              <a:rPr kumimoji="1" lang="en-US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difference, get same results either way if income and growth data are consistent</a:t>
            </a:r>
            <a:endParaRPr kumimoji="1" lang="en-US" sz="2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20000" lvl="1" indent="-540000" algn="l">
              <a:spcBef>
                <a:spcPct val="20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300" dirty="0" smtClean="0"/>
              <a:t>Averages </a:t>
            </a:r>
            <a:r>
              <a:rPr kumimoji="1" lang="en-US" sz="2300" dirty="0"/>
              <a:t>vs. initial values of independent variables</a:t>
            </a:r>
          </a:p>
          <a:p>
            <a:pPr marL="1080000" lvl="2" indent="-360000" algn="l">
              <a:spcBef>
                <a:spcPct val="20000"/>
              </a:spcBef>
              <a:buClr>
                <a:srgbClr val="CC0000"/>
              </a:buClr>
              <a:buSzPct val="75000"/>
              <a:buBlip>
                <a:blip r:embed="rId3"/>
              </a:buBlip>
            </a:pPr>
            <a:r>
              <a:rPr kumimoji="1"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Prefer averages </a:t>
            </a:r>
            <a:r>
              <a:rPr kumimoji="1" lang="en-US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when available so </a:t>
            </a:r>
            <a:r>
              <a:rPr kumimoji="1"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 not to discard </a:t>
            </a:r>
            <a:r>
              <a:rPr kumimoji="1" lang="en-US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data after the initial </a:t>
            </a:r>
            <a:r>
              <a:rPr kumimoji="1" lang="en-US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period, 1960</a:t>
            </a:r>
            <a:endParaRPr kumimoji="1" lang="en-US" sz="2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20000" lvl="1" indent="-540000" algn="l">
              <a:spcBef>
                <a:spcPct val="20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300" dirty="0"/>
              <a:t>Cross sections vs. </a:t>
            </a:r>
            <a:r>
              <a:rPr kumimoji="1" lang="en-US" sz="2300" dirty="0" smtClean="0"/>
              <a:t>panels</a:t>
            </a:r>
          </a:p>
          <a:p>
            <a:pPr marL="1080000" lvl="2" indent="-360000">
              <a:spcBef>
                <a:spcPct val="20000"/>
              </a:spcBef>
              <a:buClr>
                <a:srgbClr val="CC0000"/>
              </a:buClr>
              <a:buSzPct val="75000"/>
              <a:buBlip>
                <a:blip r:embed="rId3"/>
              </a:buBlip>
            </a:pPr>
            <a:r>
              <a:rPr kumimoji="1" lang="en-US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Begin with cross sections, will add panels </a:t>
            </a:r>
          </a:p>
          <a:p>
            <a:pPr marL="720000" lvl="1" indent="-5400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300" dirty="0" smtClean="0"/>
              <a:t>Recursive modeling vs. instrumental variables</a:t>
            </a:r>
          </a:p>
          <a:p>
            <a:pPr marL="1080000" lvl="2" indent="-360000">
              <a:spcBef>
                <a:spcPct val="20000"/>
              </a:spcBef>
              <a:buClr>
                <a:srgbClr val="CC0000"/>
              </a:buClr>
              <a:buSzPct val="75000"/>
              <a:buBlip>
                <a:blip r:embed="rId3"/>
              </a:buBlip>
            </a:pPr>
            <a:r>
              <a:rPr kumimoji="1" lang="en-US" sz="2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Prefer recursive OLS estimation</a:t>
            </a:r>
          </a:p>
          <a:p>
            <a:pPr marL="1168400" lvl="1" indent="-7112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endParaRPr kumimoji="1" lang="en-US" sz="2300" dirty="0" smtClean="0"/>
          </a:p>
          <a:p>
            <a:pPr marL="1168400" lvl="1" indent="-711200" algn="l">
              <a:spcBef>
                <a:spcPct val="20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endParaRPr kumimoji="1" lang="en-US" sz="2300" dirty="0" smtClean="0"/>
          </a:p>
          <a:p>
            <a:pPr marL="1168400" lvl="1" indent="-711200" algn="l">
              <a:spcBef>
                <a:spcPct val="20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endParaRPr kumimoji="1" lang="en-US" sz="2300" dirty="0"/>
          </a:p>
          <a:p>
            <a:pPr marL="1066800" lvl="1" indent="-609600">
              <a:spcBef>
                <a:spcPct val="20000"/>
              </a:spcBef>
              <a:buClr>
                <a:srgbClr val="CC0000"/>
              </a:buClr>
              <a:buSzPct val="75000"/>
              <a:buFont typeface="+mj-lt"/>
              <a:buAutoNum type="arabicParenR"/>
            </a:pPr>
            <a:endParaRPr kumimoji="1" lang="en-US" sz="23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Empirical strategy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3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0868" name="Object 4"/>
          <p:cNvGraphicFramePr>
            <a:graphicFrameLocks noChangeAspect="1"/>
          </p:cNvGraphicFramePr>
          <p:nvPr/>
        </p:nvGraphicFramePr>
        <p:xfrm>
          <a:off x="914400" y="2057400"/>
          <a:ext cx="2514600" cy="576263"/>
        </p:xfrm>
        <a:graphic>
          <a:graphicData uri="http://schemas.openxmlformats.org/presentationml/2006/ole">
            <p:oleObj spid="_x0000_s1026" r:id="rId4" imgW="1002865" imgH="228501" progId="Equation.3">
              <p:embed/>
            </p:oleObj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Levels of income vs. rates of growth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892" name="Object 4"/>
          <p:cNvGraphicFramePr>
            <a:graphicFrameLocks noChangeAspect="1"/>
          </p:cNvGraphicFramePr>
          <p:nvPr/>
        </p:nvGraphicFramePr>
        <p:xfrm>
          <a:off x="914400" y="2057400"/>
          <a:ext cx="2514600" cy="576263"/>
        </p:xfrm>
        <a:graphic>
          <a:graphicData uri="http://schemas.openxmlformats.org/presentationml/2006/ole">
            <p:oleObj spid="_x0000_s2050" r:id="rId4" imgW="1002865" imgH="228501" progId="Equation.3">
              <p:embed/>
            </p:oleObj>
          </a:graphicData>
        </a:graphic>
      </p:graphicFrame>
      <p:graphicFrame>
        <p:nvGraphicFramePr>
          <p:cNvPr id="421894" name="Object 6"/>
          <p:cNvGraphicFramePr>
            <a:graphicFrameLocks noChangeAspect="1"/>
          </p:cNvGraphicFramePr>
          <p:nvPr/>
        </p:nvGraphicFramePr>
        <p:xfrm>
          <a:off x="914400" y="2590800"/>
          <a:ext cx="5105400" cy="898525"/>
        </p:xfrm>
        <a:graphic>
          <a:graphicData uri="http://schemas.openxmlformats.org/presentationml/2006/ole">
            <p:oleObj spid="_x0000_s2051" r:id="rId5" imgW="2222500" imgH="393700" progId="Equation.3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Levels of income vs. rates of growth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2916" name="Object 4"/>
          <p:cNvGraphicFramePr>
            <a:graphicFrameLocks noChangeAspect="1"/>
          </p:cNvGraphicFramePr>
          <p:nvPr/>
        </p:nvGraphicFramePr>
        <p:xfrm>
          <a:off x="914400" y="2057400"/>
          <a:ext cx="2514600" cy="576263"/>
        </p:xfrm>
        <a:graphic>
          <a:graphicData uri="http://schemas.openxmlformats.org/presentationml/2006/ole">
            <p:oleObj spid="_x0000_s3074" r:id="rId4" imgW="1002865" imgH="228501" progId="Equation.3">
              <p:embed/>
            </p:oleObj>
          </a:graphicData>
        </a:graphic>
      </p:graphicFrame>
      <p:graphicFrame>
        <p:nvGraphicFramePr>
          <p:cNvPr id="422918" name="Object 6"/>
          <p:cNvGraphicFramePr>
            <a:graphicFrameLocks noChangeAspect="1"/>
          </p:cNvGraphicFramePr>
          <p:nvPr/>
        </p:nvGraphicFramePr>
        <p:xfrm>
          <a:off x="914400" y="2590800"/>
          <a:ext cx="5105400" cy="898525"/>
        </p:xfrm>
        <a:graphic>
          <a:graphicData uri="http://schemas.openxmlformats.org/presentationml/2006/ole">
            <p:oleObj spid="_x0000_s3075" r:id="rId5" imgW="2222500" imgH="393700" progId="Equation.3">
              <p:embed/>
            </p:oleObj>
          </a:graphicData>
        </a:graphic>
      </p:graphicFrame>
      <p:graphicFrame>
        <p:nvGraphicFramePr>
          <p:cNvPr id="422931" name="Object 19"/>
          <p:cNvGraphicFramePr>
            <a:graphicFrameLocks noChangeAspect="1"/>
          </p:cNvGraphicFramePr>
          <p:nvPr/>
        </p:nvGraphicFramePr>
        <p:xfrm>
          <a:off x="914400" y="3521075"/>
          <a:ext cx="3810000" cy="908050"/>
        </p:xfrm>
        <a:graphic>
          <a:graphicData uri="http://schemas.openxmlformats.org/presentationml/2006/ole">
            <p:oleObj spid="_x0000_s3076" r:id="rId6" imgW="1637589" imgH="393529" progId="Equation.3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Levels of income vs. rates of growth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3940" name="Object 4"/>
          <p:cNvGraphicFramePr>
            <a:graphicFrameLocks noChangeAspect="1"/>
          </p:cNvGraphicFramePr>
          <p:nvPr/>
        </p:nvGraphicFramePr>
        <p:xfrm>
          <a:off x="914400" y="2057400"/>
          <a:ext cx="2514600" cy="576263"/>
        </p:xfrm>
        <a:graphic>
          <a:graphicData uri="http://schemas.openxmlformats.org/presentationml/2006/ole">
            <p:oleObj spid="_x0000_s4098" r:id="rId4" imgW="1002865" imgH="228501" progId="Equation.3">
              <p:embed/>
            </p:oleObj>
          </a:graphicData>
        </a:graphic>
      </p:graphicFrame>
      <p:graphicFrame>
        <p:nvGraphicFramePr>
          <p:cNvPr id="423942" name="Object 6"/>
          <p:cNvGraphicFramePr>
            <a:graphicFrameLocks noChangeAspect="1"/>
          </p:cNvGraphicFramePr>
          <p:nvPr/>
        </p:nvGraphicFramePr>
        <p:xfrm>
          <a:off x="914400" y="2590800"/>
          <a:ext cx="5105400" cy="898525"/>
        </p:xfrm>
        <a:graphic>
          <a:graphicData uri="http://schemas.openxmlformats.org/presentationml/2006/ole">
            <p:oleObj spid="_x0000_s4099" r:id="rId5" imgW="2222500" imgH="393700" progId="Equation.3">
              <p:embed/>
            </p:oleObj>
          </a:graphicData>
        </a:graphic>
      </p:graphicFrame>
      <p:graphicFrame>
        <p:nvGraphicFramePr>
          <p:cNvPr id="423944" name="Object 8"/>
          <p:cNvGraphicFramePr>
            <a:graphicFrameLocks noChangeAspect="1"/>
          </p:cNvGraphicFramePr>
          <p:nvPr/>
        </p:nvGraphicFramePr>
        <p:xfrm>
          <a:off x="914400" y="3521075"/>
          <a:ext cx="3810000" cy="908050"/>
        </p:xfrm>
        <a:graphic>
          <a:graphicData uri="http://schemas.openxmlformats.org/presentationml/2006/ole">
            <p:oleObj spid="_x0000_s4100" r:id="rId6" imgW="1637589" imgH="393529" progId="Equation.3">
              <p:embed/>
            </p:oleObj>
          </a:graphicData>
        </a:graphic>
      </p:graphicFrame>
      <p:graphicFrame>
        <p:nvGraphicFramePr>
          <p:cNvPr id="423946" name="Object 10"/>
          <p:cNvGraphicFramePr>
            <a:graphicFrameLocks noChangeAspect="1"/>
          </p:cNvGraphicFramePr>
          <p:nvPr/>
        </p:nvGraphicFramePr>
        <p:xfrm>
          <a:off x="914400" y="4741863"/>
          <a:ext cx="2514600" cy="563562"/>
        </p:xfrm>
        <a:graphic>
          <a:graphicData uri="http://schemas.openxmlformats.org/presentationml/2006/ole">
            <p:oleObj spid="_x0000_s4101" r:id="rId7" imgW="1016000" imgH="228600" progId="Equation.3">
              <p:embed/>
            </p:oleObj>
          </a:graphicData>
        </a:graphic>
      </p:graphicFrame>
      <p:graphicFrame>
        <p:nvGraphicFramePr>
          <p:cNvPr id="423948" name="Object 12"/>
          <p:cNvGraphicFramePr>
            <a:graphicFrameLocks noChangeAspect="1"/>
          </p:cNvGraphicFramePr>
          <p:nvPr/>
        </p:nvGraphicFramePr>
        <p:xfrm>
          <a:off x="4038600" y="4556125"/>
          <a:ext cx="1447800" cy="885825"/>
        </p:xfrm>
        <a:graphic>
          <a:graphicData uri="http://schemas.openxmlformats.org/presentationml/2006/ole">
            <p:oleObj spid="_x0000_s4102" r:id="rId8" imgW="634725" imgH="393529" progId="Equation.3">
              <p:embed/>
            </p:oleObj>
          </a:graphicData>
        </a:graphic>
      </p:graphicFrame>
      <p:graphicFrame>
        <p:nvGraphicFramePr>
          <p:cNvPr id="423950" name="Object 14"/>
          <p:cNvGraphicFramePr>
            <a:graphicFrameLocks noChangeAspect="1"/>
          </p:cNvGraphicFramePr>
          <p:nvPr/>
        </p:nvGraphicFramePr>
        <p:xfrm>
          <a:off x="6019800" y="4530725"/>
          <a:ext cx="1371600" cy="879475"/>
        </p:xfrm>
        <a:graphic>
          <a:graphicData uri="http://schemas.openxmlformats.org/presentationml/2006/ole">
            <p:oleObj spid="_x0000_s4103" r:id="rId9" imgW="609336" imgH="393529" progId="Equation.3">
              <p:embed/>
            </p:oleObj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Levels of income vs. rates of growth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/>
          </a:bodyPr>
          <a:lstStyle/>
          <a:p>
            <a:r>
              <a:rPr kumimoji="1" lang="en-US" dirty="0" smtClean="0"/>
              <a:t>Old economic geography</a:t>
            </a:r>
            <a:endParaRPr lang="en-US" dirty="0" smtClean="0"/>
          </a:p>
          <a:p>
            <a:pPr lvl="1"/>
            <a:r>
              <a:rPr kumimoji="1" lang="en-US" dirty="0" smtClean="0"/>
              <a:t>Assigned key role to natural resource wealth     and raw materials</a:t>
            </a:r>
            <a:endParaRPr lang="en-US" dirty="0" smtClean="0"/>
          </a:p>
          <a:p>
            <a:pPr lvl="1"/>
            <a:r>
              <a:rPr kumimoji="1" lang="en-US" dirty="0" smtClean="0"/>
              <a:t>Tended to equate those resources with economic and political strength</a:t>
            </a:r>
            <a:endParaRPr lang="en-US" dirty="0" smtClean="0"/>
          </a:p>
          <a:p>
            <a:pPr lvl="1"/>
            <a:r>
              <a:rPr kumimoji="1" lang="en-US" dirty="0" smtClean="0"/>
              <a:t>Yet, many resource-abundant countries are quite poor, while several resource-poor countries are very rich</a:t>
            </a:r>
            <a:endParaRPr lang="en-US" dirty="0" smtClean="0"/>
          </a:p>
          <a:p>
            <a:pPr lvl="1"/>
            <a:r>
              <a:rPr kumimoji="1" lang="en-US" dirty="0" smtClean="0"/>
              <a:t>President Putin of Russia said it succinctly: </a:t>
            </a:r>
          </a:p>
          <a:p>
            <a:pPr lvl="2"/>
            <a:r>
              <a:rPr kumimoji="1"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country is rich, but our people are poor.”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6" descr="Photograph:Vladimir Putin, 2005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15888"/>
            <a:ext cx="2025633" cy="266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4964" name="Object 4"/>
          <p:cNvGraphicFramePr>
            <a:graphicFrameLocks noChangeAspect="1"/>
          </p:cNvGraphicFramePr>
          <p:nvPr/>
        </p:nvGraphicFramePr>
        <p:xfrm>
          <a:off x="914400" y="2057400"/>
          <a:ext cx="2514600" cy="576263"/>
        </p:xfrm>
        <a:graphic>
          <a:graphicData uri="http://schemas.openxmlformats.org/presentationml/2006/ole">
            <p:oleObj spid="_x0000_s5122" r:id="rId4" imgW="1002865" imgH="228501" progId="Equation.3">
              <p:embed/>
            </p:oleObj>
          </a:graphicData>
        </a:graphic>
      </p:graphicFrame>
      <p:graphicFrame>
        <p:nvGraphicFramePr>
          <p:cNvPr id="424966" name="Object 6"/>
          <p:cNvGraphicFramePr>
            <a:graphicFrameLocks noChangeAspect="1"/>
          </p:cNvGraphicFramePr>
          <p:nvPr/>
        </p:nvGraphicFramePr>
        <p:xfrm>
          <a:off x="914400" y="2590800"/>
          <a:ext cx="5105400" cy="898525"/>
        </p:xfrm>
        <a:graphic>
          <a:graphicData uri="http://schemas.openxmlformats.org/presentationml/2006/ole">
            <p:oleObj spid="_x0000_s5123" r:id="rId5" imgW="2222500" imgH="393700" progId="Equation.3">
              <p:embed/>
            </p:oleObj>
          </a:graphicData>
        </a:graphic>
      </p:graphicFrame>
      <p:graphicFrame>
        <p:nvGraphicFramePr>
          <p:cNvPr id="424968" name="Object 8"/>
          <p:cNvGraphicFramePr>
            <a:graphicFrameLocks noChangeAspect="1"/>
          </p:cNvGraphicFramePr>
          <p:nvPr/>
        </p:nvGraphicFramePr>
        <p:xfrm>
          <a:off x="914400" y="3521075"/>
          <a:ext cx="3810000" cy="908050"/>
        </p:xfrm>
        <a:graphic>
          <a:graphicData uri="http://schemas.openxmlformats.org/presentationml/2006/ole">
            <p:oleObj spid="_x0000_s5124" r:id="rId6" imgW="1637589" imgH="393529" progId="Equation.3">
              <p:embed/>
            </p:oleObj>
          </a:graphicData>
        </a:graphic>
      </p:graphicFrame>
      <p:graphicFrame>
        <p:nvGraphicFramePr>
          <p:cNvPr id="424970" name="Object 10"/>
          <p:cNvGraphicFramePr>
            <a:graphicFrameLocks noChangeAspect="1"/>
          </p:cNvGraphicFramePr>
          <p:nvPr/>
        </p:nvGraphicFramePr>
        <p:xfrm>
          <a:off x="914400" y="4741863"/>
          <a:ext cx="2514600" cy="563562"/>
        </p:xfrm>
        <a:graphic>
          <a:graphicData uri="http://schemas.openxmlformats.org/presentationml/2006/ole">
            <p:oleObj spid="_x0000_s5125" r:id="rId7" imgW="1016000" imgH="228600" progId="Equation.3">
              <p:embed/>
            </p:oleObj>
          </a:graphicData>
        </a:graphic>
      </p:graphicFrame>
      <p:graphicFrame>
        <p:nvGraphicFramePr>
          <p:cNvPr id="424972" name="Object 12"/>
          <p:cNvGraphicFramePr>
            <a:graphicFrameLocks noChangeAspect="1"/>
          </p:cNvGraphicFramePr>
          <p:nvPr/>
        </p:nvGraphicFramePr>
        <p:xfrm>
          <a:off x="4038600" y="4556125"/>
          <a:ext cx="1447800" cy="885825"/>
        </p:xfrm>
        <a:graphic>
          <a:graphicData uri="http://schemas.openxmlformats.org/presentationml/2006/ole">
            <p:oleObj spid="_x0000_s5126" r:id="rId8" imgW="634725" imgH="393529" progId="Equation.3">
              <p:embed/>
            </p:oleObj>
          </a:graphicData>
        </a:graphic>
      </p:graphicFrame>
      <p:graphicFrame>
        <p:nvGraphicFramePr>
          <p:cNvPr id="424974" name="Object 14"/>
          <p:cNvGraphicFramePr>
            <a:graphicFrameLocks noChangeAspect="1"/>
          </p:cNvGraphicFramePr>
          <p:nvPr/>
        </p:nvGraphicFramePr>
        <p:xfrm>
          <a:off x="6019800" y="4530725"/>
          <a:ext cx="1371600" cy="879475"/>
        </p:xfrm>
        <a:graphic>
          <a:graphicData uri="http://schemas.openxmlformats.org/presentationml/2006/ole">
            <p:oleObj spid="_x0000_s5127" name="Equation" r:id="rId9" imgW="609480" imgH="393480" progId="Equation.3">
              <p:embed/>
            </p:oleObj>
          </a:graphicData>
        </a:graphic>
      </p:graphicFrame>
      <p:graphicFrame>
        <p:nvGraphicFramePr>
          <p:cNvPr id="424976" name="Object 16"/>
          <p:cNvGraphicFramePr>
            <a:graphicFrameLocks noChangeAspect="1"/>
          </p:cNvGraphicFramePr>
          <p:nvPr/>
        </p:nvGraphicFramePr>
        <p:xfrm>
          <a:off x="3995738" y="5481638"/>
          <a:ext cx="1905000" cy="887412"/>
        </p:xfrm>
        <a:graphic>
          <a:graphicData uri="http://schemas.openxmlformats.org/presentationml/2006/ole">
            <p:oleObj spid="_x0000_s5128" r:id="rId10" imgW="837836" imgH="393529" progId="Equation.3">
              <p:embed/>
            </p:oleObj>
          </a:graphicData>
        </a:graphic>
      </p:graphicFrame>
      <p:sp>
        <p:nvSpPr>
          <p:cNvPr id="424977" name="Text Box 17"/>
          <p:cNvSpPr txBox="1">
            <a:spLocks noChangeArrowheads="1"/>
          </p:cNvSpPr>
          <p:nvPr/>
        </p:nvSpPr>
        <p:spPr bwMode="auto">
          <a:xfrm rot="21420000">
            <a:off x="4860925" y="1600200"/>
            <a:ext cx="3673475" cy="84772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en-US" sz="2400"/>
              <a:t>Conditional convergence requires b &gt; 0        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 </a:t>
            </a:r>
            <a:r>
              <a:rPr lang="en-US" sz="2400"/>
              <a:t>&lt; 1</a:t>
            </a:r>
          </a:p>
        </p:txBody>
      </p:sp>
      <p:sp>
        <p:nvSpPr>
          <p:cNvPr id="424978" name="AutoShape 18"/>
          <p:cNvSpPr>
            <a:spLocks noChangeArrowheads="1"/>
          </p:cNvSpPr>
          <p:nvPr/>
        </p:nvSpPr>
        <p:spPr bwMode="auto">
          <a:xfrm rot="21050533">
            <a:off x="6972320" y="2133592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/>
          </a:p>
        </p:txBody>
      </p:sp>
      <p:sp>
        <p:nvSpPr>
          <p:cNvPr id="424979" name="Text Box 19"/>
          <p:cNvSpPr txBox="1">
            <a:spLocks noChangeArrowheads="1"/>
          </p:cNvSpPr>
          <p:nvPr/>
        </p:nvSpPr>
        <p:spPr bwMode="auto">
          <a:xfrm rot="21420000">
            <a:off x="242968" y="5340141"/>
            <a:ext cx="3976687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One-to-one correspondence between parameters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Levels of income vs. rates of growth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4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77" grpId="0" animBg="1" autoUpdateAnimBg="0"/>
      <p:bldP spid="424979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1" name="Rectangle 3"/>
          <p:cNvSpPr>
            <a:spLocks noChangeArrowheads="1"/>
          </p:cNvSpPr>
          <p:nvPr/>
        </p:nvSpPr>
        <p:spPr bwMode="auto">
          <a:xfrm>
            <a:off x="514376" y="1500174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0000" indent="-540000" algn="l">
              <a:spcBef>
                <a:spcPct val="20000"/>
              </a:spcBef>
              <a:buClr>
                <a:srgbClr val="FF0000"/>
              </a:buClr>
              <a:buSzPct val="75000"/>
              <a:buFont typeface="Wingdings" pitchFamily="2" charset="2"/>
              <a:buNone/>
            </a:pPr>
            <a:r>
              <a:rPr kumimoji="1" lang="en-US" sz="2600" dirty="0">
                <a:cs typeface="Times New Roman" pitchFamily="18" charset="0"/>
              </a:rPr>
              <a:t>Economic growth depends on </a:t>
            </a:r>
            <a:r>
              <a:rPr kumimoji="1" lang="en-US" sz="2600" dirty="0" smtClean="0">
                <a:cs typeface="Times New Roman" pitchFamily="18" charset="0"/>
              </a:rPr>
              <a:t>buildup of </a:t>
            </a:r>
            <a:r>
              <a:rPr kumimoji="1" lang="en-US" sz="2600" dirty="0">
                <a:cs typeface="Times New Roman" pitchFamily="18" charset="0"/>
              </a:rPr>
              <a:t>capital and </a:t>
            </a:r>
            <a:r>
              <a:rPr kumimoji="1" lang="en-US" sz="2600" dirty="0" smtClean="0">
                <a:cs typeface="Times New Roman" pitchFamily="18" charset="0"/>
              </a:rPr>
              <a:t>efficiency </a:t>
            </a:r>
            <a:r>
              <a:rPr kumimoji="1" lang="en-US" sz="2600" dirty="0">
                <a:cs typeface="Times New Roman" pitchFamily="18" charset="0"/>
              </a:rPr>
              <a:t>with which it is used</a:t>
            </a:r>
          </a:p>
          <a:p>
            <a:pPr marL="812800" indent="-812800" algn="l">
              <a:spcBef>
                <a:spcPct val="20000"/>
              </a:spcBef>
              <a:buClr>
                <a:srgbClr val="FF0000"/>
              </a:buClr>
              <a:buSzPct val="75000"/>
              <a:buFont typeface="Wingdings" pitchFamily="2" charset="2"/>
              <a:buNone/>
            </a:pPr>
            <a:r>
              <a:rPr kumimoji="1" lang="en-US" sz="2600" dirty="0" smtClean="0">
                <a:cs typeface="Times New Roman" pitchFamily="18" charset="0"/>
              </a:rPr>
              <a:t>Six kinds </a:t>
            </a:r>
            <a:r>
              <a:rPr kumimoji="1" lang="en-US" sz="2600" dirty="0">
                <a:cs typeface="Times New Roman" pitchFamily="18" charset="0"/>
              </a:rPr>
              <a:t>of </a:t>
            </a:r>
            <a:r>
              <a:rPr kumimoji="1" lang="en-US" sz="2600" dirty="0" smtClean="0">
                <a:cs typeface="Times New Roman" pitchFamily="18" charset="0"/>
              </a:rPr>
              <a:t>capital, of which we include four</a:t>
            </a:r>
            <a:endParaRPr kumimoji="1" lang="en-US" sz="2600" dirty="0">
              <a:cs typeface="Times New Roman" pitchFamily="18" charset="0"/>
            </a:endParaRPr>
          </a:p>
          <a:p>
            <a:pPr marL="1168400" lvl="1" indent="-711200">
              <a:spcBef>
                <a:spcPct val="15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Natural </a:t>
            </a:r>
            <a:r>
              <a:rPr kumimoji="1" lang="en-US" sz="2800" dirty="0" smtClean="0">
                <a:cs typeface="Times New Roman" pitchFamily="18" charset="0"/>
              </a:rPr>
              <a:t>capital</a:t>
            </a:r>
          </a:p>
          <a:p>
            <a:pPr marL="1168400" lvl="1" indent="-711200">
              <a:spcBef>
                <a:spcPct val="15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Social</a:t>
            </a:r>
            <a:r>
              <a:rPr kumimoji="1" lang="en-US" sz="2800" dirty="0" smtClean="0">
                <a:cs typeface="Times New Roman" pitchFamily="18" charset="0"/>
              </a:rPr>
              <a:t> capital: democracy</a:t>
            </a:r>
          </a:p>
          <a:p>
            <a:pPr marL="1168400" lvl="1" indent="-711200">
              <a:spcBef>
                <a:spcPct val="15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Real</a:t>
            </a:r>
            <a:r>
              <a:rPr kumimoji="1" lang="en-US" sz="2800" dirty="0" smtClean="0">
                <a:cs typeface="Times New Roman" pitchFamily="18" charset="0"/>
              </a:rPr>
              <a:t> capital: investment</a:t>
            </a:r>
          </a:p>
          <a:p>
            <a:pPr marL="1168400" lvl="1" indent="-711200">
              <a:spcBef>
                <a:spcPct val="15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Human</a:t>
            </a:r>
            <a:r>
              <a:rPr kumimoji="1" lang="en-US" sz="2800" dirty="0" smtClean="0">
                <a:cs typeface="Times New Roman" pitchFamily="18" charset="0"/>
              </a:rPr>
              <a:t> capital: education, fertility</a:t>
            </a:r>
          </a:p>
          <a:p>
            <a:pPr marL="1168400" lvl="1" indent="-711200">
              <a:spcBef>
                <a:spcPct val="15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Financial</a:t>
            </a:r>
            <a:r>
              <a:rPr kumimoji="1"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 </a:t>
            </a:r>
            <a:r>
              <a:rPr kumimoji="1" 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capital: low </a:t>
            </a:r>
            <a:r>
              <a:rPr kumimoji="1"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inflation -- ignore</a:t>
            </a:r>
            <a:endParaRPr kumimoji="1" lang="en-US" sz="2800" dirty="0">
              <a:solidFill>
                <a:schemeClr val="tx1">
                  <a:lumMod val="50000"/>
                  <a:lumOff val="50000"/>
                </a:schemeClr>
              </a:solidFill>
              <a:cs typeface="Times New Roman" pitchFamily="18" charset="0"/>
            </a:endParaRPr>
          </a:p>
          <a:p>
            <a:pPr marL="1168400" lvl="1" indent="-711200" algn="l">
              <a:spcBef>
                <a:spcPct val="15000"/>
              </a:spcBef>
              <a:buClr>
                <a:srgbClr val="CC0000"/>
              </a:buClr>
              <a:buFont typeface="Wingdings" pitchFamily="2" charset="2"/>
              <a:buAutoNum type="arabicParenR"/>
            </a:pPr>
            <a:r>
              <a:rPr kumimoji="1" lang="en-US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Foreign</a:t>
            </a:r>
            <a:r>
              <a:rPr kumimoji="1" 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 capital: openness -- ignore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Structure of model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1276321" y="2438400"/>
            <a:ext cx="3048000" cy="144780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Resource poor,</a:t>
            </a:r>
          </a:p>
          <a:p>
            <a:pPr algn="ctr"/>
            <a:r>
              <a:rPr lang="en-US"/>
              <a:t>resource dependent</a:t>
            </a:r>
          </a:p>
          <a:p>
            <a:pPr algn="ctr"/>
            <a:r>
              <a:rPr lang="en-US"/>
              <a:t>(Chad, Mali)</a:t>
            </a:r>
          </a:p>
        </p:txBody>
      </p:sp>
      <p:sp>
        <p:nvSpPr>
          <p:cNvPr id="566276" name="Rectangle 4"/>
          <p:cNvSpPr>
            <a:spLocks noChangeArrowheads="1"/>
          </p:cNvSpPr>
          <p:nvPr/>
        </p:nvSpPr>
        <p:spPr bwMode="auto">
          <a:xfrm>
            <a:off x="4476721" y="2438400"/>
            <a:ext cx="3048000" cy="144780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5000"/>
                  <a:satMod val="250000"/>
                </a:schemeClr>
              </a:gs>
              <a:gs pos="49000">
                <a:schemeClr val="accent5">
                  <a:tint val="50000"/>
                  <a:satMod val="200000"/>
                </a:schemeClr>
              </a:gs>
              <a:gs pos="49100">
                <a:schemeClr val="accent5">
                  <a:tint val="64000"/>
                  <a:satMod val="160000"/>
                </a:schemeClr>
              </a:gs>
              <a:gs pos="92000">
                <a:schemeClr val="accent5">
                  <a:tint val="50000"/>
                  <a:satMod val="200000"/>
                </a:schemeClr>
              </a:gs>
              <a:gs pos="100000">
                <a:schemeClr val="accent5">
                  <a:tint val="43000"/>
                  <a:satMod val="19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Resource rich,</a:t>
            </a:r>
          </a:p>
          <a:p>
            <a:pPr algn="ctr"/>
            <a:r>
              <a:rPr lang="en-US"/>
              <a:t>resource dependent</a:t>
            </a:r>
          </a:p>
          <a:p>
            <a:pPr algn="ctr"/>
            <a:r>
              <a:rPr lang="en-US"/>
              <a:t>(OPEC)</a:t>
            </a:r>
          </a:p>
        </p:txBody>
      </p:sp>
      <p:sp>
        <p:nvSpPr>
          <p:cNvPr id="566277" name="Rectangle 5"/>
          <p:cNvSpPr>
            <a:spLocks noChangeArrowheads="1"/>
          </p:cNvSpPr>
          <p:nvPr/>
        </p:nvSpPr>
        <p:spPr bwMode="auto">
          <a:xfrm>
            <a:off x="4476721" y="4038600"/>
            <a:ext cx="3048000" cy="144780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Resource rich,</a:t>
            </a:r>
          </a:p>
          <a:p>
            <a:pPr algn="ctr"/>
            <a:r>
              <a:rPr lang="en-US"/>
              <a:t>resource free</a:t>
            </a:r>
          </a:p>
          <a:p>
            <a:pPr algn="ctr"/>
            <a:r>
              <a:rPr lang="en-US"/>
              <a:t>(Canada, USA)</a:t>
            </a:r>
          </a:p>
        </p:txBody>
      </p:sp>
      <p:sp>
        <p:nvSpPr>
          <p:cNvPr id="566278" name="Rectangle 6"/>
          <p:cNvSpPr>
            <a:spLocks noChangeArrowheads="1"/>
          </p:cNvSpPr>
          <p:nvPr/>
        </p:nvSpPr>
        <p:spPr bwMode="auto">
          <a:xfrm>
            <a:off x="1276321" y="4038600"/>
            <a:ext cx="3048000" cy="14478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Resource poor,</a:t>
            </a:r>
          </a:p>
          <a:p>
            <a:pPr algn="ctr"/>
            <a:r>
              <a:rPr lang="en-US"/>
              <a:t>resource free</a:t>
            </a:r>
          </a:p>
          <a:p>
            <a:pPr algn="ctr"/>
            <a:r>
              <a:rPr lang="en-US"/>
              <a:t>(Jordan, Panama)</a:t>
            </a:r>
          </a:p>
        </p:txBody>
      </p:sp>
      <p:sp>
        <p:nvSpPr>
          <p:cNvPr id="566279" name="Text Box 7"/>
          <p:cNvSpPr txBox="1">
            <a:spLocks noChangeArrowheads="1"/>
          </p:cNvSpPr>
          <p:nvPr/>
        </p:nvSpPr>
        <p:spPr bwMode="auto">
          <a:xfrm rot="16200000">
            <a:off x="-694248" y="3840441"/>
            <a:ext cx="24171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Resource dependence</a:t>
            </a:r>
          </a:p>
        </p:txBody>
      </p:sp>
      <p:sp>
        <p:nvSpPr>
          <p:cNvPr id="566280" name="Line 8"/>
          <p:cNvSpPr>
            <a:spLocks noChangeShapeType="1"/>
          </p:cNvSpPr>
          <p:nvPr/>
        </p:nvSpPr>
        <p:spPr bwMode="auto">
          <a:xfrm flipV="1">
            <a:off x="895321" y="2057400"/>
            <a:ext cx="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s-IS"/>
          </a:p>
        </p:txBody>
      </p:sp>
      <p:sp>
        <p:nvSpPr>
          <p:cNvPr id="566281" name="Line 9"/>
          <p:cNvSpPr>
            <a:spLocks noChangeShapeType="1"/>
          </p:cNvSpPr>
          <p:nvPr/>
        </p:nvSpPr>
        <p:spPr bwMode="auto">
          <a:xfrm>
            <a:off x="895321" y="5867400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s-IS"/>
          </a:p>
        </p:txBody>
      </p:sp>
      <p:sp>
        <p:nvSpPr>
          <p:cNvPr id="566282" name="Text Box 10"/>
          <p:cNvSpPr txBox="1">
            <a:spLocks noChangeArrowheads="1"/>
          </p:cNvSpPr>
          <p:nvPr/>
        </p:nvSpPr>
        <p:spPr bwMode="auto">
          <a:xfrm>
            <a:off x="3925859" y="5976938"/>
            <a:ext cx="22953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Resource abundance</a:t>
            </a:r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 rot="21420000">
            <a:off x="4283050" y="1375145"/>
            <a:ext cx="3280981" cy="77210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180000" tIns="108000" rIns="180000" bIns="108000">
            <a:spAutoFit/>
          </a:bodyPr>
          <a:lstStyle/>
          <a:p>
            <a:r>
              <a:rPr lang="en-US" dirty="0"/>
              <a:t>Dependence hurts growth, </a:t>
            </a:r>
          </a:p>
          <a:p>
            <a:r>
              <a:rPr lang="en-US" dirty="0"/>
              <a:t>even if abundance may help</a:t>
            </a:r>
          </a:p>
        </p:txBody>
      </p:sp>
      <p:sp>
        <p:nvSpPr>
          <p:cNvPr id="566284" name="Text Box 12"/>
          <p:cNvSpPr txBox="1">
            <a:spLocks noChangeArrowheads="1"/>
          </p:cNvSpPr>
          <p:nvPr/>
        </p:nvSpPr>
        <p:spPr bwMode="auto">
          <a:xfrm rot="21420000">
            <a:off x="2772190" y="1728758"/>
            <a:ext cx="15167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Hypothesis:</a:t>
            </a:r>
          </a:p>
        </p:txBody>
      </p:sp>
      <p:sp>
        <p:nvSpPr>
          <p:cNvPr id="566285" name="Line 13"/>
          <p:cNvSpPr>
            <a:spLocks noChangeShapeType="1"/>
          </p:cNvSpPr>
          <p:nvPr/>
        </p:nvSpPr>
        <p:spPr bwMode="auto">
          <a:xfrm flipV="1">
            <a:off x="5738826" y="1714488"/>
            <a:ext cx="619124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s-IS"/>
          </a:p>
        </p:txBody>
      </p:sp>
      <p:sp>
        <p:nvSpPr>
          <p:cNvPr id="566286" name="Line 14"/>
          <p:cNvSpPr>
            <a:spLocks noChangeShapeType="1"/>
          </p:cNvSpPr>
          <p:nvPr/>
        </p:nvSpPr>
        <p:spPr bwMode="auto">
          <a:xfrm flipV="1">
            <a:off x="6868176" y="1939280"/>
            <a:ext cx="571504" cy="714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s-I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Abundance vs. dependence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animBg="1" autoUpdateAnimBg="0"/>
      <p:bldP spid="566276" grpId="0" animBg="1" autoUpdateAnimBg="0"/>
      <p:bldP spid="566277" grpId="0" animBg="1" autoUpdateAnimBg="0"/>
      <p:bldP spid="566278" grpId="0" animBg="1" autoUpdateAnimBg="0"/>
      <p:bldP spid="566283" grpId="0" animBg="1" autoUpdateAnimBg="0"/>
      <p:bldP spid="566284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b="1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-0.96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(5.3)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-0.06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(7.1)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0.10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(4.5)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124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0.29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-0.96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-1.07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(7.1)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-0.05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(4.7)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0.10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(4.5)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(3.7)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0.27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-0.96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-1.24</a:t>
                      </a:r>
                      <a:endParaRPr lang="is-IS" sz="1400" b="0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(7.0)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(7.1)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-0.05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(4.7)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b="0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0.10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(4.5)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(3.7)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b="0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(3.3)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b="0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(2.7)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latin typeface="Calibri" pitchFamily="34" charset="0"/>
                          <a:ea typeface="Times New Roman"/>
                        </a:rPr>
                        <a:t>2.92</a:t>
                      </a:r>
                      <a:endParaRPr lang="is-IS" sz="1400" b="1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latin typeface="Calibri" pitchFamily="34" charset="0"/>
                          <a:ea typeface="Times New Roman"/>
                        </a:rPr>
                        <a:t>(6.8)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-0.96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-1.24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(7.0)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-1.72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(10.2)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(7.1)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-0.05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(4.7)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(3.2)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0.10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(4.5)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(3.7)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(2.2)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(2.7)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(3.2)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2.92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(6.8)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1.39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(3.0)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3.01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(6.4)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99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0.61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-0.96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-1.24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(7.0)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-1.72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(10.2)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-1.87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(10.7)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(7.1)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-0.05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(4.7)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(3.2)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Calibri" pitchFamily="34" charset="0"/>
                          <a:ea typeface="Times New Roman"/>
                        </a:rPr>
                        <a:t>(2.9)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0.10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(4.5)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(3.7)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(3.3)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(2.2)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(2.7)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(3.2)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(2.4)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2.92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(6.8)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1.39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(3.0)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0.94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(1.9)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3.01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2.47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(4.9)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Fertility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-0.31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(2.5)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99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99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0.61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0.64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/>
          </a:bodyPr>
          <a:lstStyle/>
          <a:p>
            <a:r>
              <a:rPr kumimoji="1" lang="en-US" dirty="0" smtClean="0"/>
              <a:t>New economic geography</a:t>
            </a:r>
            <a:endParaRPr lang="en-US" dirty="0" smtClean="0"/>
          </a:p>
          <a:p>
            <a:pPr lvl="1"/>
            <a:r>
              <a:rPr kumimoji="1" lang="en-US" dirty="0" smtClean="0"/>
              <a:t>Recognizes several different sources of wealth, emphasizing human and also social capital</a:t>
            </a:r>
            <a:endParaRPr lang="en-US" dirty="0" smtClean="0"/>
          </a:p>
          <a:p>
            <a:pPr lvl="1"/>
            <a:r>
              <a:rPr kumimoji="1" lang="en-US" dirty="0" smtClean="0"/>
              <a:t>Many resource-rich countries have fared badly, while several resource-poor countries have done well</a:t>
            </a:r>
            <a:endParaRPr lang="en-US" dirty="0" smtClean="0"/>
          </a:p>
          <a:p>
            <a:pPr lvl="1"/>
            <a:r>
              <a:rPr kumimoji="1" lang="en-US" dirty="0" smtClean="0"/>
              <a:t>There are several different kinds of capital that grow at different speeds and many different sources of economic growth</a:t>
            </a:r>
          </a:p>
          <a:p>
            <a:pPr lvl="1"/>
            <a:r>
              <a:rPr kumimoji="1" lang="en-US" dirty="0" smtClean="0"/>
              <a:t>One kind of capital stands out as, apparently, it tends to get in the way of the others</a:t>
            </a:r>
          </a:p>
          <a:p>
            <a:pPr lvl="2"/>
            <a:r>
              <a:rPr kumimoji="1"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capital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-0.96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-1.24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(7.0)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-1.72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(10.2)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-1.87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(10.7)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-0.06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(7.1)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-0.05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(4.7)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(3.2)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(2.9)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0.10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(4.5)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(3.7)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(3.3)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(2.2)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(2.7)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(3.2)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(2.4)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2.92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(6.8)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1.39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(3.0)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0.94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(1.9)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3.01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2.47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(4.9)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-0.31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(2.5)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99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99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0.61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0.64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1. Regression results on natural capital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-0.49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(3.1)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-0.96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(5.3)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-1.24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(7.0)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-1.72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(10.2)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latin typeface="Calibri" pitchFamily="34" charset="0"/>
                          <a:ea typeface="Times New Roman"/>
                        </a:rPr>
                        <a:t>-1.87</a:t>
                      </a:r>
                      <a:endParaRPr lang="is-IS" sz="1400" b="1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latin typeface="Calibri" pitchFamily="34" charset="0"/>
                          <a:ea typeface="Times New Roman"/>
                        </a:rPr>
                        <a:t>(10.7)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-0.06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(7.1)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-0.05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(4.7)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(5.3)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(3.2)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(2.9)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Natural capital 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0.10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(4.5)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(3.7)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(3.3)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(2.2)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(2.7)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(3.2)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0.06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(2.4)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2.92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(6.8)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1.39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(3.0)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0.94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(1.9)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3.01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2.47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(4.9)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-0.31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(2.5)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113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99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99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0.27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0.61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0.64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Decomposition 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growth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percent)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48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7676"/>
                <a:gridCol w="1357322"/>
                <a:gridCol w="1624002"/>
              </a:tblGrid>
              <a:tr h="6331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noProof="0" smtClean="0">
                          <a:latin typeface="+mn-lt"/>
                          <a:ea typeface="Times New Roman"/>
                        </a:rPr>
                        <a:t>Variable</a:t>
                      </a:r>
                      <a:endParaRPr lang="en-US" sz="2400" noProof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noProof="0" smtClean="0"/>
                        <a:t>Standard deviation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smtClean="0"/>
                        <a:t>Per</a:t>
                      </a:r>
                      <a:r>
                        <a:rPr lang="en-US" sz="2000" baseline="0" noProof="0" smtClean="0"/>
                        <a:t> capita growth</a:t>
                      </a:r>
                      <a:endParaRPr lang="en-US" sz="2000" noProof="0" smtClean="0"/>
                    </a:p>
                  </a:txBody>
                  <a:tcPr marL="68580" marR="68580" marT="0" marB="0" anchor="ctr"/>
                </a:tc>
              </a:tr>
              <a:tr h="46447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Per capita growth</a:t>
                      </a:r>
                      <a:endParaRPr lang="en-US" sz="2400" noProof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2400" noProof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</a:rPr>
                        <a:t>0.99</a:t>
                      </a:r>
                      <a:endParaRPr lang="en-US" sz="2400" noProof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470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Natural capital share</a:t>
                      </a:r>
                      <a:endParaRPr lang="en-US" sz="2400" noProof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19.0</a:t>
                      </a:r>
                      <a:endParaRPr lang="en-US" sz="24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0.17</a:t>
                      </a:r>
                      <a:endParaRPr lang="en-US" sz="2400" noProof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470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Democracy</a:t>
                      </a:r>
                      <a:endParaRPr lang="en-US" sz="2400" noProof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6.4</a:t>
                      </a:r>
                      <a:endParaRPr lang="en-US" sz="24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0.15</a:t>
                      </a:r>
                      <a:endParaRPr lang="en-US" sz="2400" noProof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470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Investment (log)</a:t>
                      </a:r>
                      <a:endParaRPr lang="en-US" sz="2400" noProof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0.29</a:t>
                      </a:r>
                      <a:endParaRPr lang="en-US" sz="24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0.10</a:t>
                      </a:r>
                      <a:endParaRPr lang="en-US" sz="2400" noProof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470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School life expectancy (log)</a:t>
                      </a:r>
                      <a:endParaRPr lang="en-US" sz="2400" noProof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0.35</a:t>
                      </a:r>
                      <a:endParaRPr lang="en-US" sz="24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0.34</a:t>
                      </a:r>
                      <a:endParaRPr lang="en-US" sz="2400" noProof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4470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Fertility</a:t>
                      </a:r>
                      <a:endParaRPr lang="en-US" sz="2400" noProof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noProof="0" smtClean="0">
                          <a:latin typeface="+mn-lt"/>
                          <a:ea typeface="Calibri"/>
                          <a:cs typeface="Times New Roman"/>
                        </a:rPr>
                        <a:t>1.8</a:t>
                      </a:r>
                      <a:endParaRPr lang="en-US" sz="24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0.22</a:t>
                      </a:r>
                      <a:endParaRPr lang="en-US" sz="2400" noProof="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9460" y="5143512"/>
            <a:ext cx="73358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Note: </a:t>
            </a:r>
            <a:r>
              <a:rPr lang="en-US" sz="2000" dirty="0" smtClean="0"/>
              <a:t>The table </a:t>
            </a:r>
            <a:r>
              <a:rPr lang="en-US" sz="2000" dirty="0" smtClean="0"/>
              <a:t>shows the contributions to per capita growth per year of a decrease in the natural capital share and fertility and an increase in democracy, investment, and school life expectancy by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standard deviation </a:t>
            </a:r>
            <a:r>
              <a:rPr lang="en-US" sz="2000" dirty="0" smtClean="0"/>
              <a:t>each variable</a:t>
            </a:r>
            <a:endParaRPr lang="is-IS" sz="2000" dirty="0"/>
          </a:p>
        </p:txBody>
      </p:sp>
      <p:sp>
        <p:nvSpPr>
          <p:cNvPr id="6" name="Rectangle 5"/>
          <p:cNvSpPr/>
          <p:nvPr/>
        </p:nvSpPr>
        <p:spPr>
          <a:xfrm rot="459801">
            <a:off x="7620461" y="3665442"/>
            <a:ext cx="6367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!</a:t>
            </a:r>
            <a:endParaRPr lang="en-US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29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29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-0.69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(4.6)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29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-0.69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(4.6)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(4.7)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0.01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(1.5)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-0.69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(4.6)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(4.7)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-1.26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(7.5)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(1.4)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(1.5)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0.03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0.19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(6.3)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0.34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 pitchFamily="34" charset="0"/>
                          <a:ea typeface="Times New Roman"/>
                        </a:rPr>
                        <a:t>-0.69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 pitchFamily="34" charset="0"/>
                          <a:ea typeface="Times New Roman"/>
                        </a:rPr>
                        <a:t>(4.6)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(4.7)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-1.26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(7.5)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-1.47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(9.6)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(1.4)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(1.5)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(3.8)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(6.3)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(6.6)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3.08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(5.9)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0.34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-0.69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(4.6)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(4.7)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-1.26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(7.5)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-1.47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(9.6)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-2.03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(14.4)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(1.4)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(2.8)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(1.5)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0.03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(3.8)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(5.1)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(6.3)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(6.6)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(5.1)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3.08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(5.9)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0.97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(1.9)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4.09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(8.9)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0.34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0.68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-0.69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(4.6)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(4.7)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-1.26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(7.5)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-1.47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(9.6)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-2.03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(14.4)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-2.24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(14.5)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(1.4)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(2.8)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(1.5)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0.03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(3.8)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(5.1)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(5.5)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0.19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(6.3)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(6.6)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(5.1)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0.09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(3.9)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3.08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(5.9)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0.97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(1.9)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0.45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(0.9)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4.09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(8.9)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3.41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(6.8)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-0.38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123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0.34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0.68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latin typeface="Calibri" pitchFamily="34" charset="0"/>
                          <a:ea typeface="Times New Roman"/>
                        </a:rPr>
                        <a:t>0.69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7" name="Rectangle 3"/>
          <p:cNvSpPr>
            <a:spLocks noChangeArrowheads="1"/>
          </p:cNvSpPr>
          <p:nvPr/>
        </p:nvSpPr>
        <p:spPr bwMode="auto">
          <a:xfrm>
            <a:off x="2000232" y="1643050"/>
            <a:ext cx="583408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75000"/>
              <a:buBlip>
                <a:blip r:embed="rId3"/>
              </a:buBlip>
            </a:pPr>
            <a:r>
              <a:rPr kumimoji="1" lang="en-US" sz="2600" dirty="0">
                <a:cs typeface="Times New Roman" charset="0"/>
              </a:rPr>
              <a:t>Listen to</a:t>
            </a:r>
            <a:r>
              <a:rPr kumimoji="1" lang="en-US" sz="2600" dirty="0">
                <a:solidFill>
                  <a:srgbClr val="FFFF00"/>
                </a:solidFill>
                <a:cs typeface="Times New Roman" charset="0"/>
              </a:rPr>
              <a:t> </a:t>
            </a:r>
            <a:r>
              <a:rPr kumimoji="1"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King Faisal </a:t>
            </a:r>
            <a:r>
              <a:rPr kumimoji="1" lang="en-US" sz="2600" dirty="0">
                <a:cs typeface="Times New Roman" charset="0"/>
              </a:rPr>
              <a:t>of Saudi Arabia (1964-1975</a:t>
            </a:r>
            <a:r>
              <a:rPr kumimoji="1" lang="en-US" sz="2600" dirty="0" smtClean="0">
                <a:cs typeface="Times New Roman" charset="0"/>
              </a:rPr>
              <a:t>), as quoted by his Oil Minister, Sheik Yamani</a:t>
            </a:r>
            <a:r>
              <a:rPr kumimoji="1" lang="is-IS" sz="2600" dirty="0" smtClean="0">
                <a:cs typeface="Times New Roman" charset="0"/>
              </a:rPr>
              <a:t>:</a:t>
            </a:r>
            <a:endParaRPr kumimoji="1" lang="is-IS" sz="2600" dirty="0">
              <a:cs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75000"/>
              <a:buBlip>
                <a:blip r:embed="rId3"/>
              </a:buBlip>
            </a:pPr>
            <a:r>
              <a:rPr kumimoji="1" lang="en-US" sz="2600" dirty="0" smtClean="0">
                <a:cs typeface="Times New Roman" charset="0"/>
              </a:rPr>
              <a:t>“In </a:t>
            </a:r>
            <a:r>
              <a:rPr kumimoji="1" lang="en-US" sz="2600" dirty="0">
                <a:cs typeface="Times New Roman" charset="0"/>
              </a:rPr>
              <a:t>one generation we went from riding camels to riding </a:t>
            </a:r>
            <a:r>
              <a:rPr kumimoji="1" lang="en-US" sz="2600" dirty="0" err="1">
                <a:cs typeface="Times New Roman" charset="0"/>
              </a:rPr>
              <a:t>Cadillacs</a:t>
            </a:r>
            <a:r>
              <a:rPr kumimoji="1" lang="en-US" sz="2600" dirty="0">
                <a:cs typeface="Times New Roman" charset="0"/>
              </a:rPr>
              <a:t>. The way we are wasting money, I fear the next generation will be riding camels again</a:t>
            </a:r>
            <a:r>
              <a:rPr kumimoji="1" lang="en-US" sz="2600" dirty="0" smtClean="0">
                <a:cs typeface="Times New Roman" charset="0"/>
              </a:rPr>
              <a:t>.”</a:t>
            </a:r>
            <a:r>
              <a:rPr kumimoji="1" lang="en-US" sz="2600" dirty="0" smtClean="0"/>
              <a:t> </a:t>
            </a:r>
            <a:endParaRPr kumimoji="1" lang="en-US" sz="2600" dirty="0"/>
          </a:p>
        </p:txBody>
      </p:sp>
      <p:pic>
        <p:nvPicPr>
          <p:cNvPr id="436230" name="Picture 6" descr="http://www.kff.com/images/fahd.jpg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142844" y="3785006"/>
            <a:ext cx="2071702" cy="2930142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20040"/>
            <a:ext cx="7472386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Natural capital: a mixed blessing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2. Regression results on subsoil assets and economic growth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1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2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3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4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5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6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 pitchFamily="34" charset="0"/>
                          <a:ea typeface="Times New Roman"/>
                        </a:rPr>
                        <a:t>Model   7</a:t>
                      </a:r>
                      <a:endParaRPr lang="is-IS" sz="15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Initial income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(5.2)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-0.69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</a:rPr>
                        <a:t>(4.6)</a:t>
                      </a:r>
                      <a:endParaRPr lang="is-IS" sz="14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-0.74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(4.7)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-1.26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(7.5)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-1.47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(9.6)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-2.03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(14.4)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-2.24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(14.5)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 share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(1.4)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-0.02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(3.1)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 b="1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latin typeface="Calibri" pitchFamily="34" charset="0"/>
                          <a:ea typeface="Times New Roman"/>
                        </a:rPr>
                        <a:t>(2.8) </a:t>
                      </a:r>
                      <a:endParaRPr lang="is-IS" sz="14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-0.01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</a:rPr>
                        <a:t>(2.2)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itchFamily="34" charset="0"/>
                          <a:ea typeface="Times New Roman"/>
                        </a:rPr>
                        <a:t>Subsoil assets 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per person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is-IS" sz="14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latin typeface="Calibri" pitchFamily="34" charset="0"/>
                          <a:ea typeface="Times New Roman"/>
                        </a:rPr>
                        <a:t>0.01</a:t>
                      </a:r>
                      <a:endParaRPr lang="is-IS" sz="1400" b="1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latin typeface="Calibri" pitchFamily="34" charset="0"/>
                          <a:ea typeface="Times New Roman"/>
                        </a:rPr>
                        <a:t>(1.5) </a:t>
                      </a:r>
                      <a:endParaRPr lang="is-IS" sz="14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0.03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(2.4)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(3.8)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(5.1)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0.04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latin typeface="Calibri" pitchFamily="34" charset="0"/>
                          <a:ea typeface="Times New Roman"/>
                        </a:rPr>
                        <a:t>(5.5) </a:t>
                      </a:r>
                      <a:endParaRPr lang="is-IS" sz="14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Democracy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(6.3)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(6.6)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0.12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(5.1)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0.09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(3.9)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Investment rate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3.08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(5.9)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0.97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(1.9)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0.45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(0.9)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School life expectancy (log)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4.09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(8.9) 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3.41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(6.8)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Fertility 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-0.38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  <a:p>
                      <a:pPr algn="ctr" eaLnBrk="0" fontAlgn="base" hangingPunct="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(2.9) 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Countries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164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153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139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123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123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</a:rPr>
                        <a:t>Adjusted R</a:t>
                      </a:r>
                      <a:r>
                        <a:rPr lang="en-US" sz="1200" baseline="30000" dirty="0">
                          <a:latin typeface="Calibri" pitchFamily="34" charset="0"/>
                          <a:ea typeface="Times New Roman"/>
                        </a:rPr>
                        <a:t>2</a:t>
                      </a:r>
                      <a:endParaRPr lang="is-I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0.17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0.34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0.48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>
                          <a:latin typeface="Calibri" pitchFamily="34" charset="0"/>
                          <a:ea typeface="Times New Roman"/>
                        </a:rPr>
                        <a:t>0.68</a:t>
                      </a:r>
                      <a:endParaRPr lang="is-IS" sz="14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latin typeface="Calibri" pitchFamily="34" charset="0"/>
                          <a:ea typeface="Times New Roman"/>
                        </a:rPr>
                        <a:t>0.69</a:t>
                      </a:r>
                      <a:endParaRPr lang="is-IS" sz="1400" b="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norway is different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84632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dirty="0" smtClean="0"/>
              <a:t>Problem is not the existence of natural wealth</a:t>
            </a:r>
          </a:p>
          <a:p>
            <a:pPr lvl="1"/>
            <a:r>
              <a:rPr kumimoji="1" lang="en-US" dirty="0" smtClean="0"/>
              <a:t>Rather, it is the failure</a:t>
            </a:r>
            <a:r>
              <a:rPr kumimoji="1" lang="en-US" dirty="0" smtClean="0">
                <a:solidFill>
                  <a:srgbClr val="FFFF00"/>
                </a:solidFill>
              </a:rPr>
              <a:t> </a:t>
            </a:r>
            <a:r>
              <a:rPr kumimoji="1" lang="en-US" dirty="0" smtClean="0"/>
              <a:t>to avert the dangers that accompany the gifts of nature</a:t>
            </a:r>
            <a:endParaRPr lang="en-US" dirty="0" smtClean="0"/>
          </a:p>
          <a:p>
            <a:r>
              <a:rPr kumimoji="1" lang="en-US" dirty="0" smtClean="0"/>
              <a:t>Norway is, so far, a success story</a:t>
            </a:r>
            <a:endParaRPr lang="en-US" dirty="0" smtClean="0"/>
          </a:p>
          <a:p>
            <a:pPr lvl="1"/>
            <a:r>
              <a:rPr kumimoji="1" lang="en-US" dirty="0" smtClean="0"/>
              <a:t>Government absorbs 80% of oil rent and invests it mostly in foreign securities</a:t>
            </a:r>
          </a:p>
          <a:p>
            <a:pPr lvl="1"/>
            <a:r>
              <a:rPr kumimoji="1" lang="en-US" dirty="0" smtClean="0"/>
              <a:t>No signs of damage to growth potential, at least not yet</a:t>
            </a:r>
            <a:endParaRPr lang="en-US" dirty="0" smtClean="0"/>
          </a:p>
          <a:p>
            <a:r>
              <a:rPr kumimoji="1" lang="en-US" dirty="0" smtClean="0"/>
              <a:t>The purpose of the oil fund</a:t>
            </a:r>
          </a:p>
          <a:p>
            <a:pPr lvl="1"/>
            <a:r>
              <a:rPr kumimoji="1" lang="en-US" dirty="0" smtClean="0"/>
              <a:t>Share the wealth fairly: Pension fund</a:t>
            </a:r>
          </a:p>
          <a:p>
            <a:pPr lvl="1"/>
            <a:r>
              <a:rPr kumimoji="1" lang="en-US" dirty="0" smtClean="0"/>
              <a:t>Shield domestic economy from overheating and waste</a:t>
            </a:r>
            <a:endParaRPr lang="en-US" dirty="0" smtClean="0"/>
          </a:p>
          <a:p>
            <a:r>
              <a:rPr kumimoji="1" lang="en-US" dirty="0" smtClean="0"/>
              <a:t>Fund is huge: USD 300 billion (USD 65K per person)</a:t>
            </a:r>
            <a:endParaRPr lang="en-US" dirty="0" smtClean="0"/>
          </a:p>
          <a:p>
            <a:pPr lvl="1"/>
            <a:r>
              <a:rPr kumimoji="1" lang="en-US" dirty="0" smtClean="0"/>
              <a:t>Norwegians have resisted the temptation to use too much of the money to meet current needs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norway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succeeded where many others failed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503429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dirty="0" smtClean="0"/>
              <a:t>Long tradition of democracy and market economy in Norway since </a:t>
            </a:r>
            <a:r>
              <a:rPr kumimoji="1" lang="en-US" dirty="0" smtClean="0"/>
              <a:t>before </a:t>
            </a:r>
            <a:r>
              <a:rPr kumimoji="1" lang="en-US" dirty="0" smtClean="0"/>
              <a:t>the advent of oil</a:t>
            </a:r>
            <a:endParaRPr lang="en-US" dirty="0" smtClean="0"/>
          </a:p>
          <a:p>
            <a:pPr lvl="1"/>
            <a:r>
              <a:rPr kumimoji="1" lang="en-US" dirty="0" smtClean="0"/>
              <a:t>Large-scale rent seeking was averted as oil was defined as a common-property resource from the beginning</a:t>
            </a:r>
            <a:endParaRPr lang="en-US" dirty="0" smtClean="0"/>
          </a:p>
          <a:p>
            <a:pPr lvl="1"/>
            <a:r>
              <a:rPr kumimoji="1" lang="en-US" dirty="0" smtClean="0"/>
              <a:t>Adequate investment performance</a:t>
            </a:r>
          </a:p>
          <a:p>
            <a:pPr lvl="1"/>
            <a:r>
              <a:rPr kumimoji="1" lang="en-US" dirty="0" smtClean="0"/>
              <a:t>Excellent education record</a:t>
            </a:r>
          </a:p>
          <a:p>
            <a:pPr lvl="2"/>
            <a:r>
              <a:rPr kumimoji="1" lang="en-US" sz="2100" dirty="0" smtClean="0"/>
              <a:t>College enrolment rose from 26% in 1980 to 80% in 2004</a:t>
            </a:r>
            <a:endParaRPr lang="en-US" dirty="0" smtClean="0"/>
          </a:p>
          <a:p>
            <a:r>
              <a:rPr kumimoji="1" lang="en-US" dirty="0" smtClean="0"/>
              <a:t>Even so, Norway faces challenges</a:t>
            </a:r>
          </a:p>
          <a:p>
            <a:pPr lvl="1"/>
            <a:r>
              <a:rPr kumimoji="1" lang="en-US" sz="2400" dirty="0" smtClean="0"/>
              <a:t>Some (weak) signs of Dutch disease</a:t>
            </a:r>
            <a:endParaRPr lang="en-US" dirty="0" smtClean="0"/>
          </a:p>
          <a:p>
            <a:pPr lvl="1"/>
            <a:r>
              <a:rPr kumimoji="1" lang="en-US" dirty="0" smtClean="0"/>
              <a:t>Stagnant exports, sluggish FDI </a:t>
            </a:r>
          </a:p>
          <a:p>
            <a:pPr lvl="2"/>
            <a:r>
              <a:rPr kumimoji="1" lang="en-US" dirty="0" smtClean="0"/>
              <a:t>Limited interest in joining EU and EMU </a:t>
            </a:r>
          </a:p>
          <a:p>
            <a:pPr lvl="1"/>
            <a:r>
              <a:rPr kumimoji="1" lang="en-US" dirty="0" smtClean="0"/>
              <a:t>Sluggish reform (e.g., health care provision)</a:t>
            </a:r>
          </a:p>
          <a:p>
            <a:r>
              <a:rPr kumimoji="1" lang="en-US" dirty="0" smtClean="0"/>
              <a:t>Management of oil fund transferred from Ministry of Finance to Central Bank 1999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Diversification is good for growth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diversification </a:t>
            </a:r>
            <a:r>
              <a:rPr lang="en-US" dirty="0" smtClean="0"/>
              <a:t>away from excessive reliance on natural resources, including minerals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diversification </a:t>
            </a:r>
            <a:r>
              <a:rPr lang="en-US" dirty="0" smtClean="0"/>
              <a:t>away from narrowly based political elites toward full-fledged democracy</a:t>
            </a:r>
          </a:p>
          <a:p>
            <a:r>
              <a:rPr lang="en-US" dirty="0" smtClean="0"/>
              <a:t>Social and human capital are good for growth</a:t>
            </a:r>
          </a:p>
          <a:p>
            <a:pPr lvl="1"/>
            <a:r>
              <a:rPr lang="en-US" dirty="0" smtClean="0"/>
              <a:t>Social policies make a difference, including social insurance as well as education and health care </a:t>
            </a:r>
          </a:p>
          <a:p>
            <a:r>
              <a:rPr lang="en-US" dirty="0" smtClean="0"/>
              <a:t>Judicious use of natural resources requires good institutions, including democracy</a:t>
            </a:r>
          </a:p>
          <a:p>
            <a:pPr lvl="1"/>
            <a:r>
              <a:rPr lang="en-US" dirty="0" smtClean="0"/>
              <a:t>Norway leads the way</a:t>
            </a:r>
          </a:p>
          <a:p>
            <a:r>
              <a:rPr lang="en-US" dirty="0" smtClean="0"/>
              <a:t>Need to develop strategy to turn natural capital sustainably into human and social capital</a:t>
            </a:r>
          </a:p>
          <a:p>
            <a:pPr lvl="1"/>
            <a:r>
              <a:rPr lang="en-US" dirty="0" smtClean="0"/>
              <a:t>European solution: Pooling coal and steel worked well</a:t>
            </a:r>
          </a:p>
          <a:p>
            <a:pPr lvl="1"/>
            <a:r>
              <a:rPr lang="en-US" dirty="0" smtClean="0"/>
              <a:t>Pooling fish through the EU’s CFP has worked less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Rectangle 3"/>
          <p:cNvSpPr>
            <a:spLocks noChangeArrowheads="1"/>
          </p:cNvSpPr>
          <p:nvPr/>
        </p:nvSpPr>
        <p:spPr bwMode="auto">
          <a:xfrm>
            <a:off x="1833564" y="1500174"/>
            <a:ext cx="6310336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75000"/>
              <a:buBlip>
                <a:blip r:embed="rId3"/>
              </a:buBlip>
            </a:pPr>
            <a:r>
              <a:rPr kumimoji="1"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Lee Kwan Yew</a:t>
            </a:r>
            <a:r>
              <a:rPr kumimoji="1" lang="en-US" sz="2600" dirty="0">
                <a:cs typeface="Times New Roman" charset="0"/>
              </a:rPr>
              <a:t>,</a:t>
            </a:r>
            <a:r>
              <a:rPr kumimoji="1" lang="en-US" sz="2600" dirty="0">
                <a:solidFill>
                  <a:srgbClr val="FFFF00"/>
                </a:solidFill>
                <a:cs typeface="Times New Roman" charset="0"/>
              </a:rPr>
              <a:t> </a:t>
            </a:r>
            <a:r>
              <a:rPr kumimoji="1" lang="en-US" sz="2600" dirty="0">
                <a:cs typeface="Times New Roman" charset="0"/>
              </a:rPr>
              <a:t>founding father of Singapore (1959-1991)</a:t>
            </a:r>
            <a:r>
              <a:rPr kumimoji="1" lang="is-IS" sz="2600" dirty="0">
                <a:cs typeface="Times New Roman" charset="0"/>
              </a:rPr>
              <a:t>,</a:t>
            </a:r>
            <a:r>
              <a:rPr kumimoji="1" lang="en-US" sz="2600" dirty="0">
                <a:cs typeface="Times New Roman" charset="0"/>
              </a:rPr>
              <a:t> would </a:t>
            </a:r>
            <a:r>
              <a:rPr kumimoji="1" lang="is-IS" sz="2600" dirty="0">
                <a:cs typeface="Times New Roman" charset="0"/>
              </a:rPr>
              <a:t>not</a:t>
            </a:r>
            <a:r>
              <a:rPr kumimoji="1" lang="en-US" sz="2600" dirty="0">
                <a:cs typeface="Times New Roman" charset="0"/>
              </a:rPr>
              <a:t> have been surprised either: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75000"/>
              <a:buBlip>
                <a:blip r:embed="rId3"/>
              </a:buBlip>
            </a:pPr>
            <a:r>
              <a:rPr kumimoji="1" lang="is-IS" sz="2600" dirty="0">
                <a:cs typeface="Times New Roman" charset="0"/>
              </a:rPr>
              <a:t>“</a:t>
            </a:r>
            <a:r>
              <a:rPr kumimoji="1" lang="en-US" sz="2600" dirty="0">
                <a:cs typeface="Times New Roman" charset="0"/>
              </a:rPr>
              <a:t>I thought then that wealth depended mainly on the possession of territory and </a:t>
            </a:r>
            <a:r>
              <a:rPr kumimoji="1"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natural resources</a:t>
            </a:r>
            <a:r>
              <a:rPr kumimoji="1" lang="en-US" sz="2600" dirty="0">
                <a:cs typeface="Times New Roman" charset="0"/>
              </a:rPr>
              <a:t>, whether fertile land </a:t>
            </a:r>
            <a:r>
              <a:rPr kumimoji="1" lang="is-IS" sz="2600" dirty="0">
                <a:cs typeface="Times New Roman" charset="0"/>
              </a:rPr>
              <a:t>...</a:t>
            </a:r>
            <a:r>
              <a:rPr kumimoji="1" lang="en-US" sz="2600" dirty="0">
                <a:cs typeface="Times New Roman" charset="0"/>
              </a:rPr>
              <a:t>, or valuable minerals, or oil and gas. It was only after I had been in office for some years that I recognized ... that the decisive factors were the </a:t>
            </a:r>
            <a:r>
              <a:rPr kumimoji="1"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people</a:t>
            </a:r>
            <a:r>
              <a:rPr kumimoji="1" lang="en-US" sz="2600" dirty="0">
                <a:cs typeface="Times New Roman" charset="0"/>
              </a:rPr>
              <a:t>, their natural abilities, </a:t>
            </a:r>
            <a:r>
              <a:rPr kumimoji="1"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education</a:t>
            </a:r>
            <a:r>
              <a:rPr kumimoji="1" lang="en-US" sz="2600" dirty="0">
                <a:cs typeface="Times New Roman" charset="0"/>
              </a:rPr>
              <a:t> and training.</a:t>
            </a:r>
            <a:r>
              <a:rPr kumimoji="1" lang="is-IS" sz="2600" dirty="0">
                <a:cs typeface="Times New Roman" charset="0"/>
              </a:rPr>
              <a:t>”</a:t>
            </a:r>
            <a:r>
              <a:rPr kumimoji="1" lang="en-US" sz="2600" dirty="0">
                <a:cs typeface="Times New Roman" charset="0"/>
              </a:rPr>
              <a:t> </a:t>
            </a:r>
            <a:endParaRPr kumimoji="1" lang="en-US" sz="2600" dirty="0"/>
          </a:p>
        </p:txBody>
      </p:sp>
      <p:pic>
        <p:nvPicPr>
          <p:cNvPr id="465926" name="Picture 6" descr="smle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814199"/>
            <a:ext cx="2000264" cy="2848543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20040"/>
            <a:ext cx="7472386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Natural capital: a mixed blessing</a:t>
            </a:r>
            <a:endParaRPr kumimoji="0" lang="is-I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kinds of capital drive economic growth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C11D2B-AD46-471D-B91E-3CB3AFF103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BC11D2B-AD46-471D-B91E-3CB3AFF103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509932-340F-4E6C-85FA-BB2778B57D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509932-340F-4E6C-85FA-BB2778B57D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7AE468-172E-4585-8829-867B8BFA4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67AE468-172E-4585-8829-867B8BFA45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43DC91-5A60-45EE-8CEC-9988E7580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5543DC91-5A60-45EE-8CEC-9988E75807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82C9B6-A2F7-4124-B09B-18FF03C611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3582C9B6-A2F7-4124-B09B-18FF03C611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C02DA4-F4C5-4458-B147-027DB658F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8C02DA4-F4C5-4458-B147-027DB658F2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0BC7E1-B4EF-41DB-BEC3-BEEE9E9C8C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130BC7E1-B4EF-41DB-BEC3-BEEE9E9C8C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7D3E62-61C7-4727-B408-3F5E9797E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5F7D3E62-61C7-4727-B408-3F5E9797EB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784F01-98E4-482C-BEBC-F2837711A0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2D784F01-98E4-482C-BEBC-F2837711A0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capital affects other kinds of capital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 rot="21236385">
            <a:off x="5412996" y="1222803"/>
            <a:ext cx="2928958" cy="1200329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5000"/>
                  <a:satMod val="250000"/>
                </a:schemeClr>
              </a:gs>
              <a:gs pos="49000">
                <a:schemeClr val="accent5">
                  <a:tint val="50000"/>
                  <a:satMod val="200000"/>
                </a:schemeClr>
              </a:gs>
              <a:gs pos="49100">
                <a:schemeClr val="accent5">
                  <a:tint val="64000"/>
                  <a:satMod val="160000"/>
                </a:schemeClr>
              </a:gs>
              <a:gs pos="92000">
                <a:schemeClr val="accent5">
                  <a:tint val="50000"/>
                  <a:satMod val="200000"/>
                </a:schemeClr>
              </a:gs>
              <a:gs pos="100000">
                <a:schemeClr val="accent5">
                  <a:tint val="43000"/>
                  <a:satMod val="19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/>
              <a:t>Interactions among determinants of growth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8FA459-A27A-42AB-BDD0-102B2B32EA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58FA459-A27A-42AB-BDD0-102B2B32EA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168F36-7137-48E9-9C8E-779045506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37168F36-7137-48E9-9C8E-7790455068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566C8F-83A6-48CF-A2D3-7FAA992E6A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D566C8F-83A6-48CF-A2D3-7FAA992E6A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2CD5E6-7B01-45AF-A347-01584780A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E12CD5E6-7B01-45AF-A347-01584780AA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12B135-A17A-49B3-962C-96B64B0739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BC12B135-A17A-49B3-962C-96B64B0739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CC3E16-F632-48F9-90CA-559962041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D5CC3E16-F632-48F9-90CA-559962041F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39626D-9ABF-4A75-A235-BC66B15F37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3739626D-9ABF-4A75-A235-BC66B15F37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460D6C-E259-456D-965B-430174C5AE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F9460D6C-E259-456D-965B-430174C5AE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D2AE3E-02B6-4E3B-87C3-19726761D0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AD2AE3E-02B6-4E3B-87C3-19726761D0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growth and fertility 1960-2000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2264" y="1785926"/>
            <a:ext cx="89800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-0.62</a:t>
            </a:r>
            <a:endParaRPr lang="is-IS" sz="2400" dirty="0"/>
          </a:p>
        </p:txBody>
      </p:sp>
      <p:sp>
        <p:nvSpPr>
          <p:cNvPr id="6" name="TextBox 5"/>
          <p:cNvSpPr txBox="1"/>
          <p:nvPr/>
        </p:nvSpPr>
        <p:spPr>
          <a:xfrm rot="21197110">
            <a:off x="5370917" y="1102756"/>
            <a:ext cx="3001143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Social content of growth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21086759">
            <a:off x="6447810" y="2349399"/>
            <a:ext cx="189346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mtClean="0"/>
              <a:t>Rank correlation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21310173">
            <a:off x="1870107" y="1565876"/>
            <a:ext cx="1576072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mtClean="0"/>
              <a:t>164 countries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1380532">
            <a:off x="4820553" y="4840495"/>
            <a:ext cx="3976112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00"/>
                </a:solidFill>
              </a:rPr>
              <a:t>A decrease in fertility by 3 children per woman goes along with an increase in per capita growth by 2 percentage points per year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541</TotalTime>
  <Words>3864</Words>
  <Application>Microsoft Office PowerPoint</Application>
  <PresentationFormat>On-screen Show (4:3)</PresentationFormat>
  <Paragraphs>1254</Paragraphs>
  <Slides>53</Slides>
  <Notes>53</Notes>
  <HiddenSlides>13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Opulent</vt:lpstr>
      <vt:lpstr>Microsoft Equation 3.0</vt:lpstr>
      <vt:lpstr>Equation</vt:lpstr>
      <vt:lpstr>Development and Growth  in Mineral-Rich Countries</vt:lpstr>
      <vt:lpstr>outline</vt:lpstr>
      <vt:lpstr>background</vt:lpstr>
      <vt:lpstr>background</vt:lpstr>
      <vt:lpstr>Slide 5</vt:lpstr>
      <vt:lpstr>Slide 6</vt:lpstr>
      <vt:lpstr>Different kinds of capital drive economic growth</vt:lpstr>
      <vt:lpstr>Natural capital affects other kinds of capital</vt:lpstr>
      <vt:lpstr>Economic growth and fertility 1960-2000</vt:lpstr>
      <vt:lpstr>Iceland‘s per capita output 1901-2006 (2000 = 100)</vt:lpstr>
      <vt:lpstr>Subsoil assets (USD at 2000 prices and exchange rates)</vt:lpstr>
      <vt:lpstr>Subsoil assets per person (USD at 2000 prices and exchange rates)</vt:lpstr>
      <vt:lpstr>Empirical evidence in two parts</vt:lpstr>
      <vt:lpstr>Education and natural capital 2000-2005</vt:lpstr>
      <vt:lpstr>Economic growth and education 1960-2000</vt:lpstr>
      <vt:lpstr>Corruption and natural capital 1960-2000</vt:lpstr>
      <vt:lpstr>Economic growth and corruption 1960-2000</vt:lpstr>
      <vt:lpstr>Democracy and natural capital 1960-2000</vt:lpstr>
      <vt:lpstr>Economic growth and democracy 1960-2000</vt:lpstr>
      <vt:lpstr>Democracy and education 1960-2000</vt:lpstr>
      <vt:lpstr>Corruption and democracy 1960-2000</vt:lpstr>
      <vt:lpstr>Economic growth and natural capital 1960-2000</vt:lpstr>
      <vt:lpstr>Economic growth and subsoil assets 1960-2000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Table 1. Regression results on natural capital and economic growth</vt:lpstr>
      <vt:lpstr>Table 1. Regression results on natural capital and economic growth</vt:lpstr>
      <vt:lpstr>Table 1. Regression results on natural capital and economic growth</vt:lpstr>
      <vt:lpstr>Table 1. Regression results on natural capital and economic growth</vt:lpstr>
      <vt:lpstr>Table 1. Regression results on natural capital and economic growth</vt:lpstr>
      <vt:lpstr>Table 1. Regression results on natural capital and economic growth</vt:lpstr>
      <vt:lpstr>Table 1. Regression results on natural capital and economic growth</vt:lpstr>
      <vt:lpstr>Table 1. Regression results on natural capital and economic growth</vt:lpstr>
      <vt:lpstr>Table 1. Regression results on natural capital and economic growth</vt:lpstr>
      <vt:lpstr>Decomposition of growth  (in percent)</vt:lpstr>
      <vt:lpstr>Table 2. Regression results on subsoil assets and economic growth</vt:lpstr>
      <vt:lpstr>Table 2. Regression results on subsoil assets and economic growth</vt:lpstr>
      <vt:lpstr>Table 2. Regression results on subsoil assets and economic growth</vt:lpstr>
      <vt:lpstr>Table 2. Regression results on subsoil assets and economic growth</vt:lpstr>
      <vt:lpstr>Table 2. Regression results on subsoil assets and economic growth</vt:lpstr>
      <vt:lpstr>Table 2. Regression results on subsoil assets and economic growth</vt:lpstr>
      <vt:lpstr>Table 2. Regression results on subsoil assets and economic growth</vt:lpstr>
      <vt:lpstr>Table 2. Regression results on subsoil assets and economic growth</vt:lpstr>
      <vt:lpstr>But norway is different</vt:lpstr>
      <vt:lpstr>Why norway succeeded where many others failed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gylfason</dc:creator>
  <cp:lastModifiedBy>gylfason</cp:lastModifiedBy>
  <cp:revision>26</cp:revision>
  <dcterms:created xsi:type="dcterms:W3CDTF">2008-04-22T06:26:16Z</dcterms:created>
  <dcterms:modified xsi:type="dcterms:W3CDTF">2008-05-08T14:41:34Z</dcterms:modified>
</cp:coreProperties>
</file>