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89" r:id="rId3"/>
    <p:sldId id="300" r:id="rId4"/>
    <p:sldId id="301" r:id="rId5"/>
    <p:sldId id="258" r:id="rId6"/>
    <p:sldId id="261" r:id="rId7"/>
    <p:sldId id="262" r:id="rId8"/>
    <p:sldId id="298" r:id="rId9"/>
    <p:sldId id="299" r:id="rId10"/>
    <p:sldId id="293" r:id="rId11"/>
    <p:sldId id="306" r:id="rId12"/>
    <p:sldId id="294" r:id="rId13"/>
    <p:sldId id="268" r:id="rId14"/>
    <p:sldId id="266" r:id="rId15"/>
    <p:sldId id="270" r:id="rId16"/>
    <p:sldId id="269" r:id="rId17"/>
    <p:sldId id="267" r:id="rId18"/>
    <p:sldId id="271" r:id="rId19"/>
    <p:sldId id="264" r:id="rId20"/>
    <p:sldId id="257" r:id="rId21"/>
    <p:sldId id="263" r:id="rId22"/>
    <p:sldId id="265" r:id="rId23"/>
    <p:sldId id="302" r:id="rId24"/>
    <p:sldId id="303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272" r:id="rId35"/>
    <p:sldId id="273" r:id="rId36"/>
    <p:sldId id="274" r:id="rId37"/>
    <p:sldId id="275" r:id="rId38"/>
    <p:sldId id="279" r:id="rId39"/>
    <p:sldId id="277" r:id="rId40"/>
    <p:sldId id="280" r:id="rId41"/>
    <p:sldId id="278" r:id="rId42"/>
    <p:sldId id="296" r:id="rId43"/>
    <p:sldId id="304" r:id="rId44"/>
    <p:sldId id="297" r:id="rId45"/>
    <p:sldId id="291" r:id="rId46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60" autoAdjust="0"/>
  </p:normalViewPr>
  <p:slideViewPr>
    <p:cSldViewPr>
      <p:cViewPr varScale="1">
        <p:scale>
          <a:sx n="68" d="100"/>
          <a:sy n="68" d="100"/>
        </p:scale>
        <p:origin x="-6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779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&#205;sland%201901-200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Geneva%20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G&#246;mul%20g&#246;gn\Gogn\gogn\EXCEL\Geneva%20200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Geneva%20200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Geneva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7303937007874355"/>
          <c:h val="0.76084098862642535"/>
        </c:manualLayout>
      </c:layout>
      <c:lineChart>
        <c:grouping val="standard"/>
        <c:ser>
          <c:idx val="0"/>
          <c:order val="0"/>
          <c:tx>
            <c:strRef>
              <c:f>Myndir!$A$7</c:f>
              <c:strCache>
                <c:ptCount val="1"/>
                <c:pt idx="0">
                  <c:v>Actual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Myndir!$B$7:$DC$7</c:f>
              <c:numCache>
                <c:formatCode>General</c:formatCode>
                <c:ptCount val="106"/>
                <c:pt idx="0">
                  <c:v>7.9231636530565401</c:v>
                </c:pt>
                <c:pt idx="1">
                  <c:v>8.2659867445603261</c:v>
                </c:pt>
                <c:pt idx="2">
                  <c:v>8.3559817144584247</c:v>
                </c:pt>
                <c:pt idx="3">
                  <c:v>8.7142490064238682</c:v>
                </c:pt>
                <c:pt idx="4">
                  <c:v>9.5098613571880026</c:v>
                </c:pt>
                <c:pt idx="5">
                  <c:v>9.9284359213301219</c:v>
                </c:pt>
                <c:pt idx="6">
                  <c:v>10.120807941240638</c:v>
                </c:pt>
                <c:pt idx="7">
                  <c:v>9.5236607368079724</c:v>
                </c:pt>
                <c:pt idx="8">
                  <c:v>9.3994520059011268</c:v>
                </c:pt>
                <c:pt idx="9">
                  <c:v>9.9708222680412568</c:v>
                </c:pt>
                <c:pt idx="10">
                  <c:v>10.102208307487039</c:v>
                </c:pt>
                <c:pt idx="11">
                  <c:v>10.606002631303246</c:v>
                </c:pt>
                <c:pt idx="12">
                  <c:v>11.586685213617068</c:v>
                </c:pt>
                <c:pt idx="13">
                  <c:v>11.68172132363846</c:v>
                </c:pt>
                <c:pt idx="14">
                  <c:v>14.348478908860987</c:v>
                </c:pt>
                <c:pt idx="15">
                  <c:v>14.051570120417267</c:v>
                </c:pt>
                <c:pt idx="16">
                  <c:v>11.110353003510102</c:v>
                </c:pt>
                <c:pt idx="17">
                  <c:v>10.493454104962186</c:v>
                </c:pt>
                <c:pt idx="18">
                  <c:v>13.330892439594702</c:v>
                </c:pt>
                <c:pt idx="19">
                  <c:v>10.958418939410119</c:v>
                </c:pt>
                <c:pt idx="20">
                  <c:v>11.713761496920091</c:v>
                </c:pt>
                <c:pt idx="21">
                  <c:v>12.768653101281018</c:v>
                </c:pt>
                <c:pt idx="22">
                  <c:v>12.834378072028438</c:v>
                </c:pt>
                <c:pt idx="23">
                  <c:v>15.448651905315298</c:v>
                </c:pt>
                <c:pt idx="24">
                  <c:v>15.232714199395771</c:v>
                </c:pt>
                <c:pt idx="25">
                  <c:v>13.789706115492846</c:v>
                </c:pt>
                <c:pt idx="26">
                  <c:v>15.465951681963151</c:v>
                </c:pt>
                <c:pt idx="27">
                  <c:v>17.047004324012796</c:v>
                </c:pt>
                <c:pt idx="28">
                  <c:v>17.308175326274331</c:v>
                </c:pt>
                <c:pt idx="29">
                  <c:v>17.000800037211032</c:v>
                </c:pt>
                <c:pt idx="30">
                  <c:v>15.622955408881605</c:v>
                </c:pt>
                <c:pt idx="31">
                  <c:v>15.645064498645</c:v>
                </c:pt>
                <c:pt idx="32">
                  <c:v>16.750089364312963</c:v>
                </c:pt>
                <c:pt idx="33">
                  <c:v>17.304818552452886</c:v>
                </c:pt>
                <c:pt idx="34">
                  <c:v>17.482669569063244</c:v>
                </c:pt>
                <c:pt idx="35">
                  <c:v>17.684616799140709</c:v>
                </c:pt>
                <c:pt idx="36">
                  <c:v>18.266404174411189</c:v>
                </c:pt>
                <c:pt idx="37">
                  <c:v>18.372816129850506</c:v>
                </c:pt>
                <c:pt idx="38">
                  <c:v>19.75056533083562</c:v>
                </c:pt>
                <c:pt idx="39">
                  <c:v>21.367536593837194</c:v>
                </c:pt>
                <c:pt idx="40">
                  <c:v>22.795273564952186</c:v>
                </c:pt>
                <c:pt idx="41">
                  <c:v>22.959544447240468</c:v>
                </c:pt>
                <c:pt idx="42">
                  <c:v>23.215417260085452</c:v>
                </c:pt>
                <c:pt idx="43">
                  <c:v>24.153552597356537</c:v>
                </c:pt>
                <c:pt idx="44">
                  <c:v>25.31113531772473</c:v>
                </c:pt>
                <c:pt idx="45">
                  <c:v>25.945509110396529</c:v>
                </c:pt>
                <c:pt idx="46">
                  <c:v>28.211041289832743</c:v>
                </c:pt>
                <c:pt idx="47">
                  <c:v>28.152485880235229</c:v>
                </c:pt>
                <c:pt idx="48">
                  <c:v>27.095157685373206</c:v>
                </c:pt>
                <c:pt idx="49">
                  <c:v>25.973657162082631</c:v>
                </c:pt>
                <c:pt idx="50">
                  <c:v>24.941283343762958</c:v>
                </c:pt>
                <c:pt idx="51">
                  <c:v>24.245925040518639</c:v>
                </c:pt>
                <c:pt idx="52">
                  <c:v>27.390382343798571</c:v>
                </c:pt>
                <c:pt idx="53">
                  <c:v>29.322687059645585</c:v>
                </c:pt>
                <c:pt idx="54">
                  <c:v>31.469807521955889</c:v>
                </c:pt>
                <c:pt idx="55">
                  <c:v>31.537868590339531</c:v>
                </c:pt>
                <c:pt idx="56">
                  <c:v>30.804166071104113</c:v>
                </c:pt>
                <c:pt idx="57">
                  <c:v>32.518181915139451</c:v>
                </c:pt>
                <c:pt idx="58">
                  <c:v>32.485904453497227</c:v>
                </c:pt>
                <c:pt idx="59">
                  <c:v>32.838070965540773</c:v>
                </c:pt>
                <c:pt idx="60">
                  <c:v>32.247549439370395</c:v>
                </c:pt>
                <c:pt idx="61">
                  <c:v>34.330955381125413</c:v>
                </c:pt>
                <c:pt idx="62">
                  <c:v>37.167667200414044</c:v>
                </c:pt>
                <c:pt idx="63">
                  <c:v>40.122745806151393</c:v>
                </c:pt>
                <c:pt idx="64">
                  <c:v>42.270771655017263</c:v>
                </c:pt>
                <c:pt idx="65">
                  <c:v>45.189314247737862</c:v>
                </c:pt>
                <c:pt idx="66">
                  <c:v>43.926111287278218</c:v>
                </c:pt>
                <c:pt idx="67">
                  <c:v>40.990128251633401</c:v>
                </c:pt>
                <c:pt idx="68">
                  <c:v>41.621449529619895</c:v>
                </c:pt>
                <c:pt idx="69">
                  <c:v>44.465599176894251</c:v>
                </c:pt>
                <c:pt idx="70">
                  <c:v>49.780241154435885</c:v>
                </c:pt>
                <c:pt idx="71">
                  <c:v>52.059335802174438</c:v>
                </c:pt>
                <c:pt idx="72">
                  <c:v>54.797254054359492</c:v>
                </c:pt>
                <c:pt idx="73">
                  <c:v>57.125482993071167</c:v>
                </c:pt>
                <c:pt idx="74">
                  <c:v>56.777295980846766</c:v>
                </c:pt>
                <c:pt idx="75">
                  <c:v>59.581408057855924</c:v>
                </c:pt>
                <c:pt idx="76">
                  <c:v>64.349452401238835</c:v>
                </c:pt>
                <c:pt idx="77">
                  <c:v>67.677048665620049</c:v>
                </c:pt>
                <c:pt idx="78">
                  <c:v>70.291924925470951</c:v>
                </c:pt>
                <c:pt idx="79">
                  <c:v>73.541362108335775</c:v>
                </c:pt>
                <c:pt idx="80">
                  <c:v>75.805831899931334</c:v>
                </c:pt>
                <c:pt idx="81">
                  <c:v>76.381149245503167</c:v>
                </c:pt>
                <c:pt idx="82">
                  <c:v>73.775333381145032</c:v>
                </c:pt>
                <c:pt idx="83">
                  <c:v>76.035476621934208</c:v>
                </c:pt>
                <c:pt idx="84">
                  <c:v>77.91619242511544</c:v>
                </c:pt>
                <c:pt idx="85">
                  <c:v>82.192885131717958</c:v>
                </c:pt>
                <c:pt idx="86">
                  <c:v>88.222838161992158</c:v>
                </c:pt>
                <c:pt idx="87">
                  <c:v>86.759048922503709</c:v>
                </c:pt>
                <c:pt idx="88">
                  <c:v>85.999445055510293</c:v>
                </c:pt>
                <c:pt idx="89">
                  <c:v>86.303335871390729</c:v>
                </c:pt>
                <c:pt idx="90">
                  <c:v>85.044275851375659</c:v>
                </c:pt>
                <c:pt idx="91">
                  <c:v>81.211761948350329</c:v>
                </c:pt>
                <c:pt idx="92">
                  <c:v>81.463173214346696</c:v>
                </c:pt>
                <c:pt idx="93">
                  <c:v>83.625574159980587</c:v>
                </c:pt>
                <c:pt idx="94">
                  <c:v>83.290479243024848</c:v>
                </c:pt>
                <c:pt idx="95">
                  <c:v>86.794576520765844</c:v>
                </c:pt>
                <c:pt idx="96">
                  <c:v>90.350358008968968</c:v>
                </c:pt>
                <c:pt idx="97">
                  <c:v>94.544981920714122</c:v>
                </c:pt>
                <c:pt idx="98">
                  <c:v>97.395257590625718</c:v>
                </c:pt>
                <c:pt idx="99">
                  <c:v>100</c:v>
                </c:pt>
                <c:pt idx="100">
                  <c:v>102.3798480287938</c:v>
                </c:pt>
                <c:pt idx="101">
                  <c:v>100.43204657131268</c:v>
                </c:pt>
                <c:pt idx="102">
                  <c:v>102.85031485937111</c:v>
                </c:pt>
                <c:pt idx="103">
                  <c:v>110.03545796634847</c:v>
                </c:pt>
                <c:pt idx="104">
                  <c:v>114.84148426303977</c:v>
                </c:pt>
                <c:pt idx="105">
                  <c:v>114.54807837244535</c:v>
                </c:pt>
              </c:numCache>
            </c:numRef>
          </c:val>
        </c:ser>
        <c:ser>
          <c:idx val="1"/>
          <c:order val="1"/>
          <c:tx>
            <c:strRef>
              <c:f>Myndir!$A$8</c:f>
              <c:strCache>
                <c:ptCount val="1"/>
                <c:pt idx="0">
                  <c:v>Potential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Myndir!$B$8:$DC$8</c:f>
              <c:numCache>
                <c:formatCode>General</c:formatCode>
                <c:ptCount val="106"/>
                <c:pt idx="0">
                  <c:v>7.3069581227657086</c:v>
                </c:pt>
                <c:pt idx="1">
                  <c:v>7.5590077138883194</c:v>
                </c:pt>
                <c:pt idx="2">
                  <c:v>7.8193625535361884</c:v>
                </c:pt>
                <c:pt idx="3">
                  <c:v>8.0777788711162835</c:v>
                </c:pt>
                <c:pt idx="4">
                  <c:v>8.3359100017693848</c:v>
                </c:pt>
                <c:pt idx="5">
                  <c:v>8.5873196945746511</c:v>
                </c:pt>
                <c:pt idx="6">
                  <c:v>8.8360022831439267</c:v>
                </c:pt>
                <c:pt idx="7">
                  <c:v>9.1154832261828727</c:v>
                </c:pt>
                <c:pt idx="8">
                  <c:v>9.3982914017790939</c:v>
                </c:pt>
                <c:pt idx="9">
                  <c:v>9.6882419103279105</c:v>
                </c:pt>
                <c:pt idx="10">
                  <c:v>10.018120294052498</c:v>
                </c:pt>
                <c:pt idx="11">
                  <c:v>10.373918264376632</c:v>
                </c:pt>
                <c:pt idx="12">
                  <c:v>10.706681829894746</c:v>
                </c:pt>
                <c:pt idx="13">
                  <c:v>11.020395126620548</c:v>
                </c:pt>
                <c:pt idx="14">
                  <c:v>11.347153770500048</c:v>
                </c:pt>
                <c:pt idx="15">
                  <c:v>11.696734885642288</c:v>
                </c:pt>
                <c:pt idx="16">
                  <c:v>12.020428486023798</c:v>
                </c:pt>
                <c:pt idx="17">
                  <c:v>12.37072869738312</c:v>
                </c:pt>
                <c:pt idx="18">
                  <c:v>12.773674294346424</c:v>
                </c:pt>
                <c:pt idx="19">
                  <c:v>13.116367085040618</c:v>
                </c:pt>
                <c:pt idx="20">
                  <c:v>13.48607630021792</c:v>
                </c:pt>
                <c:pt idx="21">
                  <c:v>13.895365200419084</c:v>
                </c:pt>
                <c:pt idx="22">
                  <c:v>14.276213682443098</c:v>
                </c:pt>
                <c:pt idx="23">
                  <c:v>14.701835637624924</c:v>
                </c:pt>
                <c:pt idx="24">
                  <c:v>15.117938076748887</c:v>
                </c:pt>
                <c:pt idx="25">
                  <c:v>15.48371464583002</c:v>
                </c:pt>
                <c:pt idx="26">
                  <c:v>15.865387927650056</c:v>
                </c:pt>
                <c:pt idx="27">
                  <c:v>16.270453793502018</c:v>
                </c:pt>
                <c:pt idx="28">
                  <c:v>16.693472507375759</c:v>
                </c:pt>
                <c:pt idx="29">
                  <c:v>17.068390208535362</c:v>
                </c:pt>
                <c:pt idx="30">
                  <c:v>17.483922216589601</c:v>
                </c:pt>
                <c:pt idx="31">
                  <c:v>17.959275496165287</c:v>
                </c:pt>
                <c:pt idx="32">
                  <c:v>18.40188430114917</c:v>
                </c:pt>
                <c:pt idx="33">
                  <c:v>18.887640639278278</c:v>
                </c:pt>
                <c:pt idx="34">
                  <c:v>19.447517467726122</c:v>
                </c:pt>
                <c:pt idx="35">
                  <c:v>20.058015036576752</c:v>
                </c:pt>
                <c:pt idx="36">
                  <c:v>20.717114901074964</c:v>
                </c:pt>
                <c:pt idx="37">
                  <c:v>21.38233952253097</c:v>
                </c:pt>
                <c:pt idx="38">
                  <c:v>22.018464778157533</c:v>
                </c:pt>
                <c:pt idx="39">
                  <c:v>22.664885947501435</c:v>
                </c:pt>
                <c:pt idx="40">
                  <c:v>23.387883030823183</c:v>
                </c:pt>
                <c:pt idx="41">
                  <c:v>24.106573567359053</c:v>
                </c:pt>
                <c:pt idx="42">
                  <c:v>24.734025220398191</c:v>
                </c:pt>
                <c:pt idx="43">
                  <c:v>25.361814723973154</c:v>
                </c:pt>
                <c:pt idx="44">
                  <c:v>25.951299323178286</c:v>
                </c:pt>
                <c:pt idx="45">
                  <c:v>26.504823881079886</c:v>
                </c:pt>
                <c:pt idx="46">
                  <c:v>27.017081954305535</c:v>
                </c:pt>
                <c:pt idx="47">
                  <c:v>27.533855931703215</c:v>
                </c:pt>
                <c:pt idx="48">
                  <c:v>28.1377203756829</c:v>
                </c:pt>
                <c:pt idx="49">
                  <c:v>28.695270241975205</c:v>
                </c:pt>
                <c:pt idx="50">
                  <c:v>29.305525586368887</c:v>
                </c:pt>
                <c:pt idx="51">
                  <c:v>29.95684642668969</c:v>
                </c:pt>
                <c:pt idx="52">
                  <c:v>30.540165287825292</c:v>
                </c:pt>
                <c:pt idx="53">
                  <c:v>31.098723760524592</c:v>
                </c:pt>
                <c:pt idx="54">
                  <c:v>31.659051233476834</c:v>
                </c:pt>
                <c:pt idx="55">
                  <c:v>32.278489963764095</c:v>
                </c:pt>
                <c:pt idx="56">
                  <c:v>32.836596602311204</c:v>
                </c:pt>
                <c:pt idx="57">
                  <c:v>33.439632404353276</c:v>
                </c:pt>
                <c:pt idx="58">
                  <c:v>34.093105123638658</c:v>
                </c:pt>
                <c:pt idx="59">
                  <c:v>34.773456029751593</c:v>
                </c:pt>
                <c:pt idx="60">
                  <c:v>35.580973177483244</c:v>
                </c:pt>
                <c:pt idx="61">
                  <c:v>36.39759526976232</c:v>
                </c:pt>
                <c:pt idx="62">
                  <c:v>37.187664654951092</c:v>
                </c:pt>
                <c:pt idx="63">
                  <c:v>38.020143190084163</c:v>
                </c:pt>
                <c:pt idx="64">
                  <c:v>38.868856030061103</c:v>
                </c:pt>
                <c:pt idx="65">
                  <c:v>39.773214407311194</c:v>
                </c:pt>
                <c:pt idx="66">
                  <c:v>40.763017563775115</c:v>
                </c:pt>
                <c:pt idx="67">
                  <c:v>41.890182460223294</c:v>
                </c:pt>
                <c:pt idx="68">
                  <c:v>43.245224936102012</c:v>
                </c:pt>
                <c:pt idx="69">
                  <c:v>44.754768361429058</c:v>
                </c:pt>
                <c:pt idx="70">
                  <c:v>46.138091603147494</c:v>
                </c:pt>
                <c:pt idx="71">
                  <c:v>47.296740663333104</c:v>
                </c:pt>
                <c:pt idx="72">
                  <c:v>48.517171093056895</c:v>
                </c:pt>
                <c:pt idx="73">
                  <c:v>49.809448322973402</c:v>
                </c:pt>
                <c:pt idx="74">
                  <c:v>51.205159958330007</c:v>
                </c:pt>
                <c:pt idx="75">
                  <c:v>52.792791289052111</c:v>
                </c:pt>
                <c:pt idx="76">
                  <c:v>54.535714302616753</c:v>
                </c:pt>
                <c:pt idx="77">
                  <c:v>56.320802566401952</c:v>
                </c:pt>
                <c:pt idx="78">
                  <c:v>58.065390582019383</c:v>
                </c:pt>
                <c:pt idx="79">
                  <c:v>59.80390990298536</c:v>
                </c:pt>
                <c:pt idx="80">
                  <c:v>61.539979027636043</c:v>
                </c:pt>
                <c:pt idx="81">
                  <c:v>63.185337152550439</c:v>
                </c:pt>
                <c:pt idx="82">
                  <c:v>64.927836142758537</c:v>
                </c:pt>
                <c:pt idx="83">
                  <c:v>66.892944342001158</c:v>
                </c:pt>
                <c:pt idx="84">
                  <c:v>69.082388312824207</c:v>
                </c:pt>
                <c:pt idx="85">
                  <c:v>71.376979824023977</c:v>
                </c:pt>
                <c:pt idx="86">
                  <c:v>73.46789510215855</c:v>
                </c:pt>
                <c:pt idx="87">
                  <c:v>75.275427225996879</c:v>
                </c:pt>
                <c:pt idx="88">
                  <c:v>77.470601588926556</c:v>
                </c:pt>
                <c:pt idx="89">
                  <c:v>79.996328117576169</c:v>
                </c:pt>
                <c:pt idx="90">
                  <c:v>82.246237598294002</c:v>
                </c:pt>
                <c:pt idx="91">
                  <c:v>84.584885852690434</c:v>
                </c:pt>
                <c:pt idx="92">
                  <c:v>87.153659897937246</c:v>
                </c:pt>
                <c:pt idx="93">
                  <c:v>89.964009598314121</c:v>
                </c:pt>
                <c:pt idx="94">
                  <c:v>93.166358326111208</c:v>
                </c:pt>
                <c:pt idx="95">
                  <c:v>96.423176670181519</c:v>
                </c:pt>
                <c:pt idx="96">
                  <c:v>99.634694608186621</c:v>
                </c:pt>
                <c:pt idx="97">
                  <c:v>102.62366540510453</c:v>
                </c:pt>
                <c:pt idx="98">
                  <c:v>105.51910391916412</c:v>
                </c:pt>
                <c:pt idx="99">
                  <c:v>108.28861241978271</c:v>
                </c:pt>
                <c:pt idx="100">
                  <c:v>111.18026865428739</c:v>
                </c:pt>
                <c:pt idx="101">
                  <c:v>114.7243741839922</c:v>
                </c:pt>
                <c:pt idx="102">
                  <c:v>118.71458180749538</c:v>
                </c:pt>
                <c:pt idx="103">
                  <c:v>122.17525173177111</c:v>
                </c:pt>
                <c:pt idx="104">
                  <c:v>125.76909830502446</c:v>
                </c:pt>
                <c:pt idx="105">
                  <c:v>127.27508649923118</c:v>
                </c:pt>
              </c:numCache>
            </c:numRef>
          </c:val>
        </c:ser>
        <c:marker val="1"/>
        <c:axId val="217416064"/>
        <c:axId val="217419136"/>
      </c:lineChart>
      <c:catAx>
        <c:axId val="217416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7419136"/>
        <c:crosses val="autoZero"/>
        <c:auto val="1"/>
        <c:lblAlgn val="ctr"/>
        <c:lblOffset val="100"/>
      </c:catAx>
      <c:valAx>
        <c:axId val="21741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7416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430114656720551"/>
          <c:y val="6.7838365481391424E-2"/>
          <c:w val="0.41187510936132982"/>
          <c:h val="0.19597987751531087"/>
        </c:manualLayout>
      </c:layout>
      <c:spPr>
        <a:noFill/>
        <a:ln>
          <a:noFill/>
        </a:ln>
      </c:spPr>
      <c:txPr>
        <a:bodyPr/>
        <a:lstStyle/>
        <a:p>
          <a:pPr>
            <a:defRPr sz="1400"/>
          </a:pPr>
          <a:endParaRPr lang="is-I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accent6"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Fig6a!$B$2:$B$165</c:f>
              <c:numCache>
                <c:formatCode>0.000</c:formatCode>
                <c:ptCount val="164"/>
                <c:pt idx="0">
                  <c:v>0.22481849161241418</c:v>
                </c:pt>
                <c:pt idx="1">
                  <c:v>0.71388097624382363</c:v>
                </c:pt>
                <c:pt idx="3">
                  <c:v>1.1374880164654121E-2</c:v>
                </c:pt>
                <c:pt idx="4">
                  <c:v>7.4063517734570913E-2</c:v>
                </c:pt>
                <c:pt idx="6">
                  <c:v>6.513483751150842E-2</c:v>
                </c:pt>
                <c:pt idx="7">
                  <c:v>1.4548722748046425E-2</c:v>
                </c:pt>
                <c:pt idx="11">
                  <c:v>0.16018654723975881</c:v>
                </c:pt>
                <c:pt idx="12">
                  <c:v>9.4573678953940796E-3</c:v>
                </c:pt>
                <c:pt idx="14">
                  <c:v>6.7074192762689956E-3</c:v>
                </c:pt>
                <c:pt idx="15">
                  <c:v>0.13130117231147256</c:v>
                </c:pt>
                <c:pt idx="16">
                  <c:v>0.16889243549816449</c:v>
                </c:pt>
                <c:pt idx="17">
                  <c:v>0.63829882322527975</c:v>
                </c:pt>
                <c:pt idx="18">
                  <c:v>0.26366830222091242</c:v>
                </c:pt>
                <c:pt idx="19">
                  <c:v>7.8405815009703075E-2</c:v>
                </c:pt>
                <c:pt idx="20">
                  <c:v>7.7679265347895043E-2</c:v>
                </c:pt>
                <c:pt idx="22">
                  <c:v>0.13651447579349893</c:v>
                </c:pt>
                <c:pt idx="23">
                  <c:v>0.23954324880116651</c:v>
                </c:pt>
                <c:pt idx="24">
                  <c:v>0.42334244189284859</c:v>
                </c:pt>
                <c:pt idx="25">
                  <c:v>0.32286392299257693</c:v>
                </c:pt>
                <c:pt idx="26">
                  <c:v>0.44017955202086678</c:v>
                </c:pt>
                <c:pt idx="27">
                  <c:v>0.10699423420641654</c:v>
                </c:pt>
                <c:pt idx="28">
                  <c:v>2.1585943208175248E-2</c:v>
                </c:pt>
                <c:pt idx="29">
                  <c:v>0.61231321536474681</c:v>
                </c:pt>
                <c:pt idx="30">
                  <c:v>0.4174704619499901</c:v>
                </c:pt>
                <c:pt idx="31">
                  <c:v>0.14079862283866171</c:v>
                </c:pt>
                <c:pt idx="32">
                  <c:v>0.23679965041228188</c:v>
                </c:pt>
                <c:pt idx="33">
                  <c:v>0.14659917457813787</c:v>
                </c:pt>
                <c:pt idx="34">
                  <c:v>0.12042216999082953</c:v>
                </c:pt>
                <c:pt idx="37">
                  <c:v>0.13840500382880191</c:v>
                </c:pt>
                <c:pt idx="38">
                  <c:v>0.21912752029607038</c:v>
                </c:pt>
                <c:pt idx="42">
                  <c:v>2.0422355450366692E-2</c:v>
                </c:pt>
                <c:pt idx="43">
                  <c:v>9.5059271975229565E-2</c:v>
                </c:pt>
                <c:pt idx="44">
                  <c:v>0.38870312202489082</c:v>
                </c:pt>
                <c:pt idx="45">
                  <c:v>0.1484999774396995</c:v>
                </c:pt>
                <c:pt idx="46">
                  <c:v>2.5009677577581886E-2</c:v>
                </c:pt>
                <c:pt idx="48">
                  <c:v>9.409416794571375E-2</c:v>
                </c:pt>
                <c:pt idx="49">
                  <c:v>0.40502297469807275</c:v>
                </c:pt>
                <c:pt idx="50">
                  <c:v>4.9194022027113322E-2</c:v>
                </c:pt>
                <c:pt idx="51">
                  <c:v>2.7292701958587275E-2</c:v>
                </c:pt>
                <c:pt idx="52">
                  <c:v>1.3536171533202747E-2</c:v>
                </c:pt>
                <c:pt idx="53">
                  <c:v>0.66220554022798561</c:v>
                </c:pt>
                <c:pt idx="54">
                  <c:v>8.0707107982788531E-2</c:v>
                </c:pt>
                <c:pt idx="55">
                  <c:v>0.13802151519385225</c:v>
                </c:pt>
                <c:pt idx="56">
                  <c:v>8.953983409632606E-3</c:v>
                </c:pt>
                <c:pt idx="57">
                  <c:v>0.12888578857572441</c:v>
                </c:pt>
                <c:pt idx="58">
                  <c:v>1.921726342259765E-2</c:v>
                </c:pt>
                <c:pt idx="59">
                  <c:v>1.1567115676684715E-2</c:v>
                </c:pt>
                <c:pt idx="60">
                  <c:v>9.7476862495633712E-2</c:v>
                </c:pt>
                <c:pt idx="61">
                  <c:v>0.22107890431707569</c:v>
                </c:pt>
                <c:pt idx="62">
                  <c:v>0.46761212880476832</c:v>
                </c:pt>
                <c:pt idx="63">
                  <c:v>0.65155192398493822</c:v>
                </c:pt>
                <c:pt idx="64">
                  <c:v>9.6336908048151704E-2</c:v>
                </c:pt>
                <c:pt idx="65">
                  <c:v>0.259801986221458</c:v>
                </c:pt>
                <c:pt idx="67">
                  <c:v>6.4191842286912479E-2</c:v>
                </c:pt>
                <c:pt idx="69">
                  <c:v>0.28276222162559184</c:v>
                </c:pt>
                <c:pt idx="70">
                  <c:v>0.25032693009489437</c:v>
                </c:pt>
                <c:pt idx="71">
                  <c:v>0.5871717143832097</c:v>
                </c:pt>
                <c:pt idx="72">
                  <c:v>3.1874002747252841E-2</c:v>
                </c:pt>
                <c:pt idx="73">
                  <c:v>1.3570074784210934E-2</c:v>
                </c:pt>
                <c:pt idx="74">
                  <c:v>1.2552417244366801E-2</c:v>
                </c:pt>
                <c:pt idx="75">
                  <c:v>5.4962615963293014E-2</c:v>
                </c:pt>
                <c:pt idx="76">
                  <c:v>3.0673202238808437E-3</c:v>
                </c:pt>
                <c:pt idx="77">
                  <c:v>2.9520377367727241E-2</c:v>
                </c:pt>
                <c:pt idx="78">
                  <c:v>0.206900818060124</c:v>
                </c:pt>
                <c:pt idx="80">
                  <c:v>1.4294752531223358E-2</c:v>
                </c:pt>
                <c:pt idx="84">
                  <c:v>0.11621782190278949</c:v>
                </c:pt>
                <c:pt idx="85">
                  <c:v>2.773732243223391E-2</c:v>
                </c:pt>
                <c:pt idx="86">
                  <c:v>3.3255102993378506E-2</c:v>
                </c:pt>
                <c:pt idx="91">
                  <c:v>0.33484485354471294</c:v>
                </c:pt>
                <c:pt idx="92">
                  <c:v>0.1509594660778393</c:v>
                </c:pt>
                <c:pt idx="93">
                  <c:v>0.19497324819181291</c:v>
                </c:pt>
                <c:pt idx="95">
                  <c:v>0.4114833044041209</c:v>
                </c:pt>
                <c:pt idx="97">
                  <c:v>0.37472496031786401</c:v>
                </c:pt>
                <c:pt idx="98">
                  <c:v>1.0643102669199161E-2</c:v>
                </c:pt>
                <c:pt idx="99">
                  <c:v>0.13726140504422432</c:v>
                </c:pt>
                <c:pt idx="100">
                  <c:v>0.37166255914097313</c:v>
                </c:pt>
                <c:pt idx="101">
                  <c:v>0.58009865929146331</c:v>
                </c:pt>
                <c:pt idx="102">
                  <c:v>6.9864477019962651E-2</c:v>
                </c:pt>
                <c:pt idx="103">
                  <c:v>0.25027929039410807</c:v>
                </c:pt>
                <c:pt idx="104">
                  <c:v>6.3725109108757644E-2</c:v>
                </c:pt>
                <c:pt idx="105">
                  <c:v>0.32327297470377087</c:v>
                </c:pt>
                <c:pt idx="106">
                  <c:v>1.5993035659576181E-2</c:v>
                </c:pt>
                <c:pt idx="107">
                  <c:v>0.1779322413850927</c:v>
                </c:pt>
                <c:pt idx="109">
                  <c:v>0.15833879472861553</c:v>
                </c:pt>
                <c:pt idx="110">
                  <c:v>0.5344354797662626</c:v>
                </c:pt>
                <c:pt idx="112">
                  <c:v>0.11574280792020944</c:v>
                </c:pt>
                <c:pt idx="113">
                  <c:v>0.1737486531137154</c:v>
                </c:pt>
                <c:pt idx="114">
                  <c:v>8.7590712751076868E-2</c:v>
                </c:pt>
                <c:pt idx="116">
                  <c:v>0.15090922161763443</c:v>
                </c:pt>
                <c:pt idx="117">
                  <c:v>9.1560069051832532E-2</c:v>
                </c:pt>
                <c:pt idx="118">
                  <c:v>8.0038911440876964E-2</c:v>
                </c:pt>
                <c:pt idx="119">
                  <c:v>6.0085095361939088E-2</c:v>
                </c:pt>
                <c:pt idx="120">
                  <c:v>1.7492185163201595E-2</c:v>
                </c:pt>
                <c:pt idx="121">
                  <c:v>0.15484627227203299</c:v>
                </c:pt>
                <c:pt idx="122">
                  <c:v>0.44477385147981857</c:v>
                </c:pt>
                <c:pt idx="123">
                  <c:v>0.36439195057207785</c:v>
                </c:pt>
                <c:pt idx="125">
                  <c:v>0.1251117484247225</c:v>
                </c:pt>
                <c:pt idx="126">
                  <c:v>0.32241038757429746</c:v>
                </c:pt>
                <c:pt idx="127">
                  <c:v>0</c:v>
                </c:pt>
                <c:pt idx="131">
                  <c:v>5.7018349302572546E-2</c:v>
                </c:pt>
                <c:pt idx="132">
                  <c:v>1.6746426264791541E-2</c:v>
                </c:pt>
                <c:pt idx="133">
                  <c:v>5.5453694917848941E-2</c:v>
                </c:pt>
                <c:pt idx="134">
                  <c:v>0</c:v>
                </c:pt>
                <c:pt idx="135">
                  <c:v>5.310649118268651E-2</c:v>
                </c:pt>
                <c:pt idx="136">
                  <c:v>4.5246958818716404E-2</c:v>
                </c:pt>
                <c:pt idx="137">
                  <c:v>0.51941259136275797</c:v>
                </c:pt>
                <c:pt idx="138">
                  <c:v>0.33666172325673238</c:v>
                </c:pt>
                <c:pt idx="139">
                  <c:v>4.5661614839569126E-2</c:v>
                </c:pt>
                <c:pt idx="140">
                  <c:v>1.5484045419685394E-2</c:v>
                </c:pt>
                <c:pt idx="141">
                  <c:v>9.1676759124700025E-3</c:v>
                </c:pt>
                <c:pt idx="142">
                  <c:v>0.83743934020374444</c:v>
                </c:pt>
                <c:pt idx="144">
                  <c:v>0.27285885086988887</c:v>
                </c:pt>
                <c:pt idx="145">
                  <c:v>0.10978869746980149</c:v>
                </c:pt>
                <c:pt idx="146">
                  <c:v>0.1287216328139385</c:v>
                </c:pt>
                <c:pt idx="147">
                  <c:v>0.53827828973334846</c:v>
                </c:pt>
                <c:pt idx="148">
                  <c:v>0.10781518671647423</c:v>
                </c:pt>
                <c:pt idx="149">
                  <c:v>7.3224618461015065E-2</c:v>
                </c:pt>
                <c:pt idx="151">
                  <c:v>0.49756734290039251</c:v>
                </c:pt>
                <c:pt idx="154">
                  <c:v>1.7533273436554756E-2</c:v>
                </c:pt>
                <c:pt idx="155">
                  <c:v>2.8778695756785704E-2</c:v>
                </c:pt>
                <c:pt idx="156">
                  <c:v>7.8328464739129022E-2</c:v>
                </c:pt>
                <c:pt idx="159">
                  <c:v>0.60241627138049603</c:v>
                </c:pt>
                <c:pt idx="160">
                  <c:v>0.36625105342762859</c:v>
                </c:pt>
                <c:pt idx="162">
                  <c:v>0.27105931762529495</c:v>
                </c:pt>
                <c:pt idx="163">
                  <c:v>0.15928235164435639</c:v>
                </c:pt>
              </c:numCache>
            </c:numRef>
          </c:xVal>
          <c:yVal>
            <c:numRef>
              <c:f>Fig6a!$C$2:$C$165</c:f>
              <c:numCache>
                <c:formatCode>General</c:formatCode>
                <c:ptCount val="164"/>
                <c:pt idx="0">
                  <c:v>11</c:v>
                </c:pt>
                <c:pt idx="1">
                  <c:v>12</c:v>
                </c:pt>
                <c:pt idx="4">
                  <c:v>16</c:v>
                </c:pt>
                <c:pt idx="5">
                  <c:v>11</c:v>
                </c:pt>
                <c:pt idx="6">
                  <c:v>21</c:v>
                </c:pt>
                <c:pt idx="7">
                  <c:v>15</c:v>
                </c:pt>
                <c:pt idx="8">
                  <c:v>11</c:v>
                </c:pt>
                <c:pt idx="9">
                  <c:v>12.6</c:v>
                </c:pt>
                <c:pt idx="10">
                  <c:v>14</c:v>
                </c:pt>
                <c:pt idx="11">
                  <c:v>8</c:v>
                </c:pt>
                <c:pt idx="12">
                  <c:v>13</c:v>
                </c:pt>
                <c:pt idx="13">
                  <c:v>14</c:v>
                </c:pt>
                <c:pt idx="14">
                  <c:v>19</c:v>
                </c:pt>
                <c:pt idx="15">
                  <c:v>13</c:v>
                </c:pt>
                <c:pt idx="16">
                  <c:v>7</c:v>
                </c:pt>
                <c:pt idx="17">
                  <c:v>7</c:v>
                </c:pt>
                <c:pt idx="18">
                  <c:v>14</c:v>
                </c:pt>
                <c:pt idx="19">
                  <c:v>12</c:v>
                </c:pt>
                <c:pt idx="20">
                  <c:v>15</c:v>
                </c:pt>
                <c:pt idx="21">
                  <c:v>13</c:v>
                </c:pt>
                <c:pt idx="22">
                  <c:v>13</c:v>
                </c:pt>
                <c:pt idx="23">
                  <c:v>4</c:v>
                </c:pt>
                <c:pt idx="24">
                  <c:v>6</c:v>
                </c:pt>
                <c:pt idx="25">
                  <c:v>9</c:v>
                </c:pt>
                <c:pt idx="26">
                  <c:v>9</c:v>
                </c:pt>
                <c:pt idx="27">
                  <c:v>16</c:v>
                </c:pt>
                <c:pt idx="28">
                  <c:v>12</c:v>
                </c:pt>
                <c:pt idx="31">
                  <c:v>14</c:v>
                </c:pt>
                <c:pt idx="32">
                  <c:v>11</c:v>
                </c:pt>
                <c:pt idx="33">
                  <c:v>11</c:v>
                </c:pt>
                <c:pt idx="34">
                  <c:v>8</c:v>
                </c:pt>
                <c:pt idx="35">
                  <c:v>4.3</c:v>
                </c:pt>
                <c:pt idx="36">
                  <c:v>8</c:v>
                </c:pt>
                <c:pt idx="37">
                  <c:v>11</c:v>
                </c:pt>
                <c:pt idx="39">
                  <c:v>13</c:v>
                </c:pt>
                <c:pt idx="40">
                  <c:v>13</c:v>
                </c:pt>
                <c:pt idx="41">
                  <c:v>15</c:v>
                </c:pt>
                <c:pt idx="42">
                  <c:v>17</c:v>
                </c:pt>
                <c:pt idx="43">
                  <c:v>13</c:v>
                </c:pt>
                <c:pt idx="45">
                  <c:v>12</c:v>
                </c:pt>
                <c:pt idx="46">
                  <c:v>11</c:v>
                </c:pt>
                <c:pt idx="47">
                  <c:v>5</c:v>
                </c:pt>
                <c:pt idx="48">
                  <c:v>16</c:v>
                </c:pt>
                <c:pt idx="49">
                  <c:v>5</c:v>
                </c:pt>
                <c:pt idx="51">
                  <c:v>18</c:v>
                </c:pt>
                <c:pt idx="52">
                  <c:v>16</c:v>
                </c:pt>
                <c:pt idx="54">
                  <c:v>5</c:v>
                </c:pt>
                <c:pt idx="55">
                  <c:v>11</c:v>
                </c:pt>
                <c:pt idx="56">
                  <c:v>16</c:v>
                </c:pt>
                <c:pt idx="57">
                  <c:v>7</c:v>
                </c:pt>
                <c:pt idx="58">
                  <c:v>16</c:v>
                </c:pt>
                <c:pt idx="59">
                  <c:v>16</c:v>
                </c:pt>
                <c:pt idx="60">
                  <c:v>9</c:v>
                </c:pt>
                <c:pt idx="63">
                  <c:v>12</c:v>
                </c:pt>
                <c:pt idx="67">
                  <c:v>16</c:v>
                </c:pt>
                <c:pt idx="68">
                  <c:v>18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17</c:v>
                </c:pt>
                <c:pt idx="73">
                  <c:v>16</c:v>
                </c:pt>
                <c:pt idx="74">
                  <c:v>16</c:v>
                </c:pt>
                <c:pt idx="75">
                  <c:v>12</c:v>
                </c:pt>
                <c:pt idx="76">
                  <c:v>15</c:v>
                </c:pt>
                <c:pt idx="77">
                  <c:v>13</c:v>
                </c:pt>
                <c:pt idx="78">
                  <c:v>14</c:v>
                </c:pt>
                <c:pt idx="79">
                  <c:v>9</c:v>
                </c:pt>
                <c:pt idx="80">
                  <c:v>16</c:v>
                </c:pt>
                <c:pt idx="81">
                  <c:v>8.7000000000000011</c:v>
                </c:pt>
                <c:pt idx="82">
                  <c:v>13</c:v>
                </c:pt>
                <c:pt idx="83">
                  <c:v>9</c:v>
                </c:pt>
                <c:pt idx="84">
                  <c:v>15</c:v>
                </c:pt>
                <c:pt idx="85">
                  <c:v>13</c:v>
                </c:pt>
                <c:pt idx="86">
                  <c:v>11</c:v>
                </c:pt>
                <c:pt idx="87">
                  <c:v>16</c:v>
                </c:pt>
                <c:pt idx="88">
                  <c:v>14</c:v>
                </c:pt>
                <c:pt idx="91">
                  <c:v>6.2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5</c:v>
                </c:pt>
                <c:pt idx="96">
                  <c:v>14</c:v>
                </c:pt>
                <c:pt idx="97">
                  <c:v>7</c:v>
                </c:pt>
                <c:pt idx="98">
                  <c:v>13</c:v>
                </c:pt>
                <c:pt idx="99">
                  <c:v>13</c:v>
                </c:pt>
                <c:pt idx="100">
                  <c:v>10</c:v>
                </c:pt>
                <c:pt idx="101">
                  <c:v>11</c:v>
                </c:pt>
                <c:pt idx="102">
                  <c:v>10</c:v>
                </c:pt>
                <c:pt idx="103">
                  <c:v>7</c:v>
                </c:pt>
                <c:pt idx="104">
                  <c:v>12</c:v>
                </c:pt>
                <c:pt idx="105">
                  <c:v>10</c:v>
                </c:pt>
                <c:pt idx="106">
                  <c:v>17</c:v>
                </c:pt>
                <c:pt idx="108">
                  <c:v>19</c:v>
                </c:pt>
                <c:pt idx="109">
                  <c:v>11</c:v>
                </c:pt>
                <c:pt idx="110">
                  <c:v>3</c:v>
                </c:pt>
                <c:pt idx="111">
                  <c:v>10</c:v>
                </c:pt>
                <c:pt idx="112">
                  <c:v>18</c:v>
                </c:pt>
                <c:pt idx="113">
                  <c:v>6</c:v>
                </c:pt>
                <c:pt idx="114">
                  <c:v>13</c:v>
                </c:pt>
                <c:pt idx="115">
                  <c:v>6.1</c:v>
                </c:pt>
                <c:pt idx="116">
                  <c:v>12</c:v>
                </c:pt>
                <c:pt idx="117">
                  <c:v>14</c:v>
                </c:pt>
                <c:pt idx="118">
                  <c:v>12</c:v>
                </c:pt>
                <c:pt idx="119">
                  <c:v>16</c:v>
                </c:pt>
                <c:pt idx="120">
                  <c:v>16</c:v>
                </c:pt>
                <c:pt idx="121">
                  <c:v>13</c:v>
                </c:pt>
                <c:pt idx="122">
                  <c:v>13</c:v>
                </c:pt>
                <c:pt idx="123">
                  <c:v>9</c:v>
                </c:pt>
                <c:pt idx="124">
                  <c:v>10</c:v>
                </c:pt>
                <c:pt idx="128">
                  <c:v>14</c:v>
                </c:pt>
                <c:pt idx="129">
                  <c:v>16</c:v>
                </c:pt>
                <c:pt idx="130">
                  <c:v>11</c:v>
                </c:pt>
                <c:pt idx="131">
                  <c:v>13</c:v>
                </c:pt>
                <c:pt idx="132">
                  <c:v>16</c:v>
                </c:pt>
                <c:pt idx="134">
                  <c:v>14</c:v>
                </c:pt>
                <c:pt idx="135">
                  <c:v>12</c:v>
                </c:pt>
                <c:pt idx="136">
                  <c:v>11</c:v>
                </c:pt>
                <c:pt idx="138">
                  <c:v>12</c:v>
                </c:pt>
                <c:pt idx="139">
                  <c:v>10</c:v>
                </c:pt>
                <c:pt idx="140">
                  <c:v>19</c:v>
                </c:pt>
                <c:pt idx="141">
                  <c:v>16</c:v>
                </c:pt>
                <c:pt idx="142">
                  <c:v>9</c:v>
                </c:pt>
                <c:pt idx="143">
                  <c:v>11</c:v>
                </c:pt>
                <c:pt idx="144">
                  <c:v>5</c:v>
                </c:pt>
                <c:pt idx="145">
                  <c:v>13</c:v>
                </c:pt>
                <c:pt idx="146">
                  <c:v>10.6</c:v>
                </c:pt>
                <c:pt idx="147">
                  <c:v>12</c:v>
                </c:pt>
                <c:pt idx="148">
                  <c:v>13</c:v>
                </c:pt>
                <c:pt idx="149">
                  <c:v>11</c:v>
                </c:pt>
                <c:pt idx="151">
                  <c:v>12</c:v>
                </c:pt>
                <c:pt idx="152">
                  <c:v>13</c:v>
                </c:pt>
                <c:pt idx="153">
                  <c:v>12</c:v>
                </c:pt>
                <c:pt idx="154">
                  <c:v>21</c:v>
                </c:pt>
                <c:pt idx="155">
                  <c:v>16</c:v>
                </c:pt>
                <c:pt idx="156">
                  <c:v>15</c:v>
                </c:pt>
                <c:pt idx="157">
                  <c:v>12</c:v>
                </c:pt>
                <c:pt idx="158">
                  <c:v>9</c:v>
                </c:pt>
                <c:pt idx="159">
                  <c:v>12</c:v>
                </c:pt>
                <c:pt idx="160">
                  <c:v>11</c:v>
                </c:pt>
                <c:pt idx="161">
                  <c:v>8.5</c:v>
                </c:pt>
                <c:pt idx="162">
                  <c:v>7</c:v>
                </c:pt>
                <c:pt idx="163">
                  <c:v>9</c:v>
                </c:pt>
              </c:numCache>
            </c:numRef>
          </c:yVal>
          <c:bubbleSize>
            <c:numRef>
              <c:f>Fig6a!$D$2:$D$165</c:f>
              <c:numCache>
                <c:formatCode>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085440"/>
        <c:axId val="219288320"/>
      </c:bubbleChart>
      <c:valAx>
        <c:axId val="219085440"/>
        <c:scaling>
          <c:orientation val="minMax"/>
          <c:min val="-0.2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Natural capital as share of total wealth</a:t>
                </a:r>
              </a:p>
            </c:rich>
          </c:tx>
          <c:layout>
            <c:manualLayout>
              <c:xMode val="edge"/>
              <c:yMode val="edge"/>
              <c:x val="0.28378740157480375"/>
              <c:y val="0.93528235448985453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288320"/>
        <c:crosses val="autoZero"/>
        <c:crossBetween val="midCat"/>
      </c:valAx>
      <c:valAx>
        <c:axId val="219288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 b="0" noProof="0"/>
                </a:pPr>
                <a:r>
                  <a:rPr lang="en-US" sz="1400" b="0" noProof="0"/>
                  <a:t>School life </a:t>
                </a:r>
                <a:r>
                  <a:rPr lang="en-US" sz="1400" b="0" noProof="0" smtClean="0"/>
                  <a:t>expectancy (years)</a:t>
                </a:r>
                <a:endParaRPr lang="en-US" sz="1400" b="0" noProof="0"/>
              </a:p>
            </c:rich>
          </c:tx>
          <c:layout>
            <c:manualLayout>
              <c:xMode val="edge"/>
              <c:yMode val="edge"/>
              <c:x val="1.067246857300732E-2"/>
              <c:y val="0.2376350369059954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085440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Sheet5a!$J$2:$J$165</c:f>
              <c:numCache>
                <c:formatCode>0.000</c:formatCode>
                <c:ptCount val="164"/>
                <c:pt idx="0">
                  <c:v>0.22481849161241418</c:v>
                </c:pt>
                <c:pt idx="1">
                  <c:v>0.71388097624382363</c:v>
                </c:pt>
                <c:pt idx="3">
                  <c:v>1.1374880164654121E-2</c:v>
                </c:pt>
                <c:pt idx="4">
                  <c:v>7.4063517734570913E-2</c:v>
                </c:pt>
                <c:pt idx="6">
                  <c:v>6.513483751150842E-2</c:v>
                </c:pt>
                <c:pt idx="7">
                  <c:v>1.4548722748046425E-2</c:v>
                </c:pt>
                <c:pt idx="11">
                  <c:v>0.16018654723975881</c:v>
                </c:pt>
                <c:pt idx="12">
                  <c:v>9.4573678953940796E-3</c:v>
                </c:pt>
                <c:pt idx="14">
                  <c:v>6.7074192762689956E-3</c:v>
                </c:pt>
                <c:pt idx="15">
                  <c:v>0.13130117231147256</c:v>
                </c:pt>
                <c:pt idx="16">
                  <c:v>0.16889243549816449</c:v>
                </c:pt>
                <c:pt idx="17">
                  <c:v>0.63829882322527975</c:v>
                </c:pt>
                <c:pt idx="18">
                  <c:v>0.26366830222091242</c:v>
                </c:pt>
                <c:pt idx="19">
                  <c:v>7.8405815009703075E-2</c:v>
                </c:pt>
                <c:pt idx="20">
                  <c:v>7.7679265347895043E-2</c:v>
                </c:pt>
                <c:pt idx="22">
                  <c:v>0.13651447579349893</c:v>
                </c:pt>
                <c:pt idx="23">
                  <c:v>0.23954324880116651</c:v>
                </c:pt>
                <c:pt idx="24">
                  <c:v>0.42334244189284859</c:v>
                </c:pt>
                <c:pt idx="25">
                  <c:v>0.32286392299257693</c:v>
                </c:pt>
                <c:pt idx="26">
                  <c:v>0.44017955202086678</c:v>
                </c:pt>
                <c:pt idx="27">
                  <c:v>0.10699423420641654</c:v>
                </c:pt>
                <c:pt idx="28">
                  <c:v>2.1585943208175248E-2</c:v>
                </c:pt>
                <c:pt idx="29">
                  <c:v>0.61231321536474681</c:v>
                </c:pt>
                <c:pt idx="30">
                  <c:v>0.4174704619499901</c:v>
                </c:pt>
                <c:pt idx="31">
                  <c:v>0.14079862283866171</c:v>
                </c:pt>
                <c:pt idx="32">
                  <c:v>0.23679965041228188</c:v>
                </c:pt>
                <c:pt idx="33">
                  <c:v>0.14659917457813787</c:v>
                </c:pt>
                <c:pt idx="34">
                  <c:v>0.12042216999082953</c:v>
                </c:pt>
                <c:pt idx="37">
                  <c:v>0.13840500382880191</c:v>
                </c:pt>
                <c:pt idx="38">
                  <c:v>0.21912752029607038</c:v>
                </c:pt>
                <c:pt idx="42">
                  <c:v>2.0422355450366692E-2</c:v>
                </c:pt>
                <c:pt idx="43">
                  <c:v>9.5059271975229565E-2</c:v>
                </c:pt>
                <c:pt idx="44">
                  <c:v>0.38870312202489082</c:v>
                </c:pt>
                <c:pt idx="45">
                  <c:v>0.1484999774396995</c:v>
                </c:pt>
                <c:pt idx="46">
                  <c:v>2.5009677577581886E-2</c:v>
                </c:pt>
                <c:pt idx="48">
                  <c:v>9.409416794571375E-2</c:v>
                </c:pt>
                <c:pt idx="49">
                  <c:v>0.40502297469807275</c:v>
                </c:pt>
                <c:pt idx="50">
                  <c:v>4.9194022027113322E-2</c:v>
                </c:pt>
                <c:pt idx="51">
                  <c:v>2.7292701958587275E-2</c:v>
                </c:pt>
                <c:pt idx="52">
                  <c:v>1.3536171533202747E-2</c:v>
                </c:pt>
                <c:pt idx="53">
                  <c:v>0.66220554022798561</c:v>
                </c:pt>
                <c:pt idx="54">
                  <c:v>8.0707107982788531E-2</c:v>
                </c:pt>
                <c:pt idx="55">
                  <c:v>0.13802151519385225</c:v>
                </c:pt>
                <c:pt idx="56">
                  <c:v>8.953983409632606E-3</c:v>
                </c:pt>
                <c:pt idx="57">
                  <c:v>0.12888578857572441</c:v>
                </c:pt>
                <c:pt idx="58">
                  <c:v>1.921726342259765E-2</c:v>
                </c:pt>
                <c:pt idx="59">
                  <c:v>1.1567115676684715E-2</c:v>
                </c:pt>
                <c:pt idx="60">
                  <c:v>9.7476862495633712E-2</c:v>
                </c:pt>
                <c:pt idx="61">
                  <c:v>0.22107890431707569</c:v>
                </c:pt>
                <c:pt idx="62">
                  <c:v>0.46761212880476832</c:v>
                </c:pt>
                <c:pt idx="63">
                  <c:v>0.65155192398493822</c:v>
                </c:pt>
                <c:pt idx="64">
                  <c:v>9.6336908048151704E-2</c:v>
                </c:pt>
                <c:pt idx="65">
                  <c:v>0.259801986221458</c:v>
                </c:pt>
                <c:pt idx="67">
                  <c:v>6.4191842286912479E-2</c:v>
                </c:pt>
                <c:pt idx="69">
                  <c:v>0.28276222162559184</c:v>
                </c:pt>
                <c:pt idx="70">
                  <c:v>0.25032693009489437</c:v>
                </c:pt>
                <c:pt idx="71">
                  <c:v>0.5871717143832097</c:v>
                </c:pt>
                <c:pt idx="72">
                  <c:v>3.1874002747252841E-2</c:v>
                </c:pt>
                <c:pt idx="73">
                  <c:v>1.3570074784210934E-2</c:v>
                </c:pt>
                <c:pt idx="74">
                  <c:v>1.2552417244366801E-2</c:v>
                </c:pt>
                <c:pt idx="75">
                  <c:v>5.4962615963293014E-2</c:v>
                </c:pt>
                <c:pt idx="76">
                  <c:v>3.0673202238808437E-3</c:v>
                </c:pt>
                <c:pt idx="77">
                  <c:v>2.9520377367727241E-2</c:v>
                </c:pt>
                <c:pt idx="78">
                  <c:v>0.206900818060124</c:v>
                </c:pt>
                <c:pt idx="80">
                  <c:v>1.4294752531223358E-2</c:v>
                </c:pt>
                <c:pt idx="84">
                  <c:v>0.11621782190278949</c:v>
                </c:pt>
                <c:pt idx="85">
                  <c:v>2.773732243223391E-2</c:v>
                </c:pt>
                <c:pt idx="86">
                  <c:v>3.3255102993378506E-2</c:v>
                </c:pt>
                <c:pt idx="91">
                  <c:v>0.33484485354471294</c:v>
                </c:pt>
                <c:pt idx="92">
                  <c:v>0.1509594660778393</c:v>
                </c:pt>
                <c:pt idx="93">
                  <c:v>0.19497324819181291</c:v>
                </c:pt>
                <c:pt idx="95">
                  <c:v>0.4114833044041209</c:v>
                </c:pt>
                <c:pt idx="97">
                  <c:v>0.37472496031786401</c:v>
                </c:pt>
                <c:pt idx="98">
                  <c:v>1.0643102669199161E-2</c:v>
                </c:pt>
                <c:pt idx="99">
                  <c:v>0.13726140504422432</c:v>
                </c:pt>
                <c:pt idx="100">
                  <c:v>0.37166255914097313</c:v>
                </c:pt>
                <c:pt idx="101">
                  <c:v>0.58009865929146331</c:v>
                </c:pt>
                <c:pt idx="102">
                  <c:v>6.9864477019962651E-2</c:v>
                </c:pt>
                <c:pt idx="103">
                  <c:v>0.25027929039410807</c:v>
                </c:pt>
                <c:pt idx="104">
                  <c:v>6.3725109108757644E-2</c:v>
                </c:pt>
                <c:pt idx="105">
                  <c:v>0.32327297470377087</c:v>
                </c:pt>
                <c:pt idx="106">
                  <c:v>1.5993035659576181E-2</c:v>
                </c:pt>
                <c:pt idx="107">
                  <c:v>0.1779322413850927</c:v>
                </c:pt>
                <c:pt idx="109">
                  <c:v>0.15833879472861553</c:v>
                </c:pt>
                <c:pt idx="110">
                  <c:v>0.5344354797662626</c:v>
                </c:pt>
                <c:pt idx="112">
                  <c:v>0.11574280792020944</c:v>
                </c:pt>
                <c:pt idx="113">
                  <c:v>0.1737486531137154</c:v>
                </c:pt>
                <c:pt idx="114">
                  <c:v>8.7590712751076868E-2</c:v>
                </c:pt>
                <c:pt idx="116">
                  <c:v>0.15090922161763443</c:v>
                </c:pt>
                <c:pt idx="117">
                  <c:v>9.1560069051832532E-2</c:v>
                </c:pt>
                <c:pt idx="118">
                  <c:v>8.0038911440876964E-2</c:v>
                </c:pt>
                <c:pt idx="119">
                  <c:v>6.0085095361939088E-2</c:v>
                </c:pt>
                <c:pt idx="120">
                  <c:v>1.7492185163201595E-2</c:v>
                </c:pt>
                <c:pt idx="121">
                  <c:v>0.15484627227203299</c:v>
                </c:pt>
                <c:pt idx="122">
                  <c:v>0.44477385147981857</c:v>
                </c:pt>
                <c:pt idx="123">
                  <c:v>0.36439195057207785</c:v>
                </c:pt>
                <c:pt idx="125">
                  <c:v>0.1251117484247225</c:v>
                </c:pt>
                <c:pt idx="126">
                  <c:v>0.32241038757429746</c:v>
                </c:pt>
                <c:pt idx="127">
                  <c:v>0</c:v>
                </c:pt>
                <c:pt idx="131">
                  <c:v>5.7018349302572546E-2</c:v>
                </c:pt>
                <c:pt idx="132">
                  <c:v>1.6746426264791541E-2</c:v>
                </c:pt>
                <c:pt idx="133">
                  <c:v>5.5453694917848941E-2</c:v>
                </c:pt>
                <c:pt idx="134">
                  <c:v>0</c:v>
                </c:pt>
                <c:pt idx="135">
                  <c:v>5.310649118268651E-2</c:v>
                </c:pt>
                <c:pt idx="136">
                  <c:v>4.5246958818716404E-2</c:v>
                </c:pt>
                <c:pt idx="137">
                  <c:v>0.51941259136275797</c:v>
                </c:pt>
                <c:pt idx="138">
                  <c:v>0.33666172325673238</c:v>
                </c:pt>
                <c:pt idx="139">
                  <c:v>4.5661614839569126E-2</c:v>
                </c:pt>
                <c:pt idx="140">
                  <c:v>1.5484045419685394E-2</c:v>
                </c:pt>
                <c:pt idx="141">
                  <c:v>9.1676759124700025E-3</c:v>
                </c:pt>
                <c:pt idx="142">
                  <c:v>0.83743934020374444</c:v>
                </c:pt>
                <c:pt idx="144">
                  <c:v>0.27285885086988887</c:v>
                </c:pt>
                <c:pt idx="145">
                  <c:v>0.10978869746980149</c:v>
                </c:pt>
                <c:pt idx="146">
                  <c:v>0.1287216328139385</c:v>
                </c:pt>
                <c:pt idx="147">
                  <c:v>0.53827828973334846</c:v>
                </c:pt>
                <c:pt idx="148">
                  <c:v>0.10781518671647423</c:v>
                </c:pt>
                <c:pt idx="149">
                  <c:v>7.3224618461015065E-2</c:v>
                </c:pt>
                <c:pt idx="151">
                  <c:v>0.49756734290039251</c:v>
                </c:pt>
                <c:pt idx="154">
                  <c:v>1.7533273436554756E-2</c:v>
                </c:pt>
                <c:pt idx="155">
                  <c:v>2.8778695756785704E-2</c:v>
                </c:pt>
                <c:pt idx="156">
                  <c:v>7.8328464739129022E-2</c:v>
                </c:pt>
                <c:pt idx="159">
                  <c:v>0.60241627138049603</c:v>
                </c:pt>
                <c:pt idx="160">
                  <c:v>0.36625105342762859</c:v>
                </c:pt>
                <c:pt idx="162">
                  <c:v>0.27105931762529495</c:v>
                </c:pt>
                <c:pt idx="163">
                  <c:v>0.15928235164435639</c:v>
                </c:pt>
              </c:numCache>
            </c:numRef>
          </c:xVal>
          <c:yVal>
            <c:numRef>
              <c:f>Sheet5a!$K$2:$K$165</c:f>
              <c:numCache>
                <c:formatCode>General</c:formatCode>
                <c:ptCount val="164"/>
                <c:pt idx="0">
                  <c:v>2.4</c:v>
                </c:pt>
                <c:pt idx="1">
                  <c:v>2.8</c:v>
                </c:pt>
                <c:pt idx="2">
                  <c:v>2</c:v>
                </c:pt>
                <c:pt idx="4">
                  <c:v>2.8</c:v>
                </c:pt>
                <c:pt idx="5">
                  <c:v>2.9</c:v>
                </c:pt>
                <c:pt idx="6">
                  <c:v>8.8000000000000007</c:v>
                </c:pt>
                <c:pt idx="7">
                  <c:v>8.7000000000000011</c:v>
                </c:pt>
                <c:pt idx="8">
                  <c:v>2.2000000000000002</c:v>
                </c:pt>
                <c:pt idx="10">
                  <c:v>5.8</c:v>
                </c:pt>
                <c:pt idx="11">
                  <c:v>1.7</c:v>
                </c:pt>
                <c:pt idx="12">
                  <c:v>6.9</c:v>
                </c:pt>
                <c:pt idx="13">
                  <c:v>2.6</c:v>
                </c:pt>
                <c:pt idx="14">
                  <c:v>7.4</c:v>
                </c:pt>
                <c:pt idx="15">
                  <c:v>3.8</c:v>
                </c:pt>
                <c:pt idx="16">
                  <c:v>2.9</c:v>
                </c:pt>
                <c:pt idx="18">
                  <c:v>2.5</c:v>
                </c:pt>
                <c:pt idx="19">
                  <c:v>5.9</c:v>
                </c:pt>
                <c:pt idx="20">
                  <c:v>3.7</c:v>
                </c:pt>
                <c:pt idx="22">
                  <c:v>4</c:v>
                </c:pt>
                <c:pt idx="23">
                  <c:v>3.4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2.2000000000000002</c:v>
                </c:pt>
                <c:pt idx="27">
                  <c:v>8.4</c:v>
                </c:pt>
                <c:pt idx="30">
                  <c:v>1.7</c:v>
                </c:pt>
                <c:pt idx="32">
                  <c:v>3.2</c:v>
                </c:pt>
                <c:pt idx="33">
                  <c:v>4</c:v>
                </c:pt>
                <c:pt idx="35">
                  <c:v>2.1</c:v>
                </c:pt>
                <c:pt idx="36">
                  <c:v>2.2999999999999998</c:v>
                </c:pt>
                <c:pt idx="37">
                  <c:v>4.2</c:v>
                </c:pt>
                <c:pt idx="38">
                  <c:v>1.9000000000000001</c:v>
                </c:pt>
                <c:pt idx="39">
                  <c:v>3.4</c:v>
                </c:pt>
                <c:pt idx="40">
                  <c:v>5.7</c:v>
                </c:pt>
                <c:pt idx="41">
                  <c:v>4.3</c:v>
                </c:pt>
                <c:pt idx="42">
                  <c:v>9.5</c:v>
                </c:pt>
                <c:pt idx="43">
                  <c:v>3</c:v>
                </c:pt>
                <c:pt idx="44">
                  <c:v>2.5</c:v>
                </c:pt>
                <c:pt idx="45">
                  <c:v>3.4</c:v>
                </c:pt>
                <c:pt idx="46">
                  <c:v>4.2</c:v>
                </c:pt>
                <c:pt idx="47">
                  <c:v>2.6</c:v>
                </c:pt>
                <c:pt idx="48">
                  <c:v>6.4</c:v>
                </c:pt>
                <c:pt idx="49">
                  <c:v>2.2000000000000002</c:v>
                </c:pt>
                <c:pt idx="50">
                  <c:v>4</c:v>
                </c:pt>
                <c:pt idx="51">
                  <c:v>9.6</c:v>
                </c:pt>
                <c:pt idx="52">
                  <c:v>7.5</c:v>
                </c:pt>
                <c:pt idx="53">
                  <c:v>2.9</c:v>
                </c:pt>
                <c:pt idx="54">
                  <c:v>2.8</c:v>
                </c:pt>
                <c:pt idx="55">
                  <c:v>2.2999999999999998</c:v>
                </c:pt>
                <c:pt idx="56">
                  <c:v>8.2000000000000011</c:v>
                </c:pt>
                <c:pt idx="57">
                  <c:v>3.5</c:v>
                </c:pt>
                <c:pt idx="58">
                  <c:v>4.3</c:v>
                </c:pt>
                <c:pt idx="60">
                  <c:v>2.5</c:v>
                </c:pt>
                <c:pt idx="63">
                  <c:v>2.5</c:v>
                </c:pt>
                <c:pt idx="64">
                  <c:v>1.8</c:v>
                </c:pt>
                <c:pt idx="65">
                  <c:v>2.6</c:v>
                </c:pt>
                <c:pt idx="66">
                  <c:v>8.3000000000000007</c:v>
                </c:pt>
                <c:pt idx="67">
                  <c:v>5</c:v>
                </c:pt>
                <c:pt idx="68">
                  <c:v>9.7000000000000011</c:v>
                </c:pt>
                <c:pt idx="69">
                  <c:v>2.9</c:v>
                </c:pt>
                <c:pt idx="70">
                  <c:v>2.2000000000000002</c:v>
                </c:pt>
                <c:pt idx="71">
                  <c:v>2.9</c:v>
                </c:pt>
                <c:pt idx="72">
                  <c:v>7.4</c:v>
                </c:pt>
                <c:pt idx="73">
                  <c:v>6.3</c:v>
                </c:pt>
                <c:pt idx="74">
                  <c:v>5</c:v>
                </c:pt>
                <c:pt idx="75">
                  <c:v>3.6</c:v>
                </c:pt>
                <c:pt idx="76">
                  <c:v>7.3</c:v>
                </c:pt>
                <c:pt idx="77">
                  <c:v>5.7</c:v>
                </c:pt>
                <c:pt idx="78">
                  <c:v>2.6</c:v>
                </c:pt>
                <c:pt idx="79">
                  <c:v>2.1</c:v>
                </c:pt>
                <c:pt idx="80">
                  <c:v>5</c:v>
                </c:pt>
                <c:pt idx="81">
                  <c:v>4.7</c:v>
                </c:pt>
                <c:pt idx="82">
                  <c:v>2.2999999999999998</c:v>
                </c:pt>
                <c:pt idx="83">
                  <c:v>3.3</c:v>
                </c:pt>
                <c:pt idx="84">
                  <c:v>4.2</c:v>
                </c:pt>
                <c:pt idx="85">
                  <c:v>3.1</c:v>
                </c:pt>
                <c:pt idx="86">
                  <c:v>3.4</c:v>
                </c:pt>
                <c:pt idx="87">
                  <c:v>4.8</c:v>
                </c:pt>
                <c:pt idx="88">
                  <c:v>8.5</c:v>
                </c:pt>
                <c:pt idx="90">
                  <c:v>2.8</c:v>
                </c:pt>
                <c:pt idx="91">
                  <c:v>2.8</c:v>
                </c:pt>
                <c:pt idx="92">
                  <c:v>2.8</c:v>
                </c:pt>
                <c:pt idx="93">
                  <c:v>5.0999999999999996</c:v>
                </c:pt>
                <c:pt idx="95">
                  <c:v>2.9</c:v>
                </c:pt>
                <c:pt idx="96">
                  <c:v>6.6</c:v>
                </c:pt>
                <c:pt idx="98">
                  <c:v>4.2</c:v>
                </c:pt>
                <c:pt idx="99">
                  <c:v>3.5</c:v>
                </c:pt>
                <c:pt idx="100">
                  <c:v>2.9</c:v>
                </c:pt>
                <c:pt idx="101">
                  <c:v>3</c:v>
                </c:pt>
                <c:pt idx="102">
                  <c:v>3.2</c:v>
                </c:pt>
                <c:pt idx="103">
                  <c:v>2.8</c:v>
                </c:pt>
                <c:pt idx="104">
                  <c:v>4.3</c:v>
                </c:pt>
                <c:pt idx="105">
                  <c:v>2.5</c:v>
                </c:pt>
                <c:pt idx="106">
                  <c:v>8.6</c:v>
                </c:pt>
                <c:pt idx="108">
                  <c:v>9.6</c:v>
                </c:pt>
                <c:pt idx="109">
                  <c:v>2.6</c:v>
                </c:pt>
                <c:pt idx="110">
                  <c:v>2.4</c:v>
                </c:pt>
                <c:pt idx="111">
                  <c:v>1.9000000000000001</c:v>
                </c:pt>
                <c:pt idx="112">
                  <c:v>8.9</c:v>
                </c:pt>
                <c:pt idx="113">
                  <c:v>2.1</c:v>
                </c:pt>
                <c:pt idx="114">
                  <c:v>3.5</c:v>
                </c:pt>
                <c:pt idx="115">
                  <c:v>2.2999999999999998</c:v>
                </c:pt>
                <c:pt idx="116">
                  <c:v>2.1</c:v>
                </c:pt>
                <c:pt idx="117">
                  <c:v>3.5</c:v>
                </c:pt>
                <c:pt idx="118">
                  <c:v>2.5</c:v>
                </c:pt>
                <c:pt idx="119">
                  <c:v>3.4</c:v>
                </c:pt>
                <c:pt idx="120">
                  <c:v>6.5</c:v>
                </c:pt>
                <c:pt idx="121">
                  <c:v>3</c:v>
                </c:pt>
                <c:pt idx="122">
                  <c:v>2.4</c:v>
                </c:pt>
                <c:pt idx="123">
                  <c:v>3.1</c:v>
                </c:pt>
                <c:pt idx="124">
                  <c:v>3.4</c:v>
                </c:pt>
                <c:pt idx="125">
                  <c:v>3.2</c:v>
                </c:pt>
                <c:pt idx="126">
                  <c:v>2.4</c:v>
                </c:pt>
                <c:pt idx="127">
                  <c:v>9.4</c:v>
                </c:pt>
                <c:pt idx="128">
                  <c:v>4.3</c:v>
                </c:pt>
                <c:pt idx="129">
                  <c:v>6.1</c:v>
                </c:pt>
                <c:pt idx="131">
                  <c:v>4.5</c:v>
                </c:pt>
                <c:pt idx="132">
                  <c:v>7</c:v>
                </c:pt>
                <c:pt idx="133">
                  <c:v>3.2</c:v>
                </c:pt>
                <c:pt idx="137">
                  <c:v>2.1</c:v>
                </c:pt>
                <c:pt idx="138">
                  <c:v>3.2</c:v>
                </c:pt>
                <c:pt idx="139">
                  <c:v>2.8</c:v>
                </c:pt>
                <c:pt idx="140">
                  <c:v>9.2000000000000011</c:v>
                </c:pt>
                <c:pt idx="141">
                  <c:v>9.1</c:v>
                </c:pt>
                <c:pt idx="142">
                  <c:v>3.4</c:v>
                </c:pt>
                <c:pt idx="143">
                  <c:v>2.1</c:v>
                </c:pt>
                <c:pt idx="144">
                  <c:v>2.9</c:v>
                </c:pt>
                <c:pt idx="145">
                  <c:v>3.8</c:v>
                </c:pt>
                <c:pt idx="147">
                  <c:v>3.8</c:v>
                </c:pt>
                <c:pt idx="148">
                  <c:v>4.9000000000000004</c:v>
                </c:pt>
                <c:pt idx="149">
                  <c:v>3.5</c:v>
                </c:pt>
                <c:pt idx="150">
                  <c:v>1.8</c:v>
                </c:pt>
                <c:pt idx="151">
                  <c:v>2.5</c:v>
                </c:pt>
                <c:pt idx="152">
                  <c:v>2.6</c:v>
                </c:pt>
                <c:pt idx="153">
                  <c:v>6.2</c:v>
                </c:pt>
                <c:pt idx="154">
                  <c:v>8.6</c:v>
                </c:pt>
                <c:pt idx="155">
                  <c:v>7.6</c:v>
                </c:pt>
                <c:pt idx="156">
                  <c:v>5.9</c:v>
                </c:pt>
                <c:pt idx="157">
                  <c:v>2.2000000000000002</c:v>
                </c:pt>
                <c:pt idx="159">
                  <c:v>2.2999999999999998</c:v>
                </c:pt>
                <c:pt idx="160">
                  <c:v>2.6</c:v>
                </c:pt>
                <c:pt idx="161">
                  <c:v>2.8</c:v>
                </c:pt>
                <c:pt idx="162">
                  <c:v>2.6</c:v>
                </c:pt>
                <c:pt idx="163">
                  <c:v>2.6</c:v>
                </c:pt>
              </c:numCache>
            </c:numRef>
          </c:yVal>
          <c:bubbleSize>
            <c:numRef>
              <c:f>Sheet5a!$L$2:$L$165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346432"/>
        <c:axId val="219348352"/>
      </c:bubbleChart>
      <c:valAx>
        <c:axId val="219346432"/>
        <c:scaling>
          <c:orientation val="minMax"/>
          <c:min val="-0.2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Natural capital as share of total wealth</a:t>
                </a: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348352"/>
        <c:crosses val="autoZero"/>
        <c:crossBetween val="midCat"/>
      </c:valAx>
      <c:valAx>
        <c:axId val="21934835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s-IS" sz="1400" b="0"/>
                  <a:t>Corruption perceptions</a:t>
                </a:r>
                <a:r>
                  <a:rPr lang="is-IS" sz="1400" b="0" baseline="0"/>
                  <a:t> index</a:t>
                </a:r>
                <a:endParaRPr lang="is-IS" sz="1400" b="0"/>
              </a:p>
            </c:rich>
          </c:tx>
          <c:layout>
            <c:manualLayout>
              <c:xMode val="edge"/>
              <c:yMode val="edge"/>
              <c:x val="7.0175438596491264E-3"/>
              <c:y val="0.182919376276916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346432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rgbClr val="FFC000">
                    <a:alpha val="40000"/>
                  </a:srgbClr>
                </a:solidFill>
              </a:ln>
            </c:spPr>
            <c:trendlineType val="linear"/>
          </c:trendline>
          <c:xVal>
            <c:numRef>
              <c:f>Distort!$F$2:$F$165</c:f>
              <c:numCache>
                <c:formatCode>0.000</c:formatCode>
                <c:ptCount val="164"/>
                <c:pt idx="0">
                  <c:v>0.20407513530722718</c:v>
                </c:pt>
                <c:pt idx="1">
                  <c:v>0.1076607326105386</c:v>
                </c:pt>
                <c:pt idx="2">
                  <c:v>0.89126652748782131</c:v>
                </c:pt>
                <c:pt idx="3">
                  <c:v>5.2523171987641677E-2</c:v>
                </c:pt>
                <c:pt idx="4">
                  <c:v>0.70127406610804965</c:v>
                </c:pt>
                <c:pt idx="5">
                  <c:v>0.86403252342039782</c:v>
                </c:pt>
                <c:pt idx="6">
                  <c:v>5.5043704228679428E-2</c:v>
                </c:pt>
                <c:pt idx="7">
                  <c:v>3.8114704821450039E-2</c:v>
                </c:pt>
                <c:pt idx="8">
                  <c:v>0.75356384592053349</c:v>
                </c:pt>
                <c:pt idx="9">
                  <c:v>4.4570773419958909E-2</c:v>
                </c:pt>
                <c:pt idx="10">
                  <c:v>9.2814683491500658E-3</c:v>
                </c:pt>
                <c:pt idx="11">
                  <c:v>8.6757990867580029E-2</c:v>
                </c:pt>
                <c:pt idx="12">
                  <c:v>5.9575868716791276E-2</c:v>
                </c:pt>
                <c:pt idx="13">
                  <c:v>0.81035187022232602</c:v>
                </c:pt>
                <c:pt idx="14">
                  <c:v>4.0744382359289177E-2</c:v>
                </c:pt>
                <c:pt idx="15">
                  <c:v>3.9777228316969573E-2</c:v>
                </c:pt>
                <c:pt idx="16">
                  <c:v>5.1570835803200946E-2</c:v>
                </c:pt>
                <c:pt idx="17">
                  <c:v>7.9232079554348425E-2</c:v>
                </c:pt>
                <c:pt idx="18">
                  <c:v>0.78797163060417585</c:v>
                </c:pt>
                <c:pt idx="19">
                  <c:v>8.1747434631895488E-2</c:v>
                </c:pt>
                <c:pt idx="20">
                  <c:v>0.7536551418330526</c:v>
                </c:pt>
                <c:pt idx="21">
                  <c:v>3.9807961592318482E-2</c:v>
                </c:pt>
                <c:pt idx="22">
                  <c:v>0.44593733551264642</c:v>
                </c:pt>
                <c:pt idx="23">
                  <c:v>4.1686631528509814E-2</c:v>
                </c:pt>
                <c:pt idx="24">
                  <c:v>7.4716631968540503E-2</c:v>
                </c:pt>
                <c:pt idx="25">
                  <c:v>0.31027164685908332</c:v>
                </c:pt>
                <c:pt idx="26">
                  <c:v>5.8757088735675464E-2</c:v>
                </c:pt>
                <c:pt idx="27">
                  <c:v>4.7826323521410363E-2</c:v>
                </c:pt>
                <c:pt idx="28">
                  <c:v>4.3454495763869859E-2</c:v>
                </c:pt>
                <c:pt idx="29">
                  <c:v>6.6445725488365526E-2</c:v>
                </c:pt>
                <c:pt idx="30">
                  <c:v>5.0602867179341121E-2</c:v>
                </c:pt>
                <c:pt idx="31">
                  <c:v>0.39433399451872281</c:v>
                </c:pt>
                <c:pt idx="32">
                  <c:v>3.6632065701693174E-2</c:v>
                </c:pt>
                <c:pt idx="33">
                  <c:v>0.16463045339682156</c:v>
                </c:pt>
                <c:pt idx="34">
                  <c:v>5.557916607640364E-2</c:v>
                </c:pt>
                <c:pt idx="35">
                  <c:v>0.91198947785313045</c:v>
                </c:pt>
                <c:pt idx="36">
                  <c:v>7.2700296735905112E-2</c:v>
                </c:pt>
                <c:pt idx="37">
                  <c:v>0.13683347359789402</c:v>
                </c:pt>
                <c:pt idx="38">
                  <c:v>5.7737155779604706E-2</c:v>
                </c:pt>
                <c:pt idx="39">
                  <c:v>0.69771167739790252</c:v>
                </c:pt>
                <c:pt idx="40">
                  <c:v>5.7883629785951234E-2</c:v>
                </c:pt>
                <c:pt idx="41">
                  <c:v>0.11087401084733702</c:v>
                </c:pt>
                <c:pt idx="42">
                  <c:v>5.860202400564845E-2</c:v>
                </c:pt>
                <c:pt idx="43">
                  <c:v>0.1041433370660695</c:v>
                </c:pt>
                <c:pt idx="44">
                  <c:v>0.20161274226063353</c:v>
                </c:pt>
                <c:pt idx="45">
                  <c:v>8.1473316799853021E-2</c:v>
                </c:pt>
                <c:pt idx="46">
                  <c:v>7.7299254919148408E-2</c:v>
                </c:pt>
                <c:pt idx="47">
                  <c:v>0.10863509749303622</c:v>
                </c:pt>
                <c:pt idx="48">
                  <c:v>0.38597568463711196</c:v>
                </c:pt>
                <c:pt idx="49">
                  <c:v>5.9592159968323136E-2</c:v>
                </c:pt>
                <c:pt idx="50">
                  <c:v>5.7848125117768975E-2</c:v>
                </c:pt>
                <c:pt idx="51">
                  <c:v>6.1759669739403777E-2</c:v>
                </c:pt>
                <c:pt idx="52">
                  <c:v>5.1818138719006313E-2</c:v>
                </c:pt>
                <c:pt idx="53">
                  <c:v>7.8086106757628893E-2</c:v>
                </c:pt>
                <c:pt idx="54">
                  <c:v>8.4594259867535465E-2</c:v>
                </c:pt>
                <c:pt idx="55">
                  <c:v>0.89206958119913748</c:v>
                </c:pt>
                <c:pt idx="56">
                  <c:v>3.0135088326983042E-2</c:v>
                </c:pt>
                <c:pt idx="57">
                  <c:v>0.22077416087117446</c:v>
                </c:pt>
                <c:pt idx="58">
                  <c:v>0.10556561794235372</c:v>
                </c:pt>
                <c:pt idx="59">
                  <c:v>4.5167718365991372E-2</c:v>
                </c:pt>
                <c:pt idx="60">
                  <c:v>8.4479641116019327E-2</c:v>
                </c:pt>
                <c:pt idx="61">
                  <c:v>0.10714285714285711</c:v>
                </c:pt>
                <c:pt idx="62">
                  <c:v>0.24039094546007003</c:v>
                </c:pt>
                <c:pt idx="63">
                  <c:v>0.14973216563217429</c:v>
                </c:pt>
                <c:pt idx="64">
                  <c:v>9.1879129112084845E-2</c:v>
                </c:pt>
                <c:pt idx="65">
                  <c:v>8.2000321299887546E-2</c:v>
                </c:pt>
                <c:pt idx="66">
                  <c:v>5.6981870476459848E-2</c:v>
                </c:pt>
                <c:pt idx="67">
                  <c:v>7.6041762912316374E-2</c:v>
                </c:pt>
                <c:pt idx="68">
                  <c:v>0.17498556224733941</c:v>
                </c:pt>
                <c:pt idx="69">
                  <c:v>7.3044123099740454E-2</c:v>
                </c:pt>
                <c:pt idx="70">
                  <c:v>0.39967882817307293</c:v>
                </c:pt>
                <c:pt idx="71">
                  <c:v>0.16578432316231922</c:v>
                </c:pt>
                <c:pt idx="72">
                  <c:v>6.9767441860465171E-2</c:v>
                </c:pt>
                <c:pt idx="73">
                  <c:v>0.30769497040396021</c:v>
                </c:pt>
                <c:pt idx="74">
                  <c:v>7.8595779968672244E-2</c:v>
                </c:pt>
                <c:pt idx="75">
                  <c:v>0.13939628649497637</c:v>
                </c:pt>
                <c:pt idx="76">
                  <c:v>3.7397121817394241E-2</c:v>
                </c:pt>
                <c:pt idx="77">
                  <c:v>4.8054222831467527E-2</c:v>
                </c:pt>
                <c:pt idx="78">
                  <c:v>0.82178500142572042</c:v>
                </c:pt>
                <c:pt idx="79">
                  <c:v>7.8149846742411946E-2</c:v>
                </c:pt>
                <c:pt idx="80">
                  <c:v>0.11428002037155965</c:v>
                </c:pt>
                <c:pt idx="81">
                  <c:v>8.5397721333751453E-2</c:v>
                </c:pt>
                <c:pt idx="82">
                  <c:v>0.61515689757252856</c:v>
                </c:pt>
                <c:pt idx="83">
                  <c:v>0.26430016553246316</c:v>
                </c:pt>
                <c:pt idx="84">
                  <c:v>0.27280282568044922</c:v>
                </c:pt>
                <c:pt idx="85">
                  <c:v>0.21501929744227155</c:v>
                </c:pt>
                <c:pt idx="86">
                  <c:v>8.2589848856677597E-2</c:v>
                </c:pt>
                <c:pt idx="87">
                  <c:v>0.61929417139376453</c:v>
                </c:pt>
                <c:pt idx="88">
                  <c:v>4.2329055736448962E-2</c:v>
                </c:pt>
                <c:pt idx="89">
                  <c:v>5.8971141781681266E-2</c:v>
                </c:pt>
                <c:pt idx="90">
                  <c:v>0.66617705968754215</c:v>
                </c:pt>
                <c:pt idx="91">
                  <c:v>0.108496032807346</c:v>
                </c:pt>
                <c:pt idx="92">
                  <c:v>0.12810340693593739</c:v>
                </c:pt>
                <c:pt idx="93">
                  <c:v>3.0185477027518504E-2</c:v>
                </c:pt>
                <c:pt idx="94">
                  <c:v>5.4876247858704076E-2</c:v>
                </c:pt>
                <c:pt idx="95">
                  <c:v>6.8138819077739818E-2</c:v>
                </c:pt>
                <c:pt idx="96">
                  <c:v>2.8560326403730331E-2</c:v>
                </c:pt>
                <c:pt idx="97">
                  <c:v>5.89342430302318E-2</c:v>
                </c:pt>
                <c:pt idx="98">
                  <c:v>7.7128948157718702E-2</c:v>
                </c:pt>
                <c:pt idx="99">
                  <c:v>0.21202450603786224</c:v>
                </c:pt>
                <c:pt idx="100">
                  <c:v>0.64930265181148672</c:v>
                </c:pt>
                <c:pt idx="101">
                  <c:v>0.27715427049648095</c:v>
                </c:pt>
                <c:pt idx="102">
                  <c:v>4.8683615953575801E-2</c:v>
                </c:pt>
                <c:pt idx="103">
                  <c:v>0.26884550705564114</c:v>
                </c:pt>
                <c:pt idx="104">
                  <c:v>9.8530604885964185E-2</c:v>
                </c:pt>
                <c:pt idx="105">
                  <c:v>7.8022357957819533E-2</c:v>
                </c:pt>
                <c:pt idx="106">
                  <c:v>4.0813390245072217E-2</c:v>
                </c:pt>
                <c:pt idx="107">
                  <c:v>5.338886785308599E-2</c:v>
                </c:pt>
                <c:pt idx="108">
                  <c:v>6.8901303538175057E-2</c:v>
                </c:pt>
                <c:pt idx="109">
                  <c:v>0.87950428061043162</c:v>
                </c:pt>
                <c:pt idx="110">
                  <c:v>4.9316696375519976E-2</c:v>
                </c:pt>
                <c:pt idx="111">
                  <c:v>0.1498405951115834</c:v>
                </c:pt>
                <c:pt idx="112">
                  <c:v>5.3970956908377089E-2</c:v>
                </c:pt>
                <c:pt idx="113">
                  <c:v>7.437404544823438E-2</c:v>
                </c:pt>
                <c:pt idx="114">
                  <c:v>3.6399990363999934E-2</c:v>
                </c:pt>
                <c:pt idx="115">
                  <c:v>6.1076944744378192E-2</c:v>
                </c:pt>
                <c:pt idx="116">
                  <c:v>0.11841844268617906</c:v>
                </c:pt>
                <c:pt idx="117">
                  <c:v>0.74680018736786169</c:v>
                </c:pt>
                <c:pt idx="118">
                  <c:v>9.6555618294748721E-2</c:v>
                </c:pt>
                <c:pt idx="119">
                  <c:v>0.19871794871794882</c:v>
                </c:pt>
                <c:pt idx="120">
                  <c:v>9.6351519259008186E-2</c:v>
                </c:pt>
                <c:pt idx="121">
                  <c:v>0.31893099408832126</c:v>
                </c:pt>
                <c:pt idx="122">
                  <c:v>0.74237669211672674</c:v>
                </c:pt>
                <c:pt idx="123">
                  <c:v>9.8429012554376083E-2</c:v>
                </c:pt>
                <c:pt idx="124">
                  <c:v>6.6794204792011813E-2</c:v>
                </c:pt>
                <c:pt idx="125">
                  <c:v>4.8434675040441591E-2</c:v>
                </c:pt>
                <c:pt idx="126">
                  <c:v>0.21056267145591978</c:v>
                </c:pt>
                <c:pt idx="127">
                  <c:v>2.8513139359790149E-2</c:v>
                </c:pt>
                <c:pt idx="128">
                  <c:v>7.7277970011534039E-2</c:v>
                </c:pt>
                <c:pt idx="129">
                  <c:v>0.26404448442227491</c:v>
                </c:pt>
                <c:pt idx="130">
                  <c:v>8.7061166901817547E-2</c:v>
                </c:pt>
                <c:pt idx="131">
                  <c:v>9.3484419263456187E-2</c:v>
                </c:pt>
                <c:pt idx="132">
                  <c:v>8.1135716254709195E-2</c:v>
                </c:pt>
                <c:pt idx="133">
                  <c:v>8.2463585273540488E-2</c:v>
                </c:pt>
                <c:pt idx="134">
                  <c:v>5.1859180476543816E-2</c:v>
                </c:pt>
                <c:pt idx="135">
                  <c:v>3.5586845404571368E-2</c:v>
                </c:pt>
                <c:pt idx="136">
                  <c:v>4.9351078779862778E-2</c:v>
                </c:pt>
                <c:pt idx="137">
                  <c:v>0.2373834626603879</c:v>
                </c:pt>
                <c:pt idx="138">
                  <c:v>0.27562477363274229</c:v>
                </c:pt>
                <c:pt idx="139">
                  <c:v>0.10260245288662879</c:v>
                </c:pt>
                <c:pt idx="140">
                  <c:v>5.6069473286766099E-2</c:v>
                </c:pt>
                <c:pt idx="141">
                  <c:v>3.4958623850997586E-2</c:v>
                </c:pt>
                <c:pt idx="142">
                  <c:v>8.4500595074613341E-2</c:v>
                </c:pt>
                <c:pt idx="143">
                  <c:v>0.67367184440673633</c:v>
                </c:pt>
                <c:pt idx="144">
                  <c:v>0.17343986775037898</c:v>
                </c:pt>
                <c:pt idx="145">
                  <c:v>4.4844548450260285E-2</c:v>
                </c:pt>
                <c:pt idx="146">
                  <c:v>5.1053330802808917E-2</c:v>
                </c:pt>
                <c:pt idx="147">
                  <c:v>6.5922518272890737E-2</c:v>
                </c:pt>
                <c:pt idx="148">
                  <c:v>5.8448613022379928E-2</c:v>
                </c:pt>
                <c:pt idx="149">
                  <c:v>0.32790052927833346</c:v>
                </c:pt>
                <c:pt idx="150">
                  <c:v>0.8393693393137367</c:v>
                </c:pt>
                <c:pt idx="151">
                  <c:v>0.35799122588008708</c:v>
                </c:pt>
                <c:pt idx="152">
                  <c:v>0.83814136484181434</c:v>
                </c:pt>
                <c:pt idx="153">
                  <c:v>8.0679561668015001E-2</c:v>
                </c:pt>
                <c:pt idx="154">
                  <c:v>6.4918063445309412E-2</c:v>
                </c:pt>
                <c:pt idx="155">
                  <c:v>3.9800278457919294E-2</c:v>
                </c:pt>
                <c:pt idx="156">
                  <c:v>0.34465979651686685</c:v>
                </c:pt>
                <c:pt idx="157">
                  <c:v>0.74382722131357615</c:v>
                </c:pt>
                <c:pt idx="158">
                  <c:v>3.8021071919377002E-2</c:v>
                </c:pt>
                <c:pt idx="159">
                  <c:v>0.17221969289350617</c:v>
                </c:pt>
                <c:pt idx="160">
                  <c:v>0.4783685977895874</c:v>
                </c:pt>
                <c:pt idx="161">
                  <c:v>0.17586945772210341</c:v>
                </c:pt>
                <c:pt idx="162">
                  <c:v>0.23327582902050975</c:v>
                </c:pt>
                <c:pt idx="163">
                  <c:v>0.11361269306623541</c:v>
                </c:pt>
              </c:numCache>
            </c:numRef>
          </c:xVal>
          <c:yVal>
            <c:numRef>
              <c:f>Distort!$G$2:$G$165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-0.15250491388440249</c:v>
                </c:pt>
                <c:pt idx="2">
                  <c:v>-3.0489424174500872</c:v>
                </c:pt>
                <c:pt idx="3">
                  <c:v>2.6858421294513013</c:v>
                </c:pt>
                <c:pt idx="4">
                  <c:v>0.53802965318573615</c:v>
                </c:pt>
                <c:pt idx="5">
                  <c:v>-3.4661731441284314</c:v>
                </c:pt>
                <c:pt idx="6">
                  <c:v>1.934936255618469</c:v>
                </c:pt>
                <c:pt idx="7">
                  <c:v>2.3835753395424142</c:v>
                </c:pt>
                <c:pt idx="8">
                  <c:v>-5.5540883522773168</c:v>
                </c:pt>
                <c:pt idx="9">
                  <c:v>1.1437327182233399</c:v>
                </c:pt>
                <c:pt idx="10">
                  <c:v>-0.10153523917962387</c:v>
                </c:pt>
                <c:pt idx="11">
                  <c:v>-0.96966135257901875</c:v>
                </c:pt>
                <c:pt idx="12">
                  <c:v>1.8139689900999549</c:v>
                </c:pt>
                <c:pt idx="13">
                  <c:v>-0.42487837638569526</c:v>
                </c:pt>
                <c:pt idx="14">
                  <c:v>2.3637602623299596</c:v>
                </c:pt>
                <c:pt idx="15">
                  <c:v>1.0951027102566577</c:v>
                </c:pt>
                <c:pt idx="16">
                  <c:v>-1.9043770920656753</c:v>
                </c:pt>
                <c:pt idx="17">
                  <c:v>0.82244103392241064</c:v>
                </c:pt>
                <c:pt idx="18">
                  <c:v>-1.3173594327268479</c:v>
                </c:pt>
                <c:pt idx="19">
                  <c:v>3.6271812693325658</c:v>
                </c:pt>
                <c:pt idx="20">
                  <c:v>1.0612638773597416</c:v>
                </c:pt>
                <c:pt idx="21">
                  <c:v>-1.7023206613357551E-2</c:v>
                </c:pt>
                <c:pt idx="22">
                  <c:v>-0.35380427339656212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-1.3762174299029262</c:v>
                </c:pt>
                <c:pt idx="27">
                  <c:v>1.9216090395576939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1.3246325063102387</c:v>
                </c:pt>
                <c:pt idx="32">
                  <c:v>2.4200500445296838</c:v>
                </c:pt>
                <c:pt idx="33">
                  <c:v>0.44868444593914647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-2.0141238517769611</c:v>
                </c:pt>
                <c:pt idx="37">
                  <c:v>0.65839167423125089</c:v>
                </c:pt>
                <c:pt idx="38">
                  <c:v>-1.5103433732348162</c:v>
                </c:pt>
                <c:pt idx="39">
                  <c:v>-0.56505399501565678</c:v>
                </c:pt>
                <c:pt idx="40">
                  <c:v>4.0436374598907001</c:v>
                </c:pt>
                <c:pt idx="41">
                  <c:v>5.311024257706437E-2</c:v>
                </c:pt>
                <c:pt idx="42">
                  <c:v>1.9624357187747519</c:v>
                </c:pt>
                <c:pt idx="43">
                  <c:v>1.1144966892999273</c:v>
                </c:pt>
                <c:pt idx="44">
                  <c:v>-0.34191560122611442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-2.3974534890611663</c:v>
                </c:pt>
                <c:pt idx="48">
                  <c:v>6.8059952380583988E-2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0.94529905658849644</c:v>
                </c:pt>
                <c:pt idx="54">
                  <c:v>-1.4947525552605641</c:v>
                </c:pt>
                <c:pt idx="55">
                  <c:v>-2.0158084285721332</c:v>
                </c:pt>
                <c:pt idx="56">
                  <c:v>1.7137186448010508</c:v>
                </c:pt>
                <c:pt idx="57">
                  <c:v>-1.8538104028849052</c:v>
                </c:pt>
                <c:pt idx="58">
                  <c:v>2.221099772451756</c:v>
                </c:pt>
                <c:pt idx="59">
                  <c:v>2.0848302668270509</c:v>
                </c:pt>
                <c:pt idx="60">
                  <c:v>-0.31111437918906559</c:v>
                </c:pt>
                <c:pt idx="61">
                  <c:v>-0.90182083923061063</c:v>
                </c:pt>
                <c:pt idx="62">
                  <c:v>-2.3671305159558322</c:v>
                </c:pt>
                <c:pt idx="63">
                  <c:v>-0.57628992799708634</c:v>
                </c:pt>
                <c:pt idx="64">
                  <c:v>-2.585848824488985</c:v>
                </c:pt>
                <c:pt idx="65">
                  <c:v>-1.0139214734359363</c:v>
                </c:pt>
                <c:pt idx="66">
                  <c:v>4.0728622060107575</c:v>
                </c:pt>
                <c:pt idx="67">
                  <c:v>2.0097717310613357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-1.0038906594846342</c:v>
                </c:pt>
                <c:pt idx="72">
                  <c:v>3.2359778143786238</c:v>
                </c:pt>
                <c:pt idx="73">
                  <c:v>2.2278460455603359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3.3875243565323609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-1.4424673854343908</c:v>
                </c:pt>
                <c:pt idx="80">
                  <c:v>4.0795589516230502</c:v>
                </c:pt>
                <c:pt idx="81">
                  <c:v>-1.9226050943344415</c:v>
                </c:pt>
                <c:pt idx="82">
                  <c:v>-2.8988393517736331</c:v>
                </c:pt>
                <c:pt idx="83">
                  <c:v>-2.7199447735242201E-3</c:v>
                </c:pt>
                <c:pt idx="84">
                  <c:v>0.7849688793651266</c:v>
                </c:pt>
                <c:pt idx="85">
                  <c:v>1.0606497829649886</c:v>
                </c:pt>
                <c:pt idx="86">
                  <c:v>0.61928565284717674</c:v>
                </c:pt>
                <c:pt idx="87">
                  <c:v>-1.1963878624628446</c:v>
                </c:pt>
                <c:pt idx="88">
                  <c:v>3.1231480774089722</c:v>
                </c:pt>
                <c:pt idx="89">
                  <c:v>1.6901081540363037</c:v>
                </c:pt>
                <c:pt idx="90">
                  <c:v>-1.9278960376413259</c:v>
                </c:pt>
                <c:pt idx="91">
                  <c:v>-3.1943187492630516</c:v>
                </c:pt>
                <c:pt idx="92">
                  <c:v>-1.7786661611774077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-2.1789299294447249</c:v>
                </c:pt>
                <c:pt idx="96">
                  <c:v>3.8213909815396008</c:v>
                </c:pt>
                <c:pt idx="97">
                  <c:v>-0.9383035628926959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-3.9295770902459131</c:v>
                </c:pt>
                <c:pt idx="101">
                  <c:v>-1.4317807398570339</c:v>
                </c:pt>
                <c:pt idx="102">
                  <c:v>-7.435170220763615E-2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-1.1214031310725359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2.6217940111121885</c:v>
                </c:pt>
                <c:pt idx="113">
                  <c:v>-3.0489505512620453E-2</c:v>
                </c:pt>
                <c:pt idx="114">
                  <c:v>0.56629961608658985</c:v>
                </c:pt>
                <c:pt idx="115">
                  <c:v>-0.76952054939286541</c:v>
                </c:pt>
                <c:pt idx="116">
                  <c:v>7.1258171585752039E-2</c:v>
                </c:pt>
                <c:pt idx="117">
                  <c:v>-0.53592796540257071</c:v>
                </c:pt>
                <c:pt idx="118">
                  <c:v>-0.2779292307638575</c:v>
                </c:pt>
                <c:pt idx="119">
                  <c:v>1.9317714069762069</c:v>
                </c:pt>
                <c:pt idx="120">
                  <c:v>2.7542227968264612</c:v>
                </c:pt>
                <c:pt idx="121">
                  <c:v>-0.31451222302055676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0.85022927486469646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4.5175520528419808</c:v>
                </c:pt>
                <c:pt idx="128">
                  <c:v>0.28645347437605673</c:v>
                </c:pt>
                <c:pt idx="129">
                  <c:v>1.4414017792808744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0.62855985051717855</c:v>
                </c:pt>
                <c:pt idx="134">
                  <c:v>3.3542980244335099</c:v>
                </c:pt>
                <c:pt idx="135">
                  <c:v>1.4904385010673407</c:v>
                </c:pt>
                <c:pt idx="136">
                  <c:v>1.6923459740903697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1.585998488260608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1.287504510577455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-4.8498578674419077</c:v>
                </c:pt>
                <c:pt idx="153">
                  <c:v>-2.0081547485175584</c:v>
                </c:pt>
                <c:pt idx="154">
                  <c:v>1.7701927140508484</c:v>
                </c:pt>
                <c:pt idx="155">
                  <c:v>2.1991999457863947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1.1564140982994715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-0.96483108103919302</c:v>
                </c:pt>
              </c:numCache>
            </c:numRef>
          </c:yVal>
          <c:bubbleSize>
            <c:numRef>
              <c:f>Distort!$H$2:$H$165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431296"/>
        <c:axId val="219433216"/>
      </c:bubbleChart>
      <c:valAx>
        <c:axId val="21943129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lang="en-US" sz="1400" b="0" noProof="0"/>
                </a:pPr>
                <a:r>
                  <a:rPr lang="en-US" sz="1400" b="0" noProof="0" smtClean="0"/>
                  <a:t>Inflation distortion</a:t>
                </a:r>
                <a:endParaRPr lang="en-US" sz="1400" b="0" noProof="0"/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433216"/>
        <c:crosses val="autoZero"/>
        <c:crossBetween val="midCat"/>
      </c:valAx>
      <c:valAx>
        <c:axId val="219433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 b="0" noProof="0"/>
                </a:pPr>
                <a:r>
                  <a:rPr lang="en-US" sz="1400" b="0" noProof="0" smtClean="0"/>
                  <a:t>Growth of per capita GDP, adjusted for initial income (% per year)</a:t>
                </a:r>
                <a:endParaRPr lang="en-US" sz="1400" b="0" noProof="0"/>
              </a:p>
            </c:rich>
          </c:tx>
          <c:layout>
            <c:manualLayout>
              <c:xMode val="edge"/>
              <c:yMode val="edge"/>
              <c:x val="5.2631578947368463E-3"/>
              <c:y val="8.59055287397162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431296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rgbClr val="FFC000">
                    <a:alpha val="40000"/>
                  </a:srgbClr>
                </a:solidFill>
              </a:ln>
            </c:spPr>
            <c:trendlineType val="linear"/>
          </c:trendline>
          <c:xVal>
            <c:numRef>
              <c:f>Distort!$F$2:$F$165</c:f>
              <c:numCache>
                <c:formatCode>0.000</c:formatCode>
                <c:ptCount val="164"/>
                <c:pt idx="0">
                  <c:v>0.20407513530722723</c:v>
                </c:pt>
                <c:pt idx="1">
                  <c:v>0.10766073261053861</c:v>
                </c:pt>
                <c:pt idx="2">
                  <c:v>0.8912665274878212</c:v>
                </c:pt>
                <c:pt idx="3">
                  <c:v>5.2523171987641698E-2</c:v>
                </c:pt>
                <c:pt idx="4">
                  <c:v>0.70127406610804965</c:v>
                </c:pt>
                <c:pt idx="5">
                  <c:v>0.86403252342039782</c:v>
                </c:pt>
                <c:pt idx="6">
                  <c:v>5.5043704228679428E-2</c:v>
                </c:pt>
                <c:pt idx="7">
                  <c:v>3.8114704821450039E-2</c:v>
                </c:pt>
                <c:pt idx="8">
                  <c:v>0.75356384592053349</c:v>
                </c:pt>
                <c:pt idx="9">
                  <c:v>4.4570773419958909E-2</c:v>
                </c:pt>
                <c:pt idx="10">
                  <c:v>9.2814683491500658E-3</c:v>
                </c:pt>
                <c:pt idx="11">
                  <c:v>8.6757990867580057E-2</c:v>
                </c:pt>
                <c:pt idx="12">
                  <c:v>5.9575868716791276E-2</c:v>
                </c:pt>
                <c:pt idx="13">
                  <c:v>0.81035187022232602</c:v>
                </c:pt>
                <c:pt idx="14">
                  <c:v>4.0744382359289177E-2</c:v>
                </c:pt>
                <c:pt idx="15">
                  <c:v>3.9777228316969587E-2</c:v>
                </c:pt>
                <c:pt idx="16">
                  <c:v>5.1570835803200946E-2</c:v>
                </c:pt>
                <c:pt idx="17">
                  <c:v>7.9232079554348453E-2</c:v>
                </c:pt>
                <c:pt idx="18">
                  <c:v>0.78797163060417608</c:v>
                </c:pt>
                <c:pt idx="19">
                  <c:v>8.1747434631895488E-2</c:v>
                </c:pt>
                <c:pt idx="20">
                  <c:v>0.7536551418330526</c:v>
                </c:pt>
                <c:pt idx="21">
                  <c:v>3.9807961592318482E-2</c:v>
                </c:pt>
                <c:pt idx="22">
                  <c:v>0.44593733551264642</c:v>
                </c:pt>
                <c:pt idx="23">
                  <c:v>4.1686631528509814E-2</c:v>
                </c:pt>
                <c:pt idx="24">
                  <c:v>7.4716631968540531E-2</c:v>
                </c:pt>
                <c:pt idx="25">
                  <c:v>0.31027164685908332</c:v>
                </c:pt>
                <c:pt idx="26">
                  <c:v>5.8757088735675464E-2</c:v>
                </c:pt>
                <c:pt idx="27">
                  <c:v>4.782632352141037E-2</c:v>
                </c:pt>
                <c:pt idx="28">
                  <c:v>4.3454495763869852E-2</c:v>
                </c:pt>
                <c:pt idx="29">
                  <c:v>6.6445725488365512E-2</c:v>
                </c:pt>
                <c:pt idx="30">
                  <c:v>5.0602867179341121E-2</c:v>
                </c:pt>
                <c:pt idx="31">
                  <c:v>0.39433399451872281</c:v>
                </c:pt>
                <c:pt idx="32">
                  <c:v>3.6632065701693188E-2</c:v>
                </c:pt>
                <c:pt idx="33">
                  <c:v>0.16463045339682159</c:v>
                </c:pt>
                <c:pt idx="34">
                  <c:v>5.557916607640364E-2</c:v>
                </c:pt>
                <c:pt idx="35">
                  <c:v>0.91198947785313056</c:v>
                </c:pt>
                <c:pt idx="36">
                  <c:v>7.2700296735905126E-2</c:v>
                </c:pt>
                <c:pt idx="37">
                  <c:v>0.13683347359789408</c:v>
                </c:pt>
                <c:pt idx="38">
                  <c:v>5.7737155779604706E-2</c:v>
                </c:pt>
                <c:pt idx="39">
                  <c:v>0.69771167739790263</c:v>
                </c:pt>
                <c:pt idx="40">
                  <c:v>5.7883629785951241E-2</c:v>
                </c:pt>
                <c:pt idx="41">
                  <c:v>0.110874010847337</c:v>
                </c:pt>
                <c:pt idx="42">
                  <c:v>5.860202400564847E-2</c:v>
                </c:pt>
                <c:pt idx="43">
                  <c:v>0.10414333706606951</c:v>
                </c:pt>
                <c:pt idx="44">
                  <c:v>0.20161274226063353</c:v>
                </c:pt>
                <c:pt idx="45">
                  <c:v>8.1473316799853021E-2</c:v>
                </c:pt>
                <c:pt idx="46">
                  <c:v>7.7299254919148422E-2</c:v>
                </c:pt>
                <c:pt idx="47">
                  <c:v>0.10863509749303622</c:v>
                </c:pt>
                <c:pt idx="48">
                  <c:v>0.38597568463711202</c:v>
                </c:pt>
                <c:pt idx="49">
                  <c:v>5.959215996832315E-2</c:v>
                </c:pt>
                <c:pt idx="50">
                  <c:v>5.7848125117768975E-2</c:v>
                </c:pt>
                <c:pt idx="51">
                  <c:v>6.1759669739403784E-2</c:v>
                </c:pt>
                <c:pt idx="52">
                  <c:v>5.1818138719006313E-2</c:v>
                </c:pt>
                <c:pt idx="53">
                  <c:v>7.8086106757628893E-2</c:v>
                </c:pt>
                <c:pt idx="54">
                  <c:v>8.4594259867535465E-2</c:v>
                </c:pt>
                <c:pt idx="55">
                  <c:v>0.89206958119913748</c:v>
                </c:pt>
                <c:pt idx="56">
                  <c:v>3.0135088326983042E-2</c:v>
                </c:pt>
                <c:pt idx="57">
                  <c:v>0.22077416087117446</c:v>
                </c:pt>
                <c:pt idx="58">
                  <c:v>0.10556561794235372</c:v>
                </c:pt>
                <c:pt idx="59">
                  <c:v>4.5167718365991372E-2</c:v>
                </c:pt>
                <c:pt idx="60">
                  <c:v>8.4479641116019327E-2</c:v>
                </c:pt>
                <c:pt idx="61">
                  <c:v>0.10714285714285711</c:v>
                </c:pt>
                <c:pt idx="62">
                  <c:v>0.24039094546007006</c:v>
                </c:pt>
                <c:pt idx="63">
                  <c:v>0.14973216563217431</c:v>
                </c:pt>
                <c:pt idx="64">
                  <c:v>9.1879129112084845E-2</c:v>
                </c:pt>
                <c:pt idx="65">
                  <c:v>8.2000321299887546E-2</c:v>
                </c:pt>
                <c:pt idx="66">
                  <c:v>5.6981870476459834E-2</c:v>
                </c:pt>
                <c:pt idx="67">
                  <c:v>7.6041762912316374E-2</c:v>
                </c:pt>
                <c:pt idx="68">
                  <c:v>0.17498556224733941</c:v>
                </c:pt>
                <c:pt idx="69">
                  <c:v>7.3044123099740454E-2</c:v>
                </c:pt>
                <c:pt idx="70">
                  <c:v>0.39967882817307304</c:v>
                </c:pt>
                <c:pt idx="71">
                  <c:v>0.16578432316231925</c:v>
                </c:pt>
                <c:pt idx="72">
                  <c:v>6.9767441860465185E-2</c:v>
                </c:pt>
                <c:pt idx="73">
                  <c:v>0.30769497040396027</c:v>
                </c:pt>
                <c:pt idx="74">
                  <c:v>7.8595779968672244E-2</c:v>
                </c:pt>
                <c:pt idx="75">
                  <c:v>0.13939628649497643</c:v>
                </c:pt>
                <c:pt idx="76">
                  <c:v>3.7397121817394241E-2</c:v>
                </c:pt>
                <c:pt idx="77">
                  <c:v>4.8054222831467527E-2</c:v>
                </c:pt>
                <c:pt idx="78">
                  <c:v>0.82178500142572053</c:v>
                </c:pt>
                <c:pt idx="79">
                  <c:v>7.8149846742411946E-2</c:v>
                </c:pt>
                <c:pt idx="80">
                  <c:v>0.11428002037155968</c:v>
                </c:pt>
                <c:pt idx="81">
                  <c:v>8.5397721333751453E-2</c:v>
                </c:pt>
                <c:pt idx="82">
                  <c:v>0.61515689757252878</c:v>
                </c:pt>
                <c:pt idx="83">
                  <c:v>0.26430016553246327</c:v>
                </c:pt>
                <c:pt idx="84">
                  <c:v>0.27280282568044933</c:v>
                </c:pt>
                <c:pt idx="85">
                  <c:v>0.21501929744227163</c:v>
                </c:pt>
                <c:pt idx="86">
                  <c:v>8.2589848856677597E-2</c:v>
                </c:pt>
                <c:pt idx="87">
                  <c:v>0.61929417139376464</c:v>
                </c:pt>
                <c:pt idx="88">
                  <c:v>4.2329055736448962E-2</c:v>
                </c:pt>
                <c:pt idx="89">
                  <c:v>5.8971141781681266E-2</c:v>
                </c:pt>
                <c:pt idx="90">
                  <c:v>0.66617705968754226</c:v>
                </c:pt>
                <c:pt idx="91">
                  <c:v>0.108496032807346</c:v>
                </c:pt>
                <c:pt idx="92">
                  <c:v>0.12810340693593739</c:v>
                </c:pt>
                <c:pt idx="93">
                  <c:v>3.0185477027518511E-2</c:v>
                </c:pt>
                <c:pt idx="94">
                  <c:v>5.4876247858704097E-2</c:v>
                </c:pt>
                <c:pt idx="95">
                  <c:v>6.8138819077739818E-2</c:v>
                </c:pt>
                <c:pt idx="96">
                  <c:v>2.8560326403730331E-2</c:v>
                </c:pt>
                <c:pt idx="97">
                  <c:v>5.8934243030231807E-2</c:v>
                </c:pt>
                <c:pt idx="98">
                  <c:v>7.7128948157718702E-2</c:v>
                </c:pt>
                <c:pt idx="99">
                  <c:v>0.21202450603786224</c:v>
                </c:pt>
                <c:pt idx="100">
                  <c:v>0.64930265181148672</c:v>
                </c:pt>
                <c:pt idx="101">
                  <c:v>0.27715427049648095</c:v>
                </c:pt>
                <c:pt idx="102">
                  <c:v>4.8683615953575808E-2</c:v>
                </c:pt>
                <c:pt idx="103">
                  <c:v>0.26884550705564125</c:v>
                </c:pt>
                <c:pt idx="104">
                  <c:v>9.8530604885964213E-2</c:v>
                </c:pt>
                <c:pt idx="105">
                  <c:v>7.8022357957819533E-2</c:v>
                </c:pt>
                <c:pt idx="106">
                  <c:v>4.0813390245072231E-2</c:v>
                </c:pt>
                <c:pt idx="107">
                  <c:v>5.3388867853085997E-2</c:v>
                </c:pt>
                <c:pt idx="108">
                  <c:v>6.8901303538175057E-2</c:v>
                </c:pt>
                <c:pt idx="109">
                  <c:v>0.87950428061043162</c:v>
                </c:pt>
                <c:pt idx="110">
                  <c:v>4.9316696375519997E-2</c:v>
                </c:pt>
                <c:pt idx="111">
                  <c:v>0.1498405951115834</c:v>
                </c:pt>
                <c:pt idx="112">
                  <c:v>5.3970956908377089E-2</c:v>
                </c:pt>
                <c:pt idx="113">
                  <c:v>7.437404544823438E-2</c:v>
                </c:pt>
                <c:pt idx="114">
                  <c:v>3.6399990363999941E-2</c:v>
                </c:pt>
                <c:pt idx="115">
                  <c:v>6.1076944744378192E-2</c:v>
                </c:pt>
                <c:pt idx="116">
                  <c:v>0.11841844268617907</c:v>
                </c:pt>
                <c:pt idx="117">
                  <c:v>0.74680018736786169</c:v>
                </c:pt>
                <c:pt idx="118">
                  <c:v>9.6555618294748721E-2</c:v>
                </c:pt>
                <c:pt idx="119">
                  <c:v>0.19871794871794887</c:v>
                </c:pt>
                <c:pt idx="120">
                  <c:v>9.6351519259008186E-2</c:v>
                </c:pt>
                <c:pt idx="121">
                  <c:v>0.31893099408832132</c:v>
                </c:pt>
                <c:pt idx="122">
                  <c:v>0.74237669211672674</c:v>
                </c:pt>
                <c:pt idx="123">
                  <c:v>9.8429012554376111E-2</c:v>
                </c:pt>
                <c:pt idx="124">
                  <c:v>6.6794204792011827E-2</c:v>
                </c:pt>
                <c:pt idx="125">
                  <c:v>4.8434675040441605E-2</c:v>
                </c:pt>
                <c:pt idx="126">
                  <c:v>0.21056267145591978</c:v>
                </c:pt>
                <c:pt idx="127">
                  <c:v>2.8513139359790149E-2</c:v>
                </c:pt>
                <c:pt idx="128">
                  <c:v>7.7277970011534039E-2</c:v>
                </c:pt>
                <c:pt idx="129">
                  <c:v>0.26404448442227491</c:v>
                </c:pt>
                <c:pt idx="130">
                  <c:v>8.7061166901817547E-2</c:v>
                </c:pt>
                <c:pt idx="131">
                  <c:v>9.3484419263456214E-2</c:v>
                </c:pt>
                <c:pt idx="132">
                  <c:v>8.1135716254709195E-2</c:v>
                </c:pt>
                <c:pt idx="133">
                  <c:v>8.2463585273540488E-2</c:v>
                </c:pt>
                <c:pt idx="134">
                  <c:v>5.1859180476543816E-2</c:v>
                </c:pt>
                <c:pt idx="135">
                  <c:v>3.5586845404571382E-2</c:v>
                </c:pt>
                <c:pt idx="136">
                  <c:v>4.9351078779862778E-2</c:v>
                </c:pt>
                <c:pt idx="137">
                  <c:v>0.2373834626603879</c:v>
                </c:pt>
                <c:pt idx="138">
                  <c:v>0.27562477363274246</c:v>
                </c:pt>
                <c:pt idx="139">
                  <c:v>0.10260245288662879</c:v>
                </c:pt>
                <c:pt idx="140">
                  <c:v>5.6069473286766099E-2</c:v>
                </c:pt>
                <c:pt idx="141">
                  <c:v>3.4958623850997579E-2</c:v>
                </c:pt>
                <c:pt idx="142">
                  <c:v>8.4500595074613369E-2</c:v>
                </c:pt>
                <c:pt idx="143">
                  <c:v>0.67367184440673655</c:v>
                </c:pt>
                <c:pt idx="144">
                  <c:v>0.17343986775037901</c:v>
                </c:pt>
                <c:pt idx="145">
                  <c:v>4.4844548450260285E-2</c:v>
                </c:pt>
                <c:pt idx="146">
                  <c:v>5.1053330802808924E-2</c:v>
                </c:pt>
                <c:pt idx="147">
                  <c:v>6.5922518272890737E-2</c:v>
                </c:pt>
                <c:pt idx="148">
                  <c:v>5.8448613022379928E-2</c:v>
                </c:pt>
                <c:pt idx="149">
                  <c:v>0.32790052927833352</c:v>
                </c:pt>
                <c:pt idx="150">
                  <c:v>0.8393693393137367</c:v>
                </c:pt>
                <c:pt idx="151">
                  <c:v>0.35799122588008708</c:v>
                </c:pt>
                <c:pt idx="152">
                  <c:v>0.83814136484181434</c:v>
                </c:pt>
                <c:pt idx="153">
                  <c:v>8.0679561668015001E-2</c:v>
                </c:pt>
                <c:pt idx="154">
                  <c:v>6.4918063445309412E-2</c:v>
                </c:pt>
                <c:pt idx="155">
                  <c:v>3.9800278457919308E-2</c:v>
                </c:pt>
                <c:pt idx="156">
                  <c:v>0.34465979651686685</c:v>
                </c:pt>
                <c:pt idx="157">
                  <c:v>0.74382722131357637</c:v>
                </c:pt>
                <c:pt idx="158">
                  <c:v>3.8021071919377002E-2</c:v>
                </c:pt>
                <c:pt idx="159">
                  <c:v>0.17221969289350622</c:v>
                </c:pt>
                <c:pt idx="160">
                  <c:v>0.47836859778958751</c:v>
                </c:pt>
                <c:pt idx="161">
                  <c:v>0.17586945772210344</c:v>
                </c:pt>
                <c:pt idx="162">
                  <c:v>0.23327582902050972</c:v>
                </c:pt>
                <c:pt idx="163">
                  <c:v>0.11361269306623543</c:v>
                </c:pt>
              </c:numCache>
            </c:numRef>
          </c:xVal>
          <c:yVal>
            <c:numRef>
              <c:f>Distort!$G$2:$G$165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-0.15250491388440252</c:v>
                </c:pt>
                <c:pt idx="2">
                  <c:v>-3.0489424174500868</c:v>
                </c:pt>
                <c:pt idx="3">
                  <c:v>2.6858421294513009</c:v>
                </c:pt>
                <c:pt idx="4">
                  <c:v>0.53802965318573626</c:v>
                </c:pt>
                <c:pt idx="5">
                  <c:v>-3.4661731441284314</c:v>
                </c:pt>
                <c:pt idx="6">
                  <c:v>1.9349362556184688</c:v>
                </c:pt>
                <c:pt idx="7">
                  <c:v>2.3835753395424142</c:v>
                </c:pt>
                <c:pt idx="8">
                  <c:v>-5.5540883522773159</c:v>
                </c:pt>
                <c:pt idx="9">
                  <c:v>1.1437327182233399</c:v>
                </c:pt>
                <c:pt idx="10">
                  <c:v>-0.10153523917962388</c:v>
                </c:pt>
                <c:pt idx="11">
                  <c:v>-0.96966135257901886</c:v>
                </c:pt>
                <c:pt idx="12">
                  <c:v>1.8139689900999545</c:v>
                </c:pt>
                <c:pt idx="13">
                  <c:v>-0.42487837638569542</c:v>
                </c:pt>
                <c:pt idx="14">
                  <c:v>2.3637602623299601</c:v>
                </c:pt>
                <c:pt idx="15">
                  <c:v>1.0951027102566577</c:v>
                </c:pt>
                <c:pt idx="16">
                  <c:v>-1.9043770920656753</c:v>
                </c:pt>
                <c:pt idx="17">
                  <c:v>0.82244103392241064</c:v>
                </c:pt>
                <c:pt idx="18">
                  <c:v>-1.3173594327268481</c:v>
                </c:pt>
                <c:pt idx="19">
                  <c:v>3.6271812693325667</c:v>
                </c:pt>
                <c:pt idx="20">
                  <c:v>1.0612638773597416</c:v>
                </c:pt>
                <c:pt idx="21">
                  <c:v>-1.7023206613357551E-2</c:v>
                </c:pt>
                <c:pt idx="22">
                  <c:v>-0.35380427339656223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-1.3762174299029266</c:v>
                </c:pt>
                <c:pt idx="27">
                  <c:v>1.9216090395576939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1.3246325063102389</c:v>
                </c:pt>
                <c:pt idx="32">
                  <c:v>2.4200500445296838</c:v>
                </c:pt>
                <c:pt idx="33">
                  <c:v>0.44868444593914653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-2.0141238517769615</c:v>
                </c:pt>
                <c:pt idx="37">
                  <c:v>0.658391674231251</c:v>
                </c:pt>
                <c:pt idx="38">
                  <c:v>-1.5103433732348162</c:v>
                </c:pt>
                <c:pt idx="39">
                  <c:v>-0.56505399501565667</c:v>
                </c:pt>
                <c:pt idx="40">
                  <c:v>4.0436374598907001</c:v>
                </c:pt>
                <c:pt idx="41">
                  <c:v>5.3110242577064364E-2</c:v>
                </c:pt>
                <c:pt idx="42">
                  <c:v>1.9624357187747521</c:v>
                </c:pt>
                <c:pt idx="43">
                  <c:v>1.1144966892999271</c:v>
                </c:pt>
                <c:pt idx="44">
                  <c:v>-0.34191560122611442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-2.3974534890611658</c:v>
                </c:pt>
                <c:pt idx="48">
                  <c:v>6.8059952380583974E-2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0.94529905658849678</c:v>
                </c:pt>
                <c:pt idx="54">
                  <c:v>-1.4947525552605641</c:v>
                </c:pt>
                <c:pt idx="55">
                  <c:v>-2.0158084285721327</c:v>
                </c:pt>
                <c:pt idx="56">
                  <c:v>1.7137186448010508</c:v>
                </c:pt>
                <c:pt idx="57">
                  <c:v>-1.8538104028849052</c:v>
                </c:pt>
                <c:pt idx="58">
                  <c:v>2.2210997724517569</c:v>
                </c:pt>
                <c:pt idx="59">
                  <c:v>2.0848302668270517</c:v>
                </c:pt>
                <c:pt idx="60">
                  <c:v>-0.31111437918906576</c:v>
                </c:pt>
                <c:pt idx="61">
                  <c:v>-0.90182083923061063</c:v>
                </c:pt>
                <c:pt idx="62">
                  <c:v>-2.3671305159558327</c:v>
                </c:pt>
                <c:pt idx="63">
                  <c:v>-0.57628992799708634</c:v>
                </c:pt>
                <c:pt idx="64">
                  <c:v>-2.5858488244889841</c:v>
                </c:pt>
                <c:pt idx="65">
                  <c:v>-1.0139214734359359</c:v>
                </c:pt>
                <c:pt idx="66">
                  <c:v>4.0728622060107575</c:v>
                </c:pt>
                <c:pt idx="67">
                  <c:v>2.0097717310613366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-1.0038906594846337</c:v>
                </c:pt>
                <c:pt idx="72">
                  <c:v>3.2359778143786238</c:v>
                </c:pt>
                <c:pt idx="73">
                  <c:v>2.2278460455603364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3.3875243565323618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-1.4424673854343906</c:v>
                </c:pt>
                <c:pt idx="80">
                  <c:v>4.0795589516230502</c:v>
                </c:pt>
                <c:pt idx="81">
                  <c:v>-1.9226050943344415</c:v>
                </c:pt>
                <c:pt idx="82">
                  <c:v>-2.8988393517736331</c:v>
                </c:pt>
                <c:pt idx="83">
                  <c:v>-2.7199447735242201E-3</c:v>
                </c:pt>
                <c:pt idx="84">
                  <c:v>0.7849688793651266</c:v>
                </c:pt>
                <c:pt idx="85">
                  <c:v>1.0606497829649884</c:v>
                </c:pt>
                <c:pt idx="86">
                  <c:v>0.61928565284717685</c:v>
                </c:pt>
                <c:pt idx="87">
                  <c:v>-1.196387862462845</c:v>
                </c:pt>
                <c:pt idx="88">
                  <c:v>3.1231480774089726</c:v>
                </c:pt>
                <c:pt idx="89">
                  <c:v>1.6901081540363041</c:v>
                </c:pt>
                <c:pt idx="90">
                  <c:v>-1.9278960376413259</c:v>
                </c:pt>
                <c:pt idx="91">
                  <c:v>-3.1943187492630516</c:v>
                </c:pt>
                <c:pt idx="92">
                  <c:v>-1.7786661611774077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-2.1789299294447244</c:v>
                </c:pt>
                <c:pt idx="96">
                  <c:v>3.8213909815396008</c:v>
                </c:pt>
                <c:pt idx="97">
                  <c:v>-0.93830356289269579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-3.9295770902459135</c:v>
                </c:pt>
                <c:pt idx="101">
                  <c:v>-1.4317807398570339</c:v>
                </c:pt>
                <c:pt idx="102">
                  <c:v>-7.4351702207636164E-2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-1.1214031310725361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2.6217940111121889</c:v>
                </c:pt>
                <c:pt idx="113">
                  <c:v>-3.048950551262046E-2</c:v>
                </c:pt>
                <c:pt idx="114">
                  <c:v>0.56629961608659007</c:v>
                </c:pt>
                <c:pt idx="115">
                  <c:v>-0.76952054939286541</c:v>
                </c:pt>
                <c:pt idx="116">
                  <c:v>7.1258171585752025E-2</c:v>
                </c:pt>
                <c:pt idx="117">
                  <c:v>-0.53592796540257071</c:v>
                </c:pt>
                <c:pt idx="118">
                  <c:v>-0.27792923076385756</c:v>
                </c:pt>
                <c:pt idx="119">
                  <c:v>1.9317714069762071</c:v>
                </c:pt>
                <c:pt idx="120">
                  <c:v>2.7542227968264612</c:v>
                </c:pt>
                <c:pt idx="121">
                  <c:v>-0.31451222302055687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0.85022927486469668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4.5175520528419799</c:v>
                </c:pt>
                <c:pt idx="128">
                  <c:v>0.28645347437605684</c:v>
                </c:pt>
                <c:pt idx="129">
                  <c:v>1.4414017792808742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0.62855985051717878</c:v>
                </c:pt>
                <c:pt idx="134">
                  <c:v>3.354298024433509</c:v>
                </c:pt>
                <c:pt idx="135">
                  <c:v>1.4904385010673407</c:v>
                </c:pt>
                <c:pt idx="136">
                  <c:v>1.6923459740903701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1.5859984882606077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1.2875045105774547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-4.8498578674419068</c:v>
                </c:pt>
                <c:pt idx="153">
                  <c:v>-2.0081547485175597</c:v>
                </c:pt>
                <c:pt idx="154">
                  <c:v>1.7701927140508484</c:v>
                </c:pt>
                <c:pt idx="155">
                  <c:v>2.1991999457863955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1.1564140982994713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-0.96483108103919313</c:v>
                </c:pt>
              </c:numCache>
            </c:numRef>
          </c:yVal>
          <c:bubbleSize>
            <c:numRef>
              <c:f>Distort!$H$2:$H$165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462656"/>
        <c:axId val="219554944"/>
      </c:bubbleChart>
      <c:valAx>
        <c:axId val="21946265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lang="en-US" sz="1400" b="0" noProof="0"/>
                </a:pPr>
                <a:r>
                  <a:rPr lang="en-US" sz="1400" b="0" noProof="0" smtClean="0"/>
                  <a:t>Inflation distortion</a:t>
                </a:r>
                <a:endParaRPr lang="en-US" sz="1400" b="0" noProof="0"/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554944"/>
        <c:crosses val="autoZero"/>
        <c:crossBetween val="midCat"/>
      </c:valAx>
      <c:valAx>
        <c:axId val="219554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 b="0" noProof="0"/>
                </a:pPr>
                <a:r>
                  <a:rPr lang="en-US" sz="1400" b="0" noProof="0" smtClean="0"/>
                  <a:t>Growth of per capita GDP, adjusted for initial income (% per year)</a:t>
                </a:r>
                <a:endParaRPr lang="en-US" sz="1400" b="0" noProof="0"/>
              </a:p>
            </c:rich>
          </c:tx>
          <c:layout>
            <c:manualLayout>
              <c:xMode val="edge"/>
              <c:yMode val="edge"/>
              <c:x val="5.2631578947368472E-3"/>
              <c:y val="8.5905528739716214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46265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rgbClr val="C00000">
                    <a:alpha val="40000"/>
                  </a:srgbClr>
                </a:solidFill>
              </a:ln>
            </c:spPr>
            <c:trendlineType val="linear"/>
          </c:trendline>
          <c:xVal>
            <c:numRef>
              <c:f>Fig5a!$B$2:$B$165</c:f>
              <c:numCache>
                <c:formatCode>General</c:formatCode>
                <c:ptCount val="164"/>
                <c:pt idx="0">
                  <c:v>-5.6</c:v>
                </c:pt>
                <c:pt idx="1">
                  <c:v>-7.3</c:v>
                </c:pt>
                <c:pt idx="2">
                  <c:v>-5.0999999999999996</c:v>
                </c:pt>
                <c:pt idx="4">
                  <c:v>0.5</c:v>
                </c:pt>
                <c:pt idx="5">
                  <c:v>3.4</c:v>
                </c:pt>
                <c:pt idx="6">
                  <c:v>10</c:v>
                </c:pt>
                <c:pt idx="7">
                  <c:v>10</c:v>
                </c:pt>
                <c:pt idx="8">
                  <c:v>-4.7</c:v>
                </c:pt>
                <c:pt idx="10">
                  <c:v>-9.5</c:v>
                </c:pt>
                <c:pt idx="11">
                  <c:v>-0.60000000000000064</c:v>
                </c:pt>
                <c:pt idx="13">
                  <c:v>-0.70000000000000062</c:v>
                </c:pt>
                <c:pt idx="14">
                  <c:v>10</c:v>
                </c:pt>
                <c:pt idx="16">
                  <c:v>-2.5</c:v>
                </c:pt>
                <c:pt idx="17">
                  <c:v>-8</c:v>
                </c:pt>
                <c:pt idx="18">
                  <c:v>1.4</c:v>
                </c:pt>
                <c:pt idx="19">
                  <c:v>8.7000000000000011</c:v>
                </c:pt>
                <c:pt idx="20">
                  <c:v>0.5</c:v>
                </c:pt>
                <c:pt idx="22">
                  <c:v>-3</c:v>
                </c:pt>
                <c:pt idx="23">
                  <c:v>-5.0999999999999996</c:v>
                </c:pt>
                <c:pt idx="24">
                  <c:v>-5.4</c:v>
                </c:pt>
                <c:pt idx="25">
                  <c:v>-4.2</c:v>
                </c:pt>
                <c:pt idx="26">
                  <c:v>-6.7</c:v>
                </c:pt>
                <c:pt idx="27">
                  <c:v>10</c:v>
                </c:pt>
                <c:pt idx="30">
                  <c:v>-5.8</c:v>
                </c:pt>
                <c:pt idx="31">
                  <c:v>1.7000000000000002</c:v>
                </c:pt>
                <c:pt idx="32">
                  <c:v>-7.5</c:v>
                </c:pt>
                <c:pt idx="33">
                  <c:v>7.6</c:v>
                </c:pt>
                <c:pt idx="34">
                  <c:v>-1.8</c:v>
                </c:pt>
                <c:pt idx="35">
                  <c:v>-6.1</c:v>
                </c:pt>
                <c:pt idx="36">
                  <c:v>-4.8</c:v>
                </c:pt>
                <c:pt idx="37">
                  <c:v>10</c:v>
                </c:pt>
                <c:pt idx="38">
                  <c:v>-7.9</c:v>
                </c:pt>
                <c:pt idx="39">
                  <c:v>-2.4</c:v>
                </c:pt>
                <c:pt idx="40">
                  <c:v>8.2000000000000011</c:v>
                </c:pt>
                <c:pt idx="41">
                  <c:v>-2.4</c:v>
                </c:pt>
                <c:pt idx="42">
                  <c:v>10</c:v>
                </c:pt>
                <c:pt idx="43">
                  <c:v>2.7</c:v>
                </c:pt>
                <c:pt idx="44">
                  <c:v>3.9</c:v>
                </c:pt>
                <c:pt idx="45">
                  <c:v>-5.5</c:v>
                </c:pt>
                <c:pt idx="46">
                  <c:v>2</c:v>
                </c:pt>
                <c:pt idx="47">
                  <c:v>-6</c:v>
                </c:pt>
                <c:pt idx="48">
                  <c:v>6</c:v>
                </c:pt>
                <c:pt idx="49">
                  <c:v>-5.8</c:v>
                </c:pt>
                <c:pt idx="50">
                  <c:v>6.5</c:v>
                </c:pt>
                <c:pt idx="51">
                  <c:v>10</c:v>
                </c:pt>
                <c:pt idx="52">
                  <c:v>10</c:v>
                </c:pt>
                <c:pt idx="53">
                  <c:v>-7.3</c:v>
                </c:pt>
                <c:pt idx="54">
                  <c:v>5.0999999999999996</c:v>
                </c:pt>
                <c:pt idx="55">
                  <c:v>4.5999999999999996</c:v>
                </c:pt>
                <c:pt idx="56">
                  <c:v>10</c:v>
                </c:pt>
                <c:pt idx="57">
                  <c:v>-3.9</c:v>
                </c:pt>
                <c:pt idx="58">
                  <c:v>5.3</c:v>
                </c:pt>
                <c:pt idx="60">
                  <c:v>0.1</c:v>
                </c:pt>
                <c:pt idx="61">
                  <c:v>-7.1</c:v>
                </c:pt>
                <c:pt idx="62">
                  <c:v>-4.2</c:v>
                </c:pt>
                <c:pt idx="63">
                  <c:v>-0.5</c:v>
                </c:pt>
                <c:pt idx="64">
                  <c:v>-6</c:v>
                </c:pt>
                <c:pt idx="65">
                  <c:v>2.4</c:v>
                </c:pt>
                <c:pt idx="67">
                  <c:v>-2</c:v>
                </c:pt>
                <c:pt idx="68">
                  <c:v>10</c:v>
                </c:pt>
                <c:pt idx="69">
                  <c:v>8.5</c:v>
                </c:pt>
                <c:pt idx="70">
                  <c:v>-6</c:v>
                </c:pt>
                <c:pt idx="71">
                  <c:v>-6.7</c:v>
                </c:pt>
                <c:pt idx="72">
                  <c:v>10</c:v>
                </c:pt>
                <c:pt idx="73">
                  <c:v>9.2000000000000011</c:v>
                </c:pt>
                <c:pt idx="74">
                  <c:v>10</c:v>
                </c:pt>
                <c:pt idx="75">
                  <c:v>9.8000000000000007</c:v>
                </c:pt>
                <c:pt idx="76">
                  <c:v>10</c:v>
                </c:pt>
                <c:pt idx="77">
                  <c:v>-7.3</c:v>
                </c:pt>
                <c:pt idx="78">
                  <c:v>-3.6</c:v>
                </c:pt>
                <c:pt idx="79">
                  <c:v>-4.8</c:v>
                </c:pt>
                <c:pt idx="80">
                  <c:v>0.1</c:v>
                </c:pt>
                <c:pt idx="81">
                  <c:v>-8.4</c:v>
                </c:pt>
                <c:pt idx="82">
                  <c:v>-3</c:v>
                </c:pt>
                <c:pt idx="83">
                  <c:v>-4.5999999999999996</c:v>
                </c:pt>
                <c:pt idx="84">
                  <c:v>8</c:v>
                </c:pt>
                <c:pt idx="86">
                  <c:v>-2.8</c:v>
                </c:pt>
                <c:pt idx="87">
                  <c:v>10</c:v>
                </c:pt>
                <c:pt idx="88">
                  <c:v>10</c:v>
                </c:pt>
                <c:pt idx="90">
                  <c:v>6</c:v>
                </c:pt>
                <c:pt idx="91">
                  <c:v>-1</c:v>
                </c:pt>
                <c:pt idx="92">
                  <c:v>-5.9</c:v>
                </c:pt>
                <c:pt idx="93">
                  <c:v>5</c:v>
                </c:pt>
                <c:pt idx="95">
                  <c:v>-3.9</c:v>
                </c:pt>
                <c:pt idx="97">
                  <c:v>-6.6</c:v>
                </c:pt>
                <c:pt idx="98">
                  <c:v>9.6</c:v>
                </c:pt>
                <c:pt idx="99">
                  <c:v>-2.4</c:v>
                </c:pt>
                <c:pt idx="100">
                  <c:v>6.6</c:v>
                </c:pt>
                <c:pt idx="101">
                  <c:v>-2.9</c:v>
                </c:pt>
                <c:pt idx="102">
                  <c:v>-7.5</c:v>
                </c:pt>
                <c:pt idx="103">
                  <c:v>-3.8</c:v>
                </c:pt>
                <c:pt idx="104">
                  <c:v>6</c:v>
                </c:pt>
                <c:pt idx="105">
                  <c:v>-3.7</c:v>
                </c:pt>
                <c:pt idx="106">
                  <c:v>10</c:v>
                </c:pt>
                <c:pt idx="108">
                  <c:v>10</c:v>
                </c:pt>
                <c:pt idx="109">
                  <c:v>-2.2999999999999998</c:v>
                </c:pt>
                <c:pt idx="110">
                  <c:v>-4.7</c:v>
                </c:pt>
                <c:pt idx="111">
                  <c:v>-2</c:v>
                </c:pt>
                <c:pt idx="112">
                  <c:v>10</c:v>
                </c:pt>
                <c:pt idx="113">
                  <c:v>0.9</c:v>
                </c:pt>
                <c:pt idx="114">
                  <c:v>-0.1</c:v>
                </c:pt>
                <c:pt idx="115">
                  <c:v>10</c:v>
                </c:pt>
                <c:pt idx="116">
                  <c:v>-4.2</c:v>
                </c:pt>
                <c:pt idx="117">
                  <c:v>1.5</c:v>
                </c:pt>
                <c:pt idx="118">
                  <c:v>1.2</c:v>
                </c:pt>
                <c:pt idx="119">
                  <c:v>-2.6</c:v>
                </c:pt>
                <c:pt idx="120">
                  <c:v>2.9</c:v>
                </c:pt>
                <c:pt idx="121">
                  <c:v>-3.6</c:v>
                </c:pt>
                <c:pt idx="122">
                  <c:v>4.5999999999999996</c:v>
                </c:pt>
                <c:pt idx="123">
                  <c:v>-6.2</c:v>
                </c:pt>
                <c:pt idx="124">
                  <c:v>-10</c:v>
                </c:pt>
                <c:pt idx="125">
                  <c:v>-3</c:v>
                </c:pt>
                <c:pt idx="126">
                  <c:v>-3.3</c:v>
                </c:pt>
                <c:pt idx="127">
                  <c:v>-1.3</c:v>
                </c:pt>
                <c:pt idx="128">
                  <c:v>7.8</c:v>
                </c:pt>
                <c:pt idx="129">
                  <c:v>10</c:v>
                </c:pt>
                <c:pt idx="131">
                  <c:v>5</c:v>
                </c:pt>
                <c:pt idx="132">
                  <c:v>3</c:v>
                </c:pt>
                <c:pt idx="133">
                  <c:v>6.2</c:v>
                </c:pt>
                <c:pt idx="137">
                  <c:v>-3.9</c:v>
                </c:pt>
                <c:pt idx="139">
                  <c:v>-8.2000000000000011</c:v>
                </c:pt>
                <c:pt idx="140">
                  <c:v>10</c:v>
                </c:pt>
                <c:pt idx="141">
                  <c:v>10</c:v>
                </c:pt>
                <c:pt idx="142">
                  <c:v>-8.3000000000000007</c:v>
                </c:pt>
                <c:pt idx="143">
                  <c:v>-4</c:v>
                </c:pt>
                <c:pt idx="144">
                  <c:v>-6</c:v>
                </c:pt>
                <c:pt idx="145">
                  <c:v>0.9</c:v>
                </c:pt>
                <c:pt idx="146">
                  <c:v>-5.7</c:v>
                </c:pt>
                <c:pt idx="147">
                  <c:v>8.5</c:v>
                </c:pt>
                <c:pt idx="148">
                  <c:v>-7.1</c:v>
                </c:pt>
                <c:pt idx="149">
                  <c:v>6.7</c:v>
                </c:pt>
                <c:pt idx="150">
                  <c:v>-8.9</c:v>
                </c:pt>
                <c:pt idx="151">
                  <c:v>-3.2</c:v>
                </c:pt>
                <c:pt idx="152">
                  <c:v>6.5</c:v>
                </c:pt>
                <c:pt idx="154">
                  <c:v>10</c:v>
                </c:pt>
                <c:pt idx="155">
                  <c:v>10</c:v>
                </c:pt>
                <c:pt idx="156">
                  <c:v>3.8</c:v>
                </c:pt>
                <c:pt idx="157">
                  <c:v>-9</c:v>
                </c:pt>
                <c:pt idx="159">
                  <c:v>8.1</c:v>
                </c:pt>
                <c:pt idx="160">
                  <c:v>-7</c:v>
                </c:pt>
                <c:pt idx="161">
                  <c:v>-2.5</c:v>
                </c:pt>
                <c:pt idx="162">
                  <c:v>-3.5</c:v>
                </c:pt>
                <c:pt idx="163">
                  <c:v>-0.70000000000000062</c:v>
                </c:pt>
              </c:numCache>
            </c:numRef>
          </c:xVal>
          <c:yVal>
            <c:numRef>
              <c:f>Fig5a!$C$2:$C$165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-0.15250491388440282</c:v>
                </c:pt>
                <c:pt idx="2">
                  <c:v>-3.0489424174500868</c:v>
                </c:pt>
                <c:pt idx="3">
                  <c:v>2.6858421294512973</c:v>
                </c:pt>
                <c:pt idx="4">
                  <c:v>0.53802965318573714</c:v>
                </c:pt>
                <c:pt idx="5">
                  <c:v>-3.4661731441284314</c:v>
                </c:pt>
                <c:pt idx="6">
                  <c:v>1.9349362556184673</c:v>
                </c:pt>
                <c:pt idx="7">
                  <c:v>2.3835753395424142</c:v>
                </c:pt>
                <c:pt idx="8">
                  <c:v>-5.5540883522773097</c:v>
                </c:pt>
                <c:pt idx="9">
                  <c:v>1.1437327182233399</c:v>
                </c:pt>
                <c:pt idx="10">
                  <c:v>-0.10153523917962397</c:v>
                </c:pt>
                <c:pt idx="11">
                  <c:v>-0.96966135257902009</c:v>
                </c:pt>
                <c:pt idx="12">
                  <c:v>1.8139689900999525</c:v>
                </c:pt>
                <c:pt idx="13">
                  <c:v>-0.42487837638569625</c:v>
                </c:pt>
                <c:pt idx="14">
                  <c:v>2.3637602623299632</c:v>
                </c:pt>
                <c:pt idx="15">
                  <c:v>1.0951027102566577</c:v>
                </c:pt>
                <c:pt idx="16">
                  <c:v>-1.9043770920656751</c:v>
                </c:pt>
                <c:pt idx="17">
                  <c:v>0.82244103392241064</c:v>
                </c:pt>
                <c:pt idx="18">
                  <c:v>-1.3173594327268481</c:v>
                </c:pt>
                <c:pt idx="19">
                  <c:v>3.6271812693325733</c:v>
                </c:pt>
                <c:pt idx="20">
                  <c:v>1.0612638773597416</c:v>
                </c:pt>
                <c:pt idx="21">
                  <c:v>-1.7023206613357565E-2</c:v>
                </c:pt>
                <c:pt idx="22">
                  <c:v>-0.35380427339656301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-1.3762174299029293</c:v>
                </c:pt>
                <c:pt idx="27">
                  <c:v>1.9216090395576937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1.3246325063102404</c:v>
                </c:pt>
                <c:pt idx="32">
                  <c:v>2.4200500445296838</c:v>
                </c:pt>
                <c:pt idx="33">
                  <c:v>0.44868444593914714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-2.0141238517769655</c:v>
                </c:pt>
                <c:pt idx="37">
                  <c:v>0.65839167423125178</c:v>
                </c:pt>
                <c:pt idx="38">
                  <c:v>-1.5103433732348162</c:v>
                </c:pt>
                <c:pt idx="39">
                  <c:v>-0.56505399501565656</c:v>
                </c:pt>
                <c:pt idx="40">
                  <c:v>4.0436374598907001</c:v>
                </c:pt>
                <c:pt idx="41">
                  <c:v>5.3110242577064301E-2</c:v>
                </c:pt>
                <c:pt idx="42">
                  <c:v>1.9624357187747521</c:v>
                </c:pt>
                <c:pt idx="43">
                  <c:v>1.1144966892999257</c:v>
                </c:pt>
                <c:pt idx="44">
                  <c:v>-0.34191560122611447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-2.397453489061161</c:v>
                </c:pt>
                <c:pt idx="48">
                  <c:v>6.805995238058396E-2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0.94529905658849878</c:v>
                </c:pt>
                <c:pt idx="54">
                  <c:v>-1.4947525552605641</c:v>
                </c:pt>
                <c:pt idx="55">
                  <c:v>-2.0158084285721327</c:v>
                </c:pt>
                <c:pt idx="56">
                  <c:v>1.7137186448010511</c:v>
                </c:pt>
                <c:pt idx="57">
                  <c:v>-1.8538104028849052</c:v>
                </c:pt>
                <c:pt idx="58">
                  <c:v>2.2210997724517609</c:v>
                </c:pt>
                <c:pt idx="59">
                  <c:v>2.0848302668270571</c:v>
                </c:pt>
                <c:pt idx="60">
                  <c:v>-0.31111437918906676</c:v>
                </c:pt>
                <c:pt idx="61">
                  <c:v>-0.90182083923061063</c:v>
                </c:pt>
                <c:pt idx="62">
                  <c:v>-2.3671305159558358</c:v>
                </c:pt>
                <c:pt idx="63">
                  <c:v>-0.57628992799708634</c:v>
                </c:pt>
                <c:pt idx="64">
                  <c:v>-2.5858488244889792</c:v>
                </c:pt>
                <c:pt idx="65">
                  <c:v>-1.0139214734359345</c:v>
                </c:pt>
                <c:pt idx="66">
                  <c:v>4.0728622060107575</c:v>
                </c:pt>
                <c:pt idx="67">
                  <c:v>2.009771731061341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-1.0038906594846311</c:v>
                </c:pt>
                <c:pt idx="72">
                  <c:v>3.2359778143786238</c:v>
                </c:pt>
                <c:pt idx="73">
                  <c:v>2.2278460455603399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3.3875243565323681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-1.442467385434389</c:v>
                </c:pt>
                <c:pt idx="80">
                  <c:v>4.0795589516230502</c:v>
                </c:pt>
                <c:pt idx="81">
                  <c:v>-1.9226050943344413</c:v>
                </c:pt>
                <c:pt idx="82">
                  <c:v>-2.8988393517736331</c:v>
                </c:pt>
                <c:pt idx="83">
                  <c:v>-2.7199447735242206E-3</c:v>
                </c:pt>
                <c:pt idx="84">
                  <c:v>0.7849688793651266</c:v>
                </c:pt>
                <c:pt idx="85">
                  <c:v>1.0606497829649868</c:v>
                </c:pt>
                <c:pt idx="86">
                  <c:v>0.61928565284717785</c:v>
                </c:pt>
                <c:pt idx="87">
                  <c:v>-1.1963878624628475</c:v>
                </c:pt>
                <c:pt idx="88">
                  <c:v>3.1231480774089753</c:v>
                </c:pt>
                <c:pt idx="89">
                  <c:v>1.6901081540363061</c:v>
                </c:pt>
                <c:pt idx="90">
                  <c:v>-1.9278960376413257</c:v>
                </c:pt>
                <c:pt idx="91">
                  <c:v>-3.1943187492630516</c:v>
                </c:pt>
                <c:pt idx="92">
                  <c:v>-1.7786661611774079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-2.1789299294447217</c:v>
                </c:pt>
                <c:pt idx="96">
                  <c:v>3.8213909815396008</c:v>
                </c:pt>
                <c:pt idx="97">
                  <c:v>-0.93830356289269556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-3.9295770902459162</c:v>
                </c:pt>
                <c:pt idx="101">
                  <c:v>-1.4317807398570339</c:v>
                </c:pt>
                <c:pt idx="102">
                  <c:v>-7.4351702207636275E-2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-1.1214031310725361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2.621794011112192</c:v>
                </c:pt>
                <c:pt idx="113">
                  <c:v>-3.0489505512620516E-2</c:v>
                </c:pt>
                <c:pt idx="114">
                  <c:v>0.56629961608659185</c:v>
                </c:pt>
                <c:pt idx="115">
                  <c:v>-0.76952054939286541</c:v>
                </c:pt>
                <c:pt idx="116">
                  <c:v>7.1258171585751956E-2</c:v>
                </c:pt>
                <c:pt idx="117">
                  <c:v>-0.53592796540257071</c:v>
                </c:pt>
                <c:pt idx="118">
                  <c:v>-0.27792923076385795</c:v>
                </c:pt>
                <c:pt idx="119">
                  <c:v>1.9317714069762084</c:v>
                </c:pt>
                <c:pt idx="120">
                  <c:v>2.7542227968264612</c:v>
                </c:pt>
                <c:pt idx="121">
                  <c:v>-0.31451222302055737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0.85022927486469735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4.5175520528419755</c:v>
                </c:pt>
                <c:pt idx="128">
                  <c:v>0.28645347437605717</c:v>
                </c:pt>
                <c:pt idx="129">
                  <c:v>1.4414017792808738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0.62855985051718011</c:v>
                </c:pt>
                <c:pt idx="134">
                  <c:v>3.3542980244335041</c:v>
                </c:pt>
                <c:pt idx="135">
                  <c:v>1.4904385010673407</c:v>
                </c:pt>
                <c:pt idx="136">
                  <c:v>1.6923459740903724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1.5859984882606064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1.287504510577453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-4.8498578674419006</c:v>
                </c:pt>
                <c:pt idx="153">
                  <c:v>-2.0081547485175659</c:v>
                </c:pt>
                <c:pt idx="154">
                  <c:v>1.7701927140508487</c:v>
                </c:pt>
                <c:pt idx="155">
                  <c:v>2.1991999457864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-0.96483108103919391</c:v>
                </c:pt>
              </c:numCache>
            </c:numRef>
          </c:yVal>
          <c:bubbleSize>
            <c:numRef>
              <c:f>Fig5a!$D$2:$D$165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157143424"/>
        <c:axId val="157145344"/>
      </c:bubbleChart>
      <c:valAx>
        <c:axId val="157143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Democracy</a:t>
                </a:r>
              </a:p>
            </c:rich>
          </c:tx>
          <c:layout>
            <c:manualLayout>
              <c:xMode val="edge"/>
              <c:yMode val="edge"/>
              <c:x val="0.45052313855504905"/>
              <c:y val="0.9483842201542594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s-IS"/>
          </a:p>
        </c:txPr>
        <c:crossAx val="157145344"/>
        <c:crosses val="autoZero"/>
        <c:crossBetween val="midCat"/>
      </c:valAx>
      <c:valAx>
        <c:axId val="1571453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Growth of per capita GDP, adjusted for initial income (% per year)</a:t>
                </a:r>
              </a:p>
            </c:rich>
          </c:tx>
          <c:layout>
            <c:manualLayout>
              <c:xMode val="edge"/>
              <c:yMode val="edge"/>
              <c:x val="4.0935212045862699E-3"/>
              <c:y val="8.4832001069607504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57143424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accent6"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Sheet5a!$B$2:$B$165</c:f>
              <c:numCache>
                <c:formatCode>General</c:formatCode>
                <c:ptCount val="164"/>
                <c:pt idx="0">
                  <c:v>2.4</c:v>
                </c:pt>
                <c:pt idx="1">
                  <c:v>2.8</c:v>
                </c:pt>
                <c:pt idx="2">
                  <c:v>2</c:v>
                </c:pt>
                <c:pt idx="4">
                  <c:v>2.8</c:v>
                </c:pt>
                <c:pt idx="5">
                  <c:v>2.9</c:v>
                </c:pt>
                <c:pt idx="6">
                  <c:v>8.8000000000000007</c:v>
                </c:pt>
                <c:pt idx="7">
                  <c:v>8.7000000000000011</c:v>
                </c:pt>
                <c:pt idx="8">
                  <c:v>2.2000000000000002</c:v>
                </c:pt>
                <c:pt idx="10">
                  <c:v>5.8</c:v>
                </c:pt>
                <c:pt idx="11">
                  <c:v>1.7</c:v>
                </c:pt>
                <c:pt idx="12">
                  <c:v>6.9</c:v>
                </c:pt>
                <c:pt idx="13">
                  <c:v>2.6</c:v>
                </c:pt>
                <c:pt idx="14">
                  <c:v>7.4</c:v>
                </c:pt>
                <c:pt idx="15">
                  <c:v>3.8</c:v>
                </c:pt>
                <c:pt idx="16">
                  <c:v>2.9</c:v>
                </c:pt>
                <c:pt idx="18">
                  <c:v>2.5</c:v>
                </c:pt>
                <c:pt idx="19">
                  <c:v>5.9</c:v>
                </c:pt>
                <c:pt idx="20">
                  <c:v>3.7</c:v>
                </c:pt>
                <c:pt idx="22">
                  <c:v>4</c:v>
                </c:pt>
                <c:pt idx="23">
                  <c:v>3.4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2.2000000000000002</c:v>
                </c:pt>
                <c:pt idx="27">
                  <c:v>8.4</c:v>
                </c:pt>
                <c:pt idx="30">
                  <c:v>1.7</c:v>
                </c:pt>
                <c:pt idx="32">
                  <c:v>3.2</c:v>
                </c:pt>
                <c:pt idx="33">
                  <c:v>4</c:v>
                </c:pt>
                <c:pt idx="35">
                  <c:v>2.1</c:v>
                </c:pt>
                <c:pt idx="36">
                  <c:v>2.2999999999999998</c:v>
                </c:pt>
                <c:pt idx="37">
                  <c:v>4.2</c:v>
                </c:pt>
                <c:pt idx="38">
                  <c:v>1.9000000000000001</c:v>
                </c:pt>
                <c:pt idx="39">
                  <c:v>3.4</c:v>
                </c:pt>
                <c:pt idx="40">
                  <c:v>5.7</c:v>
                </c:pt>
                <c:pt idx="41">
                  <c:v>4.3</c:v>
                </c:pt>
                <c:pt idx="42">
                  <c:v>9.5</c:v>
                </c:pt>
                <c:pt idx="43">
                  <c:v>3</c:v>
                </c:pt>
                <c:pt idx="44">
                  <c:v>2.5</c:v>
                </c:pt>
                <c:pt idx="45">
                  <c:v>3.4</c:v>
                </c:pt>
                <c:pt idx="46">
                  <c:v>4.2</c:v>
                </c:pt>
                <c:pt idx="47">
                  <c:v>2.6</c:v>
                </c:pt>
                <c:pt idx="48">
                  <c:v>6.4</c:v>
                </c:pt>
                <c:pt idx="49">
                  <c:v>2.2000000000000002</c:v>
                </c:pt>
                <c:pt idx="50">
                  <c:v>4</c:v>
                </c:pt>
                <c:pt idx="51">
                  <c:v>9.6</c:v>
                </c:pt>
                <c:pt idx="52">
                  <c:v>7.5</c:v>
                </c:pt>
                <c:pt idx="53">
                  <c:v>2.9</c:v>
                </c:pt>
                <c:pt idx="54">
                  <c:v>2.8</c:v>
                </c:pt>
                <c:pt idx="55">
                  <c:v>2.2999999999999998</c:v>
                </c:pt>
                <c:pt idx="56">
                  <c:v>8.2000000000000011</c:v>
                </c:pt>
                <c:pt idx="57">
                  <c:v>3.5</c:v>
                </c:pt>
                <c:pt idx="58">
                  <c:v>4.3</c:v>
                </c:pt>
                <c:pt idx="60">
                  <c:v>2.5</c:v>
                </c:pt>
                <c:pt idx="63">
                  <c:v>2.5</c:v>
                </c:pt>
                <c:pt idx="64">
                  <c:v>1.8</c:v>
                </c:pt>
                <c:pt idx="65">
                  <c:v>2.6</c:v>
                </c:pt>
                <c:pt idx="66">
                  <c:v>8.3000000000000007</c:v>
                </c:pt>
                <c:pt idx="67">
                  <c:v>5</c:v>
                </c:pt>
                <c:pt idx="68">
                  <c:v>9.7000000000000011</c:v>
                </c:pt>
                <c:pt idx="69">
                  <c:v>2.9</c:v>
                </c:pt>
                <c:pt idx="70">
                  <c:v>2.2000000000000002</c:v>
                </c:pt>
                <c:pt idx="71">
                  <c:v>2.9</c:v>
                </c:pt>
                <c:pt idx="72">
                  <c:v>7.4</c:v>
                </c:pt>
                <c:pt idx="73">
                  <c:v>6.3</c:v>
                </c:pt>
                <c:pt idx="74">
                  <c:v>5</c:v>
                </c:pt>
                <c:pt idx="75">
                  <c:v>3.6</c:v>
                </c:pt>
                <c:pt idx="76">
                  <c:v>7.3</c:v>
                </c:pt>
                <c:pt idx="77">
                  <c:v>5.7</c:v>
                </c:pt>
                <c:pt idx="78">
                  <c:v>2.6</c:v>
                </c:pt>
                <c:pt idx="79">
                  <c:v>2.1</c:v>
                </c:pt>
                <c:pt idx="80">
                  <c:v>5</c:v>
                </c:pt>
                <c:pt idx="81">
                  <c:v>4.7</c:v>
                </c:pt>
                <c:pt idx="82">
                  <c:v>2.2999999999999998</c:v>
                </c:pt>
                <c:pt idx="83">
                  <c:v>3.3</c:v>
                </c:pt>
                <c:pt idx="84">
                  <c:v>4.2</c:v>
                </c:pt>
                <c:pt idx="85">
                  <c:v>3.1</c:v>
                </c:pt>
                <c:pt idx="86">
                  <c:v>3.4</c:v>
                </c:pt>
                <c:pt idx="87">
                  <c:v>4.8</c:v>
                </c:pt>
                <c:pt idx="88">
                  <c:v>8.5</c:v>
                </c:pt>
                <c:pt idx="90">
                  <c:v>2.8</c:v>
                </c:pt>
                <c:pt idx="91">
                  <c:v>2.8</c:v>
                </c:pt>
                <c:pt idx="92">
                  <c:v>2.8</c:v>
                </c:pt>
                <c:pt idx="93">
                  <c:v>5.0999999999999996</c:v>
                </c:pt>
                <c:pt idx="95">
                  <c:v>2.9</c:v>
                </c:pt>
                <c:pt idx="96">
                  <c:v>6.6</c:v>
                </c:pt>
                <c:pt idx="98">
                  <c:v>4.2</c:v>
                </c:pt>
                <c:pt idx="99">
                  <c:v>3.5</c:v>
                </c:pt>
                <c:pt idx="100">
                  <c:v>2.9</c:v>
                </c:pt>
                <c:pt idx="101">
                  <c:v>3</c:v>
                </c:pt>
                <c:pt idx="102">
                  <c:v>3.2</c:v>
                </c:pt>
                <c:pt idx="103">
                  <c:v>2.8</c:v>
                </c:pt>
                <c:pt idx="104">
                  <c:v>4.3</c:v>
                </c:pt>
                <c:pt idx="105">
                  <c:v>2.5</c:v>
                </c:pt>
                <c:pt idx="106">
                  <c:v>8.6</c:v>
                </c:pt>
                <c:pt idx="108">
                  <c:v>9.6</c:v>
                </c:pt>
                <c:pt idx="109">
                  <c:v>2.6</c:v>
                </c:pt>
                <c:pt idx="110">
                  <c:v>2.4</c:v>
                </c:pt>
                <c:pt idx="111">
                  <c:v>1.9000000000000001</c:v>
                </c:pt>
                <c:pt idx="112">
                  <c:v>8.9</c:v>
                </c:pt>
                <c:pt idx="113">
                  <c:v>2.1</c:v>
                </c:pt>
                <c:pt idx="114">
                  <c:v>3.5</c:v>
                </c:pt>
                <c:pt idx="115">
                  <c:v>2.2999999999999998</c:v>
                </c:pt>
                <c:pt idx="116">
                  <c:v>2.1</c:v>
                </c:pt>
                <c:pt idx="117">
                  <c:v>3.5</c:v>
                </c:pt>
                <c:pt idx="118">
                  <c:v>2.5</c:v>
                </c:pt>
                <c:pt idx="119">
                  <c:v>3.4</c:v>
                </c:pt>
                <c:pt idx="120">
                  <c:v>6.5</c:v>
                </c:pt>
                <c:pt idx="121">
                  <c:v>3</c:v>
                </c:pt>
                <c:pt idx="122">
                  <c:v>2.4</c:v>
                </c:pt>
                <c:pt idx="123">
                  <c:v>3.1</c:v>
                </c:pt>
                <c:pt idx="124">
                  <c:v>3.4</c:v>
                </c:pt>
                <c:pt idx="125">
                  <c:v>3.2</c:v>
                </c:pt>
                <c:pt idx="126">
                  <c:v>2.4</c:v>
                </c:pt>
                <c:pt idx="127">
                  <c:v>9.4</c:v>
                </c:pt>
                <c:pt idx="128">
                  <c:v>4.3</c:v>
                </c:pt>
                <c:pt idx="129">
                  <c:v>6.1</c:v>
                </c:pt>
                <c:pt idx="131">
                  <c:v>4.5</c:v>
                </c:pt>
                <c:pt idx="132">
                  <c:v>7</c:v>
                </c:pt>
                <c:pt idx="133">
                  <c:v>3.2</c:v>
                </c:pt>
                <c:pt idx="137">
                  <c:v>2.1</c:v>
                </c:pt>
                <c:pt idx="138">
                  <c:v>3.2</c:v>
                </c:pt>
                <c:pt idx="139">
                  <c:v>2.8</c:v>
                </c:pt>
                <c:pt idx="140">
                  <c:v>9.2000000000000011</c:v>
                </c:pt>
                <c:pt idx="141">
                  <c:v>9.1</c:v>
                </c:pt>
                <c:pt idx="142">
                  <c:v>3.4</c:v>
                </c:pt>
                <c:pt idx="143">
                  <c:v>2.1</c:v>
                </c:pt>
                <c:pt idx="144">
                  <c:v>2.9</c:v>
                </c:pt>
                <c:pt idx="145">
                  <c:v>3.8</c:v>
                </c:pt>
                <c:pt idx="147">
                  <c:v>3.8</c:v>
                </c:pt>
                <c:pt idx="148">
                  <c:v>4.9000000000000004</c:v>
                </c:pt>
                <c:pt idx="149">
                  <c:v>3.5</c:v>
                </c:pt>
                <c:pt idx="150">
                  <c:v>1.8</c:v>
                </c:pt>
                <c:pt idx="151">
                  <c:v>2.5</c:v>
                </c:pt>
                <c:pt idx="152">
                  <c:v>2.6</c:v>
                </c:pt>
                <c:pt idx="153">
                  <c:v>6.2</c:v>
                </c:pt>
                <c:pt idx="154">
                  <c:v>8.6</c:v>
                </c:pt>
                <c:pt idx="155">
                  <c:v>7.6</c:v>
                </c:pt>
                <c:pt idx="156">
                  <c:v>5.9</c:v>
                </c:pt>
                <c:pt idx="157">
                  <c:v>2.2000000000000002</c:v>
                </c:pt>
                <c:pt idx="159">
                  <c:v>2.2999999999999998</c:v>
                </c:pt>
                <c:pt idx="160">
                  <c:v>2.6</c:v>
                </c:pt>
                <c:pt idx="161">
                  <c:v>2.8</c:v>
                </c:pt>
                <c:pt idx="162">
                  <c:v>2.6</c:v>
                </c:pt>
                <c:pt idx="163">
                  <c:v>2.6</c:v>
                </c:pt>
              </c:numCache>
            </c:numRef>
          </c:xVal>
          <c:yVal>
            <c:numRef>
              <c:f>Sheet5a!$C$2:$C$165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-0.15250491388440282</c:v>
                </c:pt>
                <c:pt idx="2">
                  <c:v>-3.0489424174500868</c:v>
                </c:pt>
                <c:pt idx="3">
                  <c:v>2.6858421294512973</c:v>
                </c:pt>
                <c:pt idx="4">
                  <c:v>0.53802965318573714</c:v>
                </c:pt>
                <c:pt idx="5">
                  <c:v>-3.4661731441284314</c:v>
                </c:pt>
                <c:pt idx="6">
                  <c:v>1.9349362556184675</c:v>
                </c:pt>
                <c:pt idx="7">
                  <c:v>2.3835753395424142</c:v>
                </c:pt>
                <c:pt idx="8">
                  <c:v>-5.5540883522773097</c:v>
                </c:pt>
                <c:pt idx="9">
                  <c:v>1.1437327182233399</c:v>
                </c:pt>
                <c:pt idx="10">
                  <c:v>-0.10153523917962397</c:v>
                </c:pt>
                <c:pt idx="11">
                  <c:v>-0.96966135257902009</c:v>
                </c:pt>
                <c:pt idx="12">
                  <c:v>1.8139689900999525</c:v>
                </c:pt>
                <c:pt idx="13">
                  <c:v>-0.42487837638569625</c:v>
                </c:pt>
                <c:pt idx="14">
                  <c:v>2.3637602623299632</c:v>
                </c:pt>
                <c:pt idx="15">
                  <c:v>1.0951027102566577</c:v>
                </c:pt>
                <c:pt idx="16">
                  <c:v>-1.9043770920656753</c:v>
                </c:pt>
                <c:pt idx="17">
                  <c:v>0.82244103392241064</c:v>
                </c:pt>
                <c:pt idx="18">
                  <c:v>-1.3173594327268481</c:v>
                </c:pt>
                <c:pt idx="19">
                  <c:v>3.6271812693325733</c:v>
                </c:pt>
                <c:pt idx="20">
                  <c:v>1.0612638773597416</c:v>
                </c:pt>
                <c:pt idx="21">
                  <c:v>-1.7023206613357551E-2</c:v>
                </c:pt>
                <c:pt idx="22">
                  <c:v>-0.35380427339656301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-1.3762174299029293</c:v>
                </c:pt>
                <c:pt idx="27">
                  <c:v>1.9216090395576939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1.3246325063102404</c:v>
                </c:pt>
                <c:pt idx="32">
                  <c:v>2.4200500445296838</c:v>
                </c:pt>
                <c:pt idx="33">
                  <c:v>0.44868444593914703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-2.0141238517769655</c:v>
                </c:pt>
                <c:pt idx="37">
                  <c:v>0.65839167423125178</c:v>
                </c:pt>
                <c:pt idx="38">
                  <c:v>-1.5103433732348162</c:v>
                </c:pt>
                <c:pt idx="39">
                  <c:v>-0.56505399501565656</c:v>
                </c:pt>
                <c:pt idx="40">
                  <c:v>4.0436374598907001</c:v>
                </c:pt>
                <c:pt idx="41">
                  <c:v>5.3110242577064301E-2</c:v>
                </c:pt>
                <c:pt idx="42">
                  <c:v>1.9624357187747521</c:v>
                </c:pt>
                <c:pt idx="43">
                  <c:v>1.1144966892999257</c:v>
                </c:pt>
                <c:pt idx="44">
                  <c:v>-0.34191560122611442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-2.397453489061161</c:v>
                </c:pt>
                <c:pt idx="48">
                  <c:v>6.805995238058396E-2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0.94529905658849878</c:v>
                </c:pt>
                <c:pt idx="54">
                  <c:v>-1.4947525552605641</c:v>
                </c:pt>
                <c:pt idx="55">
                  <c:v>-2.0158084285721327</c:v>
                </c:pt>
                <c:pt idx="56">
                  <c:v>1.7137186448010508</c:v>
                </c:pt>
                <c:pt idx="57">
                  <c:v>-1.8538104028849052</c:v>
                </c:pt>
                <c:pt idx="58">
                  <c:v>2.2210997724517609</c:v>
                </c:pt>
                <c:pt idx="59">
                  <c:v>2.0848302668270571</c:v>
                </c:pt>
                <c:pt idx="60">
                  <c:v>-0.31111437918906676</c:v>
                </c:pt>
                <c:pt idx="61">
                  <c:v>-0.90182083923061063</c:v>
                </c:pt>
                <c:pt idx="62">
                  <c:v>-2.3671305159558358</c:v>
                </c:pt>
                <c:pt idx="63">
                  <c:v>-0.57628992799708634</c:v>
                </c:pt>
                <c:pt idx="64">
                  <c:v>-2.5858488244889792</c:v>
                </c:pt>
                <c:pt idx="65">
                  <c:v>-1.0139214734359345</c:v>
                </c:pt>
                <c:pt idx="66">
                  <c:v>4.0728622060107575</c:v>
                </c:pt>
                <c:pt idx="67">
                  <c:v>2.009771731061341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-1.0038906594846311</c:v>
                </c:pt>
                <c:pt idx="72">
                  <c:v>3.2359778143786238</c:v>
                </c:pt>
                <c:pt idx="73">
                  <c:v>2.2278460455603399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3.3875243565323681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-1.442467385434389</c:v>
                </c:pt>
                <c:pt idx="80">
                  <c:v>4.0795589516230502</c:v>
                </c:pt>
                <c:pt idx="81">
                  <c:v>-1.9226050943344415</c:v>
                </c:pt>
                <c:pt idx="82">
                  <c:v>-2.8988393517736331</c:v>
                </c:pt>
                <c:pt idx="83">
                  <c:v>-2.7199447735242201E-3</c:v>
                </c:pt>
                <c:pt idx="84">
                  <c:v>0.7849688793651266</c:v>
                </c:pt>
                <c:pt idx="85">
                  <c:v>1.0606497829649868</c:v>
                </c:pt>
                <c:pt idx="86">
                  <c:v>0.61928565284717785</c:v>
                </c:pt>
                <c:pt idx="87">
                  <c:v>-1.1963878624628475</c:v>
                </c:pt>
                <c:pt idx="88">
                  <c:v>3.1231480774089753</c:v>
                </c:pt>
                <c:pt idx="89">
                  <c:v>1.6901081540363061</c:v>
                </c:pt>
                <c:pt idx="90">
                  <c:v>-1.9278960376413259</c:v>
                </c:pt>
                <c:pt idx="91">
                  <c:v>-3.1943187492630516</c:v>
                </c:pt>
                <c:pt idx="92">
                  <c:v>-1.7786661611774077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-2.1789299294447217</c:v>
                </c:pt>
                <c:pt idx="96">
                  <c:v>3.8213909815396008</c:v>
                </c:pt>
                <c:pt idx="97">
                  <c:v>-0.93830356289269556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-3.9295770902459162</c:v>
                </c:pt>
                <c:pt idx="101">
                  <c:v>-1.4317807398570339</c:v>
                </c:pt>
                <c:pt idx="102">
                  <c:v>-7.4351702207636275E-2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-1.1214031310725361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2.621794011112192</c:v>
                </c:pt>
                <c:pt idx="113">
                  <c:v>-3.0489505512620516E-2</c:v>
                </c:pt>
                <c:pt idx="114">
                  <c:v>0.56629961608659185</c:v>
                </c:pt>
                <c:pt idx="115">
                  <c:v>-0.76952054939286541</c:v>
                </c:pt>
                <c:pt idx="116">
                  <c:v>7.1258171585751956E-2</c:v>
                </c:pt>
                <c:pt idx="117">
                  <c:v>-0.53592796540257071</c:v>
                </c:pt>
                <c:pt idx="118">
                  <c:v>-0.27792923076385795</c:v>
                </c:pt>
                <c:pt idx="119">
                  <c:v>1.9317714069762086</c:v>
                </c:pt>
                <c:pt idx="120">
                  <c:v>2.7542227968264612</c:v>
                </c:pt>
                <c:pt idx="121">
                  <c:v>-0.31451222302055737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0.85022927486469735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4.5175520528419755</c:v>
                </c:pt>
                <c:pt idx="128">
                  <c:v>0.28645347437605717</c:v>
                </c:pt>
                <c:pt idx="129">
                  <c:v>1.4414017792808738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0.62855985051718011</c:v>
                </c:pt>
                <c:pt idx="134">
                  <c:v>3.3542980244335041</c:v>
                </c:pt>
                <c:pt idx="135">
                  <c:v>1.4904385010673407</c:v>
                </c:pt>
                <c:pt idx="136">
                  <c:v>1.6923459740903724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1.5859984882606064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1.287504510577453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-4.8498578674419006</c:v>
                </c:pt>
                <c:pt idx="153">
                  <c:v>-2.0081547485175659</c:v>
                </c:pt>
                <c:pt idx="154">
                  <c:v>1.7701927140508484</c:v>
                </c:pt>
                <c:pt idx="155">
                  <c:v>2.1991999457864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-0.96483108103919391</c:v>
                </c:pt>
              </c:numCache>
            </c:numRef>
          </c:yVal>
          <c:bubbleSize>
            <c:numRef>
              <c:f>Sheet5a!$D$2:$D$165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64986112"/>
        <c:axId val="64992384"/>
      </c:bubbleChart>
      <c:valAx>
        <c:axId val="64986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Corruption perceptions index </a:t>
                </a:r>
              </a:p>
            </c:rich>
          </c:tx>
          <c:layout>
            <c:manualLayout>
              <c:xMode val="edge"/>
              <c:yMode val="edge"/>
              <c:x val="0.40057949993093012"/>
              <c:y val="0.933884065614143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64992384"/>
        <c:crosses val="autoZero"/>
        <c:crossBetween val="midCat"/>
      </c:valAx>
      <c:valAx>
        <c:axId val="64992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Growth of per capita GDP, adjusted for initial income (% per year)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64986112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accent4"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Sheet5b!$J$2:$J$165</c:f>
              <c:numCache>
                <c:formatCode>General</c:formatCode>
                <c:ptCount val="164"/>
                <c:pt idx="0">
                  <c:v>-5.6</c:v>
                </c:pt>
                <c:pt idx="1">
                  <c:v>-7.3</c:v>
                </c:pt>
                <c:pt idx="2">
                  <c:v>-5.0999999999999996</c:v>
                </c:pt>
                <c:pt idx="4">
                  <c:v>0.5</c:v>
                </c:pt>
                <c:pt idx="5">
                  <c:v>3.4</c:v>
                </c:pt>
                <c:pt idx="6">
                  <c:v>10</c:v>
                </c:pt>
                <c:pt idx="7">
                  <c:v>10</c:v>
                </c:pt>
                <c:pt idx="8">
                  <c:v>-4.7</c:v>
                </c:pt>
                <c:pt idx="10">
                  <c:v>-9.5</c:v>
                </c:pt>
                <c:pt idx="11">
                  <c:v>-0.60000000000000064</c:v>
                </c:pt>
                <c:pt idx="13">
                  <c:v>-0.70000000000000062</c:v>
                </c:pt>
                <c:pt idx="14">
                  <c:v>10</c:v>
                </c:pt>
                <c:pt idx="16">
                  <c:v>-2.5</c:v>
                </c:pt>
                <c:pt idx="17">
                  <c:v>-8</c:v>
                </c:pt>
                <c:pt idx="18">
                  <c:v>1.4</c:v>
                </c:pt>
                <c:pt idx="19">
                  <c:v>8.7000000000000011</c:v>
                </c:pt>
                <c:pt idx="20">
                  <c:v>0.5</c:v>
                </c:pt>
                <c:pt idx="22">
                  <c:v>-3</c:v>
                </c:pt>
                <c:pt idx="23">
                  <c:v>-5.0999999999999996</c:v>
                </c:pt>
                <c:pt idx="24">
                  <c:v>-5.4</c:v>
                </c:pt>
                <c:pt idx="25">
                  <c:v>-4.2</c:v>
                </c:pt>
                <c:pt idx="26">
                  <c:v>-6.7</c:v>
                </c:pt>
                <c:pt idx="27">
                  <c:v>10</c:v>
                </c:pt>
                <c:pt idx="30">
                  <c:v>-5.8</c:v>
                </c:pt>
                <c:pt idx="31">
                  <c:v>1.7</c:v>
                </c:pt>
                <c:pt idx="32">
                  <c:v>-7.5</c:v>
                </c:pt>
                <c:pt idx="33">
                  <c:v>7.6</c:v>
                </c:pt>
                <c:pt idx="34">
                  <c:v>-1.8</c:v>
                </c:pt>
                <c:pt idx="35">
                  <c:v>-6.1</c:v>
                </c:pt>
                <c:pt idx="36">
                  <c:v>-4.8</c:v>
                </c:pt>
                <c:pt idx="37">
                  <c:v>10</c:v>
                </c:pt>
                <c:pt idx="38">
                  <c:v>-7.9</c:v>
                </c:pt>
                <c:pt idx="39">
                  <c:v>-2.4</c:v>
                </c:pt>
                <c:pt idx="40">
                  <c:v>8.2000000000000011</c:v>
                </c:pt>
                <c:pt idx="41">
                  <c:v>-2.4</c:v>
                </c:pt>
                <c:pt idx="42">
                  <c:v>10</c:v>
                </c:pt>
                <c:pt idx="43">
                  <c:v>2.7</c:v>
                </c:pt>
                <c:pt idx="44">
                  <c:v>3.9</c:v>
                </c:pt>
                <c:pt idx="45">
                  <c:v>-5.5</c:v>
                </c:pt>
                <c:pt idx="46">
                  <c:v>2</c:v>
                </c:pt>
                <c:pt idx="47">
                  <c:v>-6</c:v>
                </c:pt>
                <c:pt idx="48">
                  <c:v>6</c:v>
                </c:pt>
                <c:pt idx="49">
                  <c:v>-5.8</c:v>
                </c:pt>
                <c:pt idx="50">
                  <c:v>6.5</c:v>
                </c:pt>
                <c:pt idx="51">
                  <c:v>10</c:v>
                </c:pt>
                <c:pt idx="52">
                  <c:v>10</c:v>
                </c:pt>
                <c:pt idx="53">
                  <c:v>-7.3</c:v>
                </c:pt>
                <c:pt idx="54">
                  <c:v>5.0999999999999996</c:v>
                </c:pt>
                <c:pt idx="55">
                  <c:v>4.5999999999999996</c:v>
                </c:pt>
                <c:pt idx="56">
                  <c:v>10</c:v>
                </c:pt>
                <c:pt idx="57">
                  <c:v>-3.9</c:v>
                </c:pt>
                <c:pt idx="58">
                  <c:v>5.3</c:v>
                </c:pt>
                <c:pt idx="60">
                  <c:v>0.1</c:v>
                </c:pt>
                <c:pt idx="61">
                  <c:v>-7.1</c:v>
                </c:pt>
                <c:pt idx="62">
                  <c:v>-4.2</c:v>
                </c:pt>
                <c:pt idx="63">
                  <c:v>-0.5</c:v>
                </c:pt>
                <c:pt idx="64">
                  <c:v>-6</c:v>
                </c:pt>
                <c:pt idx="65">
                  <c:v>2.4</c:v>
                </c:pt>
                <c:pt idx="67">
                  <c:v>-2</c:v>
                </c:pt>
                <c:pt idx="68">
                  <c:v>10</c:v>
                </c:pt>
                <c:pt idx="69">
                  <c:v>8.5</c:v>
                </c:pt>
                <c:pt idx="70">
                  <c:v>-6</c:v>
                </c:pt>
                <c:pt idx="71">
                  <c:v>-6.7</c:v>
                </c:pt>
                <c:pt idx="72">
                  <c:v>10</c:v>
                </c:pt>
                <c:pt idx="73">
                  <c:v>9.2000000000000011</c:v>
                </c:pt>
                <c:pt idx="74">
                  <c:v>10</c:v>
                </c:pt>
                <c:pt idx="75">
                  <c:v>9.8000000000000007</c:v>
                </c:pt>
                <c:pt idx="76">
                  <c:v>10</c:v>
                </c:pt>
                <c:pt idx="77">
                  <c:v>-7.3</c:v>
                </c:pt>
                <c:pt idx="78">
                  <c:v>-3.6</c:v>
                </c:pt>
                <c:pt idx="79">
                  <c:v>-4.8</c:v>
                </c:pt>
                <c:pt idx="80">
                  <c:v>0.1</c:v>
                </c:pt>
                <c:pt idx="81">
                  <c:v>-8.4</c:v>
                </c:pt>
                <c:pt idx="82">
                  <c:v>-3</c:v>
                </c:pt>
                <c:pt idx="83">
                  <c:v>-4.5999999999999996</c:v>
                </c:pt>
                <c:pt idx="84">
                  <c:v>8</c:v>
                </c:pt>
                <c:pt idx="86">
                  <c:v>-2.8</c:v>
                </c:pt>
                <c:pt idx="87">
                  <c:v>10</c:v>
                </c:pt>
                <c:pt idx="88">
                  <c:v>10</c:v>
                </c:pt>
                <c:pt idx="90">
                  <c:v>6</c:v>
                </c:pt>
                <c:pt idx="91">
                  <c:v>-1</c:v>
                </c:pt>
                <c:pt idx="92">
                  <c:v>-5.9</c:v>
                </c:pt>
                <c:pt idx="93">
                  <c:v>5</c:v>
                </c:pt>
                <c:pt idx="95">
                  <c:v>-3.9</c:v>
                </c:pt>
                <c:pt idx="97">
                  <c:v>-6.6</c:v>
                </c:pt>
                <c:pt idx="98">
                  <c:v>9.6</c:v>
                </c:pt>
                <c:pt idx="99">
                  <c:v>-2.4</c:v>
                </c:pt>
                <c:pt idx="100">
                  <c:v>6.6</c:v>
                </c:pt>
                <c:pt idx="101">
                  <c:v>-2.9</c:v>
                </c:pt>
                <c:pt idx="102">
                  <c:v>-7.5</c:v>
                </c:pt>
                <c:pt idx="103">
                  <c:v>-3.8</c:v>
                </c:pt>
                <c:pt idx="104">
                  <c:v>6</c:v>
                </c:pt>
                <c:pt idx="105">
                  <c:v>-3.7</c:v>
                </c:pt>
                <c:pt idx="106">
                  <c:v>10</c:v>
                </c:pt>
                <c:pt idx="108">
                  <c:v>10</c:v>
                </c:pt>
                <c:pt idx="109">
                  <c:v>-2.2999999999999998</c:v>
                </c:pt>
                <c:pt idx="110">
                  <c:v>-4.7</c:v>
                </c:pt>
                <c:pt idx="111">
                  <c:v>-2</c:v>
                </c:pt>
                <c:pt idx="112">
                  <c:v>10</c:v>
                </c:pt>
                <c:pt idx="113">
                  <c:v>0.9</c:v>
                </c:pt>
                <c:pt idx="114">
                  <c:v>-0.1</c:v>
                </c:pt>
                <c:pt idx="115">
                  <c:v>10</c:v>
                </c:pt>
                <c:pt idx="116">
                  <c:v>-4.2</c:v>
                </c:pt>
                <c:pt idx="117">
                  <c:v>1.5</c:v>
                </c:pt>
                <c:pt idx="118">
                  <c:v>1.2</c:v>
                </c:pt>
                <c:pt idx="119">
                  <c:v>-2.6</c:v>
                </c:pt>
                <c:pt idx="120">
                  <c:v>2.9</c:v>
                </c:pt>
                <c:pt idx="121">
                  <c:v>-3.6</c:v>
                </c:pt>
                <c:pt idx="122">
                  <c:v>4.5999999999999996</c:v>
                </c:pt>
                <c:pt idx="123">
                  <c:v>-6.2</c:v>
                </c:pt>
                <c:pt idx="124">
                  <c:v>-10</c:v>
                </c:pt>
                <c:pt idx="125">
                  <c:v>-3</c:v>
                </c:pt>
                <c:pt idx="126">
                  <c:v>-3.3</c:v>
                </c:pt>
                <c:pt idx="127">
                  <c:v>-1.3</c:v>
                </c:pt>
                <c:pt idx="128">
                  <c:v>7.8</c:v>
                </c:pt>
                <c:pt idx="129">
                  <c:v>10</c:v>
                </c:pt>
                <c:pt idx="131">
                  <c:v>5</c:v>
                </c:pt>
                <c:pt idx="132">
                  <c:v>3</c:v>
                </c:pt>
                <c:pt idx="133">
                  <c:v>6.2</c:v>
                </c:pt>
                <c:pt idx="137">
                  <c:v>-3.9</c:v>
                </c:pt>
                <c:pt idx="139">
                  <c:v>-8.2000000000000011</c:v>
                </c:pt>
                <c:pt idx="140">
                  <c:v>10</c:v>
                </c:pt>
                <c:pt idx="141">
                  <c:v>10</c:v>
                </c:pt>
                <c:pt idx="142">
                  <c:v>-8.3000000000000007</c:v>
                </c:pt>
                <c:pt idx="143">
                  <c:v>-4</c:v>
                </c:pt>
                <c:pt idx="144">
                  <c:v>-6</c:v>
                </c:pt>
                <c:pt idx="145">
                  <c:v>0.9</c:v>
                </c:pt>
                <c:pt idx="146">
                  <c:v>-5.7</c:v>
                </c:pt>
                <c:pt idx="147">
                  <c:v>8.5</c:v>
                </c:pt>
                <c:pt idx="148">
                  <c:v>-7.1</c:v>
                </c:pt>
                <c:pt idx="149">
                  <c:v>6.7</c:v>
                </c:pt>
                <c:pt idx="150">
                  <c:v>-8.9</c:v>
                </c:pt>
                <c:pt idx="151">
                  <c:v>-3.2</c:v>
                </c:pt>
                <c:pt idx="152">
                  <c:v>6.5</c:v>
                </c:pt>
                <c:pt idx="154">
                  <c:v>10</c:v>
                </c:pt>
                <c:pt idx="155">
                  <c:v>10</c:v>
                </c:pt>
                <c:pt idx="156">
                  <c:v>3.8</c:v>
                </c:pt>
                <c:pt idx="157">
                  <c:v>-9</c:v>
                </c:pt>
                <c:pt idx="159">
                  <c:v>8.1</c:v>
                </c:pt>
                <c:pt idx="160">
                  <c:v>-7</c:v>
                </c:pt>
                <c:pt idx="161">
                  <c:v>-2.5</c:v>
                </c:pt>
                <c:pt idx="162">
                  <c:v>-3.5</c:v>
                </c:pt>
                <c:pt idx="163">
                  <c:v>-0.70000000000000062</c:v>
                </c:pt>
              </c:numCache>
            </c:numRef>
          </c:xVal>
          <c:yVal>
            <c:numRef>
              <c:f>Sheet5b!$K$2:$K$165</c:f>
              <c:numCache>
                <c:formatCode>General</c:formatCode>
                <c:ptCount val="164"/>
                <c:pt idx="0">
                  <c:v>2.4</c:v>
                </c:pt>
                <c:pt idx="1">
                  <c:v>2.8</c:v>
                </c:pt>
                <c:pt idx="2">
                  <c:v>2</c:v>
                </c:pt>
                <c:pt idx="4">
                  <c:v>2.8</c:v>
                </c:pt>
                <c:pt idx="5">
                  <c:v>2.9</c:v>
                </c:pt>
                <c:pt idx="6">
                  <c:v>8.8000000000000007</c:v>
                </c:pt>
                <c:pt idx="7">
                  <c:v>8.7000000000000011</c:v>
                </c:pt>
                <c:pt idx="8">
                  <c:v>2.2000000000000002</c:v>
                </c:pt>
                <c:pt idx="10">
                  <c:v>5.8</c:v>
                </c:pt>
                <c:pt idx="11">
                  <c:v>1.7</c:v>
                </c:pt>
                <c:pt idx="12">
                  <c:v>6.9</c:v>
                </c:pt>
                <c:pt idx="13">
                  <c:v>2.6</c:v>
                </c:pt>
                <c:pt idx="14">
                  <c:v>7.4</c:v>
                </c:pt>
                <c:pt idx="15">
                  <c:v>3.8</c:v>
                </c:pt>
                <c:pt idx="16">
                  <c:v>2.9</c:v>
                </c:pt>
                <c:pt idx="18">
                  <c:v>2.5</c:v>
                </c:pt>
                <c:pt idx="19">
                  <c:v>5.9</c:v>
                </c:pt>
                <c:pt idx="20">
                  <c:v>3.7</c:v>
                </c:pt>
                <c:pt idx="22">
                  <c:v>4</c:v>
                </c:pt>
                <c:pt idx="23">
                  <c:v>3.4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2.2000000000000002</c:v>
                </c:pt>
                <c:pt idx="27">
                  <c:v>8.4</c:v>
                </c:pt>
                <c:pt idx="30">
                  <c:v>1.7</c:v>
                </c:pt>
                <c:pt idx="32">
                  <c:v>3.2</c:v>
                </c:pt>
                <c:pt idx="33">
                  <c:v>4</c:v>
                </c:pt>
                <c:pt idx="35">
                  <c:v>2.1</c:v>
                </c:pt>
                <c:pt idx="36">
                  <c:v>2.2999999999999998</c:v>
                </c:pt>
                <c:pt idx="37">
                  <c:v>4.2</c:v>
                </c:pt>
                <c:pt idx="38">
                  <c:v>1.9000000000000001</c:v>
                </c:pt>
                <c:pt idx="39">
                  <c:v>3.4</c:v>
                </c:pt>
                <c:pt idx="40">
                  <c:v>5.7</c:v>
                </c:pt>
                <c:pt idx="41">
                  <c:v>4.3</c:v>
                </c:pt>
                <c:pt idx="42">
                  <c:v>9.5</c:v>
                </c:pt>
                <c:pt idx="43">
                  <c:v>3</c:v>
                </c:pt>
                <c:pt idx="44">
                  <c:v>2.5</c:v>
                </c:pt>
                <c:pt idx="45">
                  <c:v>3.4</c:v>
                </c:pt>
                <c:pt idx="46">
                  <c:v>4.2</c:v>
                </c:pt>
                <c:pt idx="47">
                  <c:v>2.6</c:v>
                </c:pt>
                <c:pt idx="48">
                  <c:v>6.4</c:v>
                </c:pt>
                <c:pt idx="49">
                  <c:v>2.2000000000000002</c:v>
                </c:pt>
                <c:pt idx="50">
                  <c:v>4</c:v>
                </c:pt>
                <c:pt idx="51">
                  <c:v>9.6</c:v>
                </c:pt>
                <c:pt idx="52">
                  <c:v>7.5</c:v>
                </c:pt>
                <c:pt idx="53">
                  <c:v>2.9</c:v>
                </c:pt>
                <c:pt idx="54">
                  <c:v>2.8</c:v>
                </c:pt>
                <c:pt idx="55">
                  <c:v>2.2999999999999998</c:v>
                </c:pt>
                <c:pt idx="56">
                  <c:v>8.2000000000000011</c:v>
                </c:pt>
                <c:pt idx="57">
                  <c:v>3.5</c:v>
                </c:pt>
                <c:pt idx="58">
                  <c:v>4.3</c:v>
                </c:pt>
                <c:pt idx="60">
                  <c:v>2.5</c:v>
                </c:pt>
                <c:pt idx="63">
                  <c:v>2.5</c:v>
                </c:pt>
                <c:pt idx="64">
                  <c:v>1.8</c:v>
                </c:pt>
                <c:pt idx="65">
                  <c:v>2.6</c:v>
                </c:pt>
                <c:pt idx="66">
                  <c:v>8.3000000000000007</c:v>
                </c:pt>
                <c:pt idx="67">
                  <c:v>5</c:v>
                </c:pt>
                <c:pt idx="68">
                  <c:v>9.7000000000000011</c:v>
                </c:pt>
                <c:pt idx="69">
                  <c:v>2.9</c:v>
                </c:pt>
                <c:pt idx="70">
                  <c:v>2.2000000000000002</c:v>
                </c:pt>
                <c:pt idx="71">
                  <c:v>2.9</c:v>
                </c:pt>
                <c:pt idx="72">
                  <c:v>7.4</c:v>
                </c:pt>
                <c:pt idx="73">
                  <c:v>6.3</c:v>
                </c:pt>
                <c:pt idx="74">
                  <c:v>5</c:v>
                </c:pt>
                <c:pt idx="75">
                  <c:v>3.6</c:v>
                </c:pt>
                <c:pt idx="76">
                  <c:v>7.3</c:v>
                </c:pt>
                <c:pt idx="77">
                  <c:v>5.7</c:v>
                </c:pt>
                <c:pt idx="78">
                  <c:v>2.6</c:v>
                </c:pt>
                <c:pt idx="79">
                  <c:v>2.1</c:v>
                </c:pt>
                <c:pt idx="80">
                  <c:v>5</c:v>
                </c:pt>
                <c:pt idx="81">
                  <c:v>4.7</c:v>
                </c:pt>
                <c:pt idx="82">
                  <c:v>2.2999999999999998</c:v>
                </c:pt>
                <c:pt idx="83">
                  <c:v>3.3</c:v>
                </c:pt>
                <c:pt idx="84">
                  <c:v>4.2</c:v>
                </c:pt>
                <c:pt idx="85">
                  <c:v>3.1</c:v>
                </c:pt>
                <c:pt idx="86">
                  <c:v>3.4</c:v>
                </c:pt>
                <c:pt idx="87">
                  <c:v>4.8</c:v>
                </c:pt>
                <c:pt idx="88">
                  <c:v>8.5</c:v>
                </c:pt>
                <c:pt idx="90">
                  <c:v>2.8</c:v>
                </c:pt>
                <c:pt idx="91">
                  <c:v>2.8</c:v>
                </c:pt>
                <c:pt idx="92">
                  <c:v>2.8</c:v>
                </c:pt>
                <c:pt idx="93">
                  <c:v>5.0999999999999996</c:v>
                </c:pt>
                <c:pt idx="95">
                  <c:v>2.9</c:v>
                </c:pt>
                <c:pt idx="96">
                  <c:v>6.6</c:v>
                </c:pt>
                <c:pt idx="98">
                  <c:v>4.2</c:v>
                </c:pt>
                <c:pt idx="99">
                  <c:v>3.5</c:v>
                </c:pt>
                <c:pt idx="100">
                  <c:v>2.9</c:v>
                </c:pt>
                <c:pt idx="101">
                  <c:v>3</c:v>
                </c:pt>
                <c:pt idx="102">
                  <c:v>3.2</c:v>
                </c:pt>
                <c:pt idx="103">
                  <c:v>2.8</c:v>
                </c:pt>
                <c:pt idx="104">
                  <c:v>4.3</c:v>
                </c:pt>
                <c:pt idx="105">
                  <c:v>2.5</c:v>
                </c:pt>
                <c:pt idx="106">
                  <c:v>8.6</c:v>
                </c:pt>
                <c:pt idx="108">
                  <c:v>9.6</c:v>
                </c:pt>
                <c:pt idx="109">
                  <c:v>2.6</c:v>
                </c:pt>
                <c:pt idx="110">
                  <c:v>2.4</c:v>
                </c:pt>
                <c:pt idx="111">
                  <c:v>1.9000000000000001</c:v>
                </c:pt>
                <c:pt idx="112">
                  <c:v>8.9</c:v>
                </c:pt>
                <c:pt idx="113">
                  <c:v>2.1</c:v>
                </c:pt>
                <c:pt idx="114">
                  <c:v>3.5</c:v>
                </c:pt>
                <c:pt idx="115">
                  <c:v>2.2999999999999998</c:v>
                </c:pt>
                <c:pt idx="116">
                  <c:v>2.1</c:v>
                </c:pt>
                <c:pt idx="117">
                  <c:v>3.5</c:v>
                </c:pt>
                <c:pt idx="118">
                  <c:v>2.5</c:v>
                </c:pt>
                <c:pt idx="119">
                  <c:v>3.4</c:v>
                </c:pt>
                <c:pt idx="120">
                  <c:v>6.5</c:v>
                </c:pt>
                <c:pt idx="121">
                  <c:v>3</c:v>
                </c:pt>
                <c:pt idx="122">
                  <c:v>2.4</c:v>
                </c:pt>
                <c:pt idx="123">
                  <c:v>3.1</c:v>
                </c:pt>
                <c:pt idx="124">
                  <c:v>3.4</c:v>
                </c:pt>
                <c:pt idx="125">
                  <c:v>3.2</c:v>
                </c:pt>
                <c:pt idx="126">
                  <c:v>2.4</c:v>
                </c:pt>
                <c:pt idx="127">
                  <c:v>9.4</c:v>
                </c:pt>
                <c:pt idx="128">
                  <c:v>4.3</c:v>
                </c:pt>
                <c:pt idx="129">
                  <c:v>6.1</c:v>
                </c:pt>
                <c:pt idx="131">
                  <c:v>4.5</c:v>
                </c:pt>
                <c:pt idx="132">
                  <c:v>7</c:v>
                </c:pt>
                <c:pt idx="133">
                  <c:v>3.2</c:v>
                </c:pt>
                <c:pt idx="137">
                  <c:v>2.1</c:v>
                </c:pt>
                <c:pt idx="138">
                  <c:v>3.2</c:v>
                </c:pt>
                <c:pt idx="139">
                  <c:v>2.8</c:v>
                </c:pt>
                <c:pt idx="140">
                  <c:v>9.2000000000000011</c:v>
                </c:pt>
                <c:pt idx="141">
                  <c:v>9.1</c:v>
                </c:pt>
                <c:pt idx="142">
                  <c:v>3.4</c:v>
                </c:pt>
                <c:pt idx="143">
                  <c:v>2.1</c:v>
                </c:pt>
                <c:pt idx="144">
                  <c:v>2.9</c:v>
                </c:pt>
                <c:pt idx="145">
                  <c:v>3.8</c:v>
                </c:pt>
                <c:pt idx="147">
                  <c:v>3.8</c:v>
                </c:pt>
                <c:pt idx="148">
                  <c:v>4.9000000000000004</c:v>
                </c:pt>
                <c:pt idx="149">
                  <c:v>3.5</c:v>
                </c:pt>
                <c:pt idx="150">
                  <c:v>1.8</c:v>
                </c:pt>
                <c:pt idx="151">
                  <c:v>2.5</c:v>
                </c:pt>
                <c:pt idx="152">
                  <c:v>2.6</c:v>
                </c:pt>
                <c:pt idx="153">
                  <c:v>6.2</c:v>
                </c:pt>
                <c:pt idx="154">
                  <c:v>8.6</c:v>
                </c:pt>
                <c:pt idx="155">
                  <c:v>7.6</c:v>
                </c:pt>
                <c:pt idx="156">
                  <c:v>5.9</c:v>
                </c:pt>
                <c:pt idx="157">
                  <c:v>2.2000000000000002</c:v>
                </c:pt>
                <c:pt idx="159">
                  <c:v>2.2999999999999998</c:v>
                </c:pt>
                <c:pt idx="160">
                  <c:v>2.6</c:v>
                </c:pt>
                <c:pt idx="161">
                  <c:v>2.8</c:v>
                </c:pt>
                <c:pt idx="162">
                  <c:v>2.6</c:v>
                </c:pt>
                <c:pt idx="163">
                  <c:v>2.6</c:v>
                </c:pt>
              </c:numCache>
            </c:numRef>
          </c:yVal>
          <c:bubbleSize>
            <c:numRef>
              <c:f>Sheet5b!$L$2:$L$165</c:f>
              <c:numCache>
                <c:formatCode>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65169280"/>
        <c:axId val="65196032"/>
      </c:bubbleChart>
      <c:valAx>
        <c:axId val="65169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Democracy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65196032"/>
        <c:crosses val="autoZero"/>
        <c:crossBetween val="midCat"/>
      </c:valAx>
      <c:valAx>
        <c:axId val="65196032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Corruption perceptions index</a:t>
                </a:r>
              </a:p>
            </c:rich>
          </c:tx>
          <c:layout>
            <c:manualLayout>
              <c:xMode val="edge"/>
              <c:yMode val="edge"/>
              <c:x val="7.1636966431827672E-3"/>
              <c:y val="0.1798578726119013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65169280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Fig6b!$B$2:$B$165</c:f>
              <c:numCache>
                <c:formatCode>General</c:formatCode>
                <c:ptCount val="164"/>
                <c:pt idx="0">
                  <c:v>11</c:v>
                </c:pt>
                <c:pt idx="1">
                  <c:v>12</c:v>
                </c:pt>
                <c:pt idx="4">
                  <c:v>16</c:v>
                </c:pt>
                <c:pt idx="5">
                  <c:v>11</c:v>
                </c:pt>
                <c:pt idx="6">
                  <c:v>21</c:v>
                </c:pt>
                <c:pt idx="7">
                  <c:v>15</c:v>
                </c:pt>
                <c:pt idx="8">
                  <c:v>11</c:v>
                </c:pt>
                <c:pt idx="9">
                  <c:v>12.6</c:v>
                </c:pt>
                <c:pt idx="10">
                  <c:v>14</c:v>
                </c:pt>
                <c:pt idx="11">
                  <c:v>8</c:v>
                </c:pt>
                <c:pt idx="12">
                  <c:v>13</c:v>
                </c:pt>
                <c:pt idx="13">
                  <c:v>14</c:v>
                </c:pt>
                <c:pt idx="14">
                  <c:v>19</c:v>
                </c:pt>
                <c:pt idx="15">
                  <c:v>13</c:v>
                </c:pt>
                <c:pt idx="16">
                  <c:v>7</c:v>
                </c:pt>
                <c:pt idx="17">
                  <c:v>7</c:v>
                </c:pt>
                <c:pt idx="18">
                  <c:v>14</c:v>
                </c:pt>
                <c:pt idx="19">
                  <c:v>12</c:v>
                </c:pt>
                <c:pt idx="20">
                  <c:v>15</c:v>
                </c:pt>
                <c:pt idx="21">
                  <c:v>13</c:v>
                </c:pt>
                <c:pt idx="22">
                  <c:v>13</c:v>
                </c:pt>
                <c:pt idx="23">
                  <c:v>4</c:v>
                </c:pt>
                <c:pt idx="24">
                  <c:v>6</c:v>
                </c:pt>
                <c:pt idx="25">
                  <c:v>9</c:v>
                </c:pt>
                <c:pt idx="26">
                  <c:v>9</c:v>
                </c:pt>
                <c:pt idx="27">
                  <c:v>16</c:v>
                </c:pt>
                <c:pt idx="28">
                  <c:v>12</c:v>
                </c:pt>
                <c:pt idx="31">
                  <c:v>14</c:v>
                </c:pt>
                <c:pt idx="32">
                  <c:v>11</c:v>
                </c:pt>
                <c:pt idx="33">
                  <c:v>11</c:v>
                </c:pt>
                <c:pt idx="34">
                  <c:v>8</c:v>
                </c:pt>
                <c:pt idx="35">
                  <c:v>4.3</c:v>
                </c:pt>
                <c:pt idx="36">
                  <c:v>8</c:v>
                </c:pt>
                <c:pt idx="37">
                  <c:v>11</c:v>
                </c:pt>
                <c:pt idx="39">
                  <c:v>13</c:v>
                </c:pt>
                <c:pt idx="40">
                  <c:v>13</c:v>
                </c:pt>
                <c:pt idx="41">
                  <c:v>15</c:v>
                </c:pt>
                <c:pt idx="42">
                  <c:v>17</c:v>
                </c:pt>
                <c:pt idx="43">
                  <c:v>13</c:v>
                </c:pt>
                <c:pt idx="45">
                  <c:v>12</c:v>
                </c:pt>
                <c:pt idx="46">
                  <c:v>11</c:v>
                </c:pt>
                <c:pt idx="47">
                  <c:v>5</c:v>
                </c:pt>
                <c:pt idx="48">
                  <c:v>16</c:v>
                </c:pt>
                <c:pt idx="49">
                  <c:v>5</c:v>
                </c:pt>
                <c:pt idx="51">
                  <c:v>18</c:v>
                </c:pt>
                <c:pt idx="52">
                  <c:v>16</c:v>
                </c:pt>
                <c:pt idx="54">
                  <c:v>5</c:v>
                </c:pt>
                <c:pt idx="55">
                  <c:v>11</c:v>
                </c:pt>
                <c:pt idx="56">
                  <c:v>16</c:v>
                </c:pt>
                <c:pt idx="57">
                  <c:v>7</c:v>
                </c:pt>
                <c:pt idx="58">
                  <c:v>16</c:v>
                </c:pt>
                <c:pt idx="59">
                  <c:v>16</c:v>
                </c:pt>
                <c:pt idx="60">
                  <c:v>9</c:v>
                </c:pt>
                <c:pt idx="63">
                  <c:v>12</c:v>
                </c:pt>
                <c:pt idx="67">
                  <c:v>16</c:v>
                </c:pt>
                <c:pt idx="68">
                  <c:v>18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17</c:v>
                </c:pt>
                <c:pt idx="73">
                  <c:v>16</c:v>
                </c:pt>
                <c:pt idx="74">
                  <c:v>16</c:v>
                </c:pt>
                <c:pt idx="75">
                  <c:v>12</c:v>
                </c:pt>
                <c:pt idx="76">
                  <c:v>15</c:v>
                </c:pt>
                <c:pt idx="77">
                  <c:v>13</c:v>
                </c:pt>
                <c:pt idx="78">
                  <c:v>14</c:v>
                </c:pt>
                <c:pt idx="79">
                  <c:v>9</c:v>
                </c:pt>
                <c:pt idx="80">
                  <c:v>16</c:v>
                </c:pt>
                <c:pt idx="81">
                  <c:v>8.7000000000000011</c:v>
                </c:pt>
                <c:pt idx="82">
                  <c:v>13</c:v>
                </c:pt>
                <c:pt idx="83">
                  <c:v>9</c:v>
                </c:pt>
                <c:pt idx="84">
                  <c:v>15</c:v>
                </c:pt>
                <c:pt idx="85">
                  <c:v>13</c:v>
                </c:pt>
                <c:pt idx="86">
                  <c:v>11</c:v>
                </c:pt>
                <c:pt idx="87">
                  <c:v>16</c:v>
                </c:pt>
                <c:pt idx="88">
                  <c:v>14</c:v>
                </c:pt>
                <c:pt idx="91">
                  <c:v>6.2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5</c:v>
                </c:pt>
                <c:pt idx="96">
                  <c:v>14</c:v>
                </c:pt>
                <c:pt idx="97">
                  <c:v>7</c:v>
                </c:pt>
                <c:pt idx="98">
                  <c:v>13</c:v>
                </c:pt>
                <c:pt idx="99">
                  <c:v>13</c:v>
                </c:pt>
                <c:pt idx="100">
                  <c:v>10</c:v>
                </c:pt>
                <c:pt idx="101">
                  <c:v>11</c:v>
                </c:pt>
                <c:pt idx="102">
                  <c:v>10</c:v>
                </c:pt>
                <c:pt idx="103">
                  <c:v>7</c:v>
                </c:pt>
                <c:pt idx="104">
                  <c:v>12</c:v>
                </c:pt>
                <c:pt idx="105">
                  <c:v>10</c:v>
                </c:pt>
                <c:pt idx="106">
                  <c:v>17</c:v>
                </c:pt>
                <c:pt idx="108">
                  <c:v>19</c:v>
                </c:pt>
                <c:pt idx="109">
                  <c:v>11</c:v>
                </c:pt>
                <c:pt idx="110">
                  <c:v>3</c:v>
                </c:pt>
                <c:pt idx="111">
                  <c:v>10</c:v>
                </c:pt>
                <c:pt idx="112">
                  <c:v>18</c:v>
                </c:pt>
                <c:pt idx="113">
                  <c:v>6</c:v>
                </c:pt>
                <c:pt idx="114">
                  <c:v>13</c:v>
                </c:pt>
                <c:pt idx="115">
                  <c:v>6.1</c:v>
                </c:pt>
                <c:pt idx="116">
                  <c:v>12</c:v>
                </c:pt>
                <c:pt idx="117">
                  <c:v>14</c:v>
                </c:pt>
                <c:pt idx="118">
                  <c:v>12</c:v>
                </c:pt>
                <c:pt idx="119">
                  <c:v>16</c:v>
                </c:pt>
                <c:pt idx="120">
                  <c:v>16</c:v>
                </c:pt>
                <c:pt idx="121">
                  <c:v>13</c:v>
                </c:pt>
                <c:pt idx="122">
                  <c:v>13</c:v>
                </c:pt>
                <c:pt idx="123">
                  <c:v>9</c:v>
                </c:pt>
                <c:pt idx="124">
                  <c:v>10</c:v>
                </c:pt>
                <c:pt idx="128">
                  <c:v>14</c:v>
                </c:pt>
                <c:pt idx="129">
                  <c:v>16</c:v>
                </c:pt>
                <c:pt idx="130">
                  <c:v>11</c:v>
                </c:pt>
                <c:pt idx="131">
                  <c:v>13</c:v>
                </c:pt>
                <c:pt idx="132">
                  <c:v>16</c:v>
                </c:pt>
                <c:pt idx="134">
                  <c:v>14</c:v>
                </c:pt>
                <c:pt idx="135">
                  <c:v>12</c:v>
                </c:pt>
                <c:pt idx="136">
                  <c:v>11</c:v>
                </c:pt>
                <c:pt idx="138">
                  <c:v>12</c:v>
                </c:pt>
                <c:pt idx="139">
                  <c:v>10</c:v>
                </c:pt>
                <c:pt idx="140">
                  <c:v>19</c:v>
                </c:pt>
                <c:pt idx="141">
                  <c:v>16</c:v>
                </c:pt>
                <c:pt idx="142">
                  <c:v>9</c:v>
                </c:pt>
                <c:pt idx="143">
                  <c:v>11</c:v>
                </c:pt>
                <c:pt idx="144">
                  <c:v>5</c:v>
                </c:pt>
                <c:pt idx="145">
                  <c:v>13</c:v>
                </c:pt>
                <c:pt idx="146">
                  <c:v>10.6</c:v>
                </c:pt>
                <c:pt idx="147">
                  <c:v>12</c:v>
                </c:pt>
                <c:pt idx="148">
                  <c:v>13</c:v>
                </c:pt>
                <c:pt idx="149">
                  <c:v>11</c:v>
                </c:pt>
                <c:pt idx="151">
                  <c:v>12</c:v>
                </c:pt>
                <c:pt idx="152">
                  <c:v>13</c:v>
                </c:pt>
                <c:pt idx="153">
                  <c:v>12</c:v>
                </c:pt>
                <c:pt idx="154">
                  <c:v>21</c:v>
                </c:pt>
                <c:pt idx="155">
                  <c:v>16</c:v>
                </c:pt>
                <c:pt idx="156">
                  <c:v>15</c:v>
                </c:pt>
                <c:pt idx="157">
                  <c:v>12</c:v>
                </c:pt>
                <c:pt idx="158">
                  <c:v>9</c:v>
                </c:pt>
                <c:pt idx="159">
                  <c:v>12</c:v>
                </c:pt>
                <c:pt idx="160">
                  <c:v>11</c:v>
                </c:pt>
                <c:pt idx="161">
                  <c:v>8.5</c:v>
                </c:pt>
                <c:pt idx="162">
                  <c:v>7</c:v>
                </c:pt>
                <c:pt idx="163">
                  <c:v>9</c:v>
                </c:pt>
              </c:numCache>
            </c:numRef>
          </c:xVal>
          <c:yVal>
            <c:numRef>
              <c:f>Fig6b!$C$2:$C$165</c:f>
              <c:numCache>
                <c:formatCode>General</c:formatCode>
                <c:ptCount val="164"/>
                <c:pt idx="0">
                  <c:v>-5.6</c:v>
                </c:pt>
                <c:pt idx="1">
                  <c:v>-7.3</c:v>
                </c:pt>
                <c:pt idx="2">
                  <c:v>-5.0999999999999996</c:v>
                </c:pt>
                <c:pt idx="4">
                  <c:v>0.5</c:v>
                </c:pt>
                <c:pt idx="5">
                  <c:v>3.4</c:v>
                </c:pt>
                <c:pt idx="6">
                  <c:v>10</c:v>
                </c:pt>
                <c:pt idx="7">
                  <c:v>10</c:v>
                </c:pt>
                <c:pt idx="8">
                  <c:v>-4.7</c:v>
                </c:pt>
                <c:pt idx="10">
                  <c:v>-9.5</c:v>
                </c:pt>
                <c:pt idx="11">
                  <c:v>-0.60000000000000064</c:v>
                </c:pt>
                <c:pt idx="13">
                  <c:v>-0.70000000000000062</c:v>
                </c:pt>
                <c:pt idx="14">
                  <c:v>10</c:v>
                </c:pt>
                <c:pt idx="16">
                  <c:v>-2.5</c:v>
                </c:pt>
                <c:pt idx="17">
                  <c:v>-8</c:v>
                </c:pt>
                <c:pt idx="18">
                  <c:v>1.4</c:v>
                </c:pt>
                <c:pt idx="19">
                  <c:v>8.7000000000000011</c:v>
                </c:pt>
                <c:pt idx="20">
                  <c:v>0.5</c:v>
                </c:pt>
                <c:pt idx="22">
                  <c:v>-3</c:v>
                </c:pt>
                <c:pt idx="23">
                  <c:v>-5.0999999999999996</c:v>
                </c:pt>
                <c:pt idx="24">
                  <c:v>-5.4</c:v>
                </c:pt>
                <c:pt idx="25">
                  <c:v>-4.2</c:v>
                </c:pt>
                <c:pt idx="26">
                  <c:v>-6.7</c:v>
                </c:pt>
                <c:pt idx="27">
                  <c:v>10</c:v>
                </c:pt>
                <c:pt idx="30">
                  <c:v>-5.8</c:v>
                </c:pt>
                <c:pt idx="31">
                  <c:v>1.7</c:v>
                </c:pt>
                <c:pt idx="32">
                  <c:v>-7.5</c:v>
                </c:pt>
                <c:pt idx="33">
                  <c:v>7.6</c:v>
                </c:pt>
                <c:pt idx="34">
                  <c:v>-1.8</c:v>
                </c:pt>
                <c:pt idx="35">
                  <c:v>-6.1</c:v>
                </c:pt>
                <c:pt idx="36">
                  <c:v>-4.8</c:v>
                </c:pt>
                <c:pt idx="37">
                  <c:v>10</c:v>
                </c:pt>
                <c:pt idx="38">
                  <c:v>-7.9</c:v>
                </c:pt>
                <c:pt idx="39">
                  <c:v>-2.4</c:v>
                </c:pt>
                <c:pt idx="40">
                  <c:v>8.2000000000000011</c:v>
                </c:pt>
                <c:pt idx="41">
                  <c:v>-2.4</c:v>
                </c:pt>
                <c:pt idx="42">
                  <c:v>10</c:v>
                </c:pt>
                <c:pt idx="43">
                  <c:v>2.7</c:v>
                </c:pt>
                <c:pt idx="44">
                  <c:v>3.9</c:v>
                </c:pt>
                <c:pt idx="45">
                  <c:v>-5.5</c:v>
                </c:pt>
                <c:pt idx="46">
                  <c:v>2</c:v>
                </c:pt>
                <c:pt idx="47">
                  <c:v>-6</c:v>
                </c:pt>
                <c:pt idx="48">
                  <c:v>6</c:v>
                </c:pt>
                <c:pt idx="49">
                  <c:v>-5.8</c:v>
                </c:pt>
                <c:pt idx="50">
                  <c:v>6.5</c:v>
                </c:pt>
                <c:pt idx="51">
                  <c:v>10</c:v>
                </c:pt>
                <c:pt idx="52">
                  <c:v>10</c:v>
                </c:pt>
                <c:pt idx="53">
                  <c:v>-7.3</c:v>
                </c:pt>
                <c:pt idx="54">
                  <c:v>5.0999999999999996</c:v>
                </c:pt>
                <c:pt idx="55">
                  <c:v>4.5999999999999996</c:v>
                </c:pt>
                <c:pt idx="56">
                  <c:v>10</c:v>
                </c:pt>
                <c:pt idx="57">
                  <c:v>-3.9</c:v>
                </c:pt>
                <c:pt idx="58">
                  <c:v>5.3</c:v>
                </c:pt>
                <c:pt idx="60">
                  <c:v>0.1</c:v>
                </c:pt>
                <c:pt idx="61">
                  <c:v>-7.1</c:v>
                </c:pt>
                <c:pt idx="62">
                  <c:v>-4.2</c:v>
                </c:pt>
                <c:pt idx="63">
                  <c:v>-0.5</c:v>
                </c:pt>
                <c:pt idx="64">
                  <c:v>-6</c:v>
                </c:pt>
                <c:pt idx="65">
                  <c:v>2.4</c:v>
                </c:pt>
                <c:pt idx="67">
                  <c:v>-2</c:v>
                </c:pt>
                <c:pt idx="68">
                  <c:v>10</c:v>
                </c:pt>
                <c:pt idx="69">
                  <c:v>8.5</c:v>
                </c:pt>
                <c:pt idx="70">
                  <c:v>-6</c:v>
                </c:pt>
                <c:pt idx="71">
                  <c:v>-6.7</c:v>
                </c:pt>
                <c:pt idx="72">
                  <c:v>10</c:v>
                </c:pt>
                <c:pt idx="73">
                  <c:v>9.2000000000000011</c:v>
                </c:pt>
                <c:pt idx="74">
                  <c:v>10</c:v>
                </c:pt>
                <c:pt idx="75">
                  <c:v>9.8000000000000007</c:v>
                </c:pt>
                <c:pt idx="76">
                  <c:v>10</c:v>
                </c:pt>
                <c:pt idx="77">
                  <c:v>-7.3</c:v>
                </c:pt>
                <c:pt idx="78">
                  <c:v>-3.6</c:v>
                </c:pt>
                <c:pt idx="79">
                  <c:v>-4.8</c:v>
                </c:pt>
                <c:pt idx="80">
                  <c:v>0.1</c:v>
                </c:pt>
                <c:pt idx="81">
                  <c:v>-8.4</c:v>
                </c:pt>
                <c:pt idx="82">
                  <c:v>-3</c:v>
                </c:pt>
                <c:pt idx="83">
                  <c:v>-4.5999999999999996</c:v>
                </c:pt>
                <c:pt idx="84">
                  <c:v>8</c:v>
                </c:pt>
                <c:pt idx="86">
                  <c:v>-2.8</c:v>
                </c:pt>
                <c:pt idx="87">
                  <c:v>10</c:v>
                </c:pt>
                <c:pt idx="88">
                  <c:v>10</c:v>
                </c:pt>
                <c:pt idx="90">
                  <c:v>6</c:v>
                </c:pt>
                <c:pt idx="91">
                  <c:v>-1</c:v>
                </c:pt>
                <c:pt idx="92">
                  <c:v>-5.9</c:v>
                </c:pt>
                <c:pt idx="93">
                  <c:v>5</c:v>
                </c:pt>
                <c:pt idx="95">
                  <c:v>-3.9</c:v>
                </c:pt>
                <c:pt idx="97">
                  <c:v>-6.6</c:v>
                </c:pt>
                <c:pt idx="98">
                  <c:v>9.6</c:v>
                </c:pt>
                <c:pt idx="99">
                  <c:v>-2.4</c:v>
                </c:pt>
                <c:pt idx="100">
                  <c:v>6.6</c:v>
                </c:pt>
                <c:pt idx="101">
                  <c:v>-2.9</c:v>
                </c:pt>
                <c:pt idx="102">
                  <c:v>-7.5</c:v>
                </c:pt>
                <c:pt idx="103">
                  <c:v>-3.8</c:v>
                </c:pt>
                <c:pt idx="104">
                  <c:v>6</c:v>
                </c:pt>
                <c:pt idx="105">
                  <c:v>-3.7</c:v>
                </c:pt>
                <c:pt idx="106">
                  <c:v>10</c:v>
                </c:pt>
                <c:pt idx="108">
                  <c:v>10</c:v>
                </c:pt>
                <c:pt idx="109">
                  <c:v>-2.2999999999999998</c:v>
                </c:pt>
                <c:pt idx="110">
                  <c:v>-4.7</c:v>
                </c:pt>
                <c:pt idx="111">
                  <c:v>-2</c:v>
                </c:pt>
                <c:pt idx="112">
                  <c:v>10</c:v>
                </c:pt>
                <c:pt idx="113">
                  <c:v>0.9</c:v>
                </c:pt>
                <c:pt idx="114">
                  <c:v>-0.1</c:v>
                </c:pt>
                <c:pt idx="115">
                  <c:v>10</c:v>
                </c:pt>
                <c:pt idx="116">
                  <c:v>-4.2</c:v>
                </c:pt>
                <c:pt idx="117">
                  <c:v>1.5</c:v>
                </c:pt>
                <c:pt idx="118">
                  <c:v>1.2</c:v>
                </c:pt>
                <c:pt idx="119">
                  <c:v>-2.6</c:v>
                </c:pt>
                <c:pt idx="120">
                  <c:v>2.9</c:v>
                </c:pt>
                <c:pt idx="121">
                  <c:v>-3.6</c:v>
                </c:pt>
                <c:pt idx="122">
                  <c:v>4.5999999999999996</c:v>
                </c:pt>
                <c:pt idx="123">
                  <c:v>-6.2</c:v>
                </c:pt>
                <c:pt idx="124">
                  <c:v>-10</c:v>
                </c:pt>
                <c:pt idx="125">
                  <c:v>-3</c:v>
                </c:pt>
                <c:pt idx="126">
                  <c:v>-3.3</c:v>
                </c:pt>
                <c:pt idx="127">
                  <c:v>-1.3</c:v>
                </c:pt>
                <c:pt idx="128">
                  <c:v>7.8</c:v>
                </c:pt>
                <c:pt idx="129">
                  <c:v>10</c:v>
                </c:pt>
                <c:pt idx="131">
                  <c:v>5</c:v>
                </c:pt>
                <c:pt idx="132">
                  <c:v>3</c:v>
                </c:pt>
                <c:pt idx="133">
                  <c:v>6.2</c:v>
                </c:pt>
                <c:pt idx="137">
                  <c:v>-3.9</c:v>
                </c:pt>
                <c:pt idx="139">
                  <c:v>-8.2000000000000011</c:v>
                </c:pt>
                <c:pt idx="140">
                  <c:v>10</c:v>
                </c:pt>
                <c:pt idx="141">
                  <c:v>10</c:v>
                </c:pt>
                <c:pt idx="142">
                  <c:v>-8.3000000000000007</c:v>
                </c:pt>
                <c:pt idx="143">
                  <c:v>-4</c:v>
                </c:pt>
                <c:pt idx="144">
                  <c:v>-6</c:v>
                </c:pt>
                <c:pt idx="145">
                  <c:v>0.9</c:v>
                </c:pt>
                <c:pt idx="146">
                  <c:v>-5.7</c:v>
                </c:pt>
                <c:pt idx="147">
                  <c:v>8.5</c:v>
                </c:pt>
                <c:pt idx="148">
                  <c:v>-7.1</c:v>
                </c:pt>
                <c:pt idx="149">
                  <c:v>6.7</c:v>
                </c:pt>
                <c:pt idx="150">
                  <c:v>-8.9</c:v>
                </c:pt>
                <c:pt idx="151">
                  <c:v>-3.2</c:v>
                </c:pt>
                <c:pt idx="152">
                  <c:v>6.5</c:v>
                </c:pt>
                <c:pt idx="154">
                  <c:v>10</c:v>
                </c:pt>
                <c:pt idx="155">
                  <c:v>10</c:v>
                </c:pt>
                <c:pt idx="156">
                  <c:v>3.8</c:v>
                </c:pt>
                <c:pt idx="157">
                  <c:v>-9</c:v>
                </c:pt>
                <c:pt idx="159">
                  <c:v>8.1</c:v>
                </c:pt>
                <c:pt idx="160">
                  <c:v>-7</c:v>
                </c:pt>
                <c:pt idx="161">
                  <c:v>-2.5</c:v>
                </c:pt>
                <c:pt idx="162">
                  <c:v>-3.5</c:v>
                </c:pt>
                <c:pt idx="163">
                  <c:v>-0.70000000000000062</c:v>
                </c:pt>
              </c:numCache>
            </c:numRef>
          </c:yVal>
          <c:bubbleSize>
            <c:numRef>
              <c:f>Fig6b!$D$2:$D$165</c:f>
              <c:numCache>
                <c:formatCode>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8911488"/>
        <c:axId val="218913408"/>
      </c:bubbleChart>
      <c:valAx>
        <c:axId val="21891148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lang="en-US" sz="1400" b="0" noProof="0"/>
                </a:pPr>
                <a:r>
                  <a:rPr lang="en-US" sz="1400" b="0" noProof="0"/>
                  <a:t>School life</a:t>
                </a:r>
                <a:r>
                  <a:rPr lang="en-US" sz="1400" b="0" baseline="0" noProof="0"/>
                  <a:t> </a:t>
                </a:r>
                <a:r>
                  <a:rPr lang="en-US" sz="1400" b="0" baseline="0" noProof="0" smtClean="0"/>
                  <a:t>expectancy (years)</a:t>
                </a:r>
                <a:endParaRPr lang="en-US" sz="1400" b="0" noProof="0"/>
              </a:p>
            </c:rich>
          </c:tx>
          <c:layout>
            <c:manualLayout>
              <c:xMode val="edge"/>
              <c:yMode val="edge"/>
              <c:x val="0.38078132338720888"/>
              <c:y val="0.9332729203212609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8913408"/>
        <c:crosses val="autoZero"/>
        <c:crossBetween val="midCat"/>
      </c:valAx>
      <c:valAx>
        <c:axId val="218913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Democracy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345480096237971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8911488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accent1"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'Fig6'!$B$2:$B$165</c:f>
              <c:numCache>
                <c:formatCode>0.000</c:formatCode>
                <c:ptCount val="164"/>
                <c:pt idx="0">
                  <c:v>0.22481849161241438</c:v>
                </c:pt>
                <c:pt idx="1">
                  <c:v>0.71388097624382418</c:v>
                </c:pt>
                <c:pt idx="3">
                  <c:v>1.1374880164654121E-2</c:v>
                </c:pt>
                <c:pt idx="4">
                  <c:v>7.4063517734570913E-2</c:v>
                </c:pt>
                <c:pt idx="6">
                  <c:v>6.513483751150842E-2</c:v>
                </c:pt>
                <c:pt idx="7">
                  <c:v>1.4548722748046425E-2</c:v>
                </c:pt>
                <c:pt idx="11">
                  <c:v>0.16018654723975859</c:v>
                </c:pt>
                <c:pt idx="12">
                  <c:v>9.4573678953940796E-3</c:v>
                </c:pt>
                <c:pt idx="14">
                  <c:v>6.7074192762689956E-3</c:v>
                </c:pt>
                <c:pt idx="15">
                  <c:v>0.13130117231147256</c:v>
                </c:pt>
                <c:pt idx="16">
                  <c:v>0.16889243549816468</c:v>
                </c:pt>
                <c:pt idx="17">
                  <c:v>0.63829882322528053</c:v>
                </c:pt>
                <c:pt idx="18">
                  <c:v>0.26366830222091242</c:v>
                </c:pt>
                <c:pt idx="19">
                  <c:v>7.8405815009703075E-2</c:v>
                </c:pt>
                <c:pt idx="20">
                  <c:v>7.7679265347895043E-2</c:v>
                </c:pt>
                <c:pt idx="22">
                  <c:v>0.13651447579349904</c:v>
                </c:pt>
                <c:pt idx="23">
                  <c:v>0.23954324880116676</c:v>
                </c:pt>
                <c:pt idx="24">
                  <c:v>0.4233424418928492</c:v>
                </c:pt>
                <c:pt idx="25">
                  <c:v>0.32286392299257738</c:v>
                </c:pt>
                <c:pt idx="26">
                  <c:v>0.44017955202086678</c:v>
                </c:pt>
                <c:pt idx="27">
                  <c:v>0.10699423420641666</c:v>
                </c:pt>
                <c:pt idx="28">
                  <c:v>2.1585943208175279E-2</c:v>
                </c:pt>
                <c:pt idx="29">
                  <c:v>0.61231321536474681</c:v>
                </c:pt>
                <c:pt idx="30">
                  <c:v>0.41747046194999077</c:v>
                </c:pt>
                <c:pt idx="31">
                  <c:v>0.14079862283866171</c:v>
                </c:pt>
                <c:pt idx="32">
                  <c:v>0.23679965041228201</c:v>
                </c:pt>
                <c:pt idx="33">
                  <c:v>0.14659917457813801</c:v>
                </c:pt>
                <c:pt idx="34">
                  <c:v>0.12042216999082958</c:v>
                </c:pt>
                <c:pt idx="37">
                  <c:v>0.13840500382880191</c:v>
                </c:pt>
                <c:pt idx="38">
                  <c:v>0.21912752029607038</c:v>
                </c:pt>
                <c:pt idx="42">
                  <c:v>2.0422355450366692E-2</c:v>
                </c:pt>
                <c:pt idx="43">
                  <c:v>9.5059271975229565E-2</c:v>
                </c:pt>
                <c:pt idx="44">
                  <c:v>0.38870312202489082</c:v>
                </c:pt>
                <c:pt idx="45">
                  <c:v>0.14849997743969962</c:v>
                </c:pt>
                <c:pt idx="46">
                  <c:v>2.5009677577581907E-2</c:v>
                </c:pt>
                <c:pt idx="48">
                  <c:v>9.4094167945713819E-2</c:v>
                </c:pt>
                <c:pt idx="49">
                  <c:v>0.40502297469807302</c:v>
                </c:pt>
                <c:pt idx="50">
                  <c:v>4.9194022027113385E-2</c:v>
                </c:pt>
                <c:pt idx="51">
                  <c:v>2.7292701958587275E-2</c:v>
                </c:pt>
                <c:pt idx="52">
                  <c:v>1.3536171533202758E-2</c:v>
                </c:pt>
                <c:pt idx="53">
                  <c:v>0.66220554022798561</c:v>
                </c:pt>
                <c:pt idx="54">
                  <c:v>8.0707107982788531E-2</c:v>
                </c:pt>
                <c:pt idx="55">
                  <c:v>0.13802151519385217</c:v>
                </c:pt>
                <c:pt idx="56">
                  <c:v>8.9539834096326147E-3</c:v>
                </c:pt>
                <c:pt idx="57">
                  <c:v>0.12888578857572441</c:v>
                </c:pt>
                <c:pt idx="58">
                  <c:v>1.921726342259765E-2</c:v>
                </c:pt>
                <c:pt idx="59">
                  <c:v>1.1567115676684721E-2</c:v>
                </c:pt>
                <c:pt idx="60">
                  <c:v>9.7476862495633768E-2</c:v>
                </c:pt>
                <c:pt idx="61">
                  <c:v>0.22107890431707569</c:v>
                </c:pt>
                <c:pt idx="62">
                  <c:v>0.46761212880476832</c:v>
                </c:pt>
                <c:pt idx="63">
                  <c:v>0.65155192398493822</c:v>
                </c:pt>
                <c:pt idx="64">
                  <c:v>9.6336908048151704E-2</c:v>
                </c:pt>
                <c:pt idx="65">
                  <c:v>0.25980198622145823</c:v>
                </c:pt>
                <c:pt idx="67">
                  <c:v>6.4191842286912479E-2</c:v>
                </c:pt>
                <c:pt idx="69">
                  <c:v>0.28276222162559184</c:v>
                </c:pt>
                <c:pt idx="70">
                  <c:v>0.25032693009489476</c:v>
                </c:pt>
                <c:pt idx="71">
                  <c:v>0.5871717143832097</c:v>
                </c:pt>
                <c:pt idx="72">
                  <c:v>3.1874002747252841E-2</c:v>
                </c:pt>
                <c:pt idx="73">
                  <c:v>1.3570074784210949E-2</c:v>
                </c:pt>
                <c:pt idx="74">
                  <c:v>1.2552417244366801E-2</c:v>
                </c:pt>
                <c:pt idx="75">
                  <c:v>5.4962615963293077E-2</c:v>
                </c:pt>
                <c:pt idx="76">
                  <c:v>3.0673202238808458E-3</c:v>
                </c:pt>
                <c:pt idx="77">
                  <c:v>2.9520377367727241E-2</c:v>
                </c:pt>
                <c:pt idx="78">
                  <c:v>0.20690081806012411</c:v>
                </c:pt>
                <c:pt idx="80">
                  <c:v>1.4294752531223358E-2</c:v>
                </c:pt>
                <c:pt idx="84">
                  <c:v>0.11621782190278949</c:v>
                </c:pt>
                <c:pt idx="85">
                  <c:v>2.7737322432233948E-2</c:v>
                </c:pt>
                <c:pt idx="86">
                  <c:v>3.3255102993378506E-2</c:v>
                </c:pt>
                <c:pt idx="91">
                  <c:v>0.33484485354471338</c:v>
                </c:pt>
                <c:pt idx="92">
                  <c:v>0.15095946607783953</c:v>
                </c:pt>
                <c:pt idx="93">
                  <c:v>0.19497324819181291</c:v>
                </c:pt>
                <c:pt idx="95">
                  <c:v>0.4114833044041209</c:v>
                </c:pt>
                <c:pt idx="97">
                  <c:v>0.37472496031786467</c:v>
                </c:pt>
                <c:pt idx="98">
                  <c:v>1.0643102669199161E-2</c:v>
                </c:pt>
                <c:pt idx="99">
                  <c:v>0.13726140504422449</c:v>
                </c:pt>
                <c:pt idx="100">
                  <c:v>0.37166255914097346</c:v>
                </c:pt>
                <c:pt idx="101">
                  <c:v>0.58009865929146331</c:v>
                </c:pt>
                <c:pt idx="102">
                  <c:v>6.9864477019962734E-2</c:v>
                </c:pt>
                <c:pt idx="103">
                  <c:v>0.25027929039410807</c:v>
                </c:pt>
                <c:pt idx="104">
                  <c:v>6.3725109108757644E-2</c:v>
                </c:pt>
                <c:pt idx="105">
                  <c:v>0.32327297470377114</c:v>
                </c:pt>
                <c:pt idx="106">
                  <c:v>1.5993035659576181E-2</c:v>
                </c:pt>
                <c:pt idx="107">
                  <c:v>0.17793224138509295</c:v>
                </c:pt>
                <c:pt idx="109">
                  <c:v>0.15833879472861553</c:v>
                </c:pt>
                <c:pt idx="110">
                  <c:v>0.53443547976626204</c:v>
                </c:pt>
                <c:pt idx="112">
                  <c:v>0.11574280792020954</c:v>
                </c:pt>
                <c:pt idx="113">
                  <c:v>0.1737486531137154</c:v>
                </c:pt>
                <c:pt idx="114">
                  <c:v>8.7590712751076868E-2</c:v>
                </c:pt>
                <c:pt idx="116">
                  <c:v>0.15090922161763454</c:v>
                </c:pt>
                <c:pt idx="117">
                  <c:v>9.1560069051832671E-2</c:v>
                </c:pt>
                <c:pt idx="118">
                  <c:v>8.0038911440876964E-2</c:v>
                </c:pt>
                <c:pt idx="119">
                  <c:v>6.0085095361939088E-2</c:v>
                </c:pt>
                <c:pt idx="120">
                  <c:v>1.7492185163201595E-2</c:v>
                </c:pt>
                <c:pt idx="121">
                  <c:v>0.15484627227203313</c:v>
                </c:pt>
                <c:pt idx="122">
                  <c:v>0.44477385147981857</c:v>
                </c:pt>
                <c:pt idx="123">
                  <c:v>0.36439195057207785</c:v>
                </c:pt>
                <c:pt idx="125">
                  <c:v>0.1251117484247225</c:v>
                </c:pt>
                <c:pt idx="126">
                  <c:v>0.32241038757429796</c:v>
                </c:pt>
                <c:pt idx="127">
                  <c:v>0</c:v>
                </c:pt>
                <c:pt idx="131">
                  <c:v>5.7018349302572546E-2</c:v>
                </c:pt>
                <c:pt idx="132">
                  <c:v>1.6746426264791541E-2</c:v>
                </c:pt>
                <c:pt idx="133">
                  <c:v>5.5453694917849038E-2</c:v>
                </c:pt>
                <c:pt idx="134">
                  <c:v>0</c:v>
                </c:pt>
                <c:pt idx="135">
                  <c:v>5.3106491182686545E-2</c:v>
                </c:pt>
                <c:pt idx="136">
                  <c:v>4.5246958818716404E-2</c:v>
                </c:pt>
                <c:pt idx="137">
                  <c:v>0.51941259136275697</c:v>
                </c:pt>
                <c:pt idx="138">
                  <c:v>0.33666172325673238</c:v>
                </c:pt>
                <c:pt idx="139">
                  <c:v>4.5661614839569133E-2</c:v>
                </c:pt>
                <c:pt idx="140">
                  <c:v>1.548404541968541E-2</c:v>
                </c:pt>
                <c:pt idx="141">
                  <c:v>9.1676759124700025E-3</c:v>
                </c:pt>
                <c:pt idx="142">
                  <c:v>0.83743934020374444</c:v>
                </c:pt>
                <c:pt idx="144">
                  <c:v>0.27285885086988915</c:v>
                </c:pt>
                <c:pt idx="145">
                  <c:v>0.10978869746980149</c:v>
                </c:pt>
                <c:pt idx="146">
                  <c:v>0.1287216328139385</c:v>
                </c:pt>
                <c:pt idx="147">
                  <c:v>0.53827828973334846</c:v>
                </c:pt>
                <c:pt idx="148">
                  <c:v>0.10781518671647423</c:v>
                </c:pt>
                <c:pt idx="149">
                  <c:v>7.3224618461015065E-2</c:v>
                </c:pt>
                <c:pt idx="151">
                  <c:v>0.49756734290039251</c:v>
                </c:pt>
                <c:pt idx="154">
                  <c:v>1.7533273436554756E-2</c:v>
                </c:pt>
                <c:pt idx="155">
                  <c:v>2.8778695756785704E-2</c:v>
                </c:pt>
                <c:pt idx="156">
                  <c:v>7.8328464739129022E-2</c:v>
                </c:pt>
                <c:pt idx="159">
                  <c:v>0.60241627138049603</c:v>
                </c:pt>
                <c:pt idx="160">
                  <c:v>0.36625105342762859</c:v>
                </c:pt>
                <c:pt idx="162">
                  <c:v>0.27105931762529495</c:v>
                </c:pt>
                <c:pt idx="163">
                  <c:v>0.1592823516443565</c:v>
                </c:pt>
              </c:numCache>
            </c:numRef>
          </c:xVal>
          <c:yVal>
            <c:numRef>
              <c:f>'Fig6'!$C$2:$C$165</c:f>
              <c:numCache>
                <c:formatCode>General</c:formatCode>
                <c:ptCount val="164"/>
                <c:pt idx="0">
                  <c:v>-5.6</c:v>
                </c:pt>
                <c:pt idx="1">
                  <c:v>-7.3</c:v>
                </c:pt>
                <c:pt idx="2">
                  <c:v>-5.0999999999999996</c:v>
                </c:pt>
                <c:pt idx="4">
                  <c:v>0.5</c:v>
                </c:pt>
                <c:pt idx="5">
                  <c:v>3.4</c:v>
                </c:pt>
                <c:pt idx="6">
                  <c:v>10</c:v>
                </c:pt>
                <c:pt idx="7">
                  <c:v>10</c:v>
                </c:pt>
                <c:pt idx="8">
                  <c:v>-4.7</c:v>
                </c:pt>
                <c:pt idx="10">
                  <c:v>-9.5</c:v>
                </c:pt>
                <c:pt idx="11">
                  <c:v>-0.60000000000000064</c:v>
                </c:pt>
                <c:pt idx="13">
                  <c:v>-0.70000000000000062</c:v>
                </c:pt>
                <c:pt idx="14">
                  <c:v>10</c:v>
                </c:pt>
                <c:pt idx="16">
                  <c:v>-2.5</c:v>
                </c:pt>
                <c:pt idx="17">
                  <c:v>-8</c:v>
                </c:pt>
                <c:pt idx="18">
                  <c:v>1.4</c:v>
                </c:pt>
                <c:pt idx="19">
                  <c:v>8.7000000000000011</c:v>
                </c:pt>
                <c:pt idx="20">
                  <c:v>0.5</c:v>
                </c:pt>
                <c:pt idx="22">
                  <c:v>-3</c:v>
                </c:pt>
                <c:pt idx="23">
                  <c:v>-5.0999999999999996</c:v>
                </c:pt>
                <c:pt idx="24">
                  <c:v>-5.4</c:v>
                </c:pt>
                <c:pt idx="25">
                  <c:v>-4.2</c:v>
                </c:pt>
                <c:pt idx="26">
                  <c:v>-6.7</c:v>
                </c:pt>
                <c:pt idx="27">
                  <c:v>10</c:v>
                </c:pt>
                <c:pt idx="30">
                  <c:v>-5.8</c:v>
                </c:pt>
                <c:pt idx="31">
                  <c:v>1.7</c:v>
                </c:pt>
                <c:pt idx="32">
                  <c:v>-7.5</c:v>
                </c:pt>
                <c:pt idx="33">
                  <c:v>7.6</c:v>
                </c:pt>
                <c:pt idx="34">
                  <c:v>-1.8</c:v>
                </c:pt>
                <c:pt idx="35">
                  <c:v>-6.1</c:v>
                </c:pt>
                <c:pt idx="36">
                  <c:v>-4.8</c:v>
                </c:pt>
                <c:pt idx="37">
                  <c:v>10</c:v>
                </c:pt>
                <c:pt idx="38">
                  <c:v>-7.9</c:v>
                </c:pt>
                <c:pt idx="39">
                  <c:v>-2.4</c:v>
                </c:pt>
                <c:pt idx="40">
                  <c:v>8.2000000000000011</c:v>
                </c:pt>
                <c:pt idx="41">
                  <c:v>-2.4</c:v>
                </c:pt>
                <c:pt idx="42">
                  <c:v>10</c:v>
                </c:pt>
                <c:pt idx="43">
                  <c:v>2.7</c:v>
                </c:pt>
                <c:pt idx="44">
                  <c:v>3.9</c:v>
                </c:pt>
                <c:pt idx="45">
                  <c:v>-5.5</c:v>
                </c:pt>
                <c:pt idx="46">
                  <c:v>2</c:v>
                </c:pt>
                <c:pt idx="47">
                  <c:v>-6</c:v>
                </c:pt>
                <c:pt idx="48">
                  <c:v>6</c:v>
                </c:pt>
                <c:pt idx="49">
                  <c:v>-5.8</c:v>
                </c:pt>
                <c:pt idx="50">
                  <c:v>6.5</c:v>
                </c:pt>
                <c:pt idx="51">
                  <c:v>10</c:v>
                </c:pt>
                <c:pt idx="52">
                  <c:v>10</c:v>
                </c:pt>
                <c:pt idx="53">
                  <c:v>-7.3</c:v>
                </c:pt>
                <c:pt idx="54">
                  <c:v>5.0999999999999996</c:v>
                </c:pt>
                <c:pt idx="55">
                  <c:v>4.5999999999999996</c:v>
                </c:pt>
                <c:pt idx="56">
                  <c:v>10</c:v>
                </c:pt>
                <c:pt idx="57">
                  <c:v>-3.9</c:v>
                </c:pt>
                <c:pt idx="58">
                  <c:v>5.3</c:v>
                </c:pt>
                <c:pt idx="60">
                  <c:v>0.1</c:v>
                </c:pt>
                <c:pt idx="61">
                  <c:v>-7.1</c:v>
                </c:pt>
                <c:pt idx="62">
                  <c:v>-4.2</c:v>
                </c:pt>
                <c:pt idx="63">
                  <c:v>-0.5</c:v>
                </c:pt>
                <c:pt idx="64">
                  <c:v>-6</c:v>
                </c:pt>
                <c:pt idx="65">
                  <c:v>2.4</c:v>
                </c:pt>
                <c:pt idx="67">
                  <c:v>-2</c:v>
                </c:pt>
                <c:pt idx="68">
                  <c:v>10</c:v>
                </c:pt>
                <c:pt idx="69">
                  <c:v>8.5</c:v>
                </c:pt>
                <c:pt idx="70">
                  <c:v>-6</c:v>
                </c:pt>
                <c:pt idx="71">
                  <c:v>-6.7</c:v>
                </c:pt>
                <c:pt idx="72">
                  <c:v>10</c:v>
                </c:pt>
                <c:pt idx="73">
                  <c:v>9.2000000000000011</c:v>
                </c:pt>
                <c:pt idx="74">
                  <c:v>10</c:v>
                </c:pt>
                <c:pt idx="75">
                  <c:v>9.8000000000000007</c:v>
                </c:pt>
                <c:pt idx="76">
                  <c:v>10</c:v>
                </c:pt>
                <c:pt idx="77">
                  <c:v>-7.3</c:v>
                </c:pt>
                <c:pt idx="78">
                  <c:v>-3.6</c:v>
                </c:pt>
                <c:pt idx="79">
                  <c:v>-4.8</c:v>
                </c:pt>
                <c:pt idx="80">
                  <c:v>0.1</c:v>
                </c:pt>
                <c:pt idx="81">
                  <c:v>-8.4</c:v>
                </c:pt>
                <c:pt idx="82">
                  <c:v>-3</c:v>
                </c:pt>
                <c:pt idx="83">
                  <c:v>-4.5999999999999996</c:v>
                </c:pt>
                <c:pt idx="84">
                  <c:v>8</c:v>
                </c:pt>
                <c:pt idx="86">
                  <c:v>-2.8</c:v>
                </c:pt>
                <c:pt idx="87">
                  <c:v>10</c:v>
                </c:pt>
                <c:pt idx="88">
                  <c:v>10</c:v>
                </c:pt>
                <c:pt idx="90">
                  <c:v>6</c:v>
                </c:pt>
                <c:pt idx="91">
                  <c:v>-1</c:v>
                </c:pt>
                <c:pt idx="92">
                  <c:v>-5.9</c:v>
                </c:pt>
                <c:pt idx="93">
                  <c:v>5</c:v>
                </c:pt>
                <c:pt idx="95">
                  <c:v>-3.9</c:v>
                </c:pt>
                <c:pt idx="97">
                  <c:v>-6.6</c:v>
                </c:pt>
                <c:pt idx="98">
                  <c:v>9.6</c:v>
                </c:pt>
                <c:pt idx="99">
                  <c:v>-2.4</c:v>
                </c:pt>
                <c:pt idx="100">
                  <c:v>6.6</c:v>
                </c:pt>
                <c:pt idx="101">
                  <c:v>-2.9</c:v>
                </c:pt>
                <c:pt idx="102">
                  <c:v>-7.5</c:v>
                </c:pt>
                <c:pt idx="103">
                  <c:v>-3.8</c:v>
                </c:pt>
                <c:pt idx="104">
                  <c:v>6</c:v>
                </c:pt>
                <c:pt idx="105">
                  <c:v>-3.7</c:v>
                </c:pt>
                <c:pt idx="106">
                  <c:v>10</c:v>
                </c:pt>
                <c:pt idx="108">
                  <c:v>10</c:v>
                </c:pt>
                <c:pt idx="109">
                  <c:v>-2.2999999999999998</c:v>
                </c:pt>
                <c:pt idx="110">
                  <c:v>-4.7</c:v>
                </c:pt>
                <c:pt idx="111">
                  <c:v>-2</c:v>
                </c:pt>
                <c:pt idx="112">
                  <c:v>10</c:v>
                </c:pt>
                <c:pt idx="113">
                  <c:v>0.9</c:v>
                </c:pt>
                <c:pt idx="114">
                  <c:v>-0.1</c:v>
                </c:pt>
                <c:pt idx="115">
                  <c:v>10</c:v>
                </c:pt>
                <c:pt idx="116">
                  <c:v>-4.2</c:v>
                </c:pt>
                <c:pt idx="117">
                  <c:v>1.5</c:v>
                </c:pt>
                <c:pt idx="118">
                  <c:v>1.2</c:v>
                </c:pt>
                <c:pt idx="119">
                  <c:v>-2.6</c:v>
                </c:pt>
                <c:pt idx="120">
                  <c:v>2.9</c:v>
                </c:pt>
                <c:pt idx="121">
                  <c:v>-3.6</c:v>
                </c:pt>
                <c:pt idx="122">
                  <c:v>4.5999999999999996</c:v>
                </c:pt>
                <c:pt idx="123">
                  <c:v>-6.2</c:v>
                </c:pt>
                <c:pt idx="124">
                  <c:v>-10</c:v>
                </c:pt>
                <c:pt idx="125">
                  <c:v>-3</c:v>
                </c:pt>
                <c:pt idx="126">
                  <c:v>-3.3</c:v>
                </c:pt>
                <c:pt idx="127">
                  <c:v>-1.3</c:v>
                </c:pt>
                <c:pt idx="128">
                  <c:v>7.8</c:v>
                </c:pt>
                <c:pt idx="129">
                  <c:v>10</c:v>
                </c:pt>
                <c:pt idx="131">
                  <c:v>5</c:v>
                </c:pt>
                <c:pt idx="132">
                  <c:v>3</c:v>
                </c:pt>
                <c:pt idx="133">
                  <c:v>6.2</c:v>
                </c:pt>
                <c:pt idx="137">
                  <c:v>-3.9</c:v>
                </c:pt>
                <c:pt idx="139">
                  <c:v>-8.2000000000000011</c:v>
                </c:pt>
                <c:pt idx="140">
                  <c:v>10</c:v>
                </c:pt>
                <c:pt idx="141">
                  <c:v>10</c:v>
                </c:pt>
                <c:pt idx="142">
                  <c:v>-8.3000000000000007</c:v>
                </c:pt>
                <c:pt idx="143">
                  <c:v>-4</c:v>
                </c:pt>
                <c:pt idx="144">
                  <c:v>-6</c:v>
                </c:pt>
                <c:pt idx="145">
                  <c:v>0.9</c:v>
                </c:pt>
                <c:pt idx="146">
                  <c:v>-5.7</c:v>
                </c:pt>
                <c:pt idx="147">
                  <c:v>8.5</c:v>
                </c:pt>
                <c:pt idx="148">
                  <c:v>-7.1</c:v>
                </c:pt>
                <c:pt idx="149">
                  <c:v>6.7</c:v>
                </c:pt>
                <c:pt idx="150">
                  <c:v>-8.9</c:v>
                </c:pt>
                <c:pt idx="151">
                  <c:v>-3.2</c:v>
                </c:pt>
                <c:pt idx="152">
                  <c:v>6.5</c:v>
                </c:pt>
                <c:pt idx="154">
                  <c:v>10</c:v>
                </c:pt>
                <c:pt idx="155">
                  <c:v>10</c:v>
                </c:pt>
                <c:pt idx="156">
                  <c:v>3.8</c:v>
                </c:pt>
                <c:pt idx="157">
                  <c:v>-9</c:v>
                </c:pt>
                <c:pt idx="159">
                  <c:v>8.1</c:v>
                </c:pt>
                <c:pt idx="160">
                  <c:v>-7</c:v>
                </c:pt>
                <c:pt idx="161">
                  <c:v>-2.5</c:v>
                </c:pt>
                <c:pt idx="162">
                  <c:v>-3.5</c:v>
                </c:pt>
                <c:pt idx="163">
                  <c:v>-0.70000000000000062</c:v>
                </c:pt>
              </c:numCache>
            </c:numRef>
          </c:yVal>
          <c:bubbleSize>
            <c:numRef>
              <c:f>'Fig6'!$D$2:$D$165</c:f>
              <c:numCache>
                <c:formatCode>0</c:formatCode>
                <c:ptCount val="164"/>
                <c:pt idx="0">
                  <c:v>2625.6097560975622</c:v>
                </c:pt>
                <c:pt idx="1">
                  <c:v>19497.019512195031</c:v>
                </c:pt>
                <c:pt idx="2">
                  <c:v>7809.7658536585359</c:v>
                </c:pt>
                <c:pt idx="3">
                  <c:v>62.702439024390252</c:v>
                </c:pt>
                <c:pt idx="4">
                  <c:v>28361.251219512196</c:v>
                </c:pt>
                <c:pt idx="5">
                  <c:v>3018.2853658536587</c:v>
                </c:pt>
                <c:pt idx="6">
                  <c:v>14773.053658536614</c:v>
                </c:pt>
                <c:pt idx="7">
                  <c:v>7591.1219512195312</c:v>
                </c:pt>
                <c:pt idx="8">
                  <c:v>6137.8146341463444</c:v>
                </c:pt>
                <c:pt idx="9">
                  <c:v>209.94634146341505</c:v>
                </c:pt>
                <c:pt idx="10">
                  <c:v>364.04146341463411</c:v>
                </c:pt>
                <c:pt idx="11">
                  <c:v>88076.309756097791</c:v>
                </c:pt>
                <c:pt idx="12">
                  <c:v>249.13902439024392</c:v>
                </c:pt>
                <c:pt idx="13">
                  <c:v>9510.8560975609325</c:v>
                </c:pt>
                <c:pt idx="14">
                  <c:v>9794.0682926829231</c:v>
                </c:pt>
                <c:pt idx="15">
                  <c:v>153.56097560975556</c:v>
                </c:pt>
                <c:pt idx="16">
                  <c:v>3769.69756097561</c:v>
                </c:pt>
                <c:pt idx="17">
                  <c:v>518.1560975609757</c:v>
                </c:pt>
                <c:pt idx="18">
                  <c:v>5477.4292682926834</c:v>
                </c:pt>
                <c:pt idx="19">
                  <c:v>965.62195121951254</c:v>
                </c:pt>
                <c:pt idx="20">
                  <c:v>121779.64146341463</c:v>
                </c:pt>
                <c:pt idx="21">
                  <c:v>196.85853658536644</c:v>
                </c:pt>
                <c:pt idx="22">
                  <c:v>8539.9048780487792</c:v>
                </c:pt>
                <c:pt idx="23">
                  <c:v>7330.8707317073204</c:v>
                </c:pt>
                <c:pt idx="24">
                  <c:v>4473.756097560994</c:v>
                </c:pt>
                <c:pt idx="25">
                  <c:v>7917.3365853658534</c:v>
                </c:pt>
                <c:pt idx="26">
                  <c:v>9232.963414634145</c:v>
                </c:pt>
                <c:pt idx="27">
                  <c:v>24529.039024390182</c:v>
                </c:pt>
                <c:pt idx="28">
                  <c:v>301.50731707316999</c:v>
                </c:pt>
                <c:pt idx="29">
                  <c:v>2436.5219512195122</c:v>
                </c:pt>
                <c:pt idx="30">
                  <c:v>4807.6951219512493</c:v>
                </c:pt>
                <c:pt idx="31">
                  <c:v>11292.007317073167</c:v>
                </c:pt>
                <c:pt idx="32">
                  <c:v>972364.14146341453</c:v>
                </c:pt>
                <c:pt idx="33">
                  <c:v>28845.853658536482</c:v>
                </c:pt>
                <c:pt idx="34">
                  <c:v>437.23809523809365</c:v>
                </c:pt>
                <c:pt idx="35">
                  <c:v>29218.134146341392</c:v>
                </c:pt>
                <c:pt idx="36">
                  <c:v>1783.5878048780494</c:v>
                </c:pt>
                <c:pt idx="37">
                  <c:v>2380.5024390243898</c:v>
                </c:pt>
                <c:pt idx="38">
                  <c:v>8817.446341463401</c:v>
                </c:pt>
                <c:pt idx="39">
                  <c:v>4516.6390243902442</c:v>
                </c:pt>
                <c:pt idx="40">
                  <c:v>643.81463414634152</c:v>
                </c:pt>
                <c:pt idx="41">
                  <c:v>10098.621951219518</c:v>
                </c:pt>
                <c:pt idx="42">
                  <c:v>5038.7853658536624</c:v>
                </c:pt>
                <c:pt idx="43">
                  <c:v>5746.7682926829257</c:v>
                </c:pt>
                <c:pt idx="44">
                  <c:v>8172.1195121951223</c:v>
                </c:pt>
                <c:pt idx="45">
                  <c:v>42725.941463414594</c:v>
                </c:pt>
                <c:pt idx="46">
                  <c:v>4411.4634146341405</c:v>
                </c:pt>
                <c:pt idx="47">
                  <c:v>2512.1463414634072</c:v>
                </c:pt>
                <c:pt idx="48">
                  <c:v>1428.0536585365849</c:v>
                </c:pt>
                <c:pt idx="49">
                  <c:v>39987.365853658543</c:v>
                </c:pt>
                <c:pt idx="50">
                  <c:v>624.37804878048792</c:v>
                </c:pt>
                <c:pt idx="51">
                  <c:v>4810.848780487805</c:v>
                </c:pt>
                <c:pt idx="52">
                  <c:v>53500.378048780491</c:v>
                </c:pt>
                <c:pt idx="53">
                  <c:v>746.81463414634152</c:v>
                </c:pt>
                <c:pt idx="54">
                  <c:v>711.27073170732035</c:v>
                </c:pt>
                <c:pt idx="55">
                  <c:v>4992.968292682941</c:v>
                </c:pt>
                <c:pt idx="56">
                  <c:v>78323.658536585426</c:v>
                </c:pt>
                <c:pt idx="57">
                  <c:v>11914.285365853659</c:v>
                </c:pt>
                <c:pt idx="58">
                  <c:v>9511.463414634145</c:v>
                </c:pt>
                <c:pt idx="59">
                  <c:v>93.207317073170714</c:v>
                </c:pt>
                <c:pt idx="60">
                  <c:v>7104.4926829268297</c:v>
                </c:pt>
                <c:pt idx="61">
                  <c:v>4831.2439024390205</c:v>
                </c:pt>
                <c:pt idx="62">
                  <c:v>787.42926829268276</c:v>
                </c:pt>
                <c:pt idx="63">
                  <c:v>717.3560975609754</c:v>
                </c:pt>
                <c:pt idx="64">
                  <c:v>5543.1268292683162</c:v>
                </c:pt>
                <c:pt idx="65">
                  <c:v>3786.0682926829268</c:v>
                </c:pt>
                <c:pt idx="66">
                  <c:v>4911.8926829268294</c:v>
                </c:pt>
                <c:pt idx="67">
                  <c:v>10359.626829268262</c:v>
                </c:pt>
                <c:pt idx="68">
                  <c:v>229.50731707317081</c:v>
                </c:pt>
                <c:pt idx="69">
                  <c:v>700869.39756097528</c:v>
                </c:pt>
                <c:pt idx="70">
                  <c:v>148831.34634146397</c:v>
                </c:pt>
                <c:pt idx="71">
                  <c:v>41070.436585365853</c:v>
                </c:pt>
                <c:pt idx="72">
                  <c:v>3295.1902439024402</c:v>
                </c:pt>
                <c:pt idx="73">
                  <c:v>3944.931707317081</c:v>
                </c:pt>
                <c:pt idx="74">
                  <c:v>55263.829268292691</c:v>
                </c:pt>
                <c:pt idx="75">
                  <c:v>2140.1439024390252</c:v>
                </c:pt>
                <c:pt idx="76">
                  <c:v>113867.75609756097</c:v>
                </c:pt>
                <c:pt idx="77">
                  <c:v>2456.5560975609756</c:v>
                </c:pt>
                <c:pt idx="78">
                  <c:v>14220.546341463409</c:v>
                </c:pt>
                <c:pt idx="79">
                  <c:v>17605.300000000003</c:v>
                </c:pt>
                <c:pt idx="80">
                  <c:v>37312.060975609755</c:v>
                </c:pt>
                <c:pt idx="81">
                  <c:v>1226.4853658536585</c:v>
                </c:pt>
                <c:pt idx="82">
                  <c:v>3615.3292682926835</c:v>
                </c:pt>
                <c:pt idx="83">
                  <c:v>3445.2000000000003</c:v>
                </c:pt>
                <c:pt idx="84">
                  <c:v>2462.8951219512269</c:v>
                </c:pt>
                <c:pt idx="85">
                  <c:v>3110.5829268292691</c:v>
                </c:pt>
                <c:pt idx="86">
                  <c:v>1402.563414634142</c:v>
                </c:pt>
                <c:pt idx="87">
                  <c:v>3378.6853658536588</c:v>
                </c:pt>
                <c:pt idx="88">
                  <c:v>366.73170731707165</c:v>
                </c:pt>
                <c:pt idx="89">
                  <c:v>293.60487804878056</c:v>
                </c:pt>
                <c:pt idx="90">
                  <c:v>1864.5558823529409</c:v>
                </c:pt>
                <c:pt idx="91">
                  <c:v>9399.0756097560679</c:v>
                </c:pt>
                <c:pt idx="92">
                  <c:v>6476.0560975609751</c:v>
                </c:pt>
                <c:pt idx="93">
                  <c:v>14582.436585365851</c:v>
                </c:pt>
                <c:pt idx="94">
                  <c:v>169.27317073170633</c:v>
                </c:pt>
                <c:pt idx="95">
                  <c:v>6966.1219512195285</c:v>
                </c:pt>
                <c:pt idx="96">
                  <c:v>347.55853658536591</c:v>
                </c:pt>
                <c:pt idx="97">
                  <c:v>1638.648780487805</c:v>
                </c:pt>
                <c:pt idx="98">
                  <c:v>944.59756097560944</c:v>
                </c:pt>
                <c:pt idx="99">
                  <c:v>67197.502439024378</c:v>
                </c:pt>
                <c:pt idx="100">
                  <c:v>3907.1024390243897</c:v>
                </c:pt>
                <c:pt idx="101">
                  <c:v>1679.1731707317074</c:v>
                </c:pt>
                <c:pt idx="102">
                  <c:v>19697.336585365851</c:v>
                </c:pt>
                <c:pt idx="103">
                  <c:v>12059.748780487804</c:v>
                </c:pt>
                <c:pt idx="104">
                  <c:v>1080.2682926829273</c:v>
                </c:pt>
                <c:pt idx="105">
                  <c:v>15209.856097560942</c:v>
                </c:pt>
                <c:pt idx="106">
                  <c:v>13963.663414634146</c:v>
                </c:pt>
                <c:pt idx="107">
                  <c:v>141.81463414634089</c:v>
                </c:pt>
                <c:pt idx="108">
                  <c:v>3140.3024390243904</c:v>
                </c:pt>
                <c:pt idx="109">
                  <c:v>3042.7951219512202</c:v>
                </c:pt>
                <c:pt idx="110">
                  <c:v>6083.8463414634352</c:v>
                </c:pt>
                <c:pt idx="111">
                  <c:v>75924.807317073108</c:v>
                </c:pt>
                <c:pt idx="112">
                  <c:v>4060.4707317073176</c:v>
                </c:pt>
                <c:pt idx="113">
                  <c:v>85570.946341463001</c:v>
                </c:pt>
                <c:pt idx="114">
                  <c:v>1958.6121951219509</c:v>
                </c:pt>
                <c:pt idx="115">
                  <c:v>3243.4000000000005</c:v>
                </c:pt>
                <c:pt idx="116">
                  <c:v>3320.3585365853805</c:v>
                </c:pt>
                <c:pt idx="117">
                  <c:v>17444.702439024444</c:v>
                </c:pt>
                <c:pt idx="118">
                  <c:v>49159.456097560993</c:v>
                </c:pt>
                <c:pt idx="119">
                  <c:v>35204.836585365862</c:v>
                </c:pt>
                <c:pt idx="120">
                  <c:v>9513.6804878048788</c:v>
                </c:pt>
                <c:pt idx="121">
                  <c:v>21436.097560975511</c:v>
                </c:pt>
                <c:pt idx="122">
                  <c:v>137852.81219512198</c:v>
                </c:pt>
                <c:pt idx="123">
                  <c:v>5260.8121951219646</c:v>
                </c:pt>
                <c:pt idx="124">
                  <c:v>10755.314634146342</c:v>
                </c:pt>
                <c:pt idx="125">
                  <c:v>5813.1634146341457</c:v>
                </c:pt>
                <c:pt idx="126">
                  <c:v>3375.6170731707321</c:v>
                </c:pt>
                <c:pt idx="127">
                  <c:v>2610.5609756097547</c:v>
                </c:pt>
                <c:pt idx="128">
                  <c:v>4899.0853658536644</c:v>
                </c:pt>
                <c:pt idx="129">
                  <c:v>1849.882926829265</c:v>
                </c:pt>
                <c:pt idx="130">
                  <c:v>246.7341463414638</c:v>
                </c:pt>
                <c:pt idx="131">
                  <c:v>28772.473170731704</c:v>
                </c:pt>
                <c:pt idx="132">
                  <c:v>36259.870731707306</c:v>
                </c:pt>
                <c:pt idx="133">
                  <c:v>14676.951219512195</c:v>
                </c:pt>
                <c:pt idx="134">
                  <c:v>44.256097560975604</c:v>
                </c:pt>
                <c:pt idx="135">
                  <c:v>117.99756097560996</c:v>
                </c:pt>
                <c:pt idx="136">
                  <c:v>97.565853658536554</c:v>
                </c:pt>
                <c:pt idx="137">
                  <c:v>19963.897560975503</c:v>
                </c:pt>
                <c:pt idx="138">
                  <c:v>372.819512195122</c:v>
                </c:pt>
                <c:pt idx="139">
                  <c:v>607.58292682926799</c:v>
                </c:pt>
                <c:pt idx="140">
                  <c:v>8269.1048780487909</c:v>
                </c:pt>
                <c:pt idx="141">
                  <c:v>6415.8780487804879</c:v>
                </c:pt>
                <c:pt idx="142">
                  <c:v>9358.5878048780451</c:v>
                </c:pt>
                <c:pt idx="143">
                  <c:v>4093.7292682926759</c:v>
                </c:pt>
                <c:pt idx="144">
                  <c:v>19877.590243902436</c:v>
                </c:pt>
                <c:pt idx="145">
                  <c:v>45391.343902439032</c:v>
                </c:pt>
                <c:pt idx="146">
                  <c:v>2730.2073170731783</c:v>
                </c:pt>
                <c:pt idx="147">
                  <c:v>1086.5292682926827</c:v>
                </c:pt>
                <c:pt idx="148">
                  <c:v>6632.0804878048775</c:v>
                </c:pt>
                <c:pt idx="149">
                  <c:v>45541.478048780489</c:v>
                </c:pt>
                <c:pt idx="150">
                  <c:v>3046.2975609756095</c:v>
                </c:pt>
                <c:pt idx="151">
                  <c:v>13253.404878048786</c:v>
                </c:pt>
                <c:pt idx="152">
                  <c:v>49006.780487804877</c:v>
                </c:pt>
                <c:pt idx="153">
                  <c:v>1129.5195121951219</c:v>
                </c:pt>
                <c:pt idx="154">
                  <c:v>56431.726829268286</c:v>
                </c:pt>
                <c:pt idx="155">
                  <c:v>228303.4756097561</c:v>
                </c:pt>
                <c:pt idx="156">
                  <c:v>2939.3756097560968</c:v>
                </c:pt>
                <c:pt idx="157">
                  <c:v>16290.624390243906</c:v>
                </c:pt>
                <c:pt idx="158">
                  <c:v>118.47073170731707</c:v>
                </c:pt>
                <c:pt idx="159">
                  <c:v>15251.624390243906</c:v>
                </c:pt>
                <c:pt idx="160">
                  <c:v>54724.939024390245</c:v>
                </c:pt>
                <c:pt idx="161">
                  <c:v>9613.365853658479</c:v>
                </c:pt>
                <c:pt idx="162">
                  <c:v>6064.058536585384</c:v>
                </c:pt>
                <c:pt idx="163">
                  <c:v>7664.3414634146493</c:v>
                </c:pt>
              </c:numCache>
            </c:numRef>
          </c:bubbleSize>
          <c:bubble3D val="1"/>
        </c:ser>
        <c:bubbleScale val="100"/>
        <c:axId val="218926464"/>
        <c:axId val="218981888"/>
      </c:bubbleChart>
      <c:valAx>
        <c:axId val="218926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Natural capital as share of total wealth</a:t>
                </a:r>
              </a:p>
            </c:rich>
          </c:tx>
          <c:layout>
            <c:manualLayout>
              <c:xMode val="edge"/>
              <c:yMode val="edge"/>
              <c:x val="0.28202072109407456"/>
              <c:y val="0.93327292032126097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8981888"/>
        <c:crosses val="autoZero"/>
        <c:crossBetween val="midCat"/>
      </c:valAx>
      <c:valAx>
        <c:axId val="218981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Democracy</a:t>
                </a:r>
              </a:p>
            </c:rich>
          </c:tx>
          <c:layout>
            <c:manualLayout>
              <c:xMode val="edge"/>
              <c:yMode val="edge"/>
              <c:x val="0"/>
              <c:y val="0.3454801039400927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8926464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Sheet2a!$G$2:$G$165</c:f>
              <c:numCache>
                <c:formatCode>0.000</c:formatCode>
                <c:ptCount val="164"/>
                <c:pt idx="0">
                  <c:v>0.22481849161241418</c:v>
                </c:pt>
                <c:pt idx="1">
                  <c:v>0.71388097624382363</c:v>
                </c:pt>
                <c:pt idx="3">
                  <c:v>1.1374880164654121E-2</c:v>
                </c:pt>
                <c:pt idx="4">
                  <c:v>7.4063517734570913E-2</c:v>
                </c:pt>
                <c:pt idx="6">
                  <c:v>6.513483751150842E-2</c:v>
                </c:pt>
                <c:pt idx="7">
                  <c:v>1.4548722748046425E-2</c:v>
                </c:pt>
                <c:pt idx="11">
                  <c:v>0.16018654723975881</c:v>
                </c:pt>
                <c:pt idx="12">
                  <c:v>9.4573678953940796E-3</c:v>
                </c:pt>
                <c:pt idx="14">
                  <c:v>6.7074192762689956E-3</c:v>
                </c:pt>
                <c:pt idx="15">
                  <c:v>0.13130117231147256</c:v>
                </c:pt>
                <c:pt idx="16">
                  <c:v>0.16889243549816449</c:v>
                </c:pt>
                <c:pt idx="17">
                  <c:v>0.63829882322527975</c:v>
                </c:pt>
                <c:pt idx="18">
                  <c:v>0.26366830222091242</c:v>
                </c:pt>
                <c:pt idx="19">
                  <c:v>7.8405815009703075E-2</c:v>
                </c:pt>
                <c:pt idx="20">
                  <c:v>7.7679265347895043E-2</c:v>
                </c:pt>
                <c:pt idx="22">
                  <c:v>0.13651447579349893</c:v>
                </c:pt>
                <c:pt idx="23">
                  <c:v>0.23954324880116651</c:v>
                </c:pt>
                <c:pt idx="24">
                  <c:v>0.42334244189284859</c:v>
                </c:pt>
                <c:pt idx="25">
                  <c:v>0.32286392299257693</c:v>
                </c:pt>
                <c:pt idx="26">
                  <c:v>0.44017955202086678</c:v>
                </c:pt>
                <c:pt idx="27">
                  <c:v>0.10699423420641654</c:v>
                </c:pt>
                <c:pt idx="28">
                  <c:v>2.1585943208175248E-2</c:v>
                </c:pt>
                <c:pt idx="29">
                  <c:v>0.61231321536474681</c:v>
                </c:pt>
                <c:pt idx="30">
                  <c:v>0.4174704619499901</c:v>
                </c:pt>
                <c:pt idx="31">
                  <c:v>0.14079862283866171</c:v>
                </c:pt>
                <c:pt idx="32">
                  <c:v>0.23679965041228188</c:v>
                </c:pt>
                <c:pt idx="33">
                  <c:v>0.14659917457813787</c:v>
                </c:pt>
                <c:pt idx="34">
                  <c:v>0.12042216999082953</c:v>
                </c:pt>
                <c:pt idx="37">
                  <c:v>0.13840500382880191</c:v>
                </c:pt>
                <c:pt idx="38">
                  <c:v>0.21912752029607038</c:v>
                </c:pt>
                <c:pt idx="42">
                  <c:v>2.0422355450366692E-2</c:v>
                </c:pt>
                <c:pt idx="43">
                  <c:v>9.5059271975229565E-2</c:v>
                </c:pt>
                <c:pt idx="44">
                  <c:v>0.38870312202489082</c:v>
                </c:pt>
                <c:pt idx="45">
                  <c:v>0.1484999774396995</c:v>
                </c:pt>
                <c:pt idx="46">
                  <c:v>2.5009677577581886E-2</c:v>
                </c:pt>
                <c:pt idx="48">
                  <c:v>9.409416794571375E-2</c:v>
                </c:pt>
                <c:pt idx="49">
                  <c:v>0.40502297469807275</c:v>
                </c:pt>
                <c:pt idx="50">
                  <c:v>4.9194022027113322E-2</c:v>
                </c:pt>
                <c:pt idx="51">
                  <c:v>2.7292701958587275E-2</c:v>
                </c:pt>
                <c:pt idx="52">
                  <c:v>1.3536171533202747E-2</c:v>
                </c:pt>
                <c:pt idx="53">
                  <c:v>0.66220554022798561</c:v>
                </c:pt>
                <c:pt idx="54">
                  <c:v>8.0707107982788531E-2</c:v>
                </c:pt>
                <c:pt idx="55">
                  <c:v>0.13802151519385225</c:v>
                </c:pt>
                <c:pt idx="56">
                  <c:v>8.953983409632606E-3</c:v>
                </c:pt>
                <c:pt idx="57">
                  <c:v>0.12888578857572441</c:v>
                </c:pt>
                <c:pt idx="58">
                  <c:v>1.921726342259765E-2</c:v>
                </c:pt>
                <c:pt idx="59">
                  <c:v>1.1567115676684715E-2</c:v>
                </c:pt>
                <c:pt idx="60">
                  <c:v>9.7476862495633712E-2</c:v>
                </c:pt>
                <c:pt idx="61">
                  <c:v>0.22107890431707569</c:v>
                </c:pt>
                <c:pt idx="62">
                  <c:v>0.46761212880476832</c:v>
                </c:pt>
                <c:pt idx="63">
                  <c:v>0.65155192398493822</c:v>
                </c:pt>
                <c:pt idx="64">
                  <c:v>9.6336908048151704E-2</c:v>
                </c:pt>
                <c:pt idx="65">
                  <c:v>0.259801986221458</c:v>
                </c:pt>
                <c:pt idx="67">
                  <c:v>6.4191842286912479E-2</c:v>
                </c:pt>
                <c:pt idx="69">
                  <c:v>0.28276222162559184</c:v>
                </c:pt>
                <c:pt idx="70">
                  <c:v>0.25032693009489437</c:v>
                </c:pt>
                <c:pt idx="71">
                  <c:v>0.5871717143832097</c:v>
                </c:pt>
                <c:pt idx="72">
                  <c:v>3.1874002747252841E-2</c:v>
                </c:pt>
                <c:pt idx="73">
                  <c:v>1.3570074784210934E-2</c:v>
                </c:pt>
                <c:pt idx="74">
                  <c:v>1.2552417244366801E-2</c:v>
                </c:pt>
                <c:pt idx="75">
                  <c:v>5.4962615963293014E-2</c:v>
                </c:pt>
                <c:pt idx="76">
                  <c:v>3.0673202238808437E-3</c:v>
                </c:pt>
                <c:pt idx="77">
                  <c:v>2.9520377367727241E-2</c:v>
                </c:pt>
                <c:pt idx="78">
                  <c:v>0.206900818060124</c:v>
                </c:pt>
                <c:pt idx="80">
                  <c:v>1.4294752531223358E-2</c:v>
                </c:pt>
                <c:pt idx="84">
                  <c:v>0.11621782190278949</c:v>
                </c:pt>
                <c:pt idx="85">
                  <c:v>2.773732243223391E-2</c:v>
                </c:pt>
                <c:pt idx="86">
                  <c:v>3.3255102993378506E-2</c:v>
                </c:pt>
                <c:pt idx="91">
                  <c:v>0.33484485354471294</c:v>
                </c:pt>
                <c:pt idx="92">
                  <c:v>0.1509594660778393</c:v>
                </c:pt>
                <c:pt idx="93">
                  <c:v>0.19497324819181291</c:v>
                </c:pt>
                <c:pt idx="95">
                  <c:v>0.4114833044041209</c:v>
                </c:pt>
                <c:pt idx="97">
                  <c:v>0.37472496031786401</c:v>
                </c:pt>
                <c:pt idx="98">
                  <c:v>1.0643102669199161E-2</c:v>
                </c:pt>
                <c:pt idx="99">
                  <c:v>0.13726140504422432</c:v>
                </c:pt>
                <c:pt idx="100">
                  <c:v>0.37166255914097313</c:v>
                </c:pt>
                <c:pt idx="101">
                  <c:v>0.58009865929146331</c:v>
                </c:pt>
                <c:pt idx="102">
                  <c:v>6.9864477019962651E-2</c:v>
                </c:pt>
                <c:pt idx="103">
                  <c:v>0.25027929039410807</c:v>
                </c:pt>
                <c:pt idx="104">
                  <c:v>6.3725109108757644E-2</c:v>
                </c:pt>
                <c:pt idx="105">
                  <c:v>0.32327297470377087</c:v>
                </c:pt>
                <c:pt idx="106">
                  <c:v>1.5993035659576181E-2</c:v>
                </c:pt>
                <c:pt idx="107">
                  <c:v>0.1779322413850927</c:v>
                </c:pt>
                <c:pt idx="109">
                  <c:v>0.15833879472861553</c:v>
                </c:pt>
                <c:pt idx="110">
                  <c:v>0.5344354797662626</c:v>
                </c:pt>
                <c:pt idx="112">
                  <c:v>0.11574280792020944</c:v>
                </c:pt>
                <c:pt idx="113">
                  <c:v>0.1737486531137154</c:v>
                </c:pt>
                <c:pt idx="114">
                  <c:v>8.7590712751076868E-2</c:v>
                </c:pt>
                <c:pt idx="116">
                  <c:v>0.15090922161763443</c:v>
                </c:pt>
                <c:pt idx="117">
                  <c:v>9.1560069051832532E-2</c:v>
                </c:pt>
                <c:pt idx="118">
                  <c:v>8.0038911440876964E-2</c:v>
                </c:pt>
                <c:pt idx="119">
                  <c:v>6.0085095361939088E-2</c:v>
                </c:pt>
                <c:pt idx="120">
                  <c:v>1.7492185163201595E-2</c:v>
                </c:pt>
                <c:pt idx="121">
                  <c:v>0.15484627227203299</c:v>
                </c:pt>
                <c:pt idx="122">
                  <c:v>0.44477385147981857</c:v>
                </c:pt>
                <c:pt idx="123">
                  <c:v>0.36439195057207785</c:v>
                </c:pt>
                <c:pt idx="125">
                  <c:v>0.1251117484247225</c:v>
                </c:pt>
                <c:pt idx="126">
                  <c:v>0.32241038757429746</c:v>
                </c:pt>
                <c:pt idx="127">
                  <c:v>0</c:v>
                </c:pt>
                <c:pt idx="131">
                  <c:v>5.7018349302572546E-2</c:v>
                </c:pt>
                <c:pt idx="132">
                  <c:v>1.6746426264791541E-2</c:v>
                </c:pt>
                <c:pt idx="133">
                  <c:v>5.5453694917848941E-2</c:v>
                </c:pt>
                <c:pt idx="134">
                  <c:v>0</c:v>
                </c:pt>
                <c:pt idx="135">
                  <c:v>5.310649118268651E-2</c:v>
                </c:pt>
                <c:pt idx="136">
                  <c:v>4.5246958818716404E-2</c:v>
                </c:pt>
                <c:pt idx="137">
                  <c:v>0.51941259136275797</c:v>
                </c:pt>
                <c:pt idx="138">
                  <c:v>0.33666172325673238</c:v>
                </c:pt>
                <c:pt idx="139">
                  <c:v>4.5661614839569126E-2</c:v>
                </c:pt>
                <c:pt idx="140">
                  <c:v>1.5484045419685394E-2</c:v>
                </c:pt>
                <c:pt idx="141">
                  <c:v>9.1676759124700025E-3</c:v>
                </c:pt>
                <c:pt idx="142">
                  <c:v>0.83743934020374444</c:v>
                </c:pt>
                <c:pt idx="144">
                  <c:v>0.27285885086988887</c:v>
                </c:pt>
                <c:pt idx="145">
                  <c:v>0.10978869746980149</c:v>
                </c:pt>
                <c:pt idx="146">
                  <c:v>0.1287216328139385</c:v>
                </c:pt>
                <c:pt idx="147">
                  <c:v>0.53827828973334846</c:v>
                </c:pt>
                <c:pt idx="148">
                  <c:v>0.10781518671647423</c:v>
                </c:pt>
                <c:pt idx="149">
                  <c:v>7.3224618461015065E-2</c:v>
                </c:pt>
                <c:pt idx="151">
                  <c:v>0.49756734290039251</c:v>
                </c:pt>
                <c:pt idx="154">
                  <c:v>1.7533273436554756E-2</c:v>
                </c:pt>
                <c:pt idx="155">
                  <c:v>2.8778695756785704E-2</c:v>
                </c:pt>
                <c:pt idx="156">
                  <c:v>7.8328464739129022E-2</c:v>
                </c:pt>
                <c:pt idx="159">
                  <c:v>0.60241627138049603</c:v>
                </c:pt>
                <c:pt idx="160">
                  <c:v>0.36625105342762859</c:v>
                </c:pt>
                <c:pt idx="162">
                  <c:v>0.27105931762529495</c:v>
                </c:pt>
                <c:pt idx="163">
                  <c:v>0.15928235164435639</c:v>
                </c:pt>
              </c:numCache>
            </c:numRef>
          </c:xVal>
          <c:yVal>
            <c:numRef>
              <c:f>Sheet2a!$H$2:$H$165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-0.15250491388440282</c:v>
                </c:pt>
                <c:pt idx="2">
                  <c:v>-3.0489424174500868</c:v>
                </c:pt>
                <c:pt idx="3">
                  <c:v>2.6858421294512973</c:v>
                </c:pt>
                <c:pt idx="4">
                  <c:v>0.53802965318573714</c:v>
                </c:pt>
                <c:pt idx="5">
                  <c:v>-3.4661731441284314</c:v>
                </c:pt>
                <c:pt idx="6">
                  <c:v>1.9349362556184675</c:v>
                </c:pt>
                <c:pt idx="7">
                  <c:v>2.3835753395424142</c:v>
                </c:pt>
                <c:pt idx="8">
                  <c:v>-5.5540883522773097</c:v>
                </c:pt>
                <c:pt idx="9">
                  <c:v>1.1437327182233399</c:v>
                </c:pt>
                <c:pt idx="10">
                  <c:v>-0.10153523917962397</c:v>
                </c:pt>
                <c:pt idx="11">
                  <c:v>-0.96966135257902009</c:v>
                </c:pt>
                <c:pt idx="12">
                  <c:v>1.8139689900999525</c:v>
                </c:pt>
                <c:pt idx="13">
                  <c:v>-0.42487837638569625</c:v>
                </c:pt>
                <c:pt idx="14">
                  <c:v>2.3637602623299632</c:v>
                </c:pt>
                <c:pt idx="15">
                  <c:v>1.0951027102566577</c:v>
                </c:pt>
                <c:pt idx="16">
                  <c:v>-1.9043770920656753</c:v>
                </c:pt>
                <c:pt idx="17">
                  <c:v>0.82244103392241064</c:v>
                </c:pt>
                <c:pt idx="18">
                  <c:v>-1.3173594327268481</c:v>
                </c:pt>
                <c:pt idx="19">
                  <c:v>3.6271812693325733</c:v>
                </c:pt>
                <c:pt idx="20">
                  <c:v>1.0612638773597416</c:v>
                </c:pt>
                <c:pt idx="21">
                  <c:v>-1.7023206613357551E-2</c:v>
                </c:pt>
                <c:pt idx="22">
                  <c:v>-0.35380427339656301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-1.3762174299029293</c:v>
                </c:pt>
                <c:pt idx="27">
                  <c:v>1.9216090395576939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1.3246325063102404</c:v>
                </c:pt>
                <c:pt idx="32">
                  <c:v>2.4200500445296838</c:v>
                </c:pt>
                <c:pt idx="33">
                  <c:v>0.44868444593914703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-2.0141238517769655</c:v>
                </c:pt>
                <c:pt idx="37">
                  <c:v>0.65839167423125178</c:v>
                </c:pt>
                <c:pt idx="38">
                  <c:v>-1.5103433732348162</c:v>
                </c:pt>
                <c:pt idx="39">
                  <c:v>-0.56505399501565656</c:v>
                </c:pt>
                <c:pt idx="40">
                  <c:v>4.0436374598907001</c:v>
                </c:pt>
                <c:pt idx="41">
                  <c:v>5.3110242577064301E-2</c:v>
                </c:pt>
                <c:pt idx="42">
                  <c:v>1.9624357187747521</c:v>
                </c:pt>
                <c:pt idx="43">
                  <c:v>1.1144966892999257</c:v>
                </c:pt>
                <c:pt idx="44">
                  <c:v>-0.34191560122611442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-2.397453489061161</c:v>
                </c:pt>
                <c:pt idx="48">
                  <c:v>6.805995238058396E-2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0.94529905658849878</c:v>
                </c:pt>
                <c:pt idx="54">
                  <c:v>-1.4947525552605641</c:v>
                </c:pt>
                <c:pt idx="55">
                  <c:v>-2.0158084285721327</c:v>
                </c:pt>
                <c:pt idx="56">
                  <c:v>1.7137186448010508</c:v>
                </c:pt>
                <c:pt idx="57">
                  <c:v>-1.8538104028849052</c:v>
                </c:pt>
                <c:pt idx="58">
                  <c:v>2.2210997724517609</c:v>
                </c:pt>
                <c:pt idx="59">
                  <c:v>2.0848302668270571</c:v>
                </c:pt>
                <c:pt idx="60">
                  <c:v>-0.31111437918906676</c:v>
                </c:pt>
                <c:pt idx="61">
                  <c:v>-0.90182083923061063</c:v>
                </c:pt>
                <c:pt idx="62">
                  <c:v>-2.3671305159558358</c:v>
                </c:pt>
                <c:pt idx="63">
                  <c:v>-0.57628992799708634</c:v>
                </c:pt>
                <c:pt idx="64">
                  <c:v>-2.5858488244889792</c:v>
                </c:pt>
                <c:pt idx="65">
                  <c:v>-1.0139214734359345</c:v>
                </c:pt>
                <c:pt idx="66">
                  <c:v>4.0728622060107575</c:v>
                </c:pt>
                <c:pt idx="67">
                  <c:v>2.009771731061341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-1.0038906594846311</c:v>
                </c:pt>
                <c:pt idx="72">
                  <c:v>3.2359778143786238</c:v>
                </c:pt>
                <c:pt idx="73">
                  <c:v>2.2278460455603399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3.3875243565323681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-1.442467385434389</c:v>
                </c:pt>
                <c:pt idx="80">
                  <c:v>4.0795589516230502</c:v>
                </c:pt>
                <c:pt idx="81">
                  <c:v>-1.9226050943344415</c:v>
                </c:pt>
                <c:pt idx="82">
                  <c:v>-2.8988393517736331</c:v>
                </c:pt>
                <c:pt idx="83">
                  <c:v>-2.7199447735242201E-3</c:v>
                </c:pt>
                <c:pt idx="84">
                  <c:v>0.7849688793651266</c:v>
                </c:pt>
                <c:pt idx="85">
                  <c:v>1.0606497829649868</c:v>
                </c:pt>
                <c:pt idx="86">
                  <c:v>0.61928565284717785</c:v>
                </c:pt>
                <c:pt idx="87">
                  <c:v>-1.1963878624628475</c:v>
                </c:pt>
                <c:pt idx="88">
                  <c:v>3.1231480774089753</c:v>
                </c:pt>
                <c:pt idx="89">
                  <c:v>1.6901081540363061</c:v>
                </c:pt>
                <c:pt idx="90">
                  <c:v>-1.9278960376413259</c:v>
                </c:pt>
                <c:pt idx="91">
                  <c:v>-3.1943187492630516</c:v>
                </c:pt>
                <c:pt idx="92">
                  <c:v>-1.7786661611774077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-2.1789299294447217</c:v>
                </c:pt>
                <c:pt idx="96">
                  <c:v>3.8213909815396008</c:v>
                </c:pt>
                <c:pt idx="97">
                  <c:v>-0.93830356289269556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-3.9295770902459162</c:v>
                </c:pt>
                <c:pt idx="101">
                  <c:v>-1.4317807398570339</c:v>
                </c:pt>
                <c:pt idx="102">
                  <c:v>-7.4351702207636275E-2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-1.1214031310725361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2.621794011112192</c:v>
                </c:pt>
                <c:pt idx="113">
                  <c:v>-3.0489505512620516E-2</c:v>
                </c:pt>
                <c:pt idx="114">
                  <c:v>0.56629961608659185</c:v>
                </c:pt>
                <c:pt idx="115">
                  <c:v>-0.76952054939286541</c:v>
                </c:pt>
                <c:pt idx="116">
                  <c:v>7.1258171585751956E-2</c:v>
                </c:pt>
                <c:pt idx="117">
                  <c:v>-0.53592796540257071</c:v>
                </c:pt>
                <c:pt idx="118">
                  <c:v>-0.27792923076385795</c:v>
                </c:pt>
                <c:pt idx="119">
                  <c:v>1.9317714069762086</c:v>
                </c:pt>
                <c:pt idx="120">
                  <c:v>2.7542227968264612</c:v>
                </c:pt>
                <c:pt idx="121">
                  <c:v>-0.31451222302055737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0.85022927486469735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4.5175520528419755</c:v>
                </c:pt>
                <c:pt idx="128">
                  <c:v>0.28645347437605717</c:v>
                </c:pt>
                <c:pt idx="129">
                  <c:v>1.4414017792808738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0.62855985051718011</c:v>
                </c:pt>
                <c:pt idx="134">
                  <c:v>3.3542980244335041</c:v>
                </c:pt>
                <c:pt idx="135">
                  <c:v>1.4904385010673407</c:v>
                </c:pt>
                <c:pt idx="136">
                  <c:v>1.6923459740903724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1.5859984882606064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1.287504510577453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-4.8498578674419006</c:v>
                </c:pt>
                <c:pt idx="153">
                  <c:v>-2.0081547485175659</c:v>
                </c:pt>
                <c:pt idx="154">
                  <c:v>1.7701927140508484</c:v>
                </c:pt>
                <c:pt idx="155">
                  <c:v>2.1991999457864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-0.96483108103919391</c:v>
                </c:pt>
              </c:numCache>
            </c:numRef>
          </c:yVal>
          <c:bubbleSize>
            <c:numRef>
              <c:f>Sheet2a!$I$2:$I$165</c:f>
              <c:numCache>
                <c:formatCode>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019520"/>
        <c:axId val="218825088"/>
      </c:bubbleChart>
      <c:valAx>
        <c:axId val="219019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Natural capital as</a:t>
                </a:r>
                <a:r>
                  <a:rPr lang="is-IS" sz="1400" b="0" baseline="0"/>
                  <a:t> share of total wealth</a:t>
                </a:r>
                <a:endParaRPr lang="is-IS" sz="1400" b="0"/>
              </a:p>
            </c:rich>
          </c:tx>
          <c:layout>
            <c:manualLayout>
              <c:xMode val="edge"/>
              <c:yMode val="edge"/>
              <c:x val="0.30249302389832849"/>
              <c:y val="0.93528235448985453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8825088"/>
        <c:crosses val="autoZero"/>
        <c:crossBetween val="midCat"/>
      </c:valAx>
      <c:valAx>
        <c:axId val="218825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Growth of per capita</a:t>
                </a:r>
                <a:r>
                  <a:rPr lang="is-IS" sz="1400" b="0" baseline="0"/>
                  <a:t> GDP, adjusted for initial income (% per year)</a:t>
                </a:r>
                <a:endParaRPr lang="is-IS" sz="1400" b="0"/>
              </a:p>
            </c:rich>
          </c:tx>
          <c:layout>
            <c:manualLayout>
              <c:xMode val="edge"/>
              <c:yMode val="edge"/>
              <c:x val="4.0935212045862691E-3"/>
              <c:y val="8.4832001069607504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019520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tx2"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Fig8a!$F$2:$F$143</c:f>
              <c:numCache>
                <c:formatCode>General</c:formatCode>
                <c:ptCount val="142"/>
                <c:pt idx="0">
                  <c:v>11</c:v>
                </c:pt>
                <c:pt idx="1">
                  <c:v>12</c:v>
                </c:pt>
                <c:pt idx="2">
                  <c:v>16</c:v>
                </c:pt>
                <c:pt idx="3">
                  <c:v>11</c:v>
                </c:pt>
                <c:pt idx="4">
                  <c:v>21</c:v>
                </c:pt>
                <c:pt idx="5">
                  <c:v>15</c:v>
                </c:pt>
                <c:pt idx="6">
                  <c:v>11</c:v>
                </c:pt>
                <c:pt idx="7">
                  <c:v>12.6</c:v>
                </c:pt>
                <c:pt idx="8">
                  <c:v>14</c:v>
                </c:pt>
                <c:pt idx="9">
                  <c:v>8</c:v>
                </c:pt>
                <c:pt idx="10">
                  <c:v>13</c:v>
                </c:pt>
                <c:pt idx="11">
                  <c:v>14</c:v>
                </c:pt>
                <c:pt idx="12">
                  <c:v>19</c:v>
                </c:pt>
                <c:pt idx="13">
                  <c:v>13</c:v>
                </c:pt>
                <c:pt idx="14">
                  <c:v>7</c:v>
                </c:pt>
                <c:pt idx="15">
                  <c:v>7</c:v>
                </c:pt>
                <c:pt idx="16">
                  <c:v>14</c:v>
                </c:pt>
                <c:pt idx="17">
                  <c:v>12</c:v>
                </c:pt>
                <c:pt idx="18">
                  <c:v>15</c:v>
                </c:pt>
                <c:pt idx="19">
                  <c:v>13</c:v>
                </c:pt>
                <c:pt idx="20">
                  <c:v>13</c:v>
                </c:pt>
                <c:pt idx="21">
                  <c:v>4</c:v>
                </c:pt>
                <c:pt idx="22">
                  <c:v>6</c:v>
                </c:pt>
                <c:pt idx="23">
                  <c:v>9</c:v>
                </c:pt>
                <c:pt idx="24">
                  <c:v>9</c:v>
                </c:pt>
                <c:pt idx="25">
                  <c:v>16</c:v>
                </c:pt>
                <c:pt idx="26">
                  <c:v>12</c:v>
                </c:pt>
                <c:pt idx="27">
                  <c:v>14</c:v>
                </c:pt>
                <c:pt idx="28">
                  <c:v>11</c:v>
                </c:pt>
                <c:pt idx="29">
                  <c:v>11</c:v>
                </c:pt>
                <c:pt idx="30">
                  <c:v>8</c:v>
                </c:pt>
                <c:pt idx="31">
                  <c:v>4.3</c:v>
                </c:pt>
                <c:pt idx="32">
                  <c:v>8</c:v>
                </c:pt>
                <c:pt idx="33">
                  <c:v>11</c:v>
                </c:pt>
                <c:pt idx="34">
                  <c:v>13</c:v>
                </c:pt>
                <c:pt idx="35">
                  <c:v>13</c:v>
                </c:pt>
                <c:pt idx="36">
                  <c:v>15</c:v>
                </c:pt>
                <c:pt idx="37">
                  <c:v>17</c:v>
                </c:pt>
                <c:pt idx="38">
                  <c:v>13</c:v>
                </c:pt>
                <c:pt idx="39">
                  <c:v>12</c:v>
                </c:pt>
                <c:pt idx="40">
                  <c:v>11</c:v>
                </c:pt>
                <c:pt idx="41">
                  <c:v>5</c:v>
                </c:pt>
                <c:pt idx="42">
                  <c:v>16</c:v>
                </c:pt>
                <c:pt idx="43">
                  <c:v>5</c:v>
                </c:pt>
                <c:pt idx="44">
                  <c:v>18</c:v>
                </c:pt>
                <c:pt idx="45">
                  <c:v>16</c:v>
                </c:pt>
                <c:pt idx="46">
                  <c:v>5</c:v>
                </c:pt>
                <c:pt idx="47">
                  <c:v>11</c:v>
                </c:pt>
                <c:pt idx="48">
                  <c:v>16</c:v>
                </c:pt>
                <c:pt idx="49">
                  <c:v>7</c:v>
                </c:pt>
                <c:pt idx="50">
                  <c:v>16</c:v>
                </c:pt>
                <c:pt idx="51">
                  <c:v>16</c:v>
                </c:pt>
                <c:pt idx="52">
                  <c:v>9</c:v>
                </c:pt>
                <c:pt idx="53">
                  <c:v>12</c:v>
                </c:pt>
                <c:pt idx="54">
                  <c:v>16</c:v>
                </c:pt>
                <c:pt idx="55">
                  <c:v>18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17</c:v>
                </c:pt>
                <c:pt idx="60">
                  <c:v>16</c:v>
                </c:pt>
                <c:pt idx="61">
                  <c:v>16</c:v>
                </c:pt>
                <c:pt idx="62">
                  <c:v>12</c:v>
                </c:pt>
                <c:pt idx="63">
                  <c:v>15</c:v>
                </c:pt>
                <c:pt idx="64">
                  <c:v>13</c:v>
                </c:pt>
                <c:pt idx="65">
                  <c:v>14</c:v>
                </c:pt>
                <c:pt idx="66">
                  <c:v>9</c:v>
                </c:pt>
                <c:pt idx="67">
                  <c:v>16</c:v>
                </c:pt>
                <c:pt idx="68">
                  <c:v>8.7000000000000011</c:v>
                </c:pt>
                <c:pt idx="69">
                  <c:v>13</c:v>
                </c:pt>
                <c:pt idx="70">
                  <c:v>9</c:v>
                </c:pt>
                <c:pt idx="71">
                  <c:v>15</c:v>
                </c:pt>
                <c:pt idx="72">
                  <c:v>13</c:v>
                </c:pt>
                <c:pt idx="73">
                  <c:v>11</c:v>
                </c:pt>
                <c:pt idx="74">
                  <c:v>16</c:v>
                </c:pt>
                <c:pt idx="75">
                  <c:v>14</c:v>
                </c:pt>
                <c:pt idx="76">
                  <c:v>6.2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5</c:v>
                </c:pt>
                <c:pt idx="81">
                  <c:v>14</c:v>
                </c:pt>
                <c:pt idx="82">
                  <c:v>7</c:v>
                </c:pt>
                <c:pt idx="83">
                  <c:v>13</c:v>
                </c:pt>
                <c:pt idx="84">
                  <c:v>13</c:v>
                </c:pt>
                <c:pt idx="85">
                  <c:v>10</c:v>
                </c:pt>
                <c:pt idx="86">
                  <c:v>11</c:v>
                </c:pt>
                <c:pt idx="87">
                  <c:v>10</c:v>
                </c:pt>
                <c:pt idx="88">
                  <c:v>7</c:v>
                </c:pt>
                <c:pt idx="89">
                  <c:v>12</c:v>
                </c:pt>
                <c:pt idx="90">
                  <c:v>10</c:v>
                </c:pt>
                <c:pt idx="91">
                  <c:v>17</c:v>
                </c:pt>
                <c:pt idx="92">
                  <c:v>19</c:v>
                </c:pt>
                <c:pt idx="93">
                  <c:v>11</c:v>
                </c:pt>
                <c:pt idx="94">
                  <c:v>3</c:v>
                </c:pt>
                <c:pt idx="95">
                  <c:v>10</c:v>
                </c:pt>
                <c:pt idx="96">
                  <c:v>18</c:v>
                </c:pt>
                <c:pt idx="97">
                  <c:v>6</c:v>
                </c:pt>
                <c:pt idx="98">
                  <c:v>13</c:v>
                </c:pt>
                <c:pt idx="99">
                  <c:v>6.1</c:v>
                </c:pt>
                <c:pt idx="100">
                  <c:v>12</c:v>
                </c:pt>
                <c:pt idx="101">
                  <c:v>14</c:v>
                </c:pt>
                <c:pt idx="102">
                  <c:v>12</c:v>
                </c:pt>
                <c:pt idx="103">
                  <c:v>16</c:v>
                </c:pt>
                <c:pt idx="104">
                  <c:v>16</c:v>
                </c:pt>
                <c:pt idx="105">
                  <c:v>13</c:v>
                </c:pt>
                <c:pt idx="106">
                  <c:v>13</c:v>
                </c:pt>
                <c:pt idx="107">
                  <c:v>9</c:v>
                </c:pt>
                <c:pt idx="108">
                  <c:v>10</c:v>
                </c:pt>
                <c:pt idx="109">
                  <c:v>14</c:v>
                </c:pt>
                <c:pt idx="110">
                  <c:v>16</c:v>
                </c:pt>
                <c:pt idx="111">
                  <c:v>11</c:v>
                </c:pt>
                <c:pt idx="112">
                  <c:v>13</c:v>
                </c:pt>
                <c:pt idx="113">
                  <c:v>16</c:v>
                </c:pt>
                <c:pt idx="114">
                  <c:v>14</c:v>
                </c:pt>
                <c:pt idx="115">
                  <c:v>12</c:v>
                </c:pt>
                <c:pt idx="116">
                  <c:v>11</c:v>
                </c:pt>
                <c:pt idx="117">
                  <c:v>12</c:v>
                </c:pt>
                <c:pt idx="118">
                  <c:v>10</c:v>
                </c:pt>
                <c:pt idx="119">
                  <c:v>19</c:v>
                </c:pt>
                <c:pt idx="120">
                  <c:v>16</c:v>
                </c:pt>
                <c:pt idx="121">
                  <c:v>9</c:v>
                </c:pt>
                <c:pt idx="122">
                  <c:v>11</c:v>
                </c:pt>
                <c:pt idx="123">
                  <c:v>5</c:v>
                </c:pt>
                <c:pt idx="124">
                  <c:v>13</c:v>
                </c:pt>
                <c:pt idx="125">
                  <c:v>10.6</c:v>
                </c:pt>
                <c:pt idx="126">
                  <c:v>12</c:v>
                </c:pt>
                <c:pt idx="127">
                  <c:v>13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12</c:v>
                </c:pt>
                <c:pt idx="132">
                  <c:v>21</c:v>
                </c:pt>
                <c:pt idx="133">
                  <c:v>16</c:v>
                </c:pt>
                <c:pt idx="134">
                  <c:v>15</c:v>
                </c:pt>
                <c:pt idx="135">
                  <c:v>12</c:v>
                </c:pt>
                <c:pt idx="136">
                  <c:v>9</c:v>
                </c:pt>
                <c:pt idx="137">
                  <c:v>12</c:v>
                </c:pt>
                <c:pt idx="138">
                  <c:v>11</c:v>
                </c:pt>
                <c:pt idx="139">
                  <c:v>8.5</c:v>
                </c:pt>
                <c:pt idx="140">
                  <c:v>7</c:v>
                </c:pt>
                <c:pt idx="141">
                  <c:v>9</c:v>
                </c:pt>
              </c:numCache>
            </c:numRef>
          </c:xVal>
          <c:yVal>
            <c:numRef>
              <c:f>Fig8a!$G$2:$G$143</c:f>
              <c:numCache>
                <c:formatCode>0.0</c:formatCode>
                <c:ptCount val="142"/>
                <c:pt idx="0">
                  <c:v>-1.0246590103857161</c:v>
                </c:pt>
                <c:pt idx="1">
                  <c:v>-0.15250491388440293</c:v>
                </c:pt>
                <c:pt idx="2">
                  <c:v>0.53802965318573748</c:v>
                </c:pt>
                <c:pt idx="3">
                  <c:v>-3.4661731441284314</c:v>
                </c:pt>
                <c:pt idx="4">
                  <c:v>1.934936255618467</c:v>
                </c:pt>
                <c:pt idx="5">
                  <c:v>2.3835753395424142</c:v>
                </c:pt>
                <c:pt idx="6">
                  <c:v>-5.5540883522773079</c:v>
                </c:pt>
                <c:pt idx="7">
                  <c:v>1.1437327182233399</c:v>
                </c:pt>
                <c:pt idx="8">
                  <c:v>-0.101535239179624</c:v>
                </c:pt>
                <c:pt idx="9">
                  <c:v>-0.96966135257902053</c:v>
                </c:pt>
                <c:pt idx="10">
                  <c:v>1.8139689900999516</c:v>
                </c:pt>
                <c:pt idx="11">
                  <c:v>-0.42487837638569653</c:v>
                </c:pt>
                <c:pt idx="12">
                  <c:v>2.3637602623299641</c:v>
                </c:pt>
                <c:pt idx="13">
                  <c:v>1.0951027102566577</c:v>
                </c:pt>
                <c:pt idx="14">
                  <c:v>-1.9043770920656753</c:v>
                </c:pt>
                <c:pt idx="15">
                  <c:v>0.82244103392241064</c:v>
                </c:pt>
                <c:pt idx="16">
                  <c:v>-1.3173594327268481</c:v>
                </c:pt>
                <c:pt idx="17">
                  <c:v>3.627181269332576</c:v>
                </c:pt>
                <c:pt idx="18">
                  <c:v>1.0612638773597416</c:v>
                </c:pt>
                <c:pt idx="19">
                  <c:v>-1.7023206613357551E-2</c:v>
                </c:pt>
                <c:pt idx="20">
                  <c:v>-0.35380427339656323</c:v>
                </c:pt>
                <c:pt idx="21">
                  <c:v>-1.4444244440611556</c:v>
                </c:pt>
                <c:pt idx="22">
                  <c:v>-2.5298312156050882</c:v>
                </c:pt>
                <c:pt idx="23">
                  <c:v>-0.57465202233741264</c:v>
                </c:pt>
                <c:pt idx="24">
                  <c:v>-1.3762174299029302</c:v>
                </c:pt>
                <c:pt idx="25">
                  <c:v>1.9216090395576939</c:v>
                </c:pt>
                <c:pt idx="26">
                  <c:v>1.3425229825728691</c:v>
                </c:pt>
                <c:pt idx="27">
                  <c:v>1.3246325063102409</c:v>
                </c:pt>
                <c:pt idx="28">
                  <c:v>2.4200500445296838</c:v>
                </c:pt>
                <c:pt idx="29">
                  <c:v>0.44868444593914725</c:v>
                </c:pt>
                <c:pt idx="30">
                  <c:v>-2.5799113065233632</c:v>
                </c:pt>
                <c:pt idx="31">
                  <c:v>-4.4537827776234487</c:v>
                </c:pt>
                <c:pt idx="32">
                  <c:v>-2.0141238517769668</c:v>
                </c:pt>
                <c:pt idx="33">
                  <c:v>0.658391674231252</c:v>
                </c:pt>
                <c:pt idx="34">
                  <c:v>-0.56505399501565656</c:v>
                </c:pt>
                <c:pt idx="35">
                  <c:v>4.0436374598907001</c:v>
                </c:pt>
                <c:pt idx="36">
                  <c:v>5.311024257706428E-2</c:v>
                </c:pt>
                <c:pt idx="37">
                  <c:v>1.9624357187747521</c:v>
                </c:pt>
                <c:pt idx="38">
                  <c:v>1.1144966892999253</c:v>
                </c:pt>
                <c:pt idx="39">
                  <c:v>0.8688581340159226</c:v>
                </c:pt>
                <c:pt idx="40">
                  <c:v>-0.51786171171609752</c:v>
                </c:pt>
                <c:pt idx="41">
                  <c:v>-2.3974534890611592</c:v>
                </c:pt>
                <c:pt idx="42">
                  <c:v>6.805995238058396E-2</c:v>
                </c:pt>
                <c:pt idx="43">
                  <c:v>-2.5277503038040288</c:v>
                </c:pt>
                <c:pt idx="44">
                  <c:v>2.4533605894647508</c:v>
                </c:pt>
                <c:pt idx="45">
                  <c:v>2.1525972714108885</c:v>
                </c:pt>
                <c:pt idx="46">
                  <c:v>-1.4947525552605641</c:v>
                </c:pt>
                <c:pt idx="47">
                  <c:v>-2.0158084285721327</c:v>
                </c:pt>
                <c:pt idx="48">
                  <c:v>1.7137186448010508</c:v>
                </c:pt>
                <c:pt idx="49">
                  <c:v>-1.8538104028849052</c:v>
                </c:pt>
                <c:pt idx="50">
                  <c:v>2.2210997724517618</c:v>
                </c:pt>
                <c:pt idx="51">
                  <c:v>2.0848302668270589</c:v>
                </c:pt>
                <c:pt idx="52">
                  <c:v>-0.31111437918906709</c:v>
                </c:pt>
                <c:pt idx="53">
                  <c:v>-0.57628992799708634</c:v>
                </c:pt>
                <c:pt idx="54">
                  <c:v>2.0097717310613419</c:v>
                </c:pt>
                <c:pt idx="55">
                  <c:v>2.4882260615591916</c:v>
                </c:pt>
                <c:pt idx="56">
                  <c:v>-3.9317426221039398E-2</c:v>
                </c:pt>
                <c:pt idx="57">
                  <c:v>0.9438770909261156</c:v>
                </c:pt>
                <c:pt idx="58">
                  <c:v>-1.0038906594846302</c:v>
                </c:pt>
                <c:pt idx="59">
                  <c:v>3.2359778143786238</c:v>
                </c:pt>
                <c:pt idx="60">
                  <c:v>2.2278460455603408</c:v>
                </c:pt>
                <c:pt idx="61">
                  <c:v>2.3323860002069914</c:v>
                </c:pt>
                <c:pt idx="62">
                  <c:v>-0.79160878506038301</c:v>
                </c:pt>
                <c:pt idx="63">
                  <c:v>3.3875243565323698</c:v>
                </c:pt>
                <c:pt idx="64">
                  <c:v>0.17806595461434241</c:v>
                </c:pt>
                <c:pt idx="65">
                  <c:v>-2.6204800861708435</c:v>
                </c:pt>
                <c:pt idx="66">
                  <c:v>-1.4424673854343886</c:v>
                </c:pt>
                <c:pt idx="67">
                  <c:v>4.0795589516230502</c:v>
                </c:pt>
                <c:pt idx="68">
                  <c:v>-1.9226050943344415</c:v>
                </c:pt>
                <c:pt idx="69">
                  <c:v>-2.8988393517736331</c:v>
                </c:pt>
                <c:pt idx="70">
                  <c:v>-2.7199447735242201E-3</c:v>
                </c:pt>
                <c:pt idx="71">
                  <c:v>0.7849688793651266</c:v>
                </c:pt>
                <c:pt idx="72">
                  <c:v>1.0606497829649864</c:v>
                </c:pt>
                <c:pt idx="73">
                  <c:v>0.61928565284717818</c:v>
                </c:pt>
                <c:pt idx="74">
                  <c:v>-1.1963878624628483</c:v>
                </c:pt>
                <c:pt idx="75">
                  <c:v>3.1231480774089762</c:v>
                </c:pt>
                <c:pt idx="76">
                  <c:v>-3.1943187492630516</c:v>
                </c:pt>
                <c:pt idx="77">
                  <c:v>-1.7786661611774077</c:v>
                </c:pt>
                <c:pt idx="78">
                  <c:v>2.2185732992415019</c:v>
                </c:pt>
                <c:pt idx="79">
                  <c:v>2.8840813636536038</c:v>
                </c:pt>
                <c:pt idx="80">
                  <c:v>-2.1789299294447209</c:v>
                </c:pt>
                <c:pt idx="81">
                  <c:v>3.8213909815396008</c:v>
                </c:pt>
                <c:pt idx="82">
                  <c:v>-0.93830356289269556</c:v>
                </c:pt>
                <c:pt idx="83">
                  <c:v>2.0775876654361602</c:v>
                </c:pt>
                <c:pt idx="84">
                  <c:v>0.98491784499501556</c:v>
                </c:pt>
                <c:pt idx="85">
                  <c:v>-3.9295770902459171</c:v>
                </c:pt>
                <c:pt idx="86">
                  <c:v>-1.4317807398570339</c:v>
                </c:pt>
                <c:pt idx="87">
                  <c:v>-7.4351702207636317E-2</c:v>
                </c:pt>
                <c:pt idx="88">
                  <c:v>-1.7624200714079479</c:v>
                </c:pt>
                <c:pt idx="89">
                  <c:v>-0.78160212904317061</c:v>
                </c:pt>
                <c:pt idx="90">
                  <c:v>-1.1214031310725361</c:v>
                </c:pt>
                <c:pt idx="91">
                  <c:v>2.0642088322192387</c:v>
                </c:pt>
                <c:pt idx="92">
                  <c:v>1.0546985804348106</c:v>
                </c:pt>
                <c:pt idx="93">
                  <c:v>-2.056157780763586</c:v>
                </c:pt>
                <c:pt idx="94">
                  <c:v>-3.5024340950728083</c:v>
                </c:pt>
                <c:pt idx="95">
                  <c:v>-2.1404470206255888</c:v>
                </c:pt>
                <c:pt idx="96">
                  <c:v>2.6217940111121938</c:v>
                </c:pt>
                <c:pt idx="97">
                  <c:v>-3.0489505512620533E-2</c:v>
                </c:pt>
                <c:pt idx="98">
                  <c:v>0.56629961608659241</c:v>
                </c:pt>
                <c:pt idx="99">
                  <c:v>-0.76952054939286541</c:v>
                </c:pt>
                <c:pt idx="100">
                  <c:v>7.1258171585751956E-2</c:v>
                </c:pt>
                <c:pt idx="101">
                  <c:v>-0.53592796540257071</c:v>
                </c:pt>
                <c:pt idx="102">
                  <c:v>-0.27792923076385806</c:v>
                </c:pt>
                <c:pt idx="103">
                  <c:v>1.9317714069762091</c:v>
                </c:pt>
                <c:pt idx="104">
                  <c:v>2.7542227968264612</c:v>
                </c:pt>
                <c:pt idx="105">
                  <c:v>-0.31451222302055748</c:v>
                </c:pt>
                <c:pt idx="106">
                  <c:v>0.57931812490648049</c:v>
                </c:pt>
                <c:pt idx="107">
                  <c:v>-2.2546519487898511</c:v>
                </c:pt>
                <c:pt idx="108">
                  <c:v>0.85022927486469768</c:v>
                </c:pt>
                <c:pt idx="109">
                  <c:v>0.28645347437605734</c:v>
                </c:pt>
                <c:pt idx="110">
                  <c:v>1.4414017792808738</c:v>
                </c:pt>
                <c:pt idx="111">
                  <c:v>-1.249896624853875</c:v>
                </c:pt>
                <c:pt idx="112">
                  <c:v>0.18269595258464041</c:v>
                </c:pt>
                <c:pt idx="113">
                  <c:v>2.5058033275170359</c:v>
                </c:pt>
                <c:pt idx="114">
                  <c:v>3.3542980244335023</c:v>
                </c:pt>
                <c:pt idx="115">
                  <c:v>1.4904385010673407</c:v>
                </c:pt>
                <c:pt idx="116">
                  <c:v>1.6923459740903732</c:v>
                </c:pt>
                <c:pt idx="117">
                  <c:v>-0.68085289189375753</c:v>
                </c:pt>
                <c:pt idx="118">
                  <c:v>0.40449671841672774</c:v>
                </c:pt>
                <c:pt idx="119">
                  <c:v>1.8549416749828369</c:v>
                </c:pt>
                <c:pt idx="120">
                  <c:v>1.585998488260606</c:v>
                </c:pt>
                <c:pt idx="121">
                  <c:v>0.53665187908191569</c:v>
                </c:pt>
                <c:pt idx="122">
                  <c:v>-6.6630567409706565</c:v>
                </c:pt>
                <c:pt idx="123">
                  <c:v>-2.5968437906769939</c:v>
                </c:pt>
                <c:pt idx="124">
                  <c:v>2.3462514604558367</c:v>
                </c:pt>
                <c:pt idx="125">
                  <c:v>-1.3172203612626596</c:v>
                </c:pt>
                <c:pt idx="126">
                  <c:v>1.2152060711195298</c:v>
                </c:pt>
                <c:pt idx="127">
                  <c:v>1.2875045105774523</c:v>
                </c:pt>
                <c:pt idx="128">
                  <c:v>0.79726253322084517</c:v>
                </c:pt>
                <c:pt idx="129">
                  <c:v>-0.70293704359143483</c:v>
                </c:pt>
                <c:pt idx="130">
                  <c:v>-4.8498578674418988</c:v>
                </c:pt>
                <c:pt idx="131">
                  <c:v>-2.0081547485175681</c:v>
                </c:pt>
                <c:pt idx="132">
                  <c:v>1.7701927140508484</c:v>
                </c:pt>
                <c:pt idx="133">
                  <c:v>2.1991999457864009</c:v>
                </c:pt>
                <c:pt idx="134">
                  <c:v>0.36318137277212248</c:v>
                </c:pt>
                <c:pt idx="135">
                  <c:v>-2.3935924677883014</c:v>
                </c:pt>
                <c:pt idx="136">
                  <c:v>-1.6024780764840081</c:v>
                </c:pt>
                <c:pt idx="137">
                  <c:v>-0.96853134204090718</c:v>
                </c:pt>
                <c:pt idx="138">
                  <c:v>1.1564140982994695</c:v>
                </c:pt>
                <c:pt idx="139">
                  <c:v>-1.5318072414765007</c:v>
                </c:pt>
                <c:pt idx="140">
                  <c:v>-3.3250856425063402</c:v>
                </c:pt>
                <c:pt idx="141">
                  <c:v>-0.96483108103919413</c:v>
                </c:pt>
              </c:numCache>
            </c:numRef>
          </c:yVal>
          <c:bubbleSize>
            <c:numRef>
              <c:f>Fig8a!$H$2:$H$143</c:f>
              <c:numCache>
                <c:formatCode>#,##0</c:formatCode>
                <c:ptCount val="142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</c:numCache>
            </c:numRef>
          </c:bubbleSize>
          <c:bubble3D val="1"/>
        </c:ser>
        <c:bubbleScale val="100"/>
        <c:axId val="219104384"/>
        <c:axId val="219106304"/>
      </c:bubbleChart>
      <c:valAx>
        <c:axId val="219104384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lang="en-US" sz="1400" noProof="0"/>
                </a:pPr>
                <a:r>
                  <a:rPr lang="en-US" sz="1400" b="0" noProof="0"/>
                  <a:t>School</a:t>
                </a:r>
                <a:r>
                  <a:rPr lang="en-US" sz="1400" b="0" baseline="0" noProof="0"/>
                  <a:t> life </a:t>
                </a:r>
                <a:r>
                  <a:rPr lang="en-US" sz="1400" b="0" baseline="0" noProof="0" smtClean="0"/>
                  <a:t>expectancy (years)</a:t>
                </a:r>
                <a:endParaRPr lang="en-US" sz="1400" b="0" noProof="0"/>
              </a:p>
            </c:rich>
          </c:tx>
          <c:layout>
            <c:manualLayout>
              <c:xMode val="edge"/>
              <c:yMode val="edge"/>
              <c:x val="0.43097402956209463"/>
              <c:y val="0.9332729203212609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s-IS"/>
          </a:p>
        </c:txPr>
        <c:crossAx val="219106304"/>
        <c:crosses val="autoZero"/>
        <c:crossBetween val="midCat"/>
      </c:valAx>
      <c:valAx>
        <c:axId val="219106304"/>
        <c:scaling>
          <c:orientation val="minMax"/>
          <c:min val="-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s-IS" sz="1400" b="0"/>
                  <a:t>Growth of per cepita GDP, adjusted for initial income (% per year)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104384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bubbleChart>
        <c:ser>
          <c:idx val="0"/>
          <c:order val="0"/>
          <c:trendline>
            <c:spPr>
              <a:ln w="101600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c:spPr>
            <c:trendlineType val="linear"/>
          </c:trendline>
          <c:xVal>
            <c:numRef>
              <c:f>Fig1a!$B$2:$B$165</c:f>
              <c:numCache>
                <c:formatCode>0.0</c:formatCode>
                <c:ptCount val="164"/>
                <c:pt idx="0">
                  <c:v>3.3866666666666667</c:v>
                </c:pt>
                <c:pt idx="1">
                  <c:v>5.724999999999989</c:v>
                </c:pt>
                <c:pt idx="2">
                  <c:v>6.9249999999999945</c:v>
                </c:pt>
                <c:pt idx="3">
                  <c:v>2</c:v>
                </c:pt>
                <c:pt idx="4">
                  <c:v>3.0249999999999999</c:v>
                </c:pt>
                <c:pt idx="5">
                  <c:v>2.4318181818181723</c:v>
                </c:pt>
                <c:pt idx="6">
                  <c:v>2.1676470588235346</c:v>
                </c:pt>
                <c:pt idx="7">
                  <c:v>1.7735294117647058</c:v>
                </c:pt>
                <c:pt idx="8">
                  <c:v>3.1695652173913094</c:v>
                </c:pt>
                <c:pt idx="9">
                  <c:v>2.9099999999999997</c:v>
                </c:pt>
                <c:pt idx="10">
                  <c:v>4.54</c:v>
                </c:pt>
                <c:pt idx="11">
                  <c:v>4.87</c:v>
                </c:pt>
                <c:pt idx="12">
                  <c:v>2.1625000000000001</c:v>
                </c:pt>
                <c:pt idx="13">
                  <c:v>1.9911764705882371</c:v>
                </c:pt>
                <c:pt idx="14">
                  <c:v>1.8</c:v>
                </c:pt>
                <c:pt idx="15">
                  <c:v>5.35</c:v>
                </c:pt>
                <c:pt idx="16">
                  <c:v>6.6555555555555346</c:v>
                </c:pt>
                <c:pt idx="17">
                  <c:v>5.85</c:v>
                </c:pt>
                <c:pt idx="18">
                  <c:v>5.2555555555555413</c:v>
                </c:pt>
                <c:pt idx="19">
                  <c:v>5.7124999999999995</c:v>
                </c:pt>
                <c:pt idx="20">
                  <c:v>3.4555555555555562</c:v>
                </c:pt>
                <c:pt idx="21">
                  <c:v>4</c:v>
                </c:pt>
                <c:pt idx="22">
                  <c:v>1.9117647058823495</c:v>
                </c:pt>
                <c:pt idx="23">
                  <c:v>7.1124999999999945</c:v>
                </c:pt>
                <c:pt idx="24">
                  <c:v>6.7374999999999998</c:v>
                </c:pt>
                <c:pt idx="25">
                  <c:v>5.4874999999999998</c:v>
                </c:pt>
                <c:pt idx="26">
                  <c:v>5.9666666666666694</c:v>
                </c:pt>
                <c:pt idx="27">
                  <c:v>1.9214285714285737</c:v>
                </c:pt>
                <c:pt idx="28">
                  <c:v>5.6</c:v>
                </c:pt>
                <c:pt idx="29">
                  <c:v>5.55</c:v>
                </c:pt>
                <c:pt idx="30">
                  <c:v>6.7124999999999995</c:v>
                </c:pt>
                <c:pt idx="31">
                  <c:v>2.9749999999999988</c:v>
                </c:pt>
                <c:pt idx="32">
                  <c:v>3.7</c:v>
                </c:pt>
                <c:pt idx="33">
                  <c:v>4.0199999999999996</c:v>
                </c:pt>
                <c:pt idx="34">
                  <c:v>5.9714285714285724</c:v>
                </c:pt>
                <c:pt idx="35">
                  <c:v>6.55</c:v>
                </c:pt>
                <c:pt idx="36">
                  <c:v>6.2874999999999996</c:v>
                </c:pt>
                <c:pt idx="37">
                  <c:v>3.861764705882361</c:v>
                </c:pt>
                <c:pt idx="38">
                  <c:v>6.7</c:v>
                </c:pt>
                <c:pt idx="39">
                  <c:v>1.6705882352941175</c:v>
                </c:pt>
                <c:pt idx="40">
                  <c:v>2.3421052631578947</c:v>
                </c:pt>
                <c:pt idx="41">
                  <c:v>1.9264705882352957</c:v>
                </c:pt>
                <c:pt idx="42">
                  <c:v>1.7823529411764742</c:v>
                </c:pt>
                <c:pt idx="43">
                  <c:v>4.2874999999999996</c:v>
                </c:pt>
                <c:pt idx="44">
                  <c:v>4.6124999999999945</c:v>
                </c:pt>
                <c:pt idx="45">
                  <c:v>4.6333333333333444</c:v>
                </c:pt>
                <c:pt idx="46">
                  <c:v>4.57</c:v>
                </c:pt>
                <c:pt idx="47">
                  <c:v>6.5</c:v>
                </c:pt>
                <c:pt idx="48">
                  <c:v>1.9441176470588253</c:v>
                </c:pt>
                <c:pt idx="49">
                  <c:v>6.4124999999999996</c:v>
                </c:pt>
                <c:pt idx="50">
                  <c:v>3.4555555555555557</c:v>
                </c:pt>
                <c:pt idx="51">
                  <c:v>1.7764705882352949</c:v>
                </c:pt>
                <c:pt idx="52">
                  <c:v>2.0088235294117638</c:v>
                </c:pt>
                <c:pt idx="53">
                  <c:v>4.6249999999999858</c:v>
                </c:pt>
                <c:pt idx="54">
                  <c:v>6.162499999999989</c:v>
                </c:pt>
                <c:pt idx="55">
                  <c:v>2.0157894736842024</c:v>
                </c:pt>
                <c:pt idx="56">
                  <c:v>1.582352941176473</c:v>
                </c:pt>
                <c:pt idx="57">
                  <c:v>5.8444444444444441</c:v>
                </c:pt>
                <c:pt idx="58">
                  <c:v>1.9235294117647044</c:v>
                </c:pt>
                <c:pt idx="59">
                  <c:v>3.6</c:v>
                </c:pt>
                <c:pt idx="60">
                  <c:v>5.74</c:v>
                </c:pt>
                <c:pt idx="61">
                  <c:v>5.9</c:v>
                </c:pt>
                <c:pt idx="62">
                  <c:v>7.0249999999999897</c:v>
                </c:pt>
                <c:pt idx="63">
                  <c:v>3.5749999999999997</c:v>
                </c:pt>
                <c:pt idx="64">
                  <c:v>5.6</c:v>
                </c:pt>
                <c:pt idx="65">
                  <c:v>5.8</c:v>
                </c:pt>
                <c:pt idx="66">
                  <c:v>1.657142857142857</c:v>
                </c:pt>
                <c:pt idx="67">
                  <c:v>1.8647058823529408</c:v>
                </c:pt>
                <c:pt idx="68">
                  <c:v>2.4823529411764698</c:v>
                </c:pt>
                <c:pt idx="69">
                  <c:v>4.55</c:v>
                </c:pt>
                <c:pt idx="70">
                  <c:v>3.8666666666666663</c:v>
                </c:pt>
                <c:pt idx="71">
                  <c:v>5.5</c:v>
                </c:pt>
                <c:pt idx="72">
                  <c:v>2.9058823529411772</c:v>
                </c:pt>
                <c:pt idx="73">
                  <c:v>3.14</c:v>
                </c:pt>
                <c:pt idx="74">
                  <c:v>1.7705882352941178</c:v>
                </c:pt>
                <c:pt idx="75">
                  <c:v>3.7374999999999998</c:v>
                </c:pt>
                <c:pt idx="76">
                  <c:v>1.7705882352941178</c:v>
                </c:pt>
                <c:pt idx="77">
                  <c:v>5.6272727272727261</c:v>
                </c:pt>
                <c:pt idx="78">
                  <c:v>2.8733333333333331</c:v>
                </c:pt>
                <c:pt idx="79">
                  <c:v>6.7124999999999995</c:v>
                </c:pt>
                <c:pt idx="80">
                  <c:v>2.44</c:v>
                </c:pt>
                <c:pt idx="81">
                  <c:v>4.8</c:v>
                </c:pt>
                <c:pt idx="82">
                  <c:v>3.7529411764705878</c:v>
                </c:pt>
                <c:pt idx="83">
                  <c:v>6.1499999999999995</c:v>
                </c:pt>
                <c:pt idx="84">
                  <c:v>1.8352941176470556</c:v>
                </c:pt>
                <c:pt idx="85">
                  <c:v>3.9124999999999943</c:v>
                </c:pt>
                <c:pt idx="86">
                  <c:v>5.3249999999999877</c:v>
                </c:pt>
                <c:pt idx="87">
                  <c:v>2.0205882352941185</c:v>
                </c:pt>
                <c:pt idx="88">
                  <c:v>1.6848484848484861</c:v>
                </c:pt>
                <c:pt idx="89">
                  <c:v>2.1749999999999998</c:v>
                </c:pt>
                <c:pt idx="90">
                  <c:v>2.3142857142857127</c:v>
                </c:pt>
                <c:pt idx="91">
                  <c:v>6.375</c:v>
                </c:pt>
                <c:pt idx="92">
                  <c:v>7.162499999999989</c:v>
                </c:pt>
                <c:pt idx="93">
                  <c:v>4.2750000000000004</c:v>
                </c:pt>
                <c:pt idx="94">
                  <c:v>6.2</c:v>
                </c:pt>
                <c:pt idx="95">
                  <c:v>6.9624999999999995</c:v>
                </c:pt>
                <c:pt idx="96">
                  <c:v>2.032142857142857</c:v>
                </c:pt>
                <c:pt idx="97">
                  <c:v>6.1</c:v>
                </c:pt>
                <c:pt idx="98">
                  <c:v>2.3894736842105218</c:v>
                </c:pt>
                <c:pt idx="99">
                  <c:v>3.7437499999999999</c:v>
                </c:pt>
                <c:pt idx="100">
                  <c:v>2.310526315789474</c:v>
                </c:pt>
                <c:pt idx="101">
                  <c:v>4.5444444444444443</c:v>
                </c:pt>
                <c:pt idx="102">
                  <c:v>4.8444444444444441</c:v>
                </c:pt>
                <c:pt idx="103">
                  <c:v>6.2111111111111104</c:v>
                </c:pt>
                <c:pt idx="104">
                  <c:v>5.6749999999999945</c:v>
                </c:pt>
                <c:pt idx="105">
                  <c:v>5.5</c:v>
                </c:pt>
                <c:pt idx="106">
                  <c:v>1.8470588235294123</c:v>
                </c:pt>
                <c:pt idx="107">
                  <c:v>3.6888888888888887</c:v>
                </c:pt>
                <c:pt idx="108">
                  <c:v>2.3852941176470592</c:v>
                </c:pt>
                <c:pt idx="109">
                  <c:v>5.41</c:v>
                </c:pt>
                <c:pt idx="110">
                  <c:v>7.7666666666666684</c:v>
                </c:pt>
                <c:pt idx="111">
                  <c:v>6.6499999999999995</c:v>
                </c:pt>
                <c:pt idx="112">
                  <c:v>2.0441176470588251</c:v>
                </c:pt>
                <c:pt idx="113">
                  <c:v>6.2111111111111112</c:v>
                </c:pt>
                <c:pt idx="114">
                  <c:v>3.7250000000000001</c:v>
                </c:pt>
                <c:pt idx="115">
                  <c:v>5.59</c:v>
                </c:pt>
                <c:pt idx="116">
                  <c:v>4.9888888888888889</c:v>
                </c:pt>
                <c:pt idx="117">
                  <c:v>4.4454545454545453</c:v>
                </c:pt>
                <c:pt idx="118">
                  <c:v>4.6499999999999995</c:v>
                </c:pt>
                <c:pt idx="119">
                  <c:v>2.1294117647058819</c:v>
                </c:pt>
                <c:pt idx="120">
                  <c:v>2.1029411764705888</c:v>
                </c:pt>
                <c:pt idx="121">
                  <c:v>2.2382352941176471</c:v>
                </c:pt>
                <c:pt idx="122">
                  <c:v>1.8705882352941179</c:v>
                </c:pt>
                <c:pt idx="123">
                  <c:v>7.5750000000000002</c:v>
                </c:pt>
                <c:pt idx="124">
                  <c:v>6.8374999999999995</c:v>
                </c:pt>
                <c:pt idx="125">
                  <c:v>6.3888888888888875</c:v>
                </c:pt>
                <c:pt idx="126">
                  <c:v>6.4375</c:v>
                </c:pt>
                <c:pt idx="127">
                  <c:v>2.2382352941176471</c:v>
                </c:pt>
                <c:pt idx="128">
                  <c:v>2</c:v>
                </c:pt>
                <c:pt idx="129">
                  <c:v>1.6157894736842104</c:v>
                </c:pt>
                <c:pt idx="130">
                  <c:v>6.3124999999999956</c:v>
                </c:pt>
                <c:pt idx="131">
                  <c:v>4.2124999999999995</c:v>
                </c:pt>
                <c:pt idx="132">
                  <c:v>2.0588235294117627</c:v>
                </c:pt>
                <c:pt idx="133">
                  <c:v>3.2</c:v>
                </c:pt>
                <c:pt idx="134">
                  <c:v>2.8833333333333342</c:v>
                </c:pt>
                <c:pt idx="135">
                  <c:v>3.3857142857142857</c:v>
                </c:pt>
                <c:pt idx="136">
                  <c:v>3.0666666666666669</c:v>
                </c:pt>
                <c:pt idx="137">
                  <c:v>5.8624999999999945</c:v>
                </c:pt>
                <c:pt idx="138">
                  <c:v>3.7250000000000001</c:v>
                </c:pt>
                <c:pt idx="139">
                  <c:v>5.7750000000000004</c:v>
                </c:pt>
                <c:pt idx="140">
                  <c:v>1.8617647058823501</c:v>
                </c:pt>
                <c:pt idx="141">
                  <c:v>1.7176470588235306</c:v>
                </c:pt>
                <c:pt idx="142">
                  <c:v>6.3374999999999995</c:v>
                </c:pt>
                <c:pt idx="143">
                  <c:v>5.1352941176470575</c:v>
                </c:pt>
                <c:pt idx="144">
                  <c:v>6.29</c:v>
                </c:pt>
                <c:pt idx="145">
                  <c:v>3.1090909090909089</c:v>
                </c:pt>
                <c:pt idx="146">
                  <c:v>6.3777777777777755</c:v>
                </c:pt>
                <c:pt idx="147">
                  <c:v>2.8749999999999987</c:v>
                </c:pt>
                <c:pt idx="148">
                  <c:v>3.9083333333333341</c:v>
                </c:pt>
                <c:pt idx="149">
                  <c:v>3.4555555555555553</c:v>
                </c:pt>
                <c:pt idx="150">
                  <c:v>4.5624999999999956</c:v>
                </c:pt>
                <c:pt idx="151">
                  <c:v>7.0249999999999897</c:v>
                </c:pt>
                <c:pt idx="152">
                  <c:v>1.8852941176470557</c:v>
                </c:pt>
                <c:pt idx="153">
                  <c:v>5.0124999999999975</c:v>
                </c:pt>
                <c:pt idx="154">
                  <c:v>1.973529411764704</c:v>
                </c:pt>
                <c:pt idx="155">
                  <c:v>2.0352941176470591</c:v>
                </c:pt>
                <c:pt idx="156">
                  <c:v>2.6444444444444439</c:v>
                </c:pt>
                <c:pt idx="157">
                  <c:v>4.3</c:v>
                </c:pt>
                <c:pt idx="158">
                  <c:v>5.7</c:v>
                </c:pt>
                <c:pt idx="159">
                  <c:v>3.9555555555555557</c:v>
                </c:pt>
                <c:pt idx="160">
                  <c:v>4.18</c:v>
                </c:pt>
                <c:pt idx="161">
                  <c:v>7.42</c:v>
                </c:pt>
                <c:pt idx="162">
                  <c:v>6.4888888888888898</c:v>
                </c:pt>
                <c:pt idx="163">
                  <c:v>5.7624999999999975</c:v>
                </c:pt>
              </c:numCache>
            </c:numRef>
          </c:xVal>
          <c:yVal>
            <c:numRef>
              <c:f>Fig1a!$C$2:$C$165</c:f>
              <c:numCache>
                <c:formatCode>0.0</c:formatCode>
                <c:ptCount val="164"/>
                <c:pt idx="0">
                  <c:v>-1.0246590103857161</c:v>
                </c:pt>
                <c:pt idx="1">
                  <c:v>-0.15250491388440282</c:v>
                </c:pt>
                <c:pt idx="2">
                  <c:v>-3.0489424174500868</c:v>
                </c:pt>
                <c:pt idx="3">
                  <c:v>2.6858421294512973</c:v>
                </c:pt>
                <c:pt idx="4">
                  <c:v>0.53802965318573714</c:v>
                </c:pt>
                <c:pt idx="5">
                  <c:v>-3.4661731441284314</c:v>
                </c:pt>
                <c:pt idx="6">
                  <c:v>1.9349362556184666</c:v>
                </c:pt>
                <c:pt idx="7">
                  <c:v>2.3835753395424142</c:v>
                </c:pt>
                <c:pt idx="8">
                  <c:v>-5.5540883522773097</c:v>
                </c:pt>
                <c:pt idx="9">
                  <c:v>1.1437327182233399</c:v>
                </c:pt>
                <c:pt idx="10">
                  <c:v>-0.10153523917962397</c:v>
                </c:pt>
                <c:pt idx="11">
                  <c:v>-0.96966135257902009</c:v>
                </c:pt>
                <c:pt idx="12">
                  <c:v>1.8139689900999525</c:v>
                </c:pt>
                <c:pt idx="13">
                  <c:v>-0.42487837638569625</c:v>
                </c:pt>
                <c:pt idx="14">
                  <c:v>2.3637602623299632</c:v>
                </c:pt>
                <c:pt idx="15">
                  <c:v>1.0951027102566577</c:v>
                </c:pt>
                <c:pt idx="16">
                  <c:v>-1.9043770920656744</c:v>
                </c:pt>
                <c:pt idx="17">
                  <c:v>0.82244103392241064</c:v>
                </c:pt>
                <c:pt idx="18">
                  <c:v>-1.3173594327268481</c:v>
                </c:pt>
                <c:pt idx="19">
                  <c:v>3.6271812693325733</c:v>
                </c:pt>
                <c:pt idx="20">
                  <c:v>1.0612638773597416</c:v>
                </c:pt>
                <c:pt idx="21">
                  <c:v>-1.7023206613357583E-2</c:v>
                </c:pt>
                <c:pt idx="22">
                  <c:v>-0.35380427339656301</c:v>
                </c:pt>
                <c:pt idx="23">
                  <c:v>-1.4444244440611556</c:v>
                </c:pt>
                <c:pt idx="24">
                  <c:v>-2.5298312156050882</c:v>
                </c:pt>
                <c:pt idx="25">
                  <c:v>-0.57465202233741264</c:v>
                </c:pt>
                <c:pt idx="26">
                  <c:v>-1.3762174299029293</c:v>
                </c:pt>
                <c:pt idx="27">
                  <c:v>1.921609039557693</c:v>
                </c:pt>
                <c:pt idx="28">
                  <c:v>1.3425229825728691</c:v>
                </c:pt>
                <c:pt idx="29">
                  <c:v>-2.6536180506779492</c:v>
                </c:pt>
                <c:pt idx="30">
                  <c:v>-2.7455711350281575</c:v>
                </c:pt>
                <c:pt idx="31">
                  <c:v>1.3246325063102404</c:v>
                </c:pt>
                <c:pt idx="32">
                  <c:v>2.4200500445296838</c:v>
                </c:pt>
                <c:pt idx="33">
                  <c:v>0.44868444593914736</c:v>
                </c:pt>
                <c:pt idx="34">
                  <c:v>-2.5799113065233632</c:v>
                </c:pt>
                <c:pt idx="35">
                  <c:v>-4.4537827776234487</c:v>
                </c:pt>
                <c:pt idx="36">
                  <c:v>-2.0141238517769655</c:v>
                </c:pt>
                <c:pt idx="37">
                  <c:v>0.65839167423125178</c:v>
                </c:pt>
                <c:pt idx="38">
                  <c:v>-1.5103433732348162</c:v>
                </c:pt>
                <c:pt idx="39">
                  <c:v>-0.56505399501565656</c:v>
                </c:pt>
                <c:pt idx="40">
                  <c:v>4.0436374598907001</c:v>
                </c:pt>
                <c:pt idx="41">
                  <c:v>5.3110242577064343E-2</c:v>
                </c:pt>
                <c:pt idx="42">
                  <c:v>1.9624357187747521</c:v>
                </c:pt>
                <c:pt idx="43">
                  <c:v>1.1144966892999257</c:v>
                </c:pt>
                <c:pt idx="44">
                  <c:v>-0.34191560122611481</c:v>
                </c:pt>
                <c:pt idx="45">
                  <c:v>0.8688581340159226</c:v>
                </c:pt>
                <c:pt idx="46">
                  <c:v>-0.51786171171609752</c:v>
                </c:pt>
                <c:pt idx="47">
                  <c:v>-2.397453489061161</c:v>
                </c:pt>
                <c:pt idx="48">
                  <c:v>6.805995238058396E-2</c:v>
                </c:pt>
                <c:pt idx="49">
                  <c:v>-2.5277503038040288</c:v>
                </c:pt>
                <c:pt idx="50">
                  <c:v>-6.3154111777135036E-2</c:v>
                </c:pt>
                <c:pt idx="51">
                  <c:v>2.4533605894647508</c:v>
                </c:pt>
                <c:pt idx="52">
                  <c:v>2.1525972714108885</c:v>
                </c:pt>
                <c:pt idx="53">
                  <c:v>0.94529905658849878</c:v>
                </c:pt>
                <c:pt idx="54">
                  <c:v>-1.4947525552605641</c:v>
                </c:pt>
                <c:pt idx="55">
                  <c:v>-2.0158084285721327</c:v>
                </c:pt>
                <c:pt idx="56">
                  <c:v>1.7137186448010517</c:v>
                </c:pt>
                <c:pt idx="57">
                  <c:v>-1.8538104028849052</c:v>
                </c:pt>
                <c:pt idx="58">
                  <c:v>2.2210997724517609</c:v>
                </c:pt>
                <c:pt idx="59">
                  <c:v>2.0848302668270571</c:v>
                </c:pt>
                <c:pt idx="60">
                  <c:v>-0.31111437918906676</c:v>
                </c:pt>
                <c:pt idx="61">
                  <c:v>-0.90182083923061063</c:v>
                </c:pt>
                <c:pt idx="62">
                  <c:v>-2.3671305159558358</c:v>
                </c:pt>
                <c:pt idx="63">
                  <c:v>-0.57628992799708634</c:v>
                </c:pt>
                <c:pt idx="64">
                  <c:v>-2.5858488244889792</c:v>
                </c:pt>
                <c:pt idx="65">
                  <c:v>-1.0139214734359345</c:v>
                </c:pt>
                <c:pt idx="66">
                  <c:v>4.0728622060107575</c:v>
                </c:pt>
                <c:pt idx="67">
                  <c:v>2.009771731061341</c:v>
                </c:pt>
                <c:pt idx="68">
                  <c:v>2.4882260615591916</c:v>
                </c:pt>
                <c:pt idx="69">
                  <c:v>-3.9317426221039398E-2</c:v>
                </c:pt>
                <c:pt idx="70">
                  <c:v>0.9438770909261156</c:v>
                </c:pt>
                <c:pt idx="71">
                  <c:v>-1.0038906594846311</c:v>
                </c:pt>
                <c:pt idx="72">
                  <c:v>3.2359778143786238</c:v>
                </c:pt>
                <c:pt idx="73">
                  <c:v>2.2278460455603399</c:v>
                </c:pt>
                <c:pt idx="74">
                  <c:v>2.3323860002069914</c:v>
                </c:pt>
                <c:pt idx="75">
                  <c:v>-0.79160878506038301</c:v>
                </c:pt>
                <c:pt idx="76">
                  <c:v>3.3875243565323681</c:v>
                </c:pt>
                <c:pt idx="77">
                  <c:v>0.17806595461434241</c:v>
                </c:pt>
                <c:pt idx="78">
                  <c:v>-2.6204800861708435</c:v>
                </c:pt>
                <c:pt idx="79">
                  <c:v>-1.442467385434389</c:v>
                </c:pt>
                <c:pt idx="80">
                  <c:v>4.0795589516230502</c:v>
                </c:pt>
                <c:pt idx="81">
                  <c:v>-1.9226050943344406</c:v>
                </c:pt>
                <c:pt idx="82">
                  <c:v>-2.8988393517736331</c:v>
                </c:pt>
                <c:pt idx="83">
                  <c:v>-2.7199447735242219E-3</c:v>
                </c:pt>
                <c:pt idx="84">
                  <c:v>0.7849688793651266</c:v>
                </c:pt>
                <c:pt idx="85">
                  <c:v>1.0606497829649868</c:v>
                </c:pt>
                <c:pt idx="86">
                  <c:v>0.61928565284717785</c:v>
                </c:pt>
                <c:pt idx="87">
                  <c:v>-1.1963878624628475</c:v>
                </c:pt>
                <c:pt idx="88">
                  <c:v>3.1231480774089753</c:v>
                </c:pt>
                <c:pt idx="89">
                  <c:v>1.6901081540363061</c:v>
                </c:pt>
                <c:pt idx="90">
                  <c:v>-1.927896037641325</c:v>
                </c:pt>
                <c:pt idx="91">
                  <c:v>-3.1943187492630516</c:v>
                </c:pt>
                <c:pt idx="92">
                  <c:v>-1.7786661611774086</c:v>
                </c:pt>
                <c:pt idx="93">
                  <c:v>2.2185732992415019</c:v>
                </c:pt>
                <c:pt idx="94">
                  <c:v>2.8840813636536038</c:v>
                </c:pt>
                <c:pt idx="95">
                  <c:v>-2.1789299294447217</c:v>
                </c:pt>
                <c:pt idx="96">
                  <c:v>3.8213909815396008</c:v>
                </c:pt>
                <c:pt idx="97">
                  <c:v>-0.93830356289269556</c:v>
                </c:pt>
                <c:pt idx="98">
                  <c:v>2.0775876654361602</c:v>
                </c:pt>
                <c:pt idx="99">
                  <c:v>0.98491784499501556</c:v>
                </c:pt>
                <c:pt idx="100">
                  <c:v>-3.9295770902459162</c:v>
                </c:pt>
                <c:pt idx="101">
                  <c:v>-1.4317807398570339</c:v>
                </c:pt>
                <c:pt idx="102">
                  <c:v>-7.4351702207636303E-2</c:v>
                </c:pt>
                <c:pt idx="103">
                  <c:v>-1.7624200714079479</c:v>
                </c:pt>
                <c:pt idx="104">
                  <c:v>-0.78160212904317061</c:v>
                </c:pt>
                <c:pt idx="105">
                  <c:v>-1.1214031310725361</c:v>
                </c:pt>
                <c:pt idx="106">
                  <c:v>2.0642088322192387</c:v>
                </c:pt>
                <c:pt idx="107">
                  <c:v>1.5338095641516629</c:v>
                </c:pt>
                <c:pt idx="108">
                  <c:v>1.0546985804348106</c:v>
                </c:pt>
                <c:pt idx="109">
                  <c:v>-2.056157780763586</c:v>
                </c:pt>
                <c:pt idx="110">
                  <c:v>-3.5024340950728083</c:v>
                </c:pt>
                <c:pt idx="111">
                  <c:v>-2.1404470206255888</c:v>
                </c:pt>
                <c:pt idx="112">
                  <c:v>2.621794011112192</c:v>
                </c:pt>
                <c:pt idx="113">
                  <c:v>-3.0489505512620522E-2</c:v>
                </c:pt>
                <c:pt idx="114">
                  <c:v>0.56629961608659185</c:v>
                </c:pt>
                <c:pt idx="115">
                  <c:v>-0.76952054939286541</c:v>
                </c:pt>
                <c:pt idx="116">
                  <c:v>7.1258171585751998E-2</c:v>
                </c:pt>
                <c:pt idx="117">
                  <c:v>-0.53592796540257071</c:v>
                </c:pt>
                <c:pt idx="118">
                  <c:v>-0.27792923076385795</c:v>
                </c:pt>
                <c:pt idx="119">
                  <c:v>1.9317714069762075</c:v>
                </c:pt>
                <c:pt idx="120">
                  <c:v>2.7542227968264612</c:v>
                </c:pt>
                <c:pt idx="121">
                  <c:v>-0.31451222302055737</c:v>
                </c:pt>
                <c:pt idx="122">
                  <c:v>0.57931812490648049</c:v>
                </c:pt>
                <c:pt idx="123">
                  <c:v>-2.2546519487898511</c:v>
                </c:pt>
                <c:pt idx="124">
                  <c:v>0.85022927486469735</c:v>
                </c:pt>
                <c:pt idx="125">
                  <c:v>-2.0986962811746475</c:v>
                </c:pt>
                <c:pt idx="126">
                  <c:v>-3.5300220384965142</c:v>
                </c:pt>
                <c:pt idx="127">
                  <c:v>4.5175520528419755</c:v>
                </c:pt>
                <c:pt idx="128">
                  <c:v>0.28645347437605717</c:v>
                </c:pt>
                <c:pt idx="129">
                  <c:v>1.4414017792808738</c:v>
                </c:pt>
                <c:pt idx="130">
                  <c:v>-1.249896624853875</c:v>
                </c:pt>
                <c:pt idx="131">
                  <c:v>0.18269595258464041</c:v>
                </c:pt>
                <c:pt idx="132">
                  <c:v>2.5058033275170359</c:v>
                </c:pt>
                <c:pt idx="133">
                  <c:v>0.62855985051718011</c:v>
                </c:pt>
                <c:pt idx="134">
                  <c:v>3.3542980244335041</c:v>
                </c:pt>
                <c:pt idx="135">
                  <c:v>1.4904385010673407</c:v>
                </c:pt>
                <c:pt idx="136">
                  <c:v>1.6923459740903724</c:v>
                </c:pt>
                <c:pt idx="137">
                  <c:v>-1.2885141742904649</c:v>
                </c:pt>
                <c:pt idx="138">
                  <c:v>-0.68085289189375753</c:v>
                </c:pt>
                <c:pt idx="139">
                  <c:v>0.40449671841672774</c:v>
                </c:pt>
                <c:pt idx="140">
                  <c:v>1.8549416749828369</c:v>
                </c:pt>
                <c:pt idx="141">
                  <c:v>1.5859984882606064</c:v>
                </c:pt>
                <c:pt idx="142">
                  <c:v>0.53665187908191569</c:v>
                </c:pt>
                <c:pt idx="143">
                  <c:v>-6.6630567409706565</c:v>
                </c:pt>
                <c:pt idx="144">
                  <c:v>-2.5968437906769939</c:v>
                </c:pt>
                <c:pt idx="145">
                  <c:v>2.3462514604558367</c:v>
                </c:pt>
                <c:pt idx="146">
                  <c:v>-1.3172203612626596</c:v>
                </c:pt>
                <c:pt idx="147">
                  <c:v>1.2152060711195298</c:v>
                </c:pt>
                <c:pt idx="148">
                  <c:v>1.287504510577453</c:v>
                </c:pt>
                <c:pt idx="149">
                  <c:v>0.79726253322084517</c:v>
                </c:pt>
                <c:pt idx="150">
                  <c:v>-3.8817731660219099</c:v>
                </c:pt>
                <c:pt idx="151">
                  <c:v>-0.70293704359143483</c:v>
                </c:pt>
                <c:pt idx="152">
                  <c:v>-4.8498578674419006</c:v>
                </c:pt>
                <c:pt idx="153">
                  <c:v>-2.0081547485175659</c:v>
                </c:pt>
                <c:pt idx="154">
                  <c:v>1.7701927140508493</c:v>
                </c:pt>
                <c:pt idx="155">
                  <c:v>2.1991999457864</c:v>
                </c:pt>
                <c:pt idx="156">
                  <c:v>0.36318137277212248</c:v>
                </c:pt>
                <c:pt idx="157">
                  <c:v>-2.3935924677883014</c:v>
                </c:pt>
                <c:pt idx="158">
                  <c:v>-1.6024780764840081</c:v>
                </c:pt>
                <c:pt idx="159">
                  <c:v>-0.96853134204090718</c:v>
                </c:pt>
                <c:pt idx="160">
                  <c:v>1.15641409829947</c:v>
                </c:pt>
                <c:pt idx="161">
                  <c:v>-1.5318072414765007</c:v>
                </c:pt>
                <c:pt idx="162">
                  <c:v>-3.3250856425063402</c:v>
                </c:pt>
                <c:pt idx="163">
                  <c:v>-0.96483108103919391</c:v>
                </c:pt>
              </c:numCache>
            </c:numRef>
          </c:yVal>
          <c:bubbleSize>
            <c:numRef>
              <c:f>Fig1a!$D$2:$D$165</c:f>
              <c:numCache>
                <c:formatCode>#,##0</c:formatCode>
                <c:ptCount val="164"/>
                <c:pt idx="0">
                  <c:v>3113000</c:v>
                </c:pt>
                <c:pt idx="1">
                  <c:v>30385000</c:v>
                </c:pt>
                <c:pt idx="2">
                  <c:v>12386000</c:v>
                </c:pt>
                <c:pt idx="3">
                  <c:v>72310</c:v>
                </c:pt>
                <c:pt idx="4">
                  <c:v>35850000</c:v>
                </c:pt>
                <c:pt idx="5">
                  <c:v>3112000</c:v>
                </c:pt>
                <c:pt idx="6">
                  <c:v>19182000</c:v>
                </c:pt>
                <c:pt idx="7">
                  <c:v>8012000</c:v>
                </c:pt>
                <c:pt idx="8">
                  <c:v>8049000</c:v>
                </c:pt>
                <c:pt idx="9">
                  <c:v>305000</c:v>
                </c:pt>
                <c:pt idx="10">
                  <c:v>670000</c:v>
                </c:pt>
                <c:pt idx="11">
                  <c:v>131050000</c:v>
                </c:pt>
                <c:pt idx="12">
                  <c:v>267000</c:v>
                </c:pt>
                <c:pt idx="13">
                  <c:v>10005000</c:v>
                </c:pt>
                <c:pt idx="14">
                  <c:v>10690000</c:v>
                </c:pt>
                <c:pt idx="15">
                  <c:v>240000</c:v>
                </c:pt>
                <c:pt idx="16">
                  <c:v>6222000</c:v>
                </c:pt>
                <c:pt idx="17">
                  <c:v>805000</c:v>
                </c:pt>
                <c:pt idx="18">
                  <c:v>8428000</c:v>
                </c:pt>
                <c:pt idx="19">
                  <c:v>1675000</c:v>
                </c:pt>
                <c:pt idx="20">
                  <c:v>170100000</c:v>
                </c:pt>
                <c:pt idx="21">
                  <c:v>338000</c:v>
                </c:pt>
                <c:pt idx="22">
                  <c:v>8170000</c:v>
                </c:pt>
                <c:pt idx="23">
                  <c:v>11274000</c:v>
                </c:pt>
                <c:pt idx="24">
                  <c:v>6807000</c:v>
                </c:pt>
                <c:pt idx="25">
                  <c:v>12695000</c:v>
                </c:pt>
                <c:pt idx="26">
                  <c:v>15117000</c:v>
                </c:pt>
                <c:pt idx="27">
                  <c:v>30770000</c:v>
                </c:pt>
                <c:pt idx="28">
                  <c:v>435000</c:v>
                </c:pt>
                <c:pt idx="29">
                  <c:v>3715000</c:v>
                </c:pt>
                <c:pt idx="30">
                  <c:v>7861000</c:v>
                </c:pt>
                <c:pt idx="31">
                  <c:v>15211000</c:v>
                </c:pt>
                <c:pt idx="32">
                  <c:v>1262644992</c:v>
                </c:pt>
                <c:pt idx="33">
                  <c:v>42299000</c:v>
                </c:pt>
                <c:pt idx="34">
                  <c:v>558000</c:v>
                </c:pt>
                <c:pt idx="35">
                  <c:v>48571000</c:v>
                </c:pt>
                <c:pt idx="36">
                  <c:v>3447000</c:v>
                </c:pt>
                <c:pt idx="37">
                  <c:v>3810000</c:v>
                </c:pt>
                <c:pt idx="38">
                  <c:v>15827000</c:v>
                </c:pt>
                <c:pt idx="39">
                  <c:v>4446000</c:v>
                </c:pt>
                <c:pt idx="40">
                  <c:v>757000</c:v>
                </c:pt>
                <c:pt idx="41">
                  <c:v>10273000</c:v>
                </c:pt>
                <c:pt idx="42">
                  <c:v>5340000</c:v>
                </c:pt>
                <c:pt idx="43">
                  <c:v>8353000</c:v>
                </c:pt>
                <c:pt idx="44">
                  <c:v>12420000</c:v>
                </c:pt>
                <c:pt idx="45">
                  <c:v>63976000</c:v>
                </c:pt>
                <c:pt idx="46">
                  <c:v>6209000</c:v>
                </c:pt>
                <c:pt idx="47">
                  <c:v>4097000</c:v>
                </c:pt>
                <c:pt idx="48">
                  <c:v>1370000</c:v>
                </c:pt>
                <c:pt idx="49">
                  <c:v>64298000</c:v>
                </c:pt>
                <c:pt idx="50">
                  <c:v>812000</c:v>
                </c:pt>
                <c:pt idx="51">
                  <c:v>5172000</c:v>
                </c:pt>
                <c:pt idx="52">
                  <c:v>58893000</c:v>
                </c:pt>
                <c:pt idx="53">
                  <c:v>1258000</c:v>
                </c:pt>
                <c:pt idx="54">
                  <c:v>1312000</c:v>
                </c:pt>
                <c:pt idx="55">
                  <c:v>5262000</c:v>
                </c:pt>
                <c:pt idx="56">
                  <c:v>82210000</c:v>
                </c:pt>
                <c:pt idx="57">
                  <c:v>18912080</c:v>
                </c:pt>
                <c:pt idx="58">
                  <c:v>10560000</c:v>
                </c:pt>
                <c:pt idx="59">
                  <c:v>101400</c:v>
                </c:pt>
                <c:pt idx="60">
                  <c:v>11385000</c:v>
                </c:pt>
                <c:pt idx="61">
                  <c:v>7415000</c:v>
                </c:pt>
                <c:pt idx="62">
                  <c:v>1367000</c:v>
                </c:pt>
                <c:pt idx="63">
                  <c:v>759000</c:v>
                </c:pt>
                <c:pt idx="64">
                  <c:v>7959000</c:v>
                </c:pt>
                <c:pt idx="65">
                  <c:v>6457000</c:v>
                </c:pt>
                <c:pt idx="66">
                  <c:v>6665000</c:v>
                </c:pt>
                <c:pt idx="67">
                  <c:v>10024000</c:v>
                </c:pt>
                <c:pt idx="68">
                  <c:v>280000</c:v>
                </c:pt>
                <c:pt idx="69">
                  <c:v>1015923008</c:v>
                </c:pt>
                <c:pt idx="70">
                  <c:v>206264992</c:v>
                </c:pt>
                <c:pt idx="71">
                  <c:v>63664000</c:v>
                </c:pt>
                <c:pt idx="72">
                  <c:v>3813000</c:v>
                </c:pt>
                <c:pt idx="73">
                  <c:v>6289000</c:v>
                </c:pt>
                <c:pt idx="74">
                  <c:v>57690000</c:v>
                </c:pt>
                <c:pt idx="75">
                  <c:v>2580000</c:v>
                </c:pt>
                <c:pt idx="76">
                  <c:v>126870000</c:v>
                </c:pt>
                <c:pt idx="77">
                  <c:v>4887000</c:v>
                </c:pt>
                <c:pt idx="78">
                  <c:v>14881502</c:v>
                </c:pt>
                <c:pt idx="79">
                  <c:v>30092000</c:v>
                </c:pt>
                <c:pt idx="80">
                  <c:v>47008000</c:v>
                </c:pt>
                <c:pt idx="81">
                  <c:v>2190000</c:v>
                </c:pt>
                <c:pt idx="82">
                  <c:v>4915000</c:v>
                </c:pt>
                <c:pt idx="83">
                  <c:v>5279000</c:v>
                </c:pt>
                <c:pt idx="84">
                  <c:v>2372000</c:v>
                </c:pt>
                <c:pt idx="85">
                  <c:v>4328000</c:v>
                </c:pt>
                <c:pt idx="86">
                  <c:v>1744000</c:v>
                </c:pt>
                <c:pt idx="87">
                  <c:v>3505000</c:v>
                </c:pt>
                <c:pt idx="90">
                  <c:v>2026000</c:v>
                </c:pt>
                <c:pt idx="91">
                  <c:v>15523000</c:v>
                </c:pt>
                <c:pt idx="92">
                  <c:v>10311000</c:v>
                </c:pt>
                <c:pt idx="93">
                  <c:v>23270000</c:v>
                </c:pt>
                <c:pt idx="94">
                  <c:v>274000</c:v>
                </c:pt>
                <c:pt idx="95">
                  <c:v>10840000</c:v>
                </c:pt>
                <c:pt idx="96">
                  <c:v>390000</c:v>
                </c:pt>
                <c:pt idx="97">
                  <c:v>2508159</c:v>
                </c:pt>
                <c:pt idx="98">
                  <c:v>1187000</c:v>
                </c:pt>
                <c:pt idx="99">
                  <c:v>97966000</c:v>
                </c:pt>
                <c:pt idx="100">
                  <c:v>4278000</c:v>
                </c:pt>
                <c:pt idx="101">
                  <c:v>2398000</c:v>
                </c:pt>
                <c:pt idx="102">
                  <c:v>28705000</c:v>
                </c:pt>
                <c:pt idx="103">
                  <c:v>17691000</c:v>
                </c:pt>
                <c:pt idx="104">
                  <c:v>1894000</c:v>
                </c:pt>
                <c:pt idx="105">
                  <c:v>23043000</c:v>
                </c:pt>
                <c:pt idx="106">
                  <c:v>15919000</c:v>
                </c:pt>
                <c:pt idx="107">
                  <c:v>213000</c:v>
                </c:pt>
                <c:pt idx="108">
                  <c:v>3858000</c:v>
                </c:pt>
                <c:pt idx="109">
                  <c:v>5071000</c:v>
                </c:pt>
                <c:pt idx="110">
                  <c:v>10742000</c:v>
                </c:pt>
                <c:pt idx="111">
                  <c:v>126910000</c:v>
                </c:pt>
                <c:pt idx="112">
                  <c:v>4491000</c:v>
                </c:pt>
                <c:pt idx="113">
                  <c:v>138080000</c:v>
                </c:pt>
                <c:pt idx="114">
                  <c:v>2854000</c:v>
                </c:pt>
                <c:pt idx="115">
                  <c:v>5130000</c:v>
                </c:pt>
                <c:pt idx="116">
                  <c:v>5270000</c:v>
                </c:pt>
                <c:pt idx="117">
                  <c:v>25939000</c:v>
                </c:pt>
                <c:pt idx="118">
                  <c:v>76627000</c:v>
                </c:pt>
                <c:pt idx="119">
                  <c:v>38648000</c:v>
                </c:pt>
                <c:pt idx="120">
                  <c:v>10130000</c:v>
                </c:pt>
                <c:pt idx="121">
                  <c:v>22435000</c:v>
                </c:pt>
                <c:pt idx="122">
                  <c:v>145555008</c:v>
                </c:pt>
                <c:pt idx="123">
                  <c:v>7709000</c:v>
                </c:pt>
                <c:pt idx="124">
                  <c:v>20723000</c:v>
                </c:pt>
                <c:pt idx="125">
                  <c:v>9530000</c:v>
                </c:pt>
                <c:pt idx="126">
                  <c:v>5031000</c:v>
                </c:pt>
                <c:pt idx="127">
                  <c:v>4018000</c:v>
                </c:pt>
                <c:pt idx="128">
                  <c:v>5391000</c:v>
                </c:pt>
                <c:pt idx="129">
                  <c:v>1989000</c:v>
                </c:pt>
                <c:pt idx="130">
                  <c:v>419000</c:v>
                </c:pt>
                <c:pt idx="131">
                  <c:v>44000000</c:v>
                </c:pt>
                <c:pt idx="132">
                  <c:v>40500000</c:v>
                </c:pt>
                <c:pt idx="133">
                  <c:v>18467000</c:v>
                </c:pt>
                <c:pt idx="134">
                  <c:v>44286</c:v>
                </c:pt>
                <c:pt idx="135">
                  <c:v>155996</c:v>
                </c:pt>
                <c:pt idx="136">
                  <c:v>111992</c:v>
                </c:pt>
                <c:pt idx="137">
                  <c:v>31437000</c:v>
                </c:pt>
                <c:pt idx="138">
                  <c:v>425000</c:v>
                </c:pt>
                <c:pt idx="139">
                  <c:v>1045000</c:v>
                </c:pt>
                <c:pt idx="140">
                  <c:v>8869000</c:v>
                </c:pt>
                <c:pt idx="141">
                  <c:v>7180000</c:v>
                </c:pt>
                <c:pt idx="142">
                  <c:v>16189000</c:v>
                </c:pt>
                <c:pt idx="143">
                  <c:v>6193000</c:v>
                </c:pt>
                <c:pt idx="144">
                  <c:v>33696000</c:v>
                </c:pt>
                <c:pt idx="145">
                  <c:v>60728000</c:v>
                </c:pt>
                <c:pt idx="146">
                  <c:v>4562000</c:v>
                </c:pt>
                <c:pt idx="147">
                  <c:v>1289000</c:v>
                </c:pt>
                <c:pt idx="148">
                  <c:v>9564000</c:v>
                </c:pt>
                <c:pt idx="149">
                  <c:v>67420000</c:v>
                </c:pt>
                <c:pt idx="150">
                  <c:v>4643000</c:v>
                </c:pt>
                <c:pt idx="151">
                  <c:v>23250000</c:v>
                </c:pt>
                <c:pt idx="152">
                  <c:v>49501000</c:v>
                </c:pt>
                <c:pt idx="153">
                  <c:v>3247000</c:v>
                </c:pt>
                <c:pt idx="154">
                  <c:v>58880000</c:v>
                </c:pt>
                <c:pt idx="155">
                  <c:v>282224000</c:v>
                </c:pt>
                <c:pt idx="156">
                  <c:v>3322000</c:v>
                </c:pt>
                <c:pt idx="157">
                  <c:v>24650000</c:v>
                </c:pt>
                <c:pt idx="158">
                  <c:v>197000</c:v>
                </c:pt>
                <c:pt idx="159">
                  <c:v>24170000</c:v>
                </c:pt>
                <c:pt idx="160">
                  <c:v>78523000</c:v>
                </c:pt>
                <c:pt idx="161">
                  <c:v>17507000</c:v>
                </c:pt>
                <c:pt idx="162">
                  <c:v>9886000</c:v>
                </c:pt>
                <c:pt idx="163">
                  <c:v>12650000</c:v>
                </c:pt>
              </c:numCache>
            </c:numRef>
          </c:bubbleSize>
          <c:bubble3D val="1"/>
        </c:ser>
        <c:bubbleScale val="100"/>
        <c:axId val="219025408"/>
        <c:axId val="219027328"/>
      </c:bubbleChart>
      <c:valAx>
        <c:axId val="21902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is-IS" sz="1400" b="0"/>
                  <a:t>Fertility (number of births per woman)</a:t>
                </a:r>
              </a:p>
            </c:rich>
          </c:tx>
          <c:layout>
            <c:manualLayout>
              <c:xMode val="edge"/>
              <c:yMode val="edge"/>
              <c:x val="0.34974692637104615"/>
              <c:y val="0.93528235448985453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027328"/>
        <c:crosses val="autoZero"/>
        <c:crossBetween val="midCat"/>
      </c:valAx>
      <c:valAx>
        <c:axId val="219027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s-IS" sz="1400" b="0"/>
                  <a:t>Growth of per capita GDP, adjusted for initial income (% per year)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219025408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67DDD-9D49-4BDE-8D2C-3E99DB81C75D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EB8AE2BA-20A3-4C0A-9BE4-0FEC35710713}">
      <dgm:prSet phldrT="[Text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Growth</a:t>
          </a:r>
        </a:p>
      </dgm:t>
    </dgm:pt>
    <dgm:pt modelId="{2CF9E70C-0D93-4173-A086-721F7A9D32A1}" type="parTrans" cxnId="{9E19A34F-CF2D-4F2F-BA23-ECAF385E3639}">
      <dgm:prSet/>
      <dgm:spPr/>
      <dgm:t>
        <a:bodyPr/>
        <a:lstStyle/>
        <a:p>
          <a:endParaRPr lang="is-IS"/>
        </a:p>
      </dgm:t>
    </dgm:pt>
    <dgm:pt modelId="{E0CD7DD7-30FB-458D-AF5F-F52148483248}" type="sibTrans" cxnId="{9E19A34F-CF2D-4F2F-BA23-ECAF385E3639}">
      <dgm:prSet/>
      <dgm:spPr/>
      <dgm:t>
        <a:bodyPr/>
        <a:lstStyle/>
        <a:p>
          <a:endParaRPr lang="is-IS"/>
        </a:p>
      </dgm:t>
    </dgm:pt>
    <dgm:pt modelId="{F62727FF-0B49-4FDD-9F01-2A373AD304E4}">
      <dgm:prSet phldrT="[Text]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capital</a:t>
          </a:r>
          <a:endParaRPr lang="en-US" sz="18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8CB648-CA52-4A03-8CAA-E6DF8C655092}" type="parTrans" cxnId="{562E64BE-B5F6-4EAD-B52B-9B78B1A4254E}">
      <dgm:prSet/>
      <dgm:spPr/>
      <dgm:t>
        <a:bodyPr/>
        <a:lstStyle/>
        <a:p>
          <a:endParaRPr lang="is-IS"/>
        </a:p>
      </dgm:t>
    </dgm:pt>
    <dgm:pt modelId="{EE1B7C1B-6B04-414D-AC99-E33392B6D717}" type="sibTrans" cxnId="{562E64BE-B5F6-4EAD-B52B-9B78B1A4254E}">
      <dgm:prSet/>
      <dgm:spPr/>
      <dgm:t>
        <a:bodyPr/>
        <a:lstStyle/>
        <a:p>
          <a:endParaRPr lang="is-IS"/>
        </a:p>
      </dgm:t>
    </dgm:pt>
    <dgm:pt modelId="{6331CF7E-06E4-43D9-BFFC-014DA2EEC1DD}">
      <dgm:prSet phldrT="[Text]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capital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85E8F-2410-41D7-97AC-E2817A90ED72}" type="parTrans" cxnId="{4A91FB2D-5BEF-4918-A824-D472D16AAE62}">
      <dgm:prSet/>
      <dgm:spPr/>
      <dgm:t>
        <a:bodyPr/>
        <a:lstStyle/>
        <a:p>
          <a:endParaRPr lang="is-IS"/>
        </a:p>
      </dgm:t>
    </dgm:pt>
    <dgm:pt modelId="{936CD739-C437-4086-9067-123E36C0FFC3}" type="sibTrans" cxnId="{4A91FB2D-5BEF-4918-A824-D472D16AAE62}">
      <dgm:prSet/>
      <dgm:spPr/>
      <dgm:t>
        <a:bodyPr/>
        <a:lstStyle/>
        <a:p>
          <a:endParaRPr lang="is-IS"/>
        </a:p>
      </dgm:t>
    </dgm:pt>
    <dgm:pt modelId="{BA7FD8A1-3962-4867-A92D-92BA20E8F12F}">
      <dgm:prSet phldrT="[Text]"/>
      <dgm:spPr/>
      <dgm:t>
        <a:bodyPr/>
        <a:lstStyle/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capital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C4999-3090-4EA8-8157-D0D58B745A7E}" type="parTrans" cxnId="{67C4FAF0-566F-4DE1-B495-984C8ECECC4E}">
      <dgm:prSet/>
      <dgm:spPr/>
      <dgm:t>
        <a:bodyPr/>
        <a:lstStyle/>
        <a:p>
          <a:endParaRPr lang="is-IS"/>
        </a:p>
      </dgm:t>
    </dgm:pt>
    <dgm:pt modelId="{710F3B5C-87B7-46D7-9AF8-2A1B27E2619D}" type="sibTrans" cxnId="{67C4FAF0-566F-4DE1-B495-984C8ECECC4E}">
      <dgm:prSet/>
      <dgm:spPr/>
      <dgm:t>
        <a:bodyPr/>
        <a:lstStyle/>
        <a:p>
          <a:endParaRPr lang="is-IS"/>
        </a:p>
      </dgm:t>
    </dgm:pt>
    <dgm:pt modelId="{8825B987-2E69-4120-B4CC-005009F2BD46}">
      <dgm:prSet phldrT="[Text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lnSpc>
              <a:spcPct val="90000"/>
            </a:lnSpc>
          </a:pPr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capital</a:t>
          </a:r>
        </a:p>
      </dgm:t>
    </dgm:pt>
    <dgm:pt modelId="{6CAD2888-1051-431E-9C46-8B6AE8F37CD5}" type="parTrans" cxnId="{991FB286-9926-4565-A9B0-7EA1230F1B32}">
      <dgm:prSet/>
      <dgm:spPr/>
      <dgm:t>
        <a:bodyPr/>
        <a:lstStyle/>
        <a:p>
          <a:endParaRPr lang="is-IS"/>
        </a:p>
      </dgm:t>
    </dgm:pt>
    <dgm:pt modelId="{F89EDD6B-9B89-4B8A-9177-D9C439DE6B16}" type="sibTrans" cxnId="{991FB286-9926-4565-A9B0-7EA1230F1B32}">
      <dgm:prSet/>
      <dgm:spPr/>
      <dgm:t>
        <a:bodyPr/>
        <a:lstStyle/>
        <a:p>
          <a:endParaRPr lang="is-IS"/>
        </a:p>
      </dgm:t>
    </dgm:pt>
    <dgm:pt modelId="{823264EE-BDAB-491F-AC4A-729A316EE6A2}">
      <dgm:prSet phldrT="[Text]" custT="1"/>
      <dgm:spPr/>
      <dgm:t>
        <a:bodyPr/>
        <a:lstStyle/>
        <a:p>
          <a:pPr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Saving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3858B5-1A54-4F38-88B3-3BBFE0827097}" type="parTrans" cxnId="{1D187452-6791-4B30-B8F3-C26F079D4574}">
      <dgm:prSet/>
      <dgm:spPr/>
      <dgm:t>
        <a:bodyPr/>
        <a:lstStyle/>
        <a:p>
          <a:endParaRPr lang="is-IS"/>
        </a:p>
      </dgm:t>
    </dgm:pt>
    <dgm:pt modelId="{39A96B34-6269-4A13-8621-75E7EB4FDBD6}" type="sibTrans" cxnId="{1D187452-6791-4B30-B8F3-C26F079D4574}">
      <dgm:prSet/>
      <dgm:spPr/>
      <dgm:t>
        <a:bodyPr/>
        <a:lstStyle/>
        <a:p>
          <a:endParaRPr lang="is-IS"/>
        </a:p>
      </dgm:t>
    </dgm:pt>
    <dgm:pt modelId="{04BBCC9F-EE91-49BE-B7CF-DFB427BFE046}">
      <dgm:prSet phldrT="[Text]" custT="1"/>
      <dgm:spPr/>
      <dgm:t>
        <a:bodyPr/>
        <a:lstStyle/>
        <a:p>
          <a:pPr marL="172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DBE41-2DCB-4FF2-9C7D-5043BBE65B0E}" type="parTrans" cxnId="{1750E59D-FC8F-4827-970E-3ED5BF9AD4A6}">
      <dgm:prSet/>
      <dgm:spPr/>
      <dgm:t>
        <a:bodyPr/>
        <a:lstStyle/>
        <a:p>
          <a:endParaRPr lang="is-IS"/>
        </a:p>
      </dgm:t>
    </dgm:pt>
    <dgm:pt modelId="{85321678-1947-4B37-9B71-5766052A80BD}" type="sibTrans" cxnId="{1750E59D-FC8F-4827-970E-3ED5BF9AD4A6}">
      <dgm:prSet/>
      <dgm:spPr/>
      <dgm:t>
        <a:bodyPr/>
        <a:lstStyle/>
        <a:p>
          <a:endParaRPr lang="is-IS"/>
        </a:p>
      </dgm:t>
    </dgm:pt>
    <dgm:pt modelId="{DCA3A8AA-CBB8-4993-9358-04765BBA86B0}">
      <dgm:prSet phldrT="[Text]" custT="1"/>
      <dgm:spPr/>
      <dgm:t>
        <a:bodyPr/>
        <a:lstStyle/>
        <a:p>
          <a:pPr marL="172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Fertility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7D0023-4893-428C-9E1E-07E0A68AE469}" type="parTrans" cxnId="{5AC398F5-9B5E-44DE-9AE7-B9DB11AD4E93}">
      <dgm:prSet/>
      <dgm:spPr/>
      <dgm:t>
        <a:bodyPr/>
        <a:lstStyle/>
        <a:p>
          <a:endParaRPr lang="is-IS"/>
        </a:p>
      </dgm:t>
    </dgm:pt>
    <dgm:pt modelId="{887043D5-BB81-4A5F-95BB-F4812D6F8E5F}" type="sibTrans" cxnId="{5AC398F5-9B5E-44DE-9AE7-B9DB11AD4E93}">
      <dgm:prSet/>
      <dgm:spPr/>
      <dgm:t>
        <a:bodyPr/>
        <a:lstStyle/>
        <a:p>
          <a:endParaRPr lang="is-IS"/>
        </a:p>
      </dgm:t>
    </dgm:pt>
    <dgm:pt modelId="{BE193180-EEB4-4F37-A356-632663F39B5D}">
      <dgm:prSet phldrT="[Text]" custT="1"/>
      <dgm:spPr/>
      <dgm:t>
        <a:bodyPr/>
        <a:lstStyle/>
        <a:p>
          <a:pPr marL="172800" marR="0" indent="-17280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Democracy</a:t>
          </a:r>
        </a:p>
      </dgm:t>
    </dgm:pt>
    <dgm:pt modelId="{6E5C9E29-77F9-4F91-913C-2BF2E2DA4F3D}" type="parTrans" cxnId="{89605966-0E2B-42C9-9665-D74E12809A6E}">
      <dgm:prSet/>
      <dgm:spPr/>
      <dgm:t>
        <a:bodyPr/>
        <a:lstStyle/>
        <a:p>
          <a:endParaRPr lang="is-IS"/>
        </a:p>
      </dgm:t>
    </dgm:pt>
    <dgm:pt modelId="{1D856276-FD8C-4CE1-8DF7-FEC04335DCFB}" type="sibTrans" cxnId="{89605966-0E2B-42C9-9665-D74E12809A6E}">
      <dgm:prSet/>
      <dgm:spPr/>
      <dgm:t>
        <a:bodyPr/>
        <a:lstStyle/>
        <a:p>
          <a:endParaRPr lang="is-IS"/>
        </a:p>
      </dgm:t>
    </dgm:pt>
    <dgm:pt modelId="{A9DDD306-15C0-431E-8C1B-A0F7A6525EB6}">
      <dgm:prSet phldrT="[Text]" custT="1"/>
      <dgm:spPr/>
      <dgm:t>
        <a:bodyPr/>
        <a:lstStyle/>
        <a:p>
          <a:pPr marL="172800" indent="-17280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Corruption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BE66AC-D925-4A5E-B9A2-CF2B6269D107}" type="parTrans" cxnId="{7E81A01D-41D1-4628-AD20-E4FC50FCF187}">
      <dgm:prSet/>
      <dgm:spPr/>
      <dgm:t>
        <a:bodyPr/>
        <a:lstStyle/>
        <a:p>
          <a:endParaRPr lang="is-IS"/>
        </a:p>
      </dgm:t>
    </dgm:pt>
    <dgm:pt modelId="{40EEB193-DDAF-4038-8C06-741132865C15}" type="sibTrans" cxnId="{7E81A01D-41D1-4628-AD20-E4FC50FCF187}">
      <dgm:prSet/>
      <dgm:spPr/>
      <dgm:t>
        <a:bodyPr/>
        <a:lstStyle/>
        <a:p>
          <a:endParaRPr lang="is-IS"/>
        </a:p>
      </dgm:t>
    </dgm:pt>
    <dgm:pt modelId="{C272114A-FFC1-4378-8CD3-FF211BD8A03E}">
      <dgm:prSet phldrT="[Text]" custT="1"/>
      <dgm:spPr/>
      <dgm:t>
        <a:bodyPr/>
        <a:lstStyle/>
        <a:p>
          <a:pPr marL="172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care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4D990-1C50-40D9-B8AB-72C7D84A5335}" type="parTrans" cxnId="{B51BB5E3-4B3C-4FB5-B640-BA7198ADCB7F}">
      <dgm:prSet/>
      <dgm:spPr/>
      <dgm:t>
        <a:bodyPr/>
        <a:lstStyle/>
        <a:p>
          <a:endParaRPr lang="is-IS"/>
        </a:p>
      </dgm:t>
    </dgm:pt>
    <dgm:pt modelId="{B9D31753-FE26-468A-BDCE-D9E9B4357541}" type="sibTrans" cxnId="{B51BB5E3-4B3C-4FB5-B640-BA7198ADCB7F}">
      <dgm:prSet/>
      <dgm:spPr/>
      <dgm:t>
        <a:bodyPr/>
        <a:lstStyle/>
        <a:p>
          <a:endParaRPr lang="is-IS"/>
        </a:p>
      </dgm:t>
    </dgm:pt>
    <dgm:pt modelId="{C689CD07-4A21-4F8E-B29A-89ADE0717E73}">
      <dgm:prSet phldrT="[Text]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capital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A90ED-4503-4932-9E3B-0FBAE37C81C2}" type="parTrans" cxnId="{4BE7AE00-163E-4660-A9BA-EBE90C1A858D}">
      <dgm:prSet/>
      <dgm:spPr/>
      <dgm:t>
        <a:bodyPr/>
        <a:lstStyle/>
        <a:p>
          <a:endParaRPr lang="is-IS"/>
        </a:p>
      </dgm:t>
    </dgm:pt>
    <dgm:pt modelId="{6EA0B696-E6A9-443A-A19C-8C2EC6A89A54}" type="sibTrans" cxnId="{4BE7AE00-163E-4660-A9BA-EBE90C1A858D}">
      <dgm:prSet/>
      <dgm:spPr/>
      <dgm:t>
        <a:bodyPr/>
        <a:lstStyle/>
        <a:p>
          <a:endParaRPr lang="is-IS"/>
        </a:p>
      </dgm:t>
    </dgm:pt>
    <dgm:pt modelId="{7814F9D7-ABA5-45FC-B7CD-89A15F6CBA6C}">
      <dgm:prSet phldrT="[Text]" custT="1"/>
      <dgm:spPr/>
      <dgm:t>
        <a:bodyPr/>
        <a:lstStyle/>
        <a:p>
          <a:pPr marL="118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Inflation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076F3-F3D5-40E4-8E5A-487E3EDE4A77}" type="parTrans" cxnId="{E92366E2-3CF4-4885-9A26-6BAF1241C263}">
      <dgm:prSet/>
      <dgm:spPr/>
      <dgm:t>
        <a:bodyPr/>
        <a:lstStyle/>
        <a:p>
          <a:endParaRPr lang="is-IS"/>
        </a:p>
      </dgm:t>
    </dgm:pt>
    <dgm:pt modelId="{39B8229F-9899-44C7-84F3-BF2356269AD4}" type="sibTrans" cxnId="{E92366E2-3CF4-4885-9A26-6BAF1241C263}">
      <dgm:prSet/>
      <dgm:spPr/>
      <dgm:t>
        <a:bodyPr/>
        <a:lstStyle/>
        <a:p>
          <a:endParaRPr lang="is-IS"/>
        </a:p>
      </dgm:t>
    </dgm:pt>
    <dgm:pt modelId="{EACCA335-08CF-4406-9301-6015D95131AA}">
      <dgm:prSet phldrT="[Text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172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Dutch disease</a:t>
          </a:r>
        </a:p>
      </dgm:t>
    </dgm:pt>
    <dgm:pt modelId="{6812AFAC-524F-47F0-9A7A-A1FF802145F7}" type="parTrans" cxnId="{FE952C5D-C5FD-4259-A092-CCE05B77A858}">
      <dgm:prSet/>
      <dgm:spPr/>
      <dgm:t>
        <a:bodyPr/>
        <a:lstStyle/>
        <a:p>
          <a:endParaRPr lang="is-IS"/>
        </a:p>
      </dgm:t>
    </dgm:pt>
    <dgm:pt modelId="{0BFE1C5A-9862-479B-88C5-9AF5D47CDAEB}" type="sibTrans" cxnId="{FE952C5D-C5FD-4259-A092-CCE05B77A858}">
      <dgm:prSet/>
      <dgm:spPr/>
      <dgm:t>
        <a:bodyPr/>
        <a:lstStyle/>
        <a:p>
          <a:endParaRPr lang="is-IS"/>
        </a:p>
      </dgm:t>
    </dgm:pt>
    <dgm:pt modelId="{6CB566E5-EB23-4803-9D0B-A6327C96B4B6}">
      <dgm:prSet phldrT="[Text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172800"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Rent seeking</a:t>
          </a:r>
        </a:p>
      </dgm:t>
    </dgm:pt>
    <dgm:pt modelId="{5F9AAD93-41FD-4AAE-87EF-ECF0C418B081}" type="parTrans" cxnId="{111B29D7-13DF-4F56-8B87-90F3837A1D07}">
      <dgm:prSet/>
      <dgm:spPr/>
      <dgm:t>
        <a:bodyPr/>
        <a:lstStyle/>
        <a:p>
          <a:endParaRPr lang="is-IS"/>
        </a:p>
      </dgm:t>
    </dgm:pt>
    <dgm:pt modelId="{D6F661C0-ED0E-48E1-BDE7-E22F54BA5302}" type="sibTrans" cxnId="{111B29D7-13DF-4F56-8B87-90F3837A1D07}">
      <dgm:prSet/>
      <dgm:spPr/>
      <dgm:t>
        <a:bodyPr/>
        <a:lstStyle/>
        <a:p>
          <a:endParaRPr lang="is-IS"/>
        </a:p>
      </dgm:t>
    </dgm:pt>
    <dgm:pt modelId="{D4DE94F1-3A2D-47A7-8225-C6E20B711D43}">
      <dgm:prSet phldrT="[Text]" custT="1"/>
      <dgm:spPr/>
      <dgm:t>
        <a:bodyPr/>
        <a:lstStyle/>
        <a:p>
          <a:pPr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5DECD-6CC0-4A77-BF95-5B48551B6AA7}" type="parTrans" cxnId="{7DE7C867-3D7F-46FC-8F4B-908B5508FA94}">
      <dgm:prSet/>
      <dgm:spPr/>
      <dgm:t>
        <a:bodyPr/>
        <a:lstStyle/>
        <a:p>
          <a:endParaRPr lang="is-IS"/>
        </a:p>
      </dgm:t>
    </dgm:pt>
    <dgm:pt modelId="{1455BCFE-B79B-4F8F-9D86-BDEEE1F86258}" type="sibTrans" cxnId="{7DE7C867-3D7F-46FC-8F4B-908B5508FA94}">
      <dgm:prSet/>
      <dgm:spPr/>
      <dgm:t>
        <a:bodyPr/>
        <a:lstStyle/>
        <a:p>
          <a:endParaRPr lang="is-IS"/>
        </a:p>
      </dgm:t>
    </dgm:pt>
    <dgm:pt modelId="{891E3D48-6D8A-4F4B-95DA-C8818C6CBE54}">
      <dgm:prSet phldrT="[Text]" custT="1"/>
      <dgm:spPr/>
      <dgm:t>
        <a:bodyPr/>
        <a:lstStyle/>
        <a:p>
          <a:pPr indent="-172800" algn="ctr">
            <a:lnSpc>
              <a:spcPct val="100000"/>
            </a:lnSpc>
          </a:pPr>
          <a:r>
            <a:rPr lang="en-US" sz="15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Foreign investment</a:t>
          </a:r>
          <a:endParaRPr lang="en-US" sz="15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FD758-6176-46F9-BC36-97882C7584C1}" type="parTrans" cxnId="{8D0798D9-7E56-461B-BAC6-4B68F1EB013D}">
      <dgm:prSet/>
      <dgm:spPr/>
      <dgm:t>
        <a:bodyPr/>
        <a:lstStyle/>
        <a:p>
          <a:endParaRPr lang="is-IS"/>
        </a:p>
      </dgm:t>
    </dgm:pt>
    <dgm:pt modelId="{2AC22DB6-FE3D-40A4-B061-30583A6DFC9C}" type="sibTrans" cxnId="{8D0798D9-7E56-461B-BAC6-4B68F1EB013D}">
      <dgm:prSet/>
      <dgm:spPr/>
      <dgm:t>
        <a:bodyPr/>
        <a:lstStyle/>
        <a:p>
          <a:endParaRPr lang="is-IS"/>
        </a:p>
      </dgm:t>
    </dgm:pt>
    <dgm:pt modelId="{79B68D87-C9FB-449B-9AF8-6F211BE1B281}" type="pres">
      <dgm:prSet presAssocID="{03C67DDD-9D49-4BDE-8D2C-3E99DB81C7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5BC11D2B-AD46-471D-B91E-3CB3AFF10327}" type="pres">
      <dgm:prSet presAssocID="{EB8AE2BA-20A3-4C0A-9BE4-0FEC35710713}" presName="centerShape" presStyleLbl="node0" presStyleIdx="0" presStyleCnt="1"/>
      <dgm:spPr/>
      <dgm:t>
        <a:bodyPr/>
        <a:lstStyle/>
        <a:p>
          <a:endParaRPr lang="is-IS"/>
        </a:p>
      </dgm:t>
    </dgm:pt>
    <dgm:pt modelId="{7B509932-340F-4E6C-85FA-BB2778B57DF7}" type="pres">
      <dgm:prSet presAssocID="{4F8CB648-CA52-4A03-8CAA-E6DF8C655092}" presName="parTrans" presStyleLbl="bgSibTrans2D1" presStyleIdx="0" presStyleCnt="5"/>
      <dgm:spPr/>
      <dgm:t>
        <a:bodyPr/>
        <a:lstStyle/>
        <a:p>
          <a:endParaRPr lang="is-IS"/>
        </a:p>
      </dgm:t>
    </dgm:pt>
    <dgm:pt modelId="{267AE468-172E-4585-8829-867B8BFA45A4}" type="pres">
      <dgm:prSet presAssocID="{F62727FF-0B49-4FDD-9F01-2A373AD304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0ACD700-B187-4332-B1A6-34F0E51C54E1}" type="pres">
      <dgm:prSet presAssocID="{98EA90ED-4503-4932-9E3B-0FBAE37C81C2}" presName="parTrans" presStyleLbl="bgSibTrans2D1" presStyleIdx="1" presStyleCnt="5"/>
      <dgm:spPr/>
      <dgm:t>
        <a:bodyPr/>
        <a:lstStyle/>
        <a:p>
          <a:endParaRPr lang="is-IS"/>
        </a:p>
      </dgm:t>
    </dgm:pt>
    <dgm:pt modelId="{E7C937D9-96A8-4958-8FD8-A5E6C0C33C07}" type="pres">
      <dgm:prSet presAssocID="{C689CD07-4A21-4F8E-B29A-89ADE0717E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543DC91-5A60-45EE-8CEC-9988E7580790}" type="pres">
      <dgm:prSet presAssocID="{59C85E8F-2410-41D7-97AC-E2817A90ED72}" presName="parTrans" presStyleLbl="bgSibTrans2D1" presStyleIdx="2" presStyleCnt="5"/>
      <dgm:spPr/>
      <dgm:t>
        <a:bodyPr/>
        <a:lstStyle/>
        <a:p>
          <a:endParaRPr lang="is-IS"/>
        </a:p>
      </dgm:t>
    </dgm:pt>
    <dgm:pt modelId="{3582C9B6-A2F7-4124-B09B-18FF03C611C4}" type="pres">
      <dgm:prSet presAssocID="{6331CF7E-06E4-43D9-BFFC-014DA2EEC1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8C02DA4-F4C5-4458-B147-027DB658F25F}" type="pres">
      <dgm:prSet presAssocID="{EC9C4999-3090-4EA8-8157-D0D58B745A7E}" presName="parTrans" presStyleLbl="bgSibTrans2D1" presStyleIdx="3" presStyleCnt="5"/>
      <dgm:spPr/>
      <dgm:t>
        <a:bodyPr/>
        <a:lstStyle/>
        <a:p>
          <a:endParaRPr lang="is-IS"/>
        </a:p>
      </dgm:t>
    </dgm:pt>
    <dgm:pt modelId="{130BC7E1-B4EF-41DB-BEC3-BEEE9E9C8C43}" type="pres">
      <dgm:prSet presAssocID="{BA7FD8A1-3962-4867-A92D-92BA20E8F1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F7D3E62-61C7-4727-B408-3F5E9797EB73}" type="pres">
      <dgm:prSet presAssocID="{6CAD2888-1051-431E-9C46-8B6AE8F37CD5}" presName="parTrans" presStyleLbl="bgSibTrans2D1" presStyleIdx="4" presStyleCnt="5"/>
      <dgm:spPr/>
      <dgm:t>
        <a:bodyPr/>
        <a:lstStyle/>
        <a:p>
          <a:endParaRPr lang="is-IS"/>
        </a:p>
      </dgm:t>
    </dgm:pt>
    <dgm:pt modelId="{2D784F01-98E4-482C-BEBC-F2837711A0C4}" type="pres">
      <dgm:prSet presAssocID="{8825B987-2E69-4120-B4CC-005009F2BD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562E64BE-B5F6-4EAD-B52B-9B78B1A4254E}" srcId="{EB8AE2BA-20A3-4C0A-9BE4-0FEC35710713}" destId="{F62727FF-0B49-4FDD-9F01-2A373AD304E4}" srcOrd="0" destOrd="0" parTransId="{4F8CB648-CA52-4A03-8CAA-E6DF8C655092}" sibTransId="{EE1B7C1B-6B04-414D-AC99-E33392B6D717}"/>
    <dgm:cxn modelId="{89605966-0E2B-42C9-9665-D74E12809A6E}" srcId="{BA7FD8A1-3962-4867-A92D-92BA20E8F12F}" destId="{BE193180-EEB4-4F37-A356-632663F39B5D}" srcOrd="0" destOrd="0" parTransId="{6E5C9E29-77F9-4F91-913C-2BF2E2DA4F3D}" sibTransId="{1D856276-FD8C-4CE1-8DF7-FEC04335DCFB}"/>
    <dgm:cxn modelId="{7E81A01D-41D1-4628-AD20-E4FC50FCF187}" srcId="{BA7FD8A1-3962-4867-A92D-92BA20E8F12F}" destId="{A9DDD306-15C0-431E-8C1B-A0F7A6525EB6}" srcOrd="1" destOrd="0" parTransId="{CFBE66AC-D925-4A5E-B9A2-CF2B6269D107}" sibTransId="{40EEB193-DDAF-4038-8C06-741132865C15}"/>
    <dgm:cxn modelId="{C2804CCC-E842-4E4F-BA68-3FC89F26A19B}" type="presOf" srcId="{59C85E8F-2410-41D7-97AC-E2817A90ED72}" destId="{5543DC91-5A60-45EE-8CEC-9988E7580790}" srcOrd="0" destOrd="0" presId="urn:microsoft.com/office/officeart/2005/8/layout/radial4"/>
    <dgm:cxn modelId="{5AC398F5-9B5E-44DE-9AE7-B9DB11AD4E93}" srcId="{6331CF7E-06E4-43D9-BFFC-014DA2EEC1DD}" destId="{DCA3A8AA-CBB8-4993-9358-04765BBA86B0}" srcOrd="2" destOrd="0" parTransId="{AC7D0023-4893-428C-9E1E-07E0A68AE469}" sibTransId="{887043D5-BB81-4A5F-95BB-F4812D6F8E5F}"/>
    <dgm:cxn modelId="{2061D515-208F-4864-BA94-659E1C330B4F}" type="presOf" srcId="{BA7FD8A1-3962-4867-A92D-92BA20E8F12F}" destId="{130BC7E1-B4EF-41DB-BEC3-BEEE9E9C8C43}" srcOrd="0" destOrd="0" presId="urn:microsoft.com/office/officeart/2005/8/layout/radial4"/>
    <dgm:cxn modelId="{154768F3-45A5-4CCC-86A0-2495619D129E}" type="presOf" srcId="{4F8CB648-CA52-4A03-8CAA-E6DF8C655092}" destId="{7B509932-340F-4E6C-85FA-BB2778B57DF7}" srcOrd="0" destOrd="0" presId="urn:microsoft.com/office/officeart/2005/8/layout/radial4"/>
    <dgm:cxn modelId="{9438616F-B501-4E6B-BAEF-3B39CEE02137}" type="presOf" srcId="{6331CF7E-06E4-43D9-BFFC-014DA2EEC1DD}" destId="{3582C9B6-A2F7-4124-B09B-18FF03C611C4}" srcOrd="0" destOrd="0" presId="urn:microsoft.com/office/officeart/2005/8/layout/radial4"/>
    <dgm:cxn modelId="{30D62F75-02BD-4029-AD3E-489BAC1786B6}" type="presOf" srcId="{EACCA335-08CF-4406-9301-6015D95131AA}" destId="{2D784F01-98E4-482C-BEBC-F2837711A0C4}" srcOrd="0" destOrd="1" presId="urn:microsoft.com/office/officeart/2005/8/layout/radial4"/>
    <dgm:cxn modelId="{3C56D816-21F8-47CF-8AF4-440E96C03344}" type="presOf" srcId="{BE193180-EEB4-4F37-A356-632663F39B5D}" destId="{130BC7E1-B4EF-41DB-BEC3-BEEE9E9C8C43}" srcOrd="0" destOrd="1" presId="urn:microsoft.com/office/officeart/2005/8/layout/radial4"/>
    <dgm:cxn modelId="{8B6B49D7-E7C6-4813-A655-0D6DBF5467B4}" type="presOf" srcId="{EB8AE2BA-20A3-4C0A-9BE4-0FEC35710713}" destId="{5BC11D2B-AD46-471D-B91E-3CB3AFF10327}" srcOrd="0" destOrd="0" presId="urn:microsoft.com/office/officeart/2005/8/layout/radial4"/>
    <dgm:cxn modelId="{8D0798D9-7E56-461B-BAC6-4B68F1EB013D}" srcId="{F62727FF-0B49-4FDD-9F01-2A373AD304E4}" destId="{891E3D48-6D8A-4F4B-95DA-C8818C6CBE54}" srcOrd="2" destOrd="0" parTransId="{69CFD758-6176-46F9-BC36-97882C7584C1}" sibTransId="{2AC22DB6-FE3D-40A4-B061-30583A6DFC9C}"/>
    <dgm:cxn modelId="{1750E59D-FC8F-4827-970E-3ED5BF9AD4A6}" srcId="{6331CF7E-06E4-43D9-BFFC-014DA2EEC1DD}" destId="{04BBCC9F-EE91-49BE-B7CF-DFB427BFE046}" srcOrd="0" destOrd="0" parTransId="{0DCDBE41-2DCB-4FF2-9C7D-5043BBE65B0E}" sibTransId="{85321678-1947-4B37-9B71-5766052A80BD}"/>
    <dgm:cxn modelId="{228ED96F-7782-4D69-9EDD-55AC333FA615}" type="presOf" srcId="{7814F9D7-ABA5-45FC-B7CD-89A15F6CBA6C}" destId="{E7C937D9-96A8-4958-8FD8-A5E6C0C33C07}" srcOrd="0" destOrd="1" presId="urn:microsoft.com/office/officeart/2005/8/layout/radial4"/>
    <dgm:cxn modelId="{FE952C5D-C5FD-4259-A092-CCE05B77A858}" srcId="{8825B987-2E69-4120-B4CC-005009F2BD46}" destId="{EACCA335-08CF-4406-9301-6015D95131AA}" srcOrd="0" destOrd="0" parTransId="{6812AFAC-524F-47F0-9A7A-A1FF802145F7}" sibTransId="{0BFE1C5A-9862-479B-88C5-9AF5D47CDAEB}"/>
    <dgm:cxn modelId="{77149177-8073-4F4C-953D-074D6E4B9E71}" type="presOf" srcId="{D4DE94F1-3A2D-47A7-8225-C6E20B711D43}" destId="{267AE468-172E-4585-8829-867B8BFA45A4}" srcOrd="0" destOrd="2" presId="urn:microsoft.com/office/officeart/2005/8/layout/radial4"/>
    <dgm:cxn modelId="{B9C09ADC-82BD-46DE-AAD6-19425C2DB946}" type="presOf" srcId="{891E3D48-6D8A-4F4B-95DA-C8818C6CBE54}" destId="{267AE468-172E-4585-8829-867B8BFA45A4}" srcOrd="0" destOrd="3" presId="urn:microsoft.com/office/officeart/2005/8/layout/radial4"/>
    <dgm:cxn modelId="{802D7DB1-6406-4FA1-A940-8D1FFAC44092}" type="presOf" srcId="{C272114A-FFC1-4378-8CD3-FF211BD8A03E}" destId="{3582C9B6-A2F7-4124-B09B-18FF03C611C4}" srcOrd="0" destOrd="2" presId="urn:microsoft.com/office/officeart/2005/8/layout/radial4"/>
    <dgm:cxn modelId="{306EDA4B-2AC6-48DB-85F8-66D5DD11679A}" type="presOf" srcId="{04BBCC9F-EE91-49BE-B7CF-DFB427BFE046}" destId="{3582C9B6-A2F7-4124-B09B-18FF03C611C4}" srcOrd="0" destOrd="1" presId="urn:microsoft.com/office/officeart/2005/8/layout/radial4"/>
    <dgm:cxn modelId="{C2A47D06-762C-45E0-8EB6-4C418E484686}" type="presOf" srcId="{A9DDD306-15C0-431E-8C1B-A0F7A6525EB6}" destId="{130BC7E1-B4EF-41DB-BEC3-BEEE9E9C8C43}" srcOrd="0" destOrd="2" presId="urn:microsoft.com/office/officeart/2005/8/layout/radial4"/>
    <dgm:cxn modelId="{8E9F7524-F809-482F-A781-A3AC5D108CE7}" type="presOf" srcId="{EC9C4999-3090-4EA8-8157-D0D58B745A7E}" destId="{28C02DA4-F4C5-4458-B147-027DB658F25F}" srcOrd="0" destOrd="0" presId="urn:microsoft.com/office/officeart/2005/8/layout/radial4"/>
    <dgm:cxn modelId="{A8EFA472-814A-4AA4-A374-16AA765DDD1A}" type="presOf" srcId="{C689CD07-4A21-4F8E-B29A-89ADE0717E73}" destId="{E7C937D9-96A8-4958-8FD8-A5E6C0C33C07}" srcOrd="0" destOrd="0" presId="urn:microsoft.com/office/officeart/2005/8/layout/radial4"/>
    <dgm:cxn modelId="{0099268B-C21E-4357-9959-1932335E9F60}" type="presOf" srcId="{6CB566E5-EB23-4803-9D0B-A6327C96B4B6}" destId="{2D784F01-98E4-482C-BEBC-F2837711A0C4}" srcOrd="0" destOrd="2" presId="urn:microsoft.com/office/officeart/2005/8/layout/radial4"/>
    <dgm:cxn modelId="{991FB286-9926-4565-A9B0-7EA1230F1B32}" srcId="{EB8AE2BA-20A3-4C0A-9BE4-0FEC35710713}" destId="{8825B987-2E69-4120-B4CC-005009F2BD46}" srcOrd="4" destOrd="0" parTransId="{6CAD2888-1051-431E-9C46-8B6AE8F37CD5}" sibTransId="{F89EDD6B-9B89-4B8A-9177-D9C439DE6B16}"/>
    <dgm:cxn modelId="{EF182DA5-D3D7-4B5D-8B29-3395C3A5EC31}" type="presOf" srcId="{98EA90ED-4503-4932-9E3B-0FBAE37C81C2}" destId="{80ACD700-B187-4332-B1A6-34F0E51C54E1}" srcOrd="0" destOrd="0" presId="urn:microsoft.com/office/officeart/2005/8/layout/radial4"/>
    <dgm:cxn modelId="{4BE7AE00-163E-4660-A9BA-EBE90C1A858D}" srcId="{EB8AE2BA-20A3-4C0A-9BE4-0FEC35710713}" destId="{C689CD07-4A21-4F8E-B29A-89ADE0717E73}" srcOrd="1" destOrd="0" parTransId="{98EA90ED-4503-4932-9E3B-0FBAE37C81C2}" sibTransId="{6EA0B696-E6A9-443A-A19C-8C2EC6A89A54}"/>
    <dgm:cxn modelId="{54AD5879-63F3-486C-900A-5EE7B8BCEB50}" type="presOf" srcId="{DCA3A8AA-CBB8-4993-9358-04765BBA86B0}" destId="{3582C9B6-A2F7-4124-B09B-18FF03C611C4}" srcOrd="0" destOrd="3" presId="urn:microsoft.com/office/officeart/2005/8/layout/radial4"/>
    <dgm:cxn modelId="{8DF0D8D6-DF40-412E-BB91-6A495E7CB5AB}" type="presOf" srcId="{03C67DDD-9D49-4BDE-8D2C-3E99DB81C75D}" destId="{79B68D87-C9FB-449B-9AF8-6F211BE1B281}" srcOrd="0" destOrd="0" presId="urn:microsoft.com/office/officeart/2005/8/layout/radial4"/>
    <dgm:cxn modelId="{1D187452-6791-4B30-B8F3-C26F079D4574}" srcId="{F62727FF-0B49-4FDD-9F01-2A373AD304E4}" destId="{823264EE-BDAB-491F-AC4A-729A316EE6A2}" srcOrd="0" destOrd="0" parTransId="{453858B5-1A54-4F38-88B3-3BBFE0827097}" sibTransId="{39A96B34-6269-4A13-8621-75E7EB4FDBD6}"/>
    <dgm:cxn modelId="{B51BB5E3-4B3C-4FB5-B640-BA7198ADCB7F}" srcId="{6331CF7E-06E4-43D9-BFFC-014DA2EEC1DD}" destId="{C272114A-FFC1-4378-8CD3-FF211BD8A03E}" srcOrd="1" destOrd="0" parTransId="{78F4D990-1C50-40D9-B8AB-72C7D84A5335}" sibTransId="{B9D31753-FE26-468A-BDCE-D9E9B4357541}"/>
    <dgm:cxn modelId="{9A6C797C-4419-4EC5-98FA-715E5A1B2282}" type="presOf" srcId="{8825B987-2E69-4120-B4CC-005009F2BD46}" destId="{2D784F01-98E4-482C-BEBC-F2837711A0C4}" srcOrd="0" destOrd="0" presId="urn:microsoft.com/office/officeart/2005/8/layout/radial4"/>
    <dgm:cxn modelId="{111B29D7-13DF-4F56-8B87-90F3837A1D07}" srcId="{8825B987-2E69-4120-B4CC-005009F2BD46}" destId="{6CB566E5-EB23-4803-9D0B-A6327C96B4B6}" srcOrd="1" destOrd="0" parTransId="{5F9AAD93-41FD-4AAE-87EF-ECF0C418B081}" sibTransId="{D6F661C0-ED0E-48E1-BDE7-E22F54BA5302}"/>
    <dgm:cxn modelId="{67C4FAF0-566F-4DE1-B495-984C8ECECC4E}" srcId="{EB8AE2BA-20A3-4C0A-9BE4-0FEC35710713}" destId="{BA7FD8A1-3962-4867-A92D-92BA20E8F12F}" srcOrd="3" destOrd="0" parTransId="{EC9C4999-3090-4EA8-8157-D0D58B745A7E}" sibTransId="{710F3B5C-87B7-46D7-9AF8-2A1B27E2619D}"/>
    <dgm:cxn modelId="{7B56EBB5-B2F4-414E-B9C9-611A4B9E0560}" type="presOf" srcId="{6CAD2888-1051-431E-9C46-8B6AE8F37CD5}" destId="{5F7D3E62-61C7-4727-B408-3F5E9797EB73}" srcOrd="0" destOrd="0" presId="urn:microsoft.com/office/officeart/2005/8/layout/radial4"/>
    <dgm:cxn modelId="{13AE0808-96F0-432B-8706-354D1B8959CD}" type="presOf" srcId="{F62727FF-0B49-4FDD-9F01-2A373AD304E4}" destId="{267AE468-172E-4585-8829-867B8BFA45A4}" srcOrd="0" destOrd="0" presId="urn:microsoft.com/office/officeart/2005/8/layout/radial4"/>
    <dgm:cxn modelId="{7DE7C867-3D7F-46FC-8F4B-908B5508FA94}" srcId="{F62727FF-0B49-4FDD-9F01-2A373AD304E4}" destId="{D4DE94F1-3A2D-47A7-8225-C6E20B711D43}" srcOrd="1" destOrd="0" parTransId="{7325DECD-6CC0-4A77-BF95-5B48551B6AA7}" sibTransId="{1455BCFE-B79B-4F8F-9D86-BDEEE1F86258}"/>
    <dgm:cxn modelId="{4A91FB2D-5BEF-4918-A824-D472D16AAE62}" srcId="{EB8AE2BA-20A3-4C0A-9BE4-0FEC35710713}" destId="{6331CF7E-06E4-43D9-BFFC-014DA2EEC1DD}" srcOrd="2" destOrd="0" parTransId="{59C85E8F-2410-41D7-97AC-E2817A90ED72}" sibTransId="{936CD739-C437-4086-9067-123E36C0FFC3}"/>
    <dgm:cxn modelId="{9E19A34F-CF2D-4F2F-BA23-ECAF385E3639}" srcId="{03C67DDD-9D49-4BDE-8D2C-3E99DB81C75D}" destId="{EB8AE2BA-20A3-4C0A-9BE4-0FEC35710713}" srcOrd="0" destOrd="0" parTransId="{2CF9E70C-0D93-4173-A086-721F7A9D32A1}" sibTransId="{E0CD7DD7-30FB-458D-AF5F-F52148483248}"/>
    <dgm:cxn modelId="{A9E3DB8D-A8F8-4441-98E4-9832C721A619}" type="presOf" srcId="{823264EE-BDAB-491F-AC4A-729A316EE6A2}" destId="{267AE468-172E-4585-8829-867B8BFA45A4}" srcOrd="0" destOrd="1" presId="urn:microsoft.com/office/officeart/2005/8/layout/radial4"/>
    <dgm:cxn modelId="{E92366E2-3CF4-4885-9A26-6BAF1241C263}" srcId="{C689CD07-4A21-4F8E-B29A-89ADE0717E73}" destId="{7814F9D7-ABA5-45FC-B7CD-89A15F6CBA6C}" srcOrd="0" destOrd="0" parTransId="{D8F076F3-F3D5-40E4-8E5A-487E3EDE4A77}" sibTransId="{39B8229F-9899-44C7-84F3-BF2356269AD4}"/>
    <dgm:cxn modelId="{AF0B1EEC-8758-4DED-9B4C-B6B1DF27A0DD}" type="presParOf" srcId="{79B68D87-C9FB-449B-9AF8-6F211BE1B281}" destId="{5BC11D2B-AD46-471D-B91E-3CB3AFF10327}" srcOrd="0" destOrd="0" presId="urn:microsoft.com/office/officeart/2005/8/layout/radial4"/>
    <dgm:cxn modelId="{D01C473E-58CC-4F81-B49B-A58AB3AF13D6}" type="presParOf" srcId="{79B68D87-C9FB-449B-9AF8-6F211BE1B281}" destId="{7B509932-340F-4E6C-85FA-BB2778B57DF7}" srcOrd="1" destOrd="0" presId="urn:microsoft.com/office/officeart/2005/8/layout/radial4"/>
    <dgm:cxn modelId="{893C2402-CA50-4073-9E79-A51ABBCC474F}" type="presParOf" srcId="{79B68D87-C9FB-449B-9AF8-6F211BE1B281}" destId="{267AE468-172E-4585-8829-867B8BFA45A4}" srcOrd="2" destOrd="0" presId="urn:microsoft.com/office/officeart/2005/8/layout/radial4"/>
    <dgm:cxn modelId="{922F0C5F-9720-4AEE-A4DD-28B2CC242D9C}" type="presParOf" srcId="{79B68D87-C9FB-449B-9AF8-6F211BE1B281}" destId="{80ACD700-B187-4332-B1A6-34F0E51C54E1}" srcOrd="3" destOrd="0" presId="urn:microsoft.com/office/officeart/2005/8/layout/radial4"/>
    <dgm:cxn modelId="{586040A9-8372-4176-A5C4-E83597314BAB}" type="presParOf" srcId="{79B68D87-C9FB-449B-9AF8-6F211BE1B281}" destId="{E7C937D9-96A8-4958-8FD8-A5E6C0C33C07}" srcOrd="4" destOrd="0" presId="urn:microsoft.com/office/officeart/2005/8/layout/radial4"/>
    <dgm:cxn modelId="{08BD3A9C-4C69-4080-AFB7-917C373A3391}" type="presParOf" srcId="{79B68D87-C9FB-449B-9AF8-6F211BE1B281}" destId="{5543DC91-5A60-45EE-8CEC-9988E7580790}" srcOrd="5" destOrd="0" presId="urn:microsoft.com/office/officeart/2005/8/layout/radial4"/>
    <dgm:cxn modelId="{2F0BD69C-8FCA-4220-813D-A8EDDFA3BAE9}" type="presParOf" srcId="{79B68D87-C9FB-449B-9AF8-6F211BE1B281}" destId="{3582C9B6-A2F7-4124-B09B-18FF03C611C4}" srcOrd="6" destOrd="0" presId="urn:microsoft.com/office/officeart/2005/8/layout/radial4"/>
    <dgm:cxn modelId="{04544100-378B-44B6-B363-3F76C86E8302}" type="presParOf" srcId="{79B68D87-C9FB-449B-9AF8-6F211BE1B281}" destId="{28C02DA4-F4C5-4458-B147-027DB658F25F}" srcOrd="7" destOrd="0" presId="urn:microsoft.com/office/officeart/2005/8/layout/radial4"/>
    <dgm:cxn modelId="{A677B24C-9253-4FAE-8A28-F09CEBBE323B}" type="presParOf" srcId="{79B68D87-C9FB-449B-9AF8-6F211BE1B281}" destId="{130BC7E1-B4EF-41DB-BEC3-BEEE9E9C8C43}" srcOrd="8" destOrd="0" presId="urn:microsoft.com/office/officeart/2005/8/layout/radial4"/>
    <dgm:cxn modelId="{7113B438-9507-4743-B313-AE07458D8F12}" type="presParOf" srcId="{79B68D87-C9FB-449B-9AF8-6F211BE1B281}" destId="{5F7D3E62-61C7-4727-B408-3F5E9797EB73}" srcOrd="9" destOrd="0" presId="urn:microsoft.com/office/officeart/2005/8/layout/radial4"/>
    <dgm:cxn modelId="{212760BC-7313-4658-9B42-B9E30D489B4D}" type="presParOf" srcId="{79B68D87-C9FB-449B-9AF8-6F211BE1B281}" destId="{2D784F01-98E4-482C-BEBC-F2837711A0C4}" srcOrd="10" destOrd="0" presId="urn:microsoft.com/office/officeart/2005/8/layout/radial4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6AD0C-494F-400A-8EAA-8C69479035E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06CA74D3-82A2-4169-8CDC-5FFA2FC7677E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err="1"/>
            <a:t>Natural</a:t>
          </a:r>
          <a:r>
            <a:rPr lang="is-IS" dirty="0"/>
            <a:t> </a:t>
          </a:r>
          <a:r>
            <a:rPr lang="is-IS" dirty="0" err="1"/>
            <a:t>capital</a:t>
          </a:r>
          <a:endParaRPr lang="is-IS" dirty="0"/>
        </a:p>
      </dgm:t>
    </dgm:pt>
    <dgm:pt modelId="{A756E818-E9CE-477B-AAB3-3705CEFCB71D}" type="parTrans" cxnId="{B7685D41-8572-42B8-895B-BA49FE617F4C}">
      <dgm:prSet/>
      <dgm:spPr/>
      <dgm:t>
        <a:bodyPr/>
        <a:lstStyle/>
        <a:p>
          <a:endParaRPr lang="is-IS"/>
        </a:p>
      </dgm:t>
    </dgm:pt>
    <dgm:pt modelId="{8C654AAB-1FAC-47CD-A767-88395FB7A8E6}" type="sibTrans" cxnId="{B7685D41-8572-42B8-895B-BA49FE617F4C}">
      <dgm:prSet/>
      <dgm:spPr/>
      <dgm:t>
        <a:bodyPr/>
        <a:lstStyle/>
        <a:p>
          <a:endParaRPr lang="is-IS"/>
        </a:p>
      </dgm:t>
    </dgm:pt>
    <dgm:pt modelId="{D2B02259-6CCD-4D29-B9E6-4BE63D478F81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/>
            <a:t>Education</a:t>
          </a:r>
        </a:p>
      </dgm:t>
    </dgm:pt>
    <dgm:pt modelId="{9C2B6154-CCD9-4A83-80AD-16468603232C}" type="parTrans" cxnId="{2B1F2CF6-BC42-4FC2-820A-629B9B85FD8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/>
        </a:p>
      </dgm:t>
    </dgm:pt>
    <dgm:pt modelId="{7ABA21B4-F947-47B5-B4B5-F699D8FAFC42}" type="sibTrans" cxnId="{2B1F2CF6-BC42-4FC2-820A-629B9B85FD8A}">
      <dgm:prSet/>
      <dgm:spPr/>
      <dgm:t>
        <a:bodyPr/>
        <a:lstStyle/>
        <a:p>
          <a:endParaRPr lang="is-IS"/>
        </a:p>
      </dgm:t>
    </dgm:pt>
    <dgm:pt modelId="{CCBED557-3A69-477A-9699-C8B38567D2D0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err="1"/>
            <a:t>Corruption</a:t>
          </a:r>
          <a:endParaRPr lang="is-IS" dirty="0"/>
        </a:p>
      </dgm:t>
    </dgm:pt>
    <dgm:pt modelId="{EE0CDB6D-45C6-49B8-854F-F7A2C2D3B472}" type="parTrans" cxnId="{D0225516-7697-4263-88B2-1D0B94CB3F0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/>
        </a:p>
      </dgm:t>
    </dgm:pt>
    <dgm:pt modelId="{12C99F44-8BF5-49A2-9E53-E9711FA3060B}" type="sibTrans" cxnId="{D0225516-7697-4263-88B2-1D0B94CB3F0D}">
      <dgm:prSet/>
      <dgm:spPr/>
      <dgm:t>
        <a:bodyPr/>
        <a:lstStyle/>
        <a:p>
          <a:endParaRPr lang="is-IS"/>
        </a:p>
      </dgm:t>
    </dgm:pt>
    <dgm:pt modelId="{10D65853-7ABB-4984-87FF-4724772C63C1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/>
            <a:t>Democracy</a:t>
          </a:r>
        </a:p>
      </dgm:t>
    </dgm:pt>
    <dgm:pt modelId="{E9694460-6171-48B2-B88C-CBAF00A8672B}" type="parTrans" cxnId="{EA0E6A39-04C4-455B-BC8D-A48CBADA415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/>
        </a:p>
      </dgm:t>
    </dgm:pt>
    <dgm:pt modelId="{EA6CE29A-555D-4B54-B363-096906F4744E}" type="sibTrans" cxnId="{EA0E6A39-04C4-455B-BC8D-A48CBADA4159}">
      <dgm:prSet/>
      <dgm:spPr/>
      <dgm:t>
        <a:bodyPr/>
        <a:lstStyle/>
        <a:p>
          <a:endParaRPr lang="is-IS"/>
        </a:p>
      </dgm:t>
    </dgm:pt>
    <dgm:pt modelId="{A2CDCB07-6707-4FA7-9C94-C783E61932C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/>
            <a:t>Investment</a:t>
          </a:r>
        </a:p>
      </dgm:t>
    </dgm:pt>
    <dgm:pt modelId="{CBAA2E41-41DC-47BE-8AC1-FCF7E86EB723}" type="parTrans" cxnId="{8C218763-9A2B-44D7-BF2F-0BDD457AA05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/>
        </a:p>
      </dgm:t>
    </dgm:pt>
    <dgm:pt modelId="{0031AD62-ABC5-41A2-8705-AB808D0BDD6E}" type="sibTrans" cxnId="{8C218763-9A2B-44D7-BF2F-0BDD457AA05D}">
      <dgm:prSet/>
      <dgm:spPr/>
      <dgm:t>
        <a:bodyPr/>
        <a:lstStyle/>
        <a:p>
          <a:endParaRPr lang="is-IS"/>
        </a:p>
      </dgm:t>
    </dgm:pt>
    <dgm:pt modelId="{B76C4383-23D5-4672-A589-C6E9BBD3426A}" type="pres">
      <dgm:prSet presAssocID="{3916AD0C-494F-400A-8EAA-8C69479035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F58FA459-A27A-42AB-BDD0-102B2B32EA91}" type="pres">
      <dgm:prSet presAssocID="{06CA74D3-82A2-4169-8CDC-5FFA2FC7677E}" presName="centerShape" presStyleLbl="node0" presStyleIdx="0" presStyleCnt="1"/>
      <dgm:spPr/>
      <dgm:t>
        <a:bodyPr/>
        <a:lstStyle/>
        <a:p>
          <a:endParaRPr lang="is-IS"/>
        </a:p>
      </dgm:t>
    </dgm:pt>
    <dgm:pt modelId="{37168F36-7137-48E9-9C8E-7790455068DC}" type="pres">
      <dgm:prSet presAssocID="{9C2B6154-CCD9-4A83-80AD-16468603232C}" presName="parTrans" presStyleLbl="sibTrans2D1" presStyleIdx="0" presStyleCnt="4"/>
      <dgm:spPr/>
      <dgm:t>
        <a:bodyPr/>
        <a:lstStyle/>
        <a:p>
          <a:endParaRPr lang="is-IS"/>
        </a:p>
      </dgm:t>
    </dgm:pt>
    <dgm:pt modelId="{FFBC293D-ED0E-404B-8820-FBAB888AF234}" type="pres">
      <dgm:prSet presAssocID="{9C2B6154-CCD9-4A83-80AD-16468603232C}" presName="connectorText" presStyleLbl="sibTrans2D1" presStyleIdx="0" presStyleCnt="4"/>
      <dgm:spPr/>
      <dgm:t>
        <a:bodyPr/>
        <a:lstStyle/>
        <a:p>
          <a:endParaRPr lang="is-IS"/>
        </a:p>
      </dgm:t>
    </dgm:pt>
    <dgm:pt modelId="{2D566C8F-83A6-48CF-A2D3-7FAA992E6AF3}" type="pres">
      <dgm:prSet presAssocID="{D2B02259-6CCD-4D29-B9E6-4BE63D478F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12CD5E6-7B01-45AF-A347-01584780AA01}" type="pres">
      <dgm:prSet presAssocID="{EE0CDB6D-45C6-49B8-854F-F7A2C2D3B472}" presName="parTrans" presStyleLbl="sibTrans2D1" presStyleIdx="1" presStyleCnt="4"/>
      <dgm:spPr/>
      <dgm:t>
        <a:bodyPr/>
        <a:lstStyle/>
        <a:p>
          <a:endParaRPr lang="is-IS"/>
        </a:p>
      </dgm:t>
    </dgm:pt>
    <dgm:pt modelId="{B45A1F79-F331-4469-8613-D043B30A98E0}" type="pres">
      <dgm:prSet presAssocID="{EE0CDB6D-45C6-49B8-854F-F7A2C2D3B472}" presName="connectorText" presStyleLbl="sibTrans2D1" presStyleIdx="1" presStyleCnt="4"/>
      <dgm:spPr/>
      <dgm:t>
        <a:bodyPr/>
        <a:lstStyle/>
        <a:p>
          <a:endParaRPr lang="is-IS"/>
        </a:p>
      </dgm:t>
    </dgm:pt>
    <dgm:pt modelId="{BC12B135-A17A-49B3-962C-96B64B0739AE}" type="pres">
      <dgm:prSet presAssocID="{CCBED557-3A69-477A-9699-C8B38567D2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5CC3E16-F632-48F9-90CA-559962041F69}" type="pres">
      <dgm:prSet presAssocID="{E9694460-6171-48B2-B88C-CBAF00A8672B}" presName="parTrans" presStyleLbl="sibTrans2D1" presStyleIdx="2" presStyleCnt="4"/>
      <dgm:spPr/>
      <dgm:t>
        <a:bodyPr/>
        <a:lstStyle/>
        <a:p>
          <a:endParaRPr lang="is-IS"/>
        </a:p>
      </dgm:t>
    </dgm:pt>
    <dgm:pt modelId="{59E9817C-4498-4082-AD8C-0D63AEE84C8D}" type="pres">
      <dgm:prSet presAssocID="{E9694460-6171-48B2-B88C-CBAF00A8672B}" presName="connectorText" presStyleLbl="sibTrans2D1" presStyleIdx="2" presStyleCnt="4"/>
      <dgm:spPr/>
      <dgm:t>
        <a:bodyPr/>
        <a:lstStyle/>
        <a:p>
          <a:endParaRPr lang="is-IS"/>
        </a:p>
      </dgm:t>
    </dgm:pt>
    <dgm:pt modelId="{3739626D-9ABF-4A75-A235-BC66B15F3723}" type="pres">
      <dgm:prSet presAssocID="{10D65853-7ABB-4984-87FF-4724772C63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9460D6C-E259-456D-965B-430174C5AE0A}" type="pres">
      <dgm:prSet presAssocID="{CBAA2E41-41DC-47BE-8AC1-FCF7E86EB723}" presName="parTrans" presStyleLbl="sibTrans2D1" presStyleIdx="3" presStyleCnt="4"/>
      <dgm:spPr/>
      <dgm:t>
        <a:bodyPr/>
        <a:lstStyle/>
        <a:p>
          <a:endParaRPr lang="is-IS"/>
        </a:p>
      </dgm:t>
    </dgm:pt>
    <dgm:pt modelId="{AA1775F6-00D9-4001-B205-47F96CB1EE71}" type="pres">
      <dgm:prSet presAssocID="{CBAA2E41-41DC-47BE-8AC1-FCF7E86EB723}" presName="connectorText" presStyleLbl="sibTrans2D1" presStyleIdx="3" presStyleCnt="4"/>
      <dgm:spPr/>
      <dgm:t>
        <a:bodyPr/>
        <a:lstStyle/>
        <a:p>
          <a:endParaRPr lang="is-IS"/>
        </a:p>
      </dgm:t>
    </dgm:pt>
    <dgm:pt modelId="{6AD2AE3E-02B6-4E3B-87C3-19726761D070}" type="pres">
      <dgm:prSet presAssocID="{A2CDCB07-6707-4FA7-9C94-C783E61932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585CE6FD-9F15-47D5-A20F-1163983EB330}" type="presOf" srcId="{E9694460-6171-48B2-B88C-CBAF00A8672B}" destId="{D5CC3E16-F632-48F9-90CA-559962041F69}" srcOrd="0" destOrd="0" presId="urn:microsoft.com/office/officeart/2005/8/layout/radial5"/>
    <dgm:cxn modelId="{232E84F7-6CC5-45E6-9374-B54C20610FFF}" type="presOf" srcId="{CBAA2E41-41DC-47BE-8AC1-FCF7E86EB723}" destId="{AA1775F6-00D9-4001-B205-47F96CB1EE71}" srcOrd="1" destOrd="0" presId="urn:microsoft.com/office/officeart/2005/8/layout/radial5"/>
    <dgm:cxn modelId="{9F8805FB-2AFB-4540-8458-6DD867BDFECE}" type="presOf" srcId="{06CA74D3-82A2-4169-8CDC-5FFA2FC7677E}" destId="{F58FA459-A27A-42AB-BDD0-102B2B32EA91}" srcOrd="0" destOrd="0" presId="urn:microsoft.com/office/officeart/2005/8/layout/radial5"/>
    <dgm:cxn modelId="{2B1F2CF6-BC42-4FC2-820A-629B9B85FD8A}" srcId="{06CA74D3-82A2-4169-8CDC-5FFA2FC7677E}" destId="{D2B02259-6CCD-4D29-B9E6-4BE63D478F81}" srcOrd="0" destOrd="0" parTransId="{9C2B6154-CCD9-4A83-80AD-16468603232C}" sibTransId="{7ABA21B4-F947-47B5-B4B5-F699D8FAFC42}"/>
    <dgm:cxn modelId="{1D27D052-3EF0-4BCF-B843-BC17DC64F57F}" type="presOf" srcId="{E9694460-6171-48B2-B88C-CBAF00A8672B}" destId="{59E9817C-4498-4082-AD8C-0D63AEE84C8D}" srcOrd="1" destOrd="0" presId="urn:microsoft.com/office/officeart/2005/8/layout/radial5"/>
    <dgm:cxn modelId="{E18A62C9-4594-41EB-BBE5-1D7A6351A133}" type="presOf" srcId="{EE0CDB6D-45C6-49B8-854F-F7A2C2D3B472}" destId="{B45A1F79-F331-4469-8613-D043B30A98E0}" srcOrd="1" destOrd="0" presId="urn:microsoft.com/office/officeart/2005/8/layout/radial5"/>
    <dgm:cxn modelId="{2C734385-1B04-4142-9568-1CAAC5018CB3}" type="presOf" srcId="{3916AD0C-494F-400A-8EAA-8C69479035E7}" destId="{B76C4383-23D5-4672-A589-C6E9BBD3426A}" srcOrd="0" destOrd="0" presId="urn:microsoft.com/office/officeart/2005/8/layout/radial5"/>
    <dgm:cxn modelId="{2ADD50B5-86D2-40F8-AC30-0A251FDE893E}" type="presOf" srcId="{EE0CDB6D-45C6-49B8-854F-F7A2C2D3B472}" destId="{E12CD5E6-7B01-45AF-A347-01584780AA01}" srcOrd="0" destOrd="0" presId="urn:microsoft.com/office/officeart/2005/8/layout/radial5"/>
    <dgm:cxn modelId="{B7685D41-8572-42B8-895B-BA49FE617F4C}" srcId="{3916AD0C-494F-400A-8EAA-8C69479035E7}" destId="{06CA74D3-82A2-4169-8CDC-5FFA2FC7677E}" srcOrd="0" destOrd="0" parTransId="{A756E818-E9CE-477B-AAB3-3705CEFCB71D}" sibTransId="{8C654AAB-1FAC-47CD-A767-88395FB7A8E6}"/>
    <dgm:cxn modelId="{D0225516-7697-4263-88B2-1D0B94CB3F0D}" srcId="{06CA74D3-82A2-4169-8CDC-5FFA2FC7677E}" destId="{CCBED557-3A69-477A-9699-C8B38567D2D0}" srcOrd="1" destOrd="0" parTransId="{EE0CDB6D-45C6-49B8-854F-F7A2C2D3B472}" sibTransId="{12C99F44-8BF5-49A2-9E53-E9711FA3060B}"/>
    <dgm:cxn modelId="{8C218763-9A2B-44D7-BF2F-0BDD457AA05D}" srcId="{06CA74D3-82A2-4169-8CDC-5FFA2FC7677E}" destId="{A2CDCB07-6707-4FA7-9C94-C783E61932C2}" srcOrd="3" destOrd="0" parTransId="{CBAA2E41-41DC-47BE-8AC1-FCF7E86EB723}" sibTransId="{0031AD62-ABC5-41A2-8705-AB808D0BDD6E}"/>
    <dgm:cxn modelId="{B3C1C73A-215F-46F0-A4D3-9E0C27700616}" type="presOf" srcId="{CBAA2E41-41DC-47BE-8AC1-FCF7E86EB723}" destId="{F9460D6C-E259-456D-965B-430174C5AE0A}" srcOrd="0" destOrd="0" presId="urn:microsoft.com/office/officeart/2005/8/layout/radial5"/>
    <dgm:cxn modelId="{E2136094-C48E-4E39-8765-24894455A938}" type="presOf" srcId="{CCBED557-3A69-477A-9699-C8B38567D2D0}" destId="{BC12B135-A17A-49B3-962C-96B64B0739AE}" srcOrd="0" destOrd="0" presId="urn:microsoft.com/office/officeart/2005/8/layout/radial5"/>
    <dgm:cxn modelId="{EA0E6A39-04C4-455B-BC8D-A48CBADA4159}" srcId="{06CA74D3-82A2-4169-8CDC-5FFA2FC7677E}" destId="{10D65853-7ABB-4984-87FF-4724772C63C1}" srcOrd="2" destOrd="0" parTransId="{E9694460-6171-48B2-B88C-CBAF00A8672B}" sibTransId="{EA6CE29A-555D-4B54-B363-096906F4744E}"/>
    <dgm:cxn modelId="{55F72341-54AD-4941-9D28-07F41A217439}" type="presOf" srcId="{D2B02259-6CCD-4D29-B9E6-4BE63D478F81}" destId="{2D566C8F-83A6-48CF-A2D3-7FAA992E6AF3}" srcOrd="0" destOrd="0" presId="urn:microsoft.com/office/officeart/2005/8/layout/radial5"/>
    <dgm:cxn modelId="{0B514D82-9435-40B6-986B-399BC4D87F63}" type="presOf" srcId="{10D65853-7ABB-4984-87FF-4724772C63C1}" destId="{3739626D-9ABF-4A75-A235-BC66B15F3723}" srcOrd="0" destOrd="0" presId="urn:microsoft.com/office/officeart/2005/8/layout/radial5"/>
    <dgm:cxn modelId="{A7C3A14A-6A06-40A8-B9C9-29B99D6FF43F}" type="presOf" srcId="{9C2B6154-CCD9-4A83-80AD-16468603232C}" destId="{37168F36-7137-48E9-9C8E-7790455068DC}" srcOrd="0" destOrd="0" presId="urn:microsoft.com/office/officeart/2005/8/layout/radial5"/>
    <dgm:cxn modelId="{75BF0796-8DA2-49C9-86EF-8FD1C8DDF871}" type="presOf" srcId="{A2CDCB07-6707-4FA7-9C94-C783E61932C2}" destId="{6AD2AE3E-02B6-4E3B-87C3-19726761D070}" srcOrd="0" destOrd="0" presId="urn:microsoft.com/office/officeart/2005/8/layout/radial5"/>
    <dgm:cxn modelId="{BAE8F28E-8E50-4F47-ABB1-0BE6AEAAA1F3}" type="presOf" srcId="{9C2B6154-CCD9-4A83-80AD-16468603232C}" destId="{FFBC293D-ED0E-404B-8820-FBAB888AF234}" srcOrd="1" destOrd="0" presId="urn:microsoft.com/office/officeart/2005/8/layout/radial5"/>
    <dgm:cxn modelId="{327C7471-FAF4-4BD4-93CB-73CCF00C3671}" type="presParOf" srcId="{B76C4383-23D5-4672-A589-C6E9BBD3426A}" destId="{F58FA459-A27A-42AB-BDD0-102B2B32EA91}" srcOrd="0" destOrd="0" presId="urn:microsoft.com/office/officeart/2005/8/layout/radial5"/>
    <dgm:cxn modelId="{AEE7CF7D-69DC-4F36-8355-D51C4AC054FD}" type="presParOf" srcId="{B76C4383-23D5-4672-A589-C6E9BBD3426A}" destId="{37168F36-7137-48E9-9C8E-7790455068DC}" srcOrd="1" destOrd="0" presId="urn:microsoft.com/office/officeart/2005/8/layout/radial5"/>
    <dgm:cxn modelId="{4E84548A-F759-4800-9CED-205DAADED15B}" type="presParOf" srcId="{37168F36-7137-48E9-9C8E-7790455068DC}" destId="{FFBC293D-ED0E-404B-8820-FBAB888AF234}" srcOrd="0" destOrd="0" presId="urn:microsoft.com/office/officeart/2005/8/layout/radial5"/>
    <dgm:cxn modelId="{74D2BA47-3E9F-4622-960C-C414BFCB3AFF}" type="presParOf" srcId="{B76C4383-23D5-4672-A589-C6E9BBD3426A}" destId="{2D566C8F-83A6-48CF-A2D3-7FAA992E6AF3}" srcOrd="2" destOrd="0" presId="urn:microsoft.com/office/officeart/2005/8/layout/radial5"/>
    <dgm:cxn modelId="{CEEF1D52-14FB-4C64-9891-FEB1EA3B4DAE}" type="presParOf" srcId="{B76C4383-23D5-4672-A589-C6E9BBD3426A}" destId="{E12CD5E6-7B01-45AF-A347-01584780AA01}" srcOrd="3" destOrd="0" presId="urn:microsoft.com/office/officeart/2005/8/layout/radial5"/>
    <dgm:cxn modelId="{96C4F509-E9BD-4432-ACE2-4C3EB2BD2FED}" type="presParOf" srcId="{E12CD5E6-7B01-45AF-A347-01584780AA01}" destId="{B45A1F79-F331-4469-8613-D043B30A98E0}" srcOrd="0" destOrd="0" presId="urn:microsoft.com/office/officeart/2005/8/layout/radial5"/>
    <dgm:cxn modelId="{7DE8F830-0BA9-41F9-A004-684B9C27AEDC}" type="presParOf" srcId="{B76C4383-23D5-4672-A589-C6E9BBD3426A}" destId="{BC12B135-A17A-49B3-962C-96B64B0739AE}" srcOrd="4" destOrd="0" presId="urn:microsoft.com/office/officeart/2005/8/layout/radial5"/>
    <dgm:cxn modelId="{F2BE2DE2-A38C-42B9-A13D-B8F2A09B26F9}" type="presParOf" srcId="{B76C4383-23D5-4672-A589-C6E9BBD3426A}" destId="{D5CC3E16-F632-48F9-90CA-559962041F69}" srcOrd="5" destOrd="0" presId="urn:microsoft.com/office/officeart/2005/8/layout/radial5"/>
    <dgm:cxn modelId="{4C98A497-C81A-47A9-A4E0-53B03406FA16}" type="presParOf" srcId="{D5CC3E16-F632-48F9-90CA-559962041F69}" destId="{59E9817C-4498-4082-AD8C-0D63AEE84C8D}" srcOrd="0" destOrd="0" presId="urn:microsoft.com/office/officeart/2005/8/layout/radial5"/>
    <dgm:cxn modelId="{0B43A7D7-EE2E-49DE-A7E3-8BA417B2A725}" type="presParOf" srcId="{B76C4383-23D5-4672-A589-C6E9BBD3426A}" destId="{3739626D-9ABF-4A75-A235-BC66B15F3723}" srcOrd="6" destOrd="0" presId="urn:microsoft.com/office/officeart/2005/8/layout/radial5"/>
    <dgm:cxn modelId="{05341B54-A830-4535-99FB-4909DBD67F94}" type="presParOf" srcId="{B76C4383-23D5-4672-A589-C6E9BBD3426A}" destId="{F9460D6C-E259-456D-965B-430174C5AE0A}" srcOrd="7" destOrd="0" presId="urn:microsoft.com/office/officeart/2005/8/layout/radial5"/>
    <dgm:cxn modelId="{EC241238-F40F-4666-AB10-F1A2F4BE87EE}" type="presParOf" srcId="{F9460D6C-E259-456D-965B-430174C5AE0A}" destId="{AA1775F6-00D9-4001-B205-47F96CB1EE71}" srcOrd="0" destOrd="0" presId="urn:microsoft.com/office/officeart/2005/8/layout/radial5"/>
    <dgm:cxn modelId="{F33F4964-105F-4B96-A82D-DE02D2301661}" type="presParOf" srcId="{B76C4383-23D5-4672-A589-C6E9BBD3426A}" destId="{6AD2AE3E-02B6-4E3B-87C3-19726761D070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6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F71F-5F3F-4C56-BBF9-D6AD8339ACF7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B35C-B792-497B-957F-FF1BF8817379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10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11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13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14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15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17</a:t>
            </a:fld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18</a:t>
            </a:fld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19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20</a:t>
            </a:fld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21</a:t>
            </a:fld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22</a:t>
            </a:fld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23</a:t>
            </a:fld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24</a:t>
            </a:fld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3B1F1-B384-49DD-A33B-A08C2A34AFA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2D4B-3549-4739-B324-28FF2DA13CBE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34</a:t>
            </a:fld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35</a:t>
            </a:fld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36</a:t>
            </a:fld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37</a:t>
            </a:fld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38</a:t>
            </a:fld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39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161D8-F219-4083-85E4-4A44586FC470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s-I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40</a:t>
            </a:fld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41</a:t>
            </a:fld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24AE9-965A-49B6-AC90-3ADA864C1DCA}" type="slidenum">
              <a:rPr lang="en-GB"/>
              <a:pPr/>
              <a:t>42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24AE9-965A-49B6-AC90-3ADA864C1DCA}" type="slidenum">
              <a:rPr lang="en-GB"/>
              <a:pPr/>
              <a:t>43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44</a:t>
            </a:fld>
            <a:endParaRPr lang="is-I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45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5</a:t>
            </a:fld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C9E61-7AFA-49C3-A070-2B934C840D4E}" type="slidenum">
              <a:rPr lang="en-GB"/>
              <a:pPr/>
              <a:t>8</a:t>
            </a:fld>
            <a:endParaRPr lang="en-GB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6FBFA-9183-4566-A8E6-28C166D7AB60}" type="slidenum">
              <a:rPr lang="en-GB"/>
              <a:pPr/>
              <a:t>9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22B7CF-7793-4839-A47A-B5ABCC48865B}" type="datetimeFigureOut">
              <a:rPr lang="is-IS" smtClean="0"/>
              <a:pPr/>
              <a:t>7.5.2008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9543BF-7962-49F1-826A-1615530DE034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ff.com/images/fahd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kff.com/homepag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533400"/>
            <a:ext cx="5471904" cy="2868168"/>
          </a:xfrm>
        </p:spPr>
        <p:txBody>
          <a:bodyPr/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 growth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5072074"/>
            <a:ext cx="5114778" cy="110124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Thorvaldur</a:t>
            </a:r>
            <a:r>
              <a:rPr lang="en-US" dirty="0" smtClean="0"/>
              <a:t> </a:t>
            </a:r>
            <a:r>
              <a:rPr lang="en-US" dirty="0" err="1" smtClean="0"/>
              <a:t>Gylfason</a:t>
            </a:r>
            <a:endParaRPr lang="en-US" dirty="0" smtClean="0"/>
          </a:p>
          <a:p>
            <a:endParaRPr lang="is-I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21472"/>
            <a:ext cx="1951040" cy="205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hypotheses about democracy and growth</a:t>
            </a:r>
            <a:endParaRPr lang="is-I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9416"/>
            <a:ext cx="7400948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 </a:t>
            </a:r>
            <a:r>
              <a:rPr kumimoji="1" lang="en-US" sz="2600" dirty="0" smtClean="0">
                <a:cs typeface="Times New Roman" charset="0"/>
              </a:rPr>
              <a:t>makes it easier to replace bad governments by better ones and for ideas to compete in the political arena, thus fostering </a:t>
            </a:r>
            <a:r>
              <a:rPr kumimoji="1"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efficiency</a:t>
            </a:r>
            <a:r>
              <a:rPr kumimoji="1" lang="en-US" sz="2600" dirty="0" smtClean="0">
                <a:cs typeface="Times New Roman" charset="0"/>
              </a:rPr>
              <a:t> and </a:t>
            </a:r>
            <a:r>
              <a:rPr kumimoji="1"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diversification</a:t>
            </a:r>
            <a:r>
              <a:rPr kumimoji="1" lang="en-US" sz="2600" dirty="0" smtClean="0">
                <a:cs typeface="Times New Roman" charset="0"/>
              </a:rPr>
              <a:t>, which is </a:t>
            </a:r>
            <a:r>
              <a:rPr kumimoji="1"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good for growth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 </a:t>
            </a:r>
            <a:r>
              <a:rPr kumimoji="1" lang="en-US" sz="2600" dirty="0" smtClean="0">
                <a:cs typeface="Times New Roman" charset="0"/>
              </a:rPr>
              <a:t>plays into the hands of </a:t>
            </a:r>
            <a:r>
              <a:rPr kumimoji="1"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pressure groups </a:t>
            </a:r>
            <a:r>
              <a:rPr kumimoji="1" lang="en-US" sz="2600" dirty="0" smtClean="0">
                <a:cs typeface="Times New Roman" charset="0"/>
              </a:rPr>
              <a:t>that abuse their power by swaying public policies and institutions in their favor, which is </a:t>
            </a:r>
            <a:r>
              <a:rPr kumimoji="1"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bad for growth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21420000">
            <a:off x="5512212" y="5797638"/>
            <a:ext cx="3171061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Empirical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9416"/>
            <a:ext cx="7400948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Schumpeter (1942)</a:t>
            </a:r>
          </a:p>
          <a:p>
            <a:pPr marL="731520" lvl="1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Blip>
                <a:blip r:embed="rId3"/>
              </a:buBlip>
            </a:pPr>
            <a:r>
              <a:rPr kumimoji="1" lang="en-US" sz="2300" dirty="0" smtClean="0"/>
              <a:t>“the democratic method is that institutional arrangement for arriving at political decisions in which individuals acquire the power to decide by means of a competitive struggle for the people’s vote.”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data</a:t>
            </a:r>
          </a:p>
          <a:p>
            <a:pPr marL="730800" lvl="1" indent="-273600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3"/>
              </a:buBlip>
            </a:pPr>
            <a:r>
              <a:rPr kumimoji="1" lang="en-US" sz="2300" dirty="0" smtClean="0">
                <a:cs typeface="Times New Roman" pitchFamily="18" charset="0"/>
              </a:rPr>
              <a:t>Polity IV (Marshall and </a:t>
            </a:r>
            <a:r>
              <a:rPr kumimoji="1" lang="en-US" sz="2300" dirty="0" err="1" smtClean="0">
                <a:cs typeface="Times New Roman" pitchFamily="18" charset="0"/>
              </a:rPr>
              <a:t>Jaggers</a:t>
            </a:r>
            <a:r>
              <a:rPr kumimoji="1" lang="en-US" sz="2300" dirty="0" smtClean="0">
                <a:cs typeface="Times New Roman" pitchFamily="18" charset="0"/>
              </a:rPr>
              <a:t>, 2001)</a:t>
            </a:r>
          </a:p>
          <a:p>
            <a:pPr marL="730800" lvl="1" indent="-273600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3"/>
              </a:buBlip>
            </a:pPr>
            <a:r>
              <a:rPr kumimoji="1" lang="en-US" sz="2300" dirty="0" smtClean="0">
                <a:cs typeface="Times New Roman" pitchFamily="18" charset="0"/>
              </a:rPr>
              <a:t>21-point scale, from -10 to 10, extensive coverage of countries</a:t>
            </a:r>
          </a:p>
          <a:p>
            <a:pPr marL="731520" lvl="1" indent="-27432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Concept of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democracy and source of data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Democracy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1946-2000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77859" y="1795463"/>
          <a:ext cx="7123113" cy="4678362"/>
        </p:xfrm>
        <a:graphic>
          <a:graphicData uri="http://schemas.openxmlformats.org/presentationml/2006/ole">
            <p:oleObj spid="_x0000_s1026" name="Photo Editor Photo" r:id="rId4" imgW="4858428" imgH="3191320" progId="">
              <p:embed/>
            </p:oleObj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 rot="21420000">
            <a:off x="6580919" y="2152134"/>
            <a:ext cx="1473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Democracy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21420000">
            <a:off x="6652406" y="3617397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ahoma" pitchFamily="34" charset="0"/>
              </a:rPr>
              <a:t>Oligocracy</a:t>
            </a:r>
            <a:endParaRPr lang="en-US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21420000">
            <a:off x="6723884" y="4696897"/>
            <a:ext cx="1343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Autocracy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21420000">
            <a:off x="1495397" y="2005013"/>
            <a:ext cx="2963862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1946: 20 out of 70</a:t>
            </a:r>
          </a:p>
          <a:p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2000: 90 out of 170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-661538" y="3898870"/>
            <a:ext cx="2494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Number of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democracy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7841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0.51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296740" y="5638776"/>
            <a:ext cx="360707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Democracy is good for growth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086759">
            <a:off x="6803514" y="1138873"/>
            <a:ext cx="189346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Rank correlation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321988">
            <a:off x="5186101" y="5130196"/>
            <a:ext cx="360187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rise in democracy index by 7 points goes along with an increase in per capita growth by one percentage point per year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 rot="21310173">
            <a:off x="1227165" y="1708754"/>
            <a:ext cx="157607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164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corruption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7841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0.75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1993646" y="1916502"/>
            <a:ext cx="294343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Corruption hurts growth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and democracy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7841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0.60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790441" y="1318146"/>
            <a:ext cx="546335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 aspects of social capital go together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 education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7841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0.62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1433805" y="1525243"/>
            <a:ext cx="5339923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Human capital and social capital go together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 natural capital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-0.67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2792886" y="1352378"/>
            <a:ext cx="482696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capital crowds out social capital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natural capital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-0.67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2287362" y="5160215"/>
            <a:ext cx="641874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capital share and growth are inversely related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education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78418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0.69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1725941" y="1916502"/>
            <a:ext cx="347883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Education is good for growth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380532">
            <a:off x="5616128" y="4597052"/>
            <a:ext cx="3071834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An increase in school life expectancy by 3 years goes along with an increase in per capita growth by one percentage point per year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economic growth around the world</a:t>
            </a:r>
          </a:p>
          <a:p>
            <a:pPr lvl="1"/>
            <a:r>
              <a:rPr lang="en-US" dirty="0" smtClean="0"/>
              <a:t>Economic policy and institutions matter for growth</a:t>
            </a:r>
          </a:p>
          <a:p>
            <a:r>
              <a:rPr lang="en-US" dirty="0" smtClean="0"/>
              <a:t>Democracy as an aspect of social capital</a:t>
            </a:r>
          </a:p>
          <a:p>
            <a:pPr lvl="1"/>
            <a:r>
              <a:rPr lang="en-US" dirty="0" smtClean="0"/>
              <a:t>Democracy is good for growth</a:t>
            </a:r>
          </a:p>
          <a:p>
            <a:r>
              <a:rPr lang="en-US" dirty="0" smtClean="0"/>
              <a:t>Cross-country patterns in data</a:t>
            </a:r>
          </a:p>
          <a:p>
            <a:pPr lvl="1"/>
            <a:r>
              <a:rPr lang="en-US" dirty="0" smtClean="0"/>
              <a:t>164 countries, World Bank data 1960-2000</a:t>
            </a:r>
          </a:p>
          <a:p>
            <a:pPr lvl="1"/>
            <a:r>
              <a:rPr lang="en-US" dirty="0" smtClean="0"/>
              <a:t>Including political data on aspects of democracy</a:t>
            </a:r>
          </a:p>
          <a:p>
            <a:r>
              <a:rPr lang="en-US" dirty="0" smtClean="0"/>
              <a:t>Cross-country regressions</a:t>
            </a:r>
          </a:p>
          <a:p>
            <a:pPr lvl="1"/>
            <a:r>
              <a:rPr lang="en-US" dirty="0" smtClean="0"/>
              <a:t>Interactions of human, real, financial, natural,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capital</a:t>
            </a:r>
            <a:r>
              <a:rPr lang="en-US" dirty="0" smtClean="0"/>
              <a:t>, including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fertility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-0.62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5370917" y="1102756"/>
            <a:ext cx="3001143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Social content of growth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21380532">
            <a:off x="4820553" y="4840495"/>
            <a:ext cx="397611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 decrease in fertility by 3 children per woman goes along with an increase in per capita growth by 2 percentage points per year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natural capital 2000-2005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-0.82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2149554" y="1430469"/>
            <a:ext cx="494077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capital crowds out human capital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and natural capital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-0.74</a:t>
            </a:r>
            <a:endParaRPr lang="is-IS" sz="2400" dirty="0"/>
          </a:p>
        </p:txBody>
      </p:sp>
      <p:sp>
        <p:nvSpPr>
          <p:cNvPr id="7" name="TextBox 6"/>
          <p:cNvSpPr txBox="1"/>
          <p:nvPr/>
        </p:nvSpPr>
        <p:spPr>
          <a:xfrm rot="21197110">
            <a:off x="3610775" y="2962373"/>
            <a:ext cx="482696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capital crowds out social capital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inflation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-0.46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5294778" y="1102756"/>
            <a:ext cx="315342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Inflation impedes growth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449191">
            <a:off x="2355630" y="5365890"/>
            <a:ext cx="60077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Stabilization increases efficiency by reducing production distortions, uncertainty, inflation tax, and overvaluation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and inflation 1960-2000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785926"/>
            <a:ext cx="89800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 smtClean="0"/>
              <a:t>-0.46</a:t>
            </a:r>
            <a:endParaRPr lang="is-IS" sz="2400" dirty="0"/>
          </a:p>
        </p:txBody>
      </p:sp>
      <p:sp>
        <p:nvSpPr>
          <p:cNvPr id="6" name="TextBox 5"/>
          <p:cNvSpPr txBox="1"/>
          <p:nvPr/>
        </p:nvSpPr>
        <p:spPr>
          <a:xfrm rot="21197110">
            <a:off x="5294778" y="1102756"/>
            <a:ext cx="315342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Inflation impedes growth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1449191">
            <a:off x="2355630" y="5365890"/>
            <a:ext cx="60077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High inflation is a sure sign of lax fiscal and monetary policies, so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policies support rapid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473200" y="1376378"/>
            <a:ext cx="71246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>
              <a:spcBef>
                <a:spcPct val="20000"/>
              </a:spcBef>
              <a:buClr>
                <a:srgbClr val="CC0000"/>
              </a:buClr>
            </a:pPr>
            <a:r>
              <a:rPr kumimoji="1" lang="en-US" sz="2600" dirty="0">
                <a:cs typeface="Times New Roman" pitchFamily="18" charset="0"/>
              </a:rPr>
              <a:t>Null </a:t>
            </a:r>
            <a:r>
              <a:rPr kumimoji="1" lang="en-US" sz="2600" dirty="0" smtClean="0">
                <a:cs typeface="Times New Roman" pitchFamily="18" charset="0"/>
              </a:rPr>
              <a:t>hypothesis</a:t>
            </a:r>
          </a:p>
          <a:p>
            <a:pPr marL="812800" indent="-812800" algn="l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</a:pPr>
            <a:r>
              <a:rPr kumimoji="1" lang="en-US" sz="2300" dirty="0" smtClean="0">
                <a:cs typeface="Times New Roman" pitchFamily="18" charset="0"/>
              </a:rPr>
              <a:t>Democracy </a:t>
            </a:r>
            <a:r>
              <a:rPr kumimoji="1" lang="en-US" sz="2300" dirty="0">
                <a:cs typeface="Times New Roman" pitchFamily="18" charset="0"/>
              </a:rPr>
              <a:t>is good for growth, and so </a:t>
            </a:r>
            <a:r>
              <a:rPr kumimoji="1" lang="en-US" sz="2300" dirty="0" smtClean="0">
                <a:cs typeface="Times New Roman" pitchFamily="18" charset="0"/>
              </a:rPr>
              <a:t>are investment</a:t>
            </a:r>
            <a:r>
              <a:rPr kumimoji="1" lang="en-US" sz="2300" dirty="0">
                <a:cs typeface="Times New Roman" pitchFamily="18" charset="0"/>
              </a:rPr>
              <a:t>, education, </a:t>
            </a:r>
            <a:r>
              <a:rPr kumimoji="1" lang="en-US" sz="2300" dirty="0" smtClean="0">
                <a:cs typeface="Times New Roman" pitchFamily="18" charset="0"/>
              </a:rPr>
              <a:t>health care, </a:t>
            </a:r>
            <a:r>
              <a:rPr kumimoji="1" lang="en-US" sz="2300" dirty="0" err="1">
                <a:cs typeface="Times New Roman" pitchFamily="18" charset="0"/>
              </a:rPr>
              <a:t>usw</a:t>
            </a:r>
            <a:r>
              <a:rPr kumimoji="1" lang="en-US" sz="2300" dirty="0">
                <a:cs typeface="Times New Roman" pitchFamily="18" charset="0"/>
              </a:rPr>
              <a:t>.</a:t>
            </a:r>
          </a:p>
          <a:p>
            <a:pPr marL="812800" indent="-812800" algn="l">
              <a:spcBef>
                <a:spcPct val="20000"/>
              </a:spcBef>
              <a:buClr>
                <a:srgbClr val="CC0000"/>
              </a:buClr>
            </a:pPr>
            <a:r>
              <a:rPr kumimoji="1" lang="en-US" sz="2600" dirty="0">
                <a:cs typeface="Times New Roman" pitchFamily="18" charset="0"/>
              </a:rPr>
              <a:t>Alternative </a:t>
            </a:r>
            <a:r>
              <a:rPr kumimoji="1" lang="en-US" sz="2600" dirty="0" smtClean="0">
                <a:cs typeface="Times New Roman" pitchFamily="18" charset="0"/>
              </a:rPr>
              <a:t>hypothesis</a:t>
            </a:r>
          </a:p>
          <a:p>
            <a:pPr marL="813600" lvl="1" indent="-81360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</a:pPr>
            <a:r>
              <a:rPr kumimoji="1" lang="en-US" sz="2300" dirty="0" smtClean="0">
                <a:cs typeface="Times New Roman" pitchFamily="18" charset="0"/>
              </a:rPr>
              <a:t>Democracy </a:t>
            </a:r>
            <a:r>
              <a:rPr kumimoji="1" lang="en-US" sz="2300" dirty="0">
                <a:cs typeface="Times New Roman" pitchFamily="18" charset="0"/>
              </a:rPr>
              <a:t>is not good for growth, or </a:t>
            </a:r>
            <a:r>
              <a:rPr kumimoji="1" lang="en-US" sz="2300" dirty="0" smtClean="0">
                <a:cs typeface="Times New Roman" pitchFamily="18" charset="0"/>
              </a:rPr>
              <a:t>worse</a:t>
            </a:r>
          </a:p>
          <a:p>
            <a:pPr marL="356400" indent="-813600">
              <a:spcBef>
                <a:spcPct val="20000"/>
              </a:spcBef>
              <a:buClr>
                <a:srgbClr val="CC0000"/>
              </a:buClr>
            </a:pPr>
            <a:r>
              <a:rPr lang="en-US" sz="2600" dirty="0" smtClean="0"/>
              <a:t>Not </a:t>
            </a:r>
            <a:r>
              <a:rPr lang="en-US" sz="2600" dirty="0"/>
              <a:t>trying to demolish other potential explanations of </a:t>
            </a:r>
            <a:r>
              <a:rPr lang="en-US" sz="2600" dirty="0" smtClean="0"/>
              <a:t>growth</a:t>
            </a:r>
          </a:p>
          <a:p>
            <a:pPr marL="813600" indent="-81360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</a:pPr>
            <a:r>
              <a:rPr lang="en-US" sz="2300" dirty="0" smtClean="0"/>
              <a:t>Rather</a:t>
            </a:r>
            <a:r>
              <a:rPr lang="en-US" sz="2300" dirty="0"/>
              <a:t>, trying to find a complementary role for democracy: add, not subtract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 rot="21420000">
            <a:off x="5431535" y="298689"/>
            <a:ext cx="3255495" cy="115416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kumimoji="1" lang="en-US" sz="2300" dirty="0"/>
              <a:t>Institutions, economic policies, </a:t>
            </a:r>
            <a:r>
              <a:rPr kumimoji="1" lang="en-US" sz="2300" dirty="0" smtClean="0"/>
              <a:t>and natural </a:t>
            </a:r>
            <a:r>
              <a:rPr kumimoji="1" lang="en-US" sz="2300" dirty="0"/>
              <a:t>resources side by 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Preliminaries I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bldLvl="2" autoUpdateAnimBg="0"/>
      <p:bldP spid="42598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457224" y="1376378"/>
            <a:ext cx="7543800" cy="448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600" dirty="0">
                <a:cs typeface="Times New Roman" pitchFamily="18" charset="0"/>
              </a:rPr>
              <a:t>Theoretical framework</a:t>
            </a:r>
          </a:p>
          <a:p>
            <a:pPr marL="720000" lvl="1" indent="-711200" algn="l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</a:pPr>
            <a:r>
              <a:rPr kumimoji="1" lang="en-US" sz="2300" dirty="0"/>
              <a:t>Neoclassical vs. endogenous growth</a:t>
            </a:r>
          </a:p>
          <a:p>
            <a:pPr marL="1524000" lvl="2" indent="-609600" algn="l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/>
              <a:t>False contrast</a:t>
            </a:r>
          </a:p>
          <a:p>
            <a:pPr marL="1524000" lvl="2" indent="-609600" algn="l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/>
              <a:t>Empirically indistinguishable</a:t>
            </a:r>
          </a:p>
          <a:p>
            <a:pPr marL="1524000" lvl="2" indent="-609600" algn="l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/>
              <a:t>Endogenous growth, endogenous democracy</a:t>
            </a:r>
          </a:p>
          <a:p>
            <a:pPr marL="720000" lvl="1" indent="-711200" algn="l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</a:pPr>
            <a:r>
              <a:rPr kumimoji="1" lang="en-US" sz="2300" dirty="0"/>
              <a:t>Long run vs. medium term</a:t>
            </a:r>
          </a:p>
          <a:p>
            <a:pPr marL="1522800" lvl="2" indent="-608400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 smtClean="0"/>
              <a:t>Medium </a:t>
            </a:r>
            <a:r>
              <a:rPr kumimoji="1" lang="en-US" sz="2100" dirty="0"/>
              <a:t>term: </a:t>
            </a:r>
            <a:r>
              <a:rPr kumimoji="1" lang="en-US" sz="2100" dirty="0" smtClean="0"/>
              <a:t>Policy-relevant choice</a:t>
            </a:r>
            <a:endParaRPr kumimoji="1" lang="en-US" sz="2100" dirty="0"/>
          </a:p>
          <a:p>
            <a:pPr marL="1522800" lvl="3" indent="-608400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/>
              <a:t>Forty years of data, </a:t>
            </a:r>
            <a:r>
              <a:rPr kumimoji="1" lang="en-US" sz="2100" dirty="0" smtClean="0"/>
              <a:t>1960-2000</a:t>
            </a:r>
          </a:p>
          <a:p>
            <a:pPr marL="1522800" lvl="3" indent="-608400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4"/>
              </a:buBlip>
            </a:pPr>
            <a:r>
              <a:rPr kumimoji="1" lang="en-US" sz="2100" dirty="0" smtClean="0"/>
              <a:t>Long </a:t>
            </a:r>
            <a:r>
              <a:rPr kumimoji="1" lang="en-US" sz="2100" dirty="0"/>
              <a:t>run </a:t>
            </a:r>
            <a:r>
              <a:rPr kumimoji="1" lang="en-US" sz="2100" dirty="0" smtClean="0"/>
              <a:t>is </a:t>
            </a:r>
            <a:r>
              <a:rPr kumimoji="1" lang="en-US" sz="2100" dirty="0"/>
              <a:t>irrelevant except as a benchmark</a:t>
            </a:r>
            <a:endParaRPr kumimoji="1" lang="en-US" sz="2100" dirty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Preliminaries II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500034" y="1376378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kumimoji="1" lang="en-US" sz="2600" dirty="0"/>
              <a:t>Empirical strategy</a:t>
            </a:r>
          </a:p>
          <a:p>
            <a:pPr marL="1168400" lvl="1" indent="-7112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300" dirty="0"/>
              <a:t>Levels of income vs. rates of growth</a:t>
            </a:r>
          </a:p>
          <a:p>
            <a:pPr marL="1168400" lvl="1" indent="-7112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300" dirty="0"/>
              <a:t>Recursive modeling vs. instruments</a:t>
            </a:r>
          </a:p>
          <a:p>
            <a:pPr marL="1168400" lvl="1" indent="-7112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300" dirty="0"/>
              <a:t>Averages vs. initial values of independent variables</a:t>
            </a:r>
          </a:p>
          <a:p>
            <a:pPr marL="1524000" lvl="2" indent="-609600" algn="l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3"/>
              </a:buBlip>
            </a:pPr>
            <a:r>
              <a:rPr kumimoji="1" lang="en-US" sz="2100" dirty="0"/>
              <a:t>Prefer averages </a:t>
            </a:r>
            <a:r>
              <a:rPr kumimoji="1" lang="en-US" sz="2100" dirty="0" smtClean="0"/>
              <a:t>when available so </a:t>
            </a:r>
            <a:r>
              <a:rPr kumimoji="1" lang="en-US" sz="2100" dirty="0"/>
              <a:t>as not to discard </a:t>
            </a:r>
            <a:r>
              <a:rPr kumimoji="1" lang="en-US" sz="2100" dirty="0" smtClean="0"/>
              <a:t>data after the initial period</a:t>
            </a:r>
            <a:endParaRPr kumimoji="1" lang="en-US" sz="2100" dirty="0"/>
          </a:p>
          <a:p>
            <a:pPr marL="1168400" lvl="1" indent="-7112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300" dirty="0"/>
              <a:t>Cross sections vs. panels</a:t>
            </a:r>
          </a:p>
          <a:p>
            <a:pPr marL="1524000" lvl="2" indent="-609600" algn="l">
              <a:spcBef>
                <a:spcPct val="20000"/>
              </a:spcBef>
              <a:buClr>
                <a:srgbClr val="CC0000"/>
              </a:buClr>
              <a:buSzPct val="75000"/>
              <a:buBlip>
                <a:blip r:embed="rId3"/>
              </a:buBlip>
            </a:pPr>
            <a:r>
              <a:rPr kumimoji="1" lang="en-US" sz="2100" dirty="0" smtClean="0"/>
              <a:t>Begin with cross sections, will add panels </a:t>
            </a:r>
            <a:endParaRPr kumimoji="1" lang="en-US" sz="2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Preliminaries </a:t>
            </a: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914400" y="2057400"/>
          <a:ext cx="2514600" cy="576263"/>
        </p:xfrm>
        <a:graphic>
          <a:graphicData uri="http://schemas.openxmlformats.org/presentationml/2006/ole">
            <p:oleObj spid="_x0000_s79874" r:id="rId4" imgW="1002865" imgH="228501" progId="Equation.3">
              <p:embed/>
            </p:oleObj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Levels of income vs. rates of growth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914400" y="2057400"/>
          <a:ext cx="2514600" cy="576263"/>
        </p:xfrm>
        <a:graphic>
          <a:graphicData uri="http://schemas.openxmlformats.org/presentationml/2006/ole">
            <p:oleObj spid="_x0000_s80898" r:id="rId4" imgW="1002865" imgH="228501" progId="Equation.3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914400" y="2590800"/>
          <a:ext cx="5105400" cy="898525"/>
        </p:xfrm>
        <a:graphic>
          <a:graphicData uri="http://schemas.openxmlformats.org/presentationml/2006/ole">
            <p:oleObj spid="_x0000_s80899" r:id="rId5" imgW="2222500" imgH="393700" progId="Equation.3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Levels of income vs. rates of growth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5463" y="1785938"/>
            <a:ext cx="32273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GDP per capita 1900-2003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1600" dirty="0">
                <a:latin typeface="+mn-lt"/>
              </a:rPr>
              <a:t>(US$ at 1990 prices)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apart: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 and Argentina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Argentina and Sweden went hand in hand 1900-1930, and then grew apart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Sweden pursued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</a:t>
            </a:r>
            <a:r>
              <a:rPr lang="en-US" sz="2600" dirty="0" smtClean="0"/>
              <a:t>,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 democracy</a:t>
            </a:r>
            <a:r>
              <a:rPr lang="en-US" sz="2600" dirty="0" smtClean="0"/>
              <a:t>,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equality</a:t>
            </a:r>
            <a:r>
              <a:rPr lang="en-US" sz="2600" dirty="0" smtClean="0"/>
              <a:t>, and avoided high inflation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Argentina did not</a:t>
            </a:r>
            <a:endParaRPr lang="en-US" sz="2600" i="1" dirty="0"/>
          </a:p>
        </p:txBody>
      </p:sp>
      <p:pic>
        <p:nvPicPr>
          <p:cNvPr id="7464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616713"/>
            <a:ext cx="3521075" cy="2492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08528" y="5357826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Sweden 2.1% per year</a:t>
            </a:r>
          </a:p>
          <a:p>
            <a:pPr algn="ctr"/>
            <a:r>
              <a:rPr lang="en-US" sz="2000" dirty="0" smtClean="0">
                <a:latin typeface="+mn-lt"/>
              </a:rPr>
              <a:t>Argentina 1.0% per year</a:t>
            </a:r>
          </a:p>
          <a:p>
            <a:pPr algn="ctr"/>
            <a:r>
              <a:rPr lang="en-US" sz="2000" dirty="0" smtClean="0">
                <a:latin typeface="+mn-lt"/>
              </a:rPr>
              <a:t>1.011</a:t>
            </a:r>
            <a:r>
              <a:rPr lang="en-US" sz="2000" baseline="30000" dirty="0" smtClean="0">
                <a:latin typeface="+mn-lt"/>
              </a:rPr>
              <a:t>103</a:t>
            </a:r>
            <a:r>
              <a:rPr lang="en-US" sz="2000" dirty="0" smtClean="0">
                <a:latin typeface="+mn-lt"/>
              </a:rPr>
              <a:t> = 3.1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914400" y="2057400"/>
          <a:ext cx="2514600" cy="576263"/>
        </p:xfrm>
        <a:graphic>
          <a:graphicData uri="http://schemas.openxmlformats.org/presentationml/2006/ole">
            <p:oleObj spid="_x0000_s81922" r:id="rId4" imgW="1002865" imgH="228501" progId="Equation.3">
              <p:embed/>
            </p:oleObj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914400" y="2590800"/>
          <a:ext cx="5105400" cy="898525"/>
        </p:xfrm>
        <a:graphic>
          <a:graphicData uri="http://schemas.openxmlformats.org/presentationml/2006/ole">
            <p:oleObj spid="_x0000_s81923" r:id="rId5" imgW="2222500" imgH="393700" progId="Equation.3">
              <p:embed/>
            </p:oleObj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914400" y="3521075"/>
          <a:ext cx="3810000" cy="908050"/>
        </p:xfrm>
        <a:graphic>
          <a:graphicData uri="http://schemas.openxmlformats.org/presentationml/2006/ole">
            <p:oleObj spid="_x0000_s81924" r:id="rId6" imgW="1637589" imgH="393529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Levels of income vs. rates of growth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40" name="Object 4"/>
          <p:cNvGraphicFramePr>
            <a:graphicFrameLocks noChangeAspect="1"/>
          </p:cNvGraphicFramePr>
          <p:nvPr/>
        </p:nvGraphicFramePr>
        <p:xfrm>
          <a:off x="914400" y="2057400"/>
          <a:ext cx="2514600" cy="576263"/>
        </p:xfrm>
        <a:graphic>
          <a:graphicData uri="http://schemas.openxmlformats.org/presentationml/2006/ole">
            <p:oleObj spid="_x0000_s82946" r:id="rId4" imgW="1002865" imgH="228501" progId="Equation.3">
              <p:embed/>
            </p:oleObj>
          </a:graphicData>
        </a:graphic>
      </p:graphicFrame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914400" y="2590800"/>
          <a:ext cx="5105400" cy="898525"/>
        </p:xfrm>
        <a:graphic>
          <a:graphicData uri="http://schemas.openxmlformats.org/presentationml/2006/ole">
            <p:oleObj spid="_x0000_s82947" r:id="rId5" imgW="2222500" imgH="393700" progId="Equation.3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914400" y="3521075"/>
          <a:ext cx="3810000" cy="908050"/>
        </p:xfrm>
        <a:graphic>
          <a:graphicData uri="http://schemas.openxmlformats.org/presentationml/2006/ole">
            <p:oleObj spid="_x0000_s82948" r:id="rId6" imgW="1637589" imgH="393529" progId="Equation.3">
              <p:embed/>
            </p:oleObj>
          </a:graphicData>
        </a:graphic>
      </p:graphicFrame>
      <p:graphicFrame>
        <p:nvGraphicFramePr>
          <p:cNvPr id="423946" name="Object 10"/>
          <p:cNvGraphicFramePr>
            <a:graphicFrameLocks noChangeAspect="1"/>
          </p:cNvGraphicFramePr>
          <p:nvPr/>
        </p:nvGraphicFramePr>
        <p:xfrm>
          <a:off x="914400" y="4741863"/>
          <a:ext cx="2514600" cy="563562"/>
        </p:xfrm>
        <a:graphic>
          <a:graphicData uri="http://schemas.openxmlformats.org/presentationml/2006/ole">
            <p:oleObj spid="_x0000_s82949" r:id="rId7" imgW="1016000" imgH="228600" progId="Equation.3">
              <p:embed/>
            </p:oleObj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4038600" y="4556125"/>
          <a:ext cx="1447800" cy="885825"/>
        </p:xfrm>
        <a:graphic>
          <a:graphicData uri="http://schemas.openxmlformats.org/presentationml/2006/ole">
            <p:oleObj spid="_x0000_s82950" r:id="rId8" imgW="634725" imgH="393529" progId="Equation.3">
              <p:embed/>
            </p:oleObj>
          </a:graphicData>
        </a:graphic>
      </p:graphicFrame>
      <p:graphicFrame>
        <p:nvGraphicFramePr>
          <p:cNvPr id="423950" name="Object 14"/>
          <p:cNvGraphicFramePr>
            <a:graphicFrameLocks noChangeAspect="1"/>
          </p:cNvGraphicFramePr>
          <p:nvPr/>
        </p:nvGraphicFramePr>
        <p:xfrm>
          <a:off x="6019800" y="4530725"/>
          <a:ext cx="1371600" cy="879475"/>
        </p:xfrm>
        <a:graphic>
          <a:graphicData uri="http://schemas.openxmlformats.org/presentationml/2006/ole">
            <p:oleObj spid="_x0000_s82951" r:id="rId9" imgW="609336" imgH="393529" progId="Equation.3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Levels of income vs. rates of growth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914400" y="2057400"/>
          <a:ext cx="2514600" cy="576263"/>
        </p:xfrm>
        <a:graphic>
          <a:graphicData uri="http://schemas.openxmlformats.org/presentationml/2006/ole">
            <p:oleObj spid="_x0000_s83970" r:id="rId4" imgW="1002865" imgH="228501" progId="Equation.3">
              <p:embed/>
            </p:oleObj>
          </a:graphicData>
        </a:graphic>
      </p:graphicFrame>
      <p:graphicFrame>
        <p:nvGraphicFramePr>
          <p:cNvPr id="424966" name="Object 6"/>
          <p:cNvGraphicFramePr>
            <a:graphicFrameLocks noChangeAspect="1"/>
          </p:cNvGraphicFramePr>
          <p:nvPr/>
        </p:nvGraphicFramePr>
        <p:xfrm>
          <a:off x="914400" y="2590800"/>
          <a:ext cx="5105400" cy="898525"/>
        </p:xfrm>
        <a:graphic>
          <a:graphicData uri="http://schemas.openxmlformats.org/presentationml/2006/ole">
            <p:oleObj spid="_x0000_s83971" r:id="rId5" imgW="2222500" imgH="393700" progId="Equation.3">
              <p:embed/>
            </p:oleObj>
          </a:graphicData>
        </a:graphic>
      </p:graphicFrame>
      <p:graphicFrame>
        <p:nvGraphicFramePr>
          <p:cNvPr id="424968" name="Object 8"/>
          <p:cNvGraphicFramePr>
            <a:graphicFrameLocks noChangeAspect="1"/>
          </p:cNvGraphicFramePr>
          <p:nvPr/>
        </p:nvGraphicFramePr>
        <p:xfrm>
          <a:off x="914400" y="3521075"/>
          <a:ext cx="3810000" cy="908050"/>
        </p:xfrm>
        <a:graphic>
          <a:graphicData uri="http://schemas.openxmlformats.org/presentationml/2006/ole">
            <p:oleObj spid="_x0000_s83972" r:id="rId6" imgW="1637589" imgH="393529" progId="Equation.3">
              <p:embed/>
            </p:oleObj>
          </a:graphicData>
        </a:graphic>
      </p:graphicFrame>
      <p:graphicFrame>
        <p:nvGraphicFramePr>
          <p:cNvPr id="424970" name="Object 10"/>
          <p:cNvGraphicFramePr>
            <a:graphicFrameLocks noChangeAspect="1"/>
          </p:cNvGraphicFramePr>
          <p:nvPr/>
        </p:nvGraphicFramePr>
        <p:xfrm>
          <a:off x="914400" y="4741863"/>
          <a:ext cx="2514600" cy="563562"/>
        </p:xfrm>
        <a:graphic>
          <a:graphicData uri="http://schemas.openxmlformats.org/presentationml/2006/ole">
            <p:oleObj spid="_x0000_s83973" r:id="rId7" imgW="1016000" imgH="228600" progId="Equation.3">
              <p:embed/>
            </p:oleObj>
          </a:graphicData>
        </a:graphic>
      </p:graphicFrame>
      <p:graphicFrame>
        <p:nvGraphicFramePr>
          <p:cNvPr id="424972" name="Object 12"/>
          <p:cNvGraphicFramePr>
            <a:graphicFrameLocks noChangeAspect="1"/>
          </p:cNvGraphicFramePr>
          <p:nvPr/>
        </p:nvGraphicFramePr>
        <p:xfrm>
          <a:off x="4038600" y="4556125"/>
          <a:ext cx="1447800" cy="885825"/>
        </p:xfrm>
        <a:graphic>
          <a:graphicData uri="http://schemas.openxmlformats.org/presentationml/2006/ole">
            <p:oleObj spid="_x0000_s83974" r:id="rId8" imgW="634725" imgH="393529" progId="Equation.3">
              <p:embed/>
            </p:oleObj>
          </a:graphicData>
        </a:graphic>
      </p:graphicFrame>
      <p:graphicFrame>
        <p:nvGraphicFramePr>
          <p:cNvPr id="424974" name="Object 14"/>
          <p:cNvGraphicFramePr>
            <a:graphicFrameLocks noChangeAspect="1"/>
          </p:cNvGraphicFramePr>
          <p:nvPr/>
        </p:nvGraphicFramePr>
        <p:xfrm>
          <a:off x="6019800" y="4530725"/>
          <a:ext cx="1371600" cy="879475"/>
        </p:xfrm>
        <a:graphic>
          <a:graphicData uri="http://schemas.openxmlformats.org/presentationml/2006/ole">
            <p:oleObj spid="_x0000_s83975" name="Equation" r:id="rId9" imgW="609480" imgH="393480" progId="Equation.3">
              <p:embed/>
            </p:oleObj>
          </a:graphicData>
        </a:graphic>
      </p:graphicFrame>
      <p:graphicFrame>
        <p:nvGraphicFramePr>
          <p:cNvPr id="424976" name="Object 16"/>
          <p:cNvGraphicFramePr>
            <a:graphicFrameLocks noChangeAspect="1"/>
          </p:cNvGraphicFramePr>
          <p:nvPr/>
        </p:nvGraphicFramePr>
        <p:xfrm>
          <a:off x="3995738" y="5481638"/>
          <a:ext cx="1905000" cy="887412"/>
        </p:xfrm>
        <a:graphic>
          <a:graphicData uri="http://schemas.openxmlformats.org/presentationml/2006/ole">
            <p:oleObj spid="_x0000_s83976" r:id="rId10" imgW="837836" imgH="393529" progId="Equation.3">
              <p:embed/>
            </p:oleObj>
          </a:graphicData>
        </a:graphic>
      </p:graphicFrame>
      <p:sp>
        <p:nvSpPr>
          <p:cNvPr id="424977" name="Text Box 17"/>
          <p:cNvSpPr txBox="1">
            <a:spLocks noChangeArrowheads="1"/>
          </p:cNvSpPr>
          <p:nvPr/>
        </p:nvSpPr>
        <p:spPr bwMode="auto">
          <a:xfrm rot="21420000">
            <a:off x="4860925" y="1600200"/>
            <a:ext cx="3673475" cy="8477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400"/>
              <a:t>Conditional convergence requires b &gt; 0       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 </a:t>
            </a:r>
            <a:r>
              <a:rPr lang="en-US" sz="2400"/>
              <a:t>&lt; 1</a:t>
            </a:r>
          </a:p>
        </p:txBody>
      </p:sp>
      <p:sp>
        <p:nvSpPr>
          <p:cNvPr id="424978" name="AutoShape 18"/>
          <p:cNvSpPr>
            <a:spLocks noChangeArrowheads="1"/>
          </p:cNvSpPr>
          <p:nvPr/>
        </p:nvSpPr>
        <p:spPr bwMode="auto">
          <a:xfrm rot="21050533">
            <a:off x="6972320" y="2133592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 rot="21420000">
            <a:off x="242968" y="5340141"/>
            <a:ext cx="3976687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/>
              <a:t>One-to-one correspondence between parameters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Levels of income vs. rates of growth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7" grpId="0" animBg="1" autoUpdateAnimBg="0"/>
      <p:bldP spid="4249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514376" y="1500174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2600" dirty="0">
                <a:cs typeface="Times New Roman" pitchFamily="18" charset="0"/>
              </a:rPr>
              <a:t>Economic growth depends on the accumulation of capital and the efficiency with which it is used</a:t>
            </a:r>
          </a:p>
          <a:p>
            <a:pPr marL="812800" indent="-8128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2600" dirty="0">
                <a:cs typeface="Times New Roman" pitchFamily="18" charset="0"/>
              </a:rPr>
              <a:t>Five, or rather six, kinds of capital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Social</a:t>
            </a:r>
            <a:r>
              <a:rPr kumimoji="1" lang="en-US" sz="2800" dirty="0" smtClean="0">
                <a:cs typeface="Times New Roman" pitchFamily="18" charset="0"/>
              </a:rPr>
              <a:t> capital: democracy, corruption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</a:t>
            </a:r>
            <a:r>
              <a:rPr kumimoji="1" lang="en-US" sz="2800" dirty="0" smtClean="0">
                <a:cs typeface="Times New Roman" pitchFamily="18" charset="0"/>
              </a:rPr>
              <a:t> capital: education, fertility</a:t>
            </a:r>
          </a:p>
          <a:p>
            <a:pPr marL="1168400" lvl="1" indent="-711200" algn="l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</a:t>
            </a:r>
            <a:r>
              <a:rPr kumimoji="1" lang="en-US" sz="2800" dirty="0" smtClean="0">
                <a:cs typeface="Times New Roman" pitchFamily="18" charset="0"/>
              </a:rPr>
              <a:t> </a:t>
            </a:r>
            <a:r>
              <a:rPr kumimoji="1" lang="en-US" sz="2800" dirty="0">
                <a:cs typeface="Times New Roman" pitchFamily="18" charset="0"/>
              </a:rPr>
              <a:t>capital: investment</a:t>
            </a:r>
          </a:p>
          <a:p>
            <a:pPr marL="1168400" lvl="1" indent="-711200" algn="l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Financial</a:t>
            </a:r>
            <a:r>
              <a:rPr kumimoji="1" lang="en-US" sz="2800" dirty="0" smtClean="0">
                <a:cs typeface="Times New Roman" pitchFamily="18" charset="0"/>
              </a:rPr>
              <a:t> </a:t>
            </a:r>
            <a:r>
              <a:rPr kumimoji="1" lang="en-US" sz="2800" dirty="0">
                <a:cs typeface="Times New Roman" pitchFamily="18" charset="0"/>
              </a:rPr>
              <a:t>capital: low inflation</a:t>
            </a:r>
          </a:p>
          <a:p>
            <a:pPr marL="1168400" lvl="1" indent="-711200" algn="l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arenR"/>
            </a:pPr>
            <a:r>
              <a:rPr kumimoji="1"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Foreign</a:t>
            </a:r>
            <a:r>
              <a:rPr kumimoji="1" lang="en-US" sz="2800" dirty="0">
                <a:cs typeface="Times New Roman" pitchFamily="18" charset="0"/>
              </a:rPr>
              <a:t> capital: openness -- ignore</a:t>
            </a:r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 rot="21420000">
            <a:off x="5297831" y="5867603"/>
            <a:ext cx="3114675" cy="51911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6)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Natural</a:t>
            </a:r>
            <a:r>
              <a:rPr lang="en-US" sz="2800" dirty="0">
                <a:latin typeface="Tahoma" charset="0"/>
              </a:rPr>
              <a:t> capital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Structure of model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 bldLvl="2" autoUpdateAnimBg="0"/>
      <p:bldP spid="44237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b="1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 pitchFamily="34" charset="0"/>
                          <a:ea typeface="Times New Roman"/>
                        </a:rPr>
                        <a:t>Model 4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1.66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(9.5)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(2.8)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3.6)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3.86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(8.8)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0.56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4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 pitchFamily="34" charset="0"/>
                          <a:ea typeface="Times New Roman"/>
                        </a:rPr>
                        <a:t>Model 5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1.66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(9.5)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-1.85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(10.5)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(2.8)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-0.01</a:t>
                      </a:r>
                      <a:endParaRPr lang="is-IS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(1.6) 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3.6)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0.07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(2.7)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3.86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(8.8)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2.91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(5.7)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b="1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-0.40</a:t>
                      </a:r>
                      <a:endParaRPr lang="is-IS" sz="14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(3.3)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0.56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4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5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 pitchFamily="34" charset="0"/>
                          <a:ea typeface="Times New Roman"/>
                        </a:rPr>
                        <a:t>Model 6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1.66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(9.5)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-1.85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(10.5)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1.79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(10.2)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(2.8)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-0.01</a:t>
                      </a:r>
                      <a:endParaRPr lang="is-IS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(1.6)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3.6)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0.07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(2.7)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3.86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(8.8)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2.91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(5.7)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2.69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(5.3)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-0.40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(3.3)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-0.30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(2.4)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b="1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0.97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(2.0)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0.56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0.62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35463" y="1785938"/>
            <a:ext cx="32273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GDP per capita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1965-2004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1600" dirty="0">
                <a:latin typeface="+mn-lt"/>
              </a:rPr>
              <a:t>(US$ at </a:t>
            </a:r>
            <a:r>
              <a:rPr lang="en-US" sz="1600" dirty="0" smtClean="0">
                <a:latin typeface="+mn-lt"/>
              </a:rPr>
              <a:t>2000 </a:t>
            </a:r>
            <a:r>
              <a:rPr lang="en-US" sz="1600" dirty="0">
                <a:latin typeface="+mn-lt"/>
              </a:rPr>
              <a:t>prices) 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Botswana and Nigeria went hand in hand 1965-1970, and then grew apart</a:t>
            </a:r>
          </a:p>
          <a:p>
            <a:r>
              <a:rPr lang="en-US" sz="2600" dirty="0" smtClean="0">
                <a:latin typeface="Tahoma" charset="0"/>
                <a:cs typeface="Times New Roman" charset="0"/>
              </a:rPr>
              <a:t>Botswana practiced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imes New Roman" charset="0"/>
              </a:rPr>
              <a:t>democracy</a:t>
            </a:r>
            <a:r>
              <a:rPr lang="en-US" sz="2600" dirty="0" smtClean="0">
                <a:latin typeface="Tahoma" charset="0"/>
                <a:cs typeface="Times New Roman" charset="0"/>
              </a:rPr>
              <a:t>, stressed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imes New Roman" charset="0"/>
              </a:rPr>
              <a:t>education,</a:t>
            </a:r>
            <a:r>
              <a:rPr lang="en-US" sz="2600" dirty="0" smtClean="0">
                <a:latin typeface="Tahoma" charset="0"/>
                <a:cs typeface="Times New Roman" charset="0"/>
              </a:rPr>
              <a:t> and resisted corruption</a:t>
            </a:r>
          </a:p>
          <a:p>
            <a:r>
              <a:rPr lang="en-US" sz="2600" dirty="0" smtClean="0">
                <a:latin typeface="Tahoma" charset="0"/>
                <a:cs typeface="Times New Roman" charset="0"/>
              </a:rPr>
              <a:t>Nigeria’s finance minister: “Oil has made us lazy”</a:t>
            </a:r>
            <a:r>
              <a:rPr lang="en-US" sz="2600" dirty="0" smtClean="0">
                <a:latin typeface="Tahoma" charset="0"/>
              </a:rPr>
              <a:t> </a:t>
            </a:r>
            <a:endParaRPr lang="en-US" sz="2600" dirty="0">
              <a:latin typeface="Tahoma" charset="0"/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apart: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Botswana and Nigeria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3535132" cy="260509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26161" y="5357826"/>
            <a:ext cx="2903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Botswana 7.1% per year</a:t>
            </a:r>
          </a:p>
          <a:p>
            <a:pPr algn="ctr"/>
            <a:r>
              <a:rPr lang="en-US" sz="2000" dirty="0" smtClean="0">
                <a:latin typeface="+mn-lt"/>
              </a:rPr>
              <a:t>Nigeria 0.6% per year</a:t>
            </a:r>
          </a:p>
          <a:p>
            <a:pPr algn="ctr"/>
            <a:r>
              <a:rPr lang="en-US" sz="2000" dirty="0" smtClean="0">
                <a:latin typeface="+mn-lt"/>
              </a:rPr>
              <a:t>1.065</a:t>
            </a:r>
            <a:r>
              <a:rPr lang="en-US" sz="2000" baseline="30000" dirty="0" smtClean="0">
                <a:latin typeface="+mn-lt"/>
              </a:rPr>
              <a:t>39</a:t>
            </a:r>
            <a:r>
              <a:rPr lang="en-US" sz="2000" dirty="0" smtClean="0">
                <a:latin typeface="+mn-lt"/>
              </a:rPr>
              <a:t> = 11.7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4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5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6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 pitchFamily="34" charset="0"/>
                          <a:ea typeface="Times New Roman"/>
                        </a:rPr>
                        <a:t>Model   7</a:t>
                      </a:r>
                      <a:endParaRPr lang="is-IS" sz="15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1.66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(9.5)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-1.85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(10.5)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1.79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(10.2)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1.71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(2.8)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-0.01</a:t>
                      </a:r>
                      <a:endParaRPr lang="is-IS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(1.6) 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(1.4)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3.6)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0.07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(2.7)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0.04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2.1)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3.86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(8.8)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2.91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(5.7)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2.69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(5.3)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2.83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(6.5)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-0.40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(3.3)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-0.30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(2.4)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-0.42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0.97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(2.0)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(1.4) 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b="1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-2.71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(6.2)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0.56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0.62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1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2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3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4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5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6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 pitchFamily="34" charset="0"/>
                          <a:ea typeface="Times New Roman"/>
                        </a:rPr>
                        <a:t>Model   7</a:t>
                      </a:r>
                      <a:endParaRPr lang="is-IS" sz="15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Initial income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-0.74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(5.2)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-0.49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>(3.1)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0.77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1.66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(9.5)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-1.85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(10.5)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-1.72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(10.2)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1.71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11.5)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Natural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capital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-0.04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(5.3) 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(3.1</a:t>
                      </a: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(2.8)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-0.01</a:t>
                      </a:r>
                      <a:endParaRPr lang="is-IS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(1.6) 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-0.02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(3.2) 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0.01</a:t>
                      </a:r>
                      <a:endParaRPr lang="is-I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(1.4)</a:t>
                      </a:r>
                      <a:endParaRPr lang="is-I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</a:rPr>
                        <a:t>Democracy</a:t>
                      </a:r>
                      <a:endParaRPr lang="is-IS" sz="12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0.10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(3.0)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0.09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3.6)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0.07</a:t>
                      </a:r>
                      <a:endParaRPr lang="is-IS" sz="14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(2.7)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0.04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(2.2)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0.04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1400" b="1" kern="1200" dirty="0" smtClean="0">
                          <a:latin typeface="Calibri" pitchFamily="34" charset="0"/>
                          <a:ea typeface="Times New Roman"/>
                        </a:rPr>
                        <a:t>2.1) </a:t>
                      </a:r>
                      <a:endParaRPr lang="is-IS" sz="14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</a:rPr>
                        <a:t>School life expectancy (log)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3.86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(8.8)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2.91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(5.7)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0.08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(3.2)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2.83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(6.5)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Fertility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-0.40</a:t>
                      </a:r>
                      <a:endParaRPr lang="is-IS" sz="1400" b="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(3.3)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1.39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(3.0)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-0.42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(3.8)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</a:rPr>
                        <a:t>Investment rate (log) </a:t>
                      </a:r>
                      <a:endParaRPr lang="en-US" sz="12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3.01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(6.4)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</a:rPr>
                        <a:t>(1.4) </a:t>
                      </a:r>
                      <a:endParaRPr lang="is-I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Calibri" pitchFamily="34" charset="0"/>
                          <a:ea typeface="Times New Roman"/>
                        </a:rPr>
                        <a:t>Inflation distortion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-2.71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(6.2) 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Countries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164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is-IS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113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Calibri" pitchFamily="34" charset="0"/>
                          <a:ea typeface="Times New Roman"/>
                        </a:rPr>
                        <a:t>99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</a:rPr>
                        <a:t>Adjusted R</a:t>
                      </a:r>
                      <a:r>
                        <a:rPr lang="en-US" sz="1200" baseline="30000" dirty="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is-IS" sz="1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0.14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0.18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0.56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 pitchFamily="34" charset="0"/>
                          <a:ea typeface="Times New Roman"/>
                        </a:rPr>
                        <a:t>0.61</a:t>
                      </a:r>
                      <a:endParaRPr lang="is-IS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Calibri" pitchFamily="34" charset="0"/>
                          <a:ea typeface="Times New Roman"/>
                        </a:rPr>
                        <a:t>0.73</a:t>
                      </a:r>
                      <a:endParaRPr lang="is-IS" sz="14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results on democracy and economic growth</a:t>
            </a:r>
            <a:endParaRPr lang="is-I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6263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Arthur Lewis got it right</a:t>
            </a: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838204" y="1898650"/>
            <a:ext cx="42338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Since the second world war it has become quite clear that rapid economic growth is available to those countries </a:t>
            </a: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adequate natural resources </a:t>
            </a:r>
            <a:r>
              <a:rPr lang="en-US" sz="2600" dirty="0" smtClean="0">
                <a:solidFill>
                  <a:srgbClr val="002060"/>
                </a:solidFill>
              </a:rPr>
              <a:t>which </a:t>
            </a:r>
            <a:r>
              <a:rPr lang="en-US" sz="2600" dirty="0">
                <a:solidFill>
                  <a:srgbClr val="002060"/>
                </a:solidFill>
              </a:rPr>
              <a:t>make the effort to achieve it.</a:t>
            </a:r>
          </a:p>
        </p:txBody>
      </p:sp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5208562" y="1219200"/>
          <a:ext cx="3017837" cy="3657600"/>
        </p:xfrm>
        <a:graphic>
          <a:graphicData uri="http://schemas.openxmlformats.org/presentationml/2006/ole">
            <p:oleObj spid="_x0000_s2050" name="Photo Editor Photo" r:id="rId4" imgW="2647619" imgH="3209524" progId="">
              <p:embed/>
            </p:oleObj>
          </a:graphicData>
        </a:graphic>
      </p:graphicFrame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5356199" y="4997450"/>
            <a:ext cx="24990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Tahoma" pitchFamily="34" charset="0"/>
              </a:rPr>
              <a:t>W. Arthur Lewis</a:t>
            </a:r>
          </a:p>
          <a:p>
            <a:pPr algn="ctr"/>
            <a:r>
              <a:rPr lang="en-US" sz="2600" dirty="0">
                <a:latin typeface="Tahoma" pitchFamily="34" charset="0"/>
              </a:rPr>
              <a:t>(Accra, 1968)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6263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Arthur Lewis got it right</a:t>
            </a: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838204" y="1898650"/>
            <a:ext cx="42338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Since the second world war it has become quite clear that rapid economic growth is available to those countries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sound democratic institutions </a:t>
            </a:r>
            <a:r>
              <a:rPr lang="en-US" sz="2600" dirty="0">
                <a:solidFill>
                  <a:srgbClr val="002060"/>
                </a:solidFill>
              </a:rPr>
              <a:t>which make the effort to achieve it.</a:t>
            </a:r>
          </a:p>
        </p:txBody>
      </p:sp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5208562" y="1219200"/>
          <a:ext cx="3017837" cy="3657600"/>
        </p:xfrm>
        <a:graphic>
          <a:graphicData uri="http://schemas.openxmlformats.org/presentationml/2006/ole">
            <p:oleObj spid="_x0000_s78850" name="Photo Editor Photo" r:id="rId4" imgW="2647619" imgH="3209524" progId="">
              <p:embed/>
            </p:oleObj>
          </a:graphicData>
        </a:graphic>
      </p:graphicFrame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5356199" y="4997450"/>
            <a:ext cx="24990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Tahoma" pitchFamily="34" charset="0"/>
              </a:rPr>
              <a:t>W. Arthur Lewis</a:t>
            </a:r>
          </a:p>
          <a:p>
            <a:pPr algn="ctr"/>
            <a:r>
              <a:rPr lang="en-US" sz="2600" dirty="0">
                <a:latin typeface="Tahoma" pitchFamily="34" charset="0"/>
              </a:rPr>
              <a:t>(Accra, 1968)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Autofit/>
          </a:bodyPr>
          <a:lstStyle/>
          <a:p>
            <a:r>
              <a:rPr lang="en-US" dirty="0" smtClean="0"/>
              <a:t>Diversification is good for growth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dirty="0" smtClean="0"/>
              <a:t>away from excessive reliance on natural resources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diversification </a:t>
            </a:r>
            <a:r>
              <a:rPr lang="en-US" dirty="0" smtClean="0"/>
              <a:t>away from narrowly based political elites toward full-fledged democracy</a:t>
            </a:r>
          </a:p>
          <a:p>
            <a:r>
              <a:rPr lang="en-US" dirty="0" smtClean="0"/>
              <a:t>Social and human capital are good for growth</a:t>
            </a:r>
          </a:p>
          <a:p>
            <a:pPr lvl="1"/>
            <a:r>
              <a:rPr lang="en-US" dirty="0" smtClean="0"/>
              <a:t>Democracy seems to make a difference</a:t>
            </a:r>
          </a:p>
          <a:p>
            <a:pPr lvl="1"/>
            <a:r>
              <a:rPr lang="en-US" dirty="0" smtClean="0"/>
              <a:t>Social insurance also makes a difference, as well as education and health care </a:t>
            </a:r>
          </a:p>
          <a:p>
            <a:r>
              <a:rPr lang="en-US" dirty="0" smtClean="0"/>
              <a:t>Judicious use of natural resources requires good institutions, including democracy</a:t>
            </a:r>
          </a:p>
          <a:p>
            <a:pPr lvl="1"/>
            <a:r>
              <a:rPr lang="en-US" sz="2400" dirty="0" smtClean="0"/>
              <a:t>Key to Norway’s successful oil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it can be done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21403128">
            <a:off x="3970182" y="5157062"/>
            <a:ext cx="463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  <a:scene3d>
              <a:camera prst="orthographicFront"/>
              <a:lightRig rig="sunset" dir="t">
                <a:rot lat="0" lon="0" rev="600000"/>
              </a:lightRig>
            </a:scene3d>
            <a:sp3d>
              <a:bevelB w="38100" h="38100"/>
            </a:sp3d>
          </a:bodyPr>
          <a:lstStyle/>
          <a:p>
            <a:r>
              <a:rPr lang="en-US" sz="9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9416"/>
            <a:ext cx="7400948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development effort required around the  world includes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double diversification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Economic diversification 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 from agriculture and other natural-resource intensive activity into manufacturing (as in China) and services (as in India)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olitical diversification 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dictatorship to democracy (as in Korea and Taiwan)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21426131">
            <a:off x="4342494" y="176557"/>
            <a:ext cx="4553477" cy="64633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 pitchFamily="34" charset="0"/>
              </a:rPr>
              <a:t>These slides </a:t>
            </a:r>
            <a:r>
              <a:rPr lang="is-IS" dirty="0">
                <a:latin typeface="Tahoma" pitchFamily="34" charset="0"/>
              </a:rPr>
              <a:t>– and </a:t>
            </a:r>
            <a:r>
              <a:rPr lang="en-US" dirty="0">
                <a:latin typeface="Tahoma" pitchFamily="34" charset="0"/>
              </a:rPr>
              <a:t>more</a:t>
            </a:r>
            <a:r>
              <a:rPr lang="is-IS" dirty="0">
                <a:latin typeface="Tahoma" pitchFamily="34" charset="0"/>
              </a:rPr>
              <a:t>! – </a:t>
            </a:r>
            <a:r>
              <a:rPr lang="en-US" dirty="0">
                <a:latin typeface="Tahoma" pitchFamily="34" charset="0"/>
              </a:rPr>
              <a:t>can be viewed on my website: www.hi.is/</a:t>
            </a:r>
            <a:r>
              <a:rPr lang="en-US" dirty="0">
                <a:latin typeface="Tahoma" pitchFamily="34" charset="0"/>
                <a:cs typeface="Times New Roman" charset="0"/>
              </a:rPr>
              <a:t>~</a:t>
            </a:r>
            <a:r>
              <a:rPr lang="en-US" dirty="0">
                <a:latin typeface="Tahoma" pitchFamily="34" charset="0"/>
              </a:rPr>
              <a:t>gylfason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Iceland‘s per capita output 1901-2006 (2000 = 100)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42976" y="4500570"/>
            <a:ext cx="1214446" cy="590552"/>
          </a:xfrm>
          <a:prstGeom prst="wedgeEllipseCallout">
            <a:avLst>
              <a:gd name="adj1" fmla="val -44773"/>
              <a:gd name="adj2" fmla="val 73958"/>
            </a:avLst>
          </a:prstGeom>
          <a:gradFill rotWithShape="0">
            <a:gsLst>
              <a:gs pos="0">
                <a:srgbClr val="FABF8F">
                  <a:alpha val="0"/>
                </a:srgbClr>
              </a:gs>
              <a:gs pos="50000">
                <a:srgbClr val="FDE9D9"/>
              </a:gs>
              <a:gs pos="100000">
                <a:srgbClr val="FABF8F">
                  <a:alpha val="0"/>
                </a:srgbClr>
              </a:gs>
            </a:gsLst>
            <a:lin ang="18900000" scaled="1"/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Ghana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57422" y="4195770"/>
            <a:ext cx="1357322" cy="590552"/>
          </a:xfrm>
          <a:prstGeom prst="wedgeEllipseCallout">
            <a:avLst>
              <a:gd name="adj1" fmla="val -46319"/>
              <a:gd name="adj2" fmla="val 110625"/>
            </a:avLst>
          </a:prstGeom>
          <a:gradFill rotWithShape="0">
            <a:gsLst>
              <a:gs pos="0">
                <a:srgbClr val="FABF8F">
                  <a:alpha val="0"/>
                </a:srgbClr>
              </a:gs>
              <a:gs pos="50000">
                <a:srgbClr val="FDE9D9"/>
              </a:gs>
              <a:gs pos="100000">
                <a:srgbClr val="FABF8F">
                  <a:alpha val="0"/>
                </a:srgbClr>
              </a:gs>
            </a:gsLst>
            <a:lin ang="18900000" scaled="1"/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Lesotho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643306" y="4000504"/>
            <a:ext cx="1357322" cy="590552"/>
          </a:xfrm>
          <a:prstGeom prst="wedgeEllipseCallout">
            <a:avLst>
              <a:gd name="adj1" fmla="val -32384"/>
              <a:gd name="adj2" fmla="val 73958"/>
            </a:avLst>
          </a:prstGeom>
          <a:gradFill rotWithShape="0">
            <a:gsLst>
              <a:gs pos="0">
                <a:srgbClr val="FABF8F">
                  <a:alpha val="0"/>
                </a:srgbClr>
              </a:gs>
              <a:gs pos="50000">
                <a:srgbClr val="FDE9D9"/>
              </a:gs>
              <a:gs pos="100000">
                <a:srgbClr val="FABF8F">
                  <a:alpha val="0"/>
                </a:srgbClr>
              </a:gs>
            </a:gsLst>
            <a:lin ang="18900000" scaled="1"/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Namibia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 rot="10800000" flipV="1">
            <a:off x="4214810" y="3286124"/>
            <a:ext cx="1590683" cy="585771"/>
          </a:xfrm>
          <a:prstGeom prst="wedgeEllipseCallout">
            <a:avLst>
              <a:gd name="adj1" fmla="val 11593"/>
              <a:gd name="adj2" fmla="val 171981"/>
            </a:avLst>
          </a:prstGeom>
          <a:gradFill rotWithShape="0">
            <a:gsLst>
              <a:gs pos="0">
                <a:srgbClr val="FABF8F">
                  <a:alpha val="0"/>
                </a:srgbClr>
              </a:gs>
              <a:gs pos="50000">
                <a:srgbClr val="FDE9D9"/>
              </a:gs>
              <a:gs pos="100000">
                <a:srgbClr val="FABF8F">
                  <a:alpha val="0"/>
                </a:srgbClr>
              </a:gs>
            </a:gsLst>
            <a:lin ang="18900000" scaled="1"/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Botswana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3570" y="2285992"/>
            <a:ext cx="1074746" cy="538149"/>
          </a:xfrm>
          <a:prstGeom prst="wedgeEllipseCallout">
            <a:avLst>
              <a:gd name="adj1" fmla="val 9690"/>
              <a:gd name="adj2" fmla="val 118958"/>
            </a:avLst>
          </a:prstGeom>
          <a:gradFill rotWithShape="0">
            <a:gsLst>
              <a:gs pos="0">
                <a:srgbClr val="FABF8F">
                  <a:alpha val="0"/>
                </a:srgbClr>
              </a:gs>
              <a:gs pos="50000">
                <a:srgbClr val="FDE9D9"/>
              </a:gs>
              <a:gs pos="100000">
                <a:srgbClr val="FABF8F">
                  <a:alpha val="0"/>
                </a:srgbClr>
              </a:gs>
            </a:gsLst>
            <a:lin ang="18900000" scaled="1"/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Korea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97110">
            <a:off x="5657827" y="1071979"/>
            <a:ext cx="27542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Iceland was Ghana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087" grpId="0" animBg="1"/>
      <p:bldP spid="3088" grpId="0" animBg="1"/>
      <p:bldP spid="3089" grpId="0" animBg="1"/>
      <p:bldP spid="3090" grpId="0" animBg="1"/>
      <p:bldP spid="309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Accumulation of Different kinds of capital drives growth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 rot="21252691">
            <a:off x="6586336" y="5804138"/>
            <a:ext cx="1785981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curse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11D2B-AD46-471D-B91E-3CB3AFF1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BC11D2B-AD46-471D-B91E-3CB3AFF10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09932-340F-4E6C-85FA-BB2778B5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B509932-340F-4E6C-85FA-BB2778B57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AE468-172E-4585-8829-867B8BFA4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67AE468-172E-4585-8829-867B8BFA4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CD700-B187-4332-B1A6-34F0E51C5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0ACD700-B187-4332-B1A6-34F0E51C5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937D9-96A8-4958-8FD8-A5E6C0C33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7C937D9-96A8-4958-8FD8-A5E6C0C33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43DC91-5A60-45EE-8CEC-9988E758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543DC91-5A60-45EE-8CEC-9988E7580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2C9B6-A2F7-4124-B09B-18FF03C6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582C9B6-A2F7-4124-B09B-18FF03C61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C02DA4-F4C5-4458-B147-027DB658F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8C02DA4-F4C5-4458-B147-027DB658F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BC7E1-B4EF-41DB-BEC3-BEEE9E9C8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30BC7E1-B4EF-41DB-BEC3-BEEE9E9C8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7D3E62-61C7-4727-B408-3F5E9797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F7D3E62-61C7-4727-B408-3F5E9797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84F01-98E4-482C-BEBC-F2837711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D784F01-98E4-482C-BEBC-F2837711A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capital affects other kinds of capital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6230" y="1609724"/>
          <a:ext cx="7481918" cy="503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21236385">
            <a:off x="5412996" y="1222803"/>
            <a:ext cx="2928958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5000"/>
                  <a:satMod val="25000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Interactions among determinants of growth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FA459-A27A-42AB-BDD0-102B2B32E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58FA459-A27A-42AB-BDD0-102B2B32E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68F36-7137-48E9-9C8E-779045506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7168F36-7137-48E9-9C8E-779045506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66C8F-83A6-48CF-A2D3-7FAA992E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D566C8F-83A6-48CF-A2D3-7FAA992E6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CD5E6-7B01-45AF-A347-01584780A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12CD5E6-7B01-45AF-A347-01584780A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2B135-A17A-49B3-962C-96B64B073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C12B135-A17A-49B3-962C-96B64B073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C3E16-F632-48F9-90CA-55996204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5CC3E16-F632-48F9-90CA-559962041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9626D-9ABF-4A75-A235-BC66B15F3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739626D-9ABF-4A75-A235-BC66B15F3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460D6C-E259-456D-965B-430174C5A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9460D6C-E259-456D-965B-430174C5A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2AE3E-02B6-4E3B-87C3-19726761D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AD2AE3E-02B6-4E3B-87C3-19726761D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000232" y="1643050"/>
            <a:ext cx="583408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Blip>
                <a:blip r:embed="rId3"/>
              </a:buBlip>
            </a:pPr>
            <a:r>
              <a:rPr kumimoji="1" lang="en-US" sz="2600" dirty="0">
                <a:cs typeface="Times New Roman" charset="0"/>
              </a:rPr>
              <a:t>Listen to</a:t>
            </a:r>
            <a:r>
              <a:rPr kumimoji="1" lang="en-US" sz="26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1"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King Faisal </a:t>
            </a:r>
            <a:r>
              <a:rPr kumimoji="1" lang="en-US" sz="2600" dirty="0">
                <a:cs typeface="Times New Roman" charset="0"/>
              </a:rPr>
              <a:t>of Saudi Arabia (1964-1975</a:t>
            </a:r>
            <a:r>
              <a:rPr kumimoji="1" lang="en-US" sz="2600" dirty="0" smtClean="0">
                <a:cs typeface="Times New Roman" charset="0"/>
              </a:rPr>
              <a:t>), as quoted by his Oil Minister, Sheik Yamani</a:t>
            </a:r>
            <a:r>
              <a:rPr kumimoji="1" lang="is-IS" sz="2600" dirty="0" smtClean="0">
                <a:cs typeface="Times New Roman" charset="0"/>
              </a:rPr>
              <a:t>:</a:t>
            </a:r>
            <a:endParaRPr kumimoji="1" lang="is-IS" sz="2600" dirty="0"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Blip>
                <a:blip r:embed="rId3"/>
              </a:buBlip>
            </a:pPr>
            <a:r>
              <a:rPr kumimoji="1" lang="en-US" sz="2600" dirty="0" smtClean="0">
                <a:cs typeface="Times New Roman" charset="0"/>
              </a:rPr>
              <a:t>“In </a:t>
            </a:r>
            <a:r>
              <a:rPr kumimoji="1" lang="en-US" sz="2600" dirty="0">
                <a:cs typeface="Times New Roman" charset="0"/>
              </a:rPr>
              <a:t>one generation we went from riding camels to riding </a:t>
            </a:r>
            <a:r>
              <a:rPr kumimoji="1" lang="en-US" sz="2600" dirty="0" err="1">
                <a:cs typeface="Times New Roman" charset="0"/>
              </a:rPr>
              <a:t>Cadillacs</a:t>
            </a:r>
            <a:r>
              <a:rPr kumimoji="1" lang="en-US" sz="2600" dirty="0">
                <a:cs typeface="Times New Roman" charset="0"/>
              </a:rPr>
              <a:t>. The way we are wasting money, I fear the next generation will be riding camels again</a:t>
            </a:r>
            <a:r>
              <a:rPr kumimoji="1" lang="en-US" sz="2600" dirty="0" smtClean="0">
                <a:cs typeface="Times New Roman" charset="0"/>
              </a:rPr>
              <a:t>.”</a:t>
            </a:r>
            <a:r>
              <a:rPr kumimoji="1" lang="en-US" sz="2600" dirty="0" smtClean="0"/>
              <a:t> </a:t>
            </a:r>
            <a:endParaRPr kumimoji="1" lang="en-US" sz="2600" dirty="0"/>
          </a:p>
        </p:txBody>
      </p:sp>
      <p:pic>
        <p:nvPicPr>
          <p:cNvPr id="436230" name="Picture 6" descr="http://www.kff.com/images/fahd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42844" y="3785006"/>
            <a:ext cx="2071702" cy="293014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47238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Natural capital: a mixed blessing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1833564" y="1500174"/>
            <a:ext cx="631033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Blip>
                <a:blip r:embed="rId3"/>
              </a:buBlip>
            </a:pPr>
            <a:r>
              <a:rPr kumimoji="1"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Lee Kwan Yew</a:t>
            </a:r>
            <a:r>
              <a:rPr kumimoji="1" lang="en-US" sz="2600" dirty="0">
                <a:cs typeface="Times New Roman" charset="0"/>
              </a:rPr>
              <a:t>,</a:t>
            </a:r>
            <a:r>
              <a:rPr kumimoji="1" lang="en-US" sz="2600" dirty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kumimoji="1" lang="en-US" sz="2600" dirty="0">
                <a:cs typeface="Times New Roman" charset="0"/>
              </a:rPr>
              <a:t>founding father of Singapore (1959-1991)</a:t>
            </a:r>
            <a:r>
              <a:rPr kumimoji="1" lang="is-IS" sz="2600" dirty="0">
                <a:cs typeface="Times New Roman" charset="0"/>
              </a:rPr>
              <a:t>,</a:t>
            </a:r>
            <a:r>
              <a:rPr kumimoji="1" lang="en-US" sz="2600" dirty="0">
                <a:cs typeface="Times New Roman" charset="0"/>
              </a:rPr>
              <a:t> would </a:t>
            </a:r>
            <a:r>
              <a:rPr kumimoji="1" lang="is-IS" sz="2600" dirty="0">
                <a:cs typeface="Times New Roman" charset="0"/>
              </a:rPr>
              <a:t>not</a:t>
            </a:r>
            <a:r>
              <a:rPr kumimoji="1" lang="en-US" sz="2600" dirty="0">
                <a:cs typeface="Times New Roman" charset="0"/>
              </a:rPr>
              <a:t> have been surprised either: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Blip>
                <a:blip r:embed="rId3"/>
              </a:buBlip>
            </a:pPr>
            <a:r>
              <a:rPr kumimoji="1" lang="is-IS" sz="2600" dirty="0">
                <a:cs typeface="Times New Roman" charset="0"/>
              </a:rPr>
              <a:t>“</a:t>
            </a:r>
            <a:r>
              <a:rPr kumimoji="1" lang="en-US" sz="2600" dirty="0">
                <a:cs typeface="Times New Roman" charset="0"/>
              </a:rPr>
              <a:t>I thought then that wealth depended mainly on the possession of territory and </a:t>
            </a:r>
            <a:r>
              <a:rPr kumimoji="1"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natural resources</a:t>
            </a:r>
            <a:r>
              <a:rPr kumimoji="1" lang="en-US" sz="2600" dirty="0">
                <a:cs typeface="Times New Roman" charset="0"/>
              </a:rPr>
              <a:t>, whether fertile land </a:t>
            </a:r>
            <a:r>
              <a:rPr kumimoji="1" lang="is-IS" sz="2600" dirty="0">
                <a:cs typeface="Times New Roman" charset="0"/>
              </a:rPr>
              <a:t>...</a:t>
            </a:r>
            <a:r>
              <a:rPr kumimoji="1" lang="en-US" sz="2600" dirty="0">
                <a:cs typeface="Times New Roman" charset="0"/>
              </a:rPr>
              <a:t>, or valuable minerals, or oil and gas. It was only after I had been in office for some years that I recognized ... that the decisive factors were the </a:t>
            </a:r>
            <a:r>
              <a:rPr kumimoji="1"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people</a:t>
            </a:r>
            <a:r>
              <a:rPr kumimoji="1" lang="en-US" sz="2600" dirty="0">
                <a:cs typeface="Times New Roman" charset="0"/>
              </a:rPr>
              <a:t>, their natural abilities, </a:t>
            </a:r>
            <a:r>
              <a:rPr kumimoji="1"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education</a:t>
            </a:r>
            <a:r>
              <a:rPr kumimoji="1" lang="en-US" sz="2600" dirty="0">
                <a:cs typeface="Times New Roman" charset="0"/>
              </a:rPr>
              <a:t> and training.</a:t>
            </a:r>
            <a:r>
              <a:rPr kumimoji="1" lang="is-IS" sz="2600" dirty="0">
                <a:cs typeface="Times New Roman" charset="0"/>
              </a:rPr>
              <a:t>”</a:t>
            </a:r>
            <a:r>
              <a:rPr kumimoji="1" lang="en-US" sz="2600" dirty="0">
                <a:cs typeface="Times New Roman" charset="0"/>
              </a:rPr>
              <a:t> </a:t>
            </a:r>
            <a:endParaRPr kumimoji="1" lang="en-US" sz="2600" dirty="0"/>
          </a:p>
        </p:txBody>
      </p:sp>
      <p:pic>
        <p:nvPicPr>
          <p:cNvPr id="465926" name="Picture 6" descr="smle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14199"/>
            <a:ext cx="2000264" cy="284854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47238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Natural capital: a mixed blessing</a:t>
            </a:r>
            <a:endParaRPr kumimoji="0" lang="is-I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1169</TotalTime>
  <Words>2429</Words>
  <Application>Microsoft Office PowerPoint</Application>
  <PresentationFormat>On-screen Show (4:3)</PresentationFormat>
  <Paragraphs>689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Opulent</vt:lpstr>
      <vt:lpstr>Photo Editor Photo</vt:lpstr>
      <vt:lpstr>Microsoft Equation 3.0</vt:lpstr>
      <vt:lpstr>Equation</vt:lpstr>
      <vt:lpstr>Democracy and growth</vt:lpstr>
      <vt:lpstr>outline</vt:lpstr>
      <vt:lpstr>Growing apart: Sweden and Argentina</vt:lpstr>
      <vt:lpstr>Growing apart: Botswana and Nigeria</vt:lpstr>
      <vt:lpstr>Iceland‘s per capita output 1901-2006 (2000 = 100)</vt:lpstr>
      <vt:lpstr>Accumulation of Different kinds of capital drives growth</vt:lpstr>
      <vt:lpstr>Natural capital affects other kinds of capital</vt:lpstr>
      <vt:lpstr>Slide 8</vt:lpstr>
      <vt:lpstr>Slide 9</vt:lpstr>
      <vt:lpstr>Two hypotheses about democracy and growth</vt:lpstr>
      <vt:lpstr>Slide 11</vt:lpstr>
      <vt:lpstr>Advancing Democracy  1946-2000</vt:lpstr>
      <vt:lpstr>Economic growth and democracy 1960-2000</vt:lpstr>
      <vt:lpstr>Economic growth and corruption 1960-2000</vt:lpstr>
      <vt:lpstr>Corruption and democracy 1960-2000</vt:lpstr>
      <vt:lpstr>Democracy and education 1960-2000</vt:lpstr>
      <vt:lpstr>Democracy and natural capital 1960-2000</vt:lpstr>
      <vt:lpstr>Economic growth and natural capital 1960-2000</vt:lpstr>
      <vt:lpstr>Economic growth and education 1960-2000</vt:lpstr>
      <vt:lpstr>Economic growth and fertility 1960-2000</vt:lpstr>
      <vt:lpstr>Education and natural capital 2000-2005</vt:lpstr>
      <vt:lpstr>Corruption and natural capital 1960-2000</vt:lpstr>
      <vt:lpstr>Economic growth and inflation 1960-2000</vt:lpstr>
      <vt:lpstr>Economic growth and inflation 1960-2000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Regression results on democracy and economic growth</vt:lpstr>
      <vt:lpstr>Regression results on democracy and economic growth</vt:lpstr>
      <vt:lpstr>Regression results on democracy and economic growth</vt:lpstr>
      <vt:lpstr>Regression results on democracy and economic growth</vt:lpstr>
      <vt:lpstr>Regression results on democracy and economic growth</vt:lpstr>
      <vt:lpstr>Regression results on democracy and economic growth</vt:lpstr>
      <vt:lpstr>Regression results on democracy and economic growth</vt:lpstr>
      <vt:lpstr>Regression results on democracy and economic growth</vt:lpstr>
      <vt:lpstr>Sir Arthur Lewis got it right</vt:lpstr>
      <vt:lpstr>Sir Arthur Lewis got it right</vt:lpstr>
      <vt:lpstr>conclusion</vt:lpstr>
      <vt:lpstr>Conclusion: it can be done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gylfason</dc:creator>
  <cp:lastModifiedBy>gylfason</cp:lastModifiedBy>
  <cp:revision>33</cp:revision>
  <dcterms:created xsi:type="dcterms:W3CDTF">2008-04-22T06:26:16Z</dcterms:created>
  <dcterms:modified xsi:type="dcterms:W3CDTF">2008-05-07T20:49:53Z</dcterms:modified>
</cp:coreProperties>
</file>