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32"/>
  </p:notesMasterIdLst>
  <p:sldIdLst>
    <p:sldId id="507" r:id="rId2"/>
    <p:sldId id="712" r:id="rId3"/>
    <p:sldId id="693" r:id="rId4"/>
    <p:sldId id="694" r:id="rId5"/>
    <p:sldId id="695" r:id="rId6"/>
    <p:sldId id="696" r:id="rId7"/>
    <p:sldId id="688" r:id="rId8"/>
    <p:sldId id="689" r:id="rId9"/>
    <p:sldId id="690" r:id="rId10"/>
    <p:sldId id="697" r:id="rId11"/>
    <p:sldId id="698" r:id="rId12"/>
    <p:sldId id="699" r:id="rId13"/>
    <p:sldId id="700" r:id="rId14"/>
    <p:sldId id="702" r:id="rId15"/>
    <p:sldId id="703" r:id="rId16"/>
    <p:sldId id="704" r:id="rId17"/>
    <p:sldId id="705" r:id="rId18"/>
    <p:sldId id="711" r:id="rId19"/>
    <p:sldId id="707" r:id="rId20"/>
    <p:sldId id="713" r:id="rId21"/>
    <p:sldId id="593" r:id="rId22"/>
    <p:sldId id="674" r:id="rId23"/>
    <p:sldId id="594" r:id="rId24"/>
    <p:sldId id="595" r:id="rId25"/>
    <p:sldId id="598" r:id="rId26"/>
    <p:sldId id="706" r:id="rId27"/>
    <p:sldId id="710" r:id="rId28"/>
    <p:sldId id="708" r:id="rId29"/>
    <p:sldId id="709" r:id="rId30"/>
    <p:sldId id="601"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33CC"/>
    <a:srgbClr val="FFC000"/>
    <a:srgbClr val="99CC00"/>
    <a:srgbClr val="99FF99"/>
    <a:srgbClr val="FFFFCC"/>
    <a:srgbClr val="FFFFFF"/>
    <a:srgbClr val="FFFF00"/>
    <a:srgbClr val="99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9" autoAdjust="0"/>
    <p:restoredTop sz="94683" autoAdjust="0"/>
  </p:normalViewPr>
  <p:slideViewPr>
    <p:cSldViewPr>
      <p:cViewPr varScale="1">
        <p:scale>
          <a:sx n="117" d="100"/>
          <a:sy n="117" d="100"/>
        </p:scale>
        <p:origin x="-408" y="-1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8" d="100"/>
          <a:sy n="58" d="100"/>
        </p:scale>
        <p:origin x="-177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5.xml"/></Relationships>
</file>

<file path=ppt/charts/_rels/chart1.xml.rels><?xml version="1.0" encoding="UTF-8" standalone="yes"?>
<Relationships xmlns="http://schemas.openxmlformats.org/package/2006/relationships"><Relationship Id="rId2" Type="http://schemas.openxmlformats.org/officeDocument/2006/relationships/oleObject" Target="file:///C:\Users\gylfason\Downloads\Ghana2.xls" TargetMode="External"/><Relationship Id="rId1" Type="http://schemas.openxmlformats.org/officeDocument/2006/relationships/themeOverride" Target="../theme/themeOverride2.xml"/></Relationships>
</file>

<file path=ppt/charts/_rels/chart2.xml.rels><?xml version="1.0" encoding="UTF-8" standalone="yes"?>
<Relationships xmlns="http://schemas.openxmlformats.org/package/2006/relationships"><Relationship Id="rId2" Type="http://schemas.openxmlformats.org/officeDocument/2006/relationships/oleObject" Target="file:///C:\Users\gylfason\Downloads\Ghana2.xls" TargetMode="External"/><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2" Type="http://schemas.openxmlformats.org/officeDocument/2006/relationships/oleObject" Target="file:///C:\Users\gylfason\AppData\Roaming\Microsoft\Excel\BotNig%20(version%201).xls" TargetMode="External"/><Relationship Id="rId1" Type="http://schemas.openxmlformats.org/officeDocument/2006/relationships/themeOverride" Target="../theme/themeOverride4.xml"/></Relationships>
</file>

<file path=ppt/charts/_rels/chart4.xml.rels><?xml version="1.0" encoding="UTF-8" standalone="yes"?>
<Relationships xmlns="http://schemas.openxmlformats.org/package/2006/relationships"><Relationship Id="rId2" Type="http://schemas.openxmlformats.org/officeDocument/2006/relationships/oleObject" Target="file:///C:\Users\gylfason\Downloads\Ghana2.xls" TargetMode="External"/><Relationship Id="rId1" Type="http://schemas.openxmlformats.org/officeDocument/2006/relationships/themeOverride" Target="../theme/themeOverride5.xml"/></Relationships>
</file>

<file path=ppt/charts/_rels/chart5.xml.rels><?xml version="1.0" encoding="UTF-8" standalone="yes"?>
<Relationships xmlns="http://schemas.openxmlformats.org/package/2006/relationships"><Relationship Id="rId2" Type="http://schemas.openxmlformats.org/officeDocument/2006/relationships/oleObject" Target="file:///C:\Users\gylfason\Downloads\Ghana5.xls"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plotArea>
      <c:layout>
        <c:manualLayout>
          <c:layoutTarget val="inner"/>
          <c:xMode val="edge"/>
          <c:yMode val="edge"/>
          <c:x val="0.14827772768259692"/>
          <c:y val="3.3950617283950636E-2"/>
          <c:w val="0.8167536902792476"/>
          <c:h val="0.83916666666666651"/>
        </c:manualLayout>
      </c:layout>
      <c:lineChart>
        <c:grouping val="standard"/>
        <c:ser>
          <c:idx val="0"/>
          <c:order val="0"/>
          <c:tx>
            <c:strRef>
              <c:f>Report!$B$4</c:f>
              <c:strCache>
                <c:ptCount val="1"/>
                <c:pt idx="0">
                  <c:v>Nigeria</c:v>
                </c:pt>
              </c:strCache>
            </c:strRef>
          </c:tx>
          <c:spPr>
            <a:ln w="50800"/>
          </c:spPr>
          <c:marker>
            <c:symbol val="none"/>
          </c:marker>
          <c:cat>
            <c:strRef>
              <c:f>Report!$C$3:$AE$3</c:f>
              <c:strCach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strCache>
            </c:strRef>
          </c:cat>
          <c:val>
            <c:numRef>
              <c:f>Report!$C$4:$AE$4</c:f>
              <c:numCache>
                <c:formatCode>General</c:formatCode>
                <c:ptCount val="29"/>
                <c:pt idx="0">
                  <c:v>760</c:v>
                </c:pt>
                <c:pt idx="1">
                  <c:v>720</c:v>
                </c:pt>
                <c:pt idx="2">
                  <c:v>740</c:v>
                </c:pt>
                <c:pt idx="3">
                  <c:v>710</c:v>
                </c:pt>
                <c:pt idx="4">
                  <c:v>680</c:v>
                </c:pt>
                <c:pt idx="5">
                  <c:v>740</c:v>
                </c:pt>
                <c:pt idx="6">
                  <c:v>730</c:v>
                </c:pt>
                <c:pt idx="7">
                  <c:v>700</c:v>
                </c:pt>
                <c:pt idx="8">
                  <c:v>850</c:v>
                </c:pt>
                <c:pt idx="9">
                  <c:v>850</c:v>
                </c:pt>
                <c:pt idx="10">
                  <c:v>920</c:v>
                </c:pt>
                <c:pt idx="11">
                  <c:v>990</c:v>
                </c:pt>
                <c:pt idx="12" formatCode="#,##0.00">
                  <c:v>1010</c:v>
                </c:pt>
                <c:pt idx="13" formatCode="#,##0.00">
                  <c:v>1010</c:v>
                </c:pt>
                <c:pt idx="14" formatCode="#,##0.00">
                  <c:v>1020</c:v>
                </c:pt>
                <c:pt idx="15" formatCode="#,##0.00">
                  <c:v>1060</c:v>
                </c:pt>
                <c:pt idx="16" formatCode="#,##0.00">
                  <c:v>1120</c:v>
                </c:pt>
                <c:pt idx="17" formatCode="#,##0.00">
                  <c:v>1140</c:v>
                </c:pt>
                <c:pt idx="18" formatCode="#,##0.00">
                  <c:v>1120</c:v>
                </c:pt>
                <c:pt idx="19" formatCode="#,##0.00">
                  <c:v>1170</c:v>
                </c:pt>
                <c:pt idx="20" formatCode="#,##0.00">
                  <c:v>1130</c:v>
                </c:pt>
                <c:pt idx="21" formatCode="#,##0.00">
                  <c:v>1220</c:v>
                </c:pt>
                <c:pt idx="22" formatCode="#,##0.00">
                  <c:v>1190</c:v>
                </c:pt>
                <c:pt idx="23" formatCode="#,##0.00">
                  <c:v>1300</c:v>
                </c:pt>
                <c:pt idx="24" formatCode="#,##0.00">
                  <c:v>1450</c:v>
                </c:pt>
                <c:pt idx="25" formatCode="#,##0.00">
                  <c:v>1530</c:v>
                </c:pt>
                <c:pt idx="26" formatCode="#,##0.00">
                  <c:v>1790</c:v>
                </c:pt>
                <c:pt idx="27" formatCode="#,##0.00">
                  <c:v>1840</c:v>
                </c:pt>
                <c:pt idx="28" formatCode="#,##0.00">
                  <c:v>1980</c:v>
                </c:pt>
              </c:numCache>
            </c:numRef>
          </c:val>
        </c:ser>
        <c:ser>
          <c:idx val="1"/>
          <c:order val="1"/>
          <c:tx>
            <c:strRef>
              <c:f>Report!$B$5</c:f>
              <c:strCache>
                <c:ptCount val="1"/>
                <c:pt idx="0">
                  <c:v>Ghana</c:v>
                </c:pt>
              </c:strCache>
            </c:strRef>
          </c:tx>
          <c:spPr>
            <a:ln w="50800"/>
          </c:spPr>
          <c:marker>
            <c:symbol val="none"/>
          </c:marker>
          <c:cat>
            <c:strRef>
              <c:f>Report!$C$3:$AE$3</c:f>
              <c:strCach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strCache>
            </c:strRef>
          </c:cat>
          <c:val>
            <c:numRef>
              <c:f>Report!$C$5:$AE$5</c:f>
              <c:numCache>
                <c:formatCode>General</c:formatCode>
                <c:ptCount val="29"/>
                <c:pt idx="0">
                  <c:v>470</c:v>
                </c:pt>
                <c:pt idx="1">
                  <c:v>480</c:v>
                </c:pt>
                <c:pt idx="2">
                  <c:v>460</c:v>
                </c:pt>
                <c:pt idx="3">
                  <c:v>440</c:v>
                </c:pt>
                <c:pt idx="4">
                  <c:v>470</c:v>
                </c:pt>
                <c:pt idx="5">
                  <c:v>490</c:v>
                </c:pt>
                <c:pt idx="6">
                  <c:v>510</c:v>
                </c:pt>
                <c:pt idx="7">
                  <c:v>530</c:v>
                </c:pt>
                <c:pt idx="8">
                  <c:v>570</c:v>
                </c:pt>
                <c:pt idx="9">
                  <c:v>610</c:v>
                </c:pt>
                <c:pt idx="10">
                  <c:v>630</c:v>
                </c:pt>
                <c:pt idx="11">
                  <c:v>670</c:v>
                </c:pt>
                <c:pt idx="12">
                  <c:v>700</c:v>
                </c:pt>
                <c:pt idx="13">
                  <c:v>720</c:v>
                </c:pt>
                <c:pt idx="14">
                  <c:v>740</c:v>
                </c:pt>
                <c:pt idx="15">
                  <c:v>770</c:v>
                </c:pt>
                <c:pt idx="16">
                  <c:v>790</c:v>
                </c:pt>
                <c:pt idx="17">
                  <c:v>820</c:v>
                </c:pt>
                <c:pt idx="18">
                  <c:v>850</c:v>
                </c:pt>
                <c:pt idx="19">
                  <c:v>880</c:v>
                </c:pt>
                <c:pt idx="20">
                  <c:v>900</c:v>
                </c:pt>
                <c:pt idx="21">
                  <c:v>940</c:v>
                </c:pt>
                <c:pt idx="22">
                  <c:v>980</c:v>
                </c:pt>
                <c:pt idx="23" formatCode="#,##0.00">
                  <c:v>1030</c:v>
                </c:pt>
                <c:pt idx="24" formatCode="#,##0.00">
                  <c:v>1090</c:v>
                </c:pt>
                <c:pt idx="25" formatCode="#,##0.00">
                  <c:v>1180</c:v>
                </c:pt>
                <c:pt idx="26" formatCode="#,##0.00">
                  <c:v>1290</c:v>
                </c:pt>
                <c:pt idx="27" formatCode="#,##0.00">
                  <c:v>1330</c:v>
                </c:pt>
                <c:pt idx="28" formatCode="#,##0.00">
                  <c:v>1320</c:v>
                </c:pt>
              </c:numCache>
            </c:numRef>
          </c:val>
        </c:ser>
        <c:marker val="1"/>
        <c:axId val="75049600"/>
        <c:axId val="75809152"/>
      </c:lineChart>
      <c:catAx>
        <c:axId val="75049600"/>
        <c:scaling>
          <c:orientation val="minMax"/>
        </c:scaling>
        <c:axPos val="b"/>
        <c:tickLblPos val="nextTo"/>
        <c:txPr>
          <a:bodyPr rot="-2700000"/>
          <a:lstStyle/>
          <a:p>
            <a:pPr>
              <a:defRPr sz="1200"/>
            </a:pPr>
            <a:endParaRPr lang="is-IS"/>
          </a:p>
        </c:txPr>
        <c:crossAx val="75809152"/>
        <c:crosses val="autoZero"/>
        <c:auto val="1"/>
        <c:lblAlgn val="ctr"/>
        <c:lblOffset val="100"/>
      </c:catAx>
      <c:valAx>
        <c:axId val="75809152"/>
        <c:scaling>
          <c:orientation val="minMax"/>
        </c:scaling>
        <c:axPos val="l"/>
        <c:majorGridlines/>
        <c:numFmt formatCode="General" sourceLinked="1"/>
        <c:tickLblPos val="nextTo"/>
        <c:txPr>
          <a:bodyPr/>
          <a:lstStyle/>
          <a:p>
            <a:pPr>
              <a:defRPr sz="1200"/>
            </a:pPr>
            <a:endParaRPr lang="is-IS"/>
          </a:p>
        </c:txPr>
        <c:crossAx val="75049600"/>
        <c:crosses val="autoZero"/>
        <c:crossBetween val="between"/>
      </c:valAx>
    </c:plotArea>
    <c:legend>
      <c:legendPos val="r"/>
      <c:layout>
        <c:manualLayout>
          <c:xMode val="edge"/>
          <c:yMode val="edge"/>
          <c:x val="0.25087451985544446"/>
          <c:y val="0.10341401769223291"/>
          <c:w val="0.36319220692544324"/>
          <c:h val="0.19132011276368169"/>
        </c:manualLayout>
      </c:layout>
      <c:txPr>
        <a:bodyPr/>
        <a:lstStyle/>
        <a:p>
          <a:pPr>
            <a:defRPr sz="1800"/>
          </a:pPr>
          <a:endParaRPr lang="is-IS"/>
        </a:p>
      </c:txPr>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plotArea>
      <c:layout>
        <c:manualLayout>
          <c:layoutTarget val="inner"/>
          <c:xMode val="edge"/>
          <c:yMode val="edge"/>
          <c:x val="0.14827772768259692"/>
          <c:y val="3.3950617283950615E-2"/>
          <c:w val="0.8167536902792476"/>
          <c:h val="0.83916666666666651"/>
        </c:manualLayout>
      </c:layout>
      <c:lineChart>
        <c:grouping val="standard"/>
        <c:ser>
          <c:idx val="0"/>
          <c:order val="0"/>
          <c:tx>
            <c:strRef>
              <c:f>Report!$B$4</c:f>
              <c:strCache>
                <c:ptCount val="1"/>
                <c:pt idx="0">
                  <c:v>Nigeria</c:v>
                </c:pt>
              </c:strCache>
            </c:strRef>
          </c:tx>
          <c:spPr>
            <a:ln w="50800"/>
          </c:spPr>
          <c:marker>
            <c:symbol val="none"/>
          </c:marker>
          <c:cat>
            <c:strRef>
              <c:f>Report!$C$3:$AE$3</c:f>
              <c:strCach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strCache>
            </c:strRef>
          </c:cat>
          <c:val>
            <c:numRef>
              <c:f>Report!$C$4:$AE$4</c:f>
              <c:numCache>
                <c:formatCode>General</c:formatCode>
                <c:ptCount val="29"/>
                <c:pt idx="0">
                  <c:v>760</c:v>
                </c:pt>
                <c:pt idx="1">
                  <c:v>720</c:v>
                </c:pt>
                <c:pt idx="2">
                  <c:v>740</c:v>
                </c:pt>
                <c:pt idx="3">
                  <c:v>710</c:v>
                </c:pt>
                <c:pt idx="4">
                  <c:v>680</c:v>
                </c:pt>
                <c:pt idx="5">
                  <c:v>740</c:v>
                </c:pt>
                <c:pt idx="6">
                  <c:v>730</c:v>
                </c:pt>
                <c:pt idx="7">
                  <c:v>700</c:v>
                </c:pt>
                <c:pt idx="8">
                  <c:v>850</c:v>
                </c:pt>
                <c:pt idx="9">
                  <c:v>850</c:v>
                </c:pt>
                <c:pt idx="10">
                  <c:v>920</c:v>
                </c:pt>
                <c:pt idx="11">
                  <c:v>990</c:v>
                </c:pt>
                <c:pt idx="12" formatCode="#,##0.00">
                  <c:v>1010</c:v>
                </c:pt>
                <c:pt idx="13" formatCode="#,##0.00">
                  <c:v>1010</c:v>
                </c:pt>
                <c:pt idx="14" formatCode="#,##0.00">
                  <c:v>1020</c:v>
                </c:pt>
                <c:pt idx="15" formatCode="#,##0.00">
                  <c:v>1060</c:v>
                </c:pt>
                <c:pt idx="16" formatCode="#,##0.00">
                  <c:v>1120</c:v>
                </c:pt>
                <c:pt idx="17" formatCode="#,##0.00">
                  <c:v>1140</c:v>
                </c:pt>
                <c:pt idx="18" formatCode="#,##0.00">
                  <c:v>1120</c:v>
                </c:pt>
                <c:pt idx="19" formatCode="#,##0.00">
                  <c:v>1170</c:v>
                </c:pt>
                <c:pt idx="20" formatCode="#,##0.00">
                  <c:v>1130</c:v>
                </c:pt>
                <c:pt idx="21" formatCode="#,##0.00">
                  <c:v>1220</c:v>
                </c:pt>
                <c:pt idx="22" formatCode="#,##0.00">
                  <c:v>1190</c:v>
                </c:pt>
                <c:pt idx="23" formatCode="#,##0.00">
                  <c:v>1300</c:v>
                </c:pt>
                <c:pt idx="24" formatCode="#,##0.00">
                  <c:v>1450</c:v>
                </c:pt>
                <c:pt idx="25" formatCode="#,##0.00">
                  <c:v>1530</c:v>
                </c:pt>
                <c:pt idx="26" formatCode="#,##0.00">
                  <c:v>1790</c:v>
                </c:pt>
                <c:pt idx="27" formatCode="#,##0.00">
                  <c:v>1840</c:v>
                </c:pt>
                <c:pt idx="28" formatCode="#,##0.00">
                  <c:v>1980</c:v>
                </c:pt>
              </c:numCache>
            </c:numRef>
          </c:val>
        </c:ser>
        <c:ser>
          <c:idx val="1"/>
          <c:order val="1"/>
          <c:tx>
            <c:strRef>
              <c:f>Report!$B$5</c:f>
              <c:strCache>
                <c:ptCount val="1"/>
                <c:pt idx="0">
                  <c:v>Ghana</c:v>
                </c:pt>
              </c:strCache>
            </c:strRef>
          </c:tx>
          <c:spPr>
            <a:ln w="50800"/>
          </c:spPr>
          <c:marker>
            <c:symbol val="none"/>
          </c:marker>
          <c:cat>
            <c:strRef>
              <c:f>Report!$C$3:$AE$3</c:f>
              <c:strCach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strCache>
            </c:strRef>
          </c:cat>
          <c:val>
            <c:numRef>
              <c:f>Report!$C$5:$AE$5</c:f>
              <c:numCache>
                <c:formatCode>General</c:formatCode>
                <c:ptCount val="29"/>
                <c:pt idx="0">
                  <c:v>470</c:v>
                </c:pt>
                <c:pt idx="1">
                  <c:v>480</c:v>
                </c:pt>
                <c:pt idx="2">
                  <c:v>460</c:v>
                </c:pt>
                <c:pt idx="3">
                  <c:v>440</c:v>
                </c:pt>
                <c:pt idx="4">
                  <c:v>470</c:v>
                </c:pt>
                <c:pt idx="5">
                  <c:v>490</c:v>
                </c:pt>
                <c:pt idx="6">
                  <c:v>510</c:v>
                </c:pt>
                <c:pt idx="7">
                  <c:v>530</c:v>
                </c:pt>
                <c:pt idx="8">
                  <c:v>570</c:v>
                </c:pt>
                <c:pt idx="9">
                  <c:v>610</c:v>
                </c:pt>
                <c:pt idx="10">
                  <c:v>630</c:v>
                </c:pt>
                <c:pt idx="11">
                  <c:v>670</c:v>
                </c:pt>
                <c:pt idx="12">
                  <c:v>700</c:v>
                </c:pt>
                <c:pt idx="13">
                  <c:v>720</c:v>
                </c:pt>
                <c:pt idx="14">
                  <c:v>740</c:v>
                </c:pt>
                <c:pt idx="15">
                  <c:v>770</c:v>
                </c:pt>
                <c:pt idx="16">
                  <c:v>790</c:v>
                </c:pt>
                <c:pt idx="17">
                  <c:v>820</c:v>
                </c:pt>
                <c:pt idx="18">
                  <c:v>850</c:v>
                </c:pt>
                <c:pt idx="19">
                  <c:v>880</c:v>
                </c:pt>
                <c:pt idx="20">
                  <c:v>900</c:v>
                </c:pt>
                <c:pt idx="21">
                  <c:v>940</c:v>
                </c:pt>
                <c:pt idx="22">
                  <c:v>980</c:v>
                </c:pt>
                <c:pt idx="23" formatCode="#,##0.00">
                  <c:v>1030</c:v>
                </c:pt>
                <c:pt idx="24" formatCode="#,##0.00">
                  <c:v>1090</c:v>
                </c:pt>
                <c:pt idx="25" formatCode="#,##0.00">
                  <c:v>1180</c:v>
                </c:pt>
                <c:pt idx="26" formatCode="#,##0.00">
                  <c:v>1290</c:v>
                </c:pt>
                <c:pt idx="27" formatCode="#,##0.00">
                  <c:v>1330</c:v>
                </c:pt>
                <c:pt idx="28" formatCode="#,##0.00">
                  <c:v>1320</c:v>
                </c:pt>
              </c:numCache>
            </c:numRef>
          </c:val>
        </c:ser>
        <c:marker val="1"/>
        <c:axId val="77549952"/>
        <c:axId val="77554816"/>
      </c:lineChart>
      <c:catAx>
        <c:axId val="77549952"/>
        <c:scaling>
          <c:orientation val="minMax"/>
        </c:scaling>
        <c:axPos val="b"/>
        <c:tickLblPos val="nextTo"/>
        <c:txPr>
          <a:bodyPr rot="-2700000"/>
          <a:lstStyle/>
          <a:p>
            <a:pPr>
              <a:defRPr sz="1200"/>
            </a:pPr>
            <a:endParaRPr lang="is-IS"/>
          </a:p>
        </c:txPr>
        <c:crossAx val="77554816"/>
        <c:crosses val="autoZero"/>
        <c:auto val="1"/>
        <c:lblAlgn val="ctr"/>
        <c:lblOffset val="100"/>
      </c:catAx>
      <c:valAx>
        <c:axId val="77554816"/>
        <c:scaling>
          <c:orientation val="minMax"/>
        </c:scaling>
        <c:axPos val="l"/>
        <c:majorGridlines/>
        <c:numFmt formatCode="General" sourceLinked="1"/>
        <c:tickLblPos val="nextTo"/>
        <c:txPr>
          <a:bodyPr/>
          <a:lstStyle/>
          <a:p>
            <a:pPr>
              <a:defRPr sz="1200"/>
            </a:pPr>
            <a:endParaRPr lang="is-IS"/>
          </a:p>
        </c:txPr>
        <c:crossAx val="77549952"/>
        <c:crosses val="autoZero"/>
        <c:crossBetween val="between"/>
      </c:valAx>
    </c:plotArea>
    <c:legend>
      <c:legendPos val="r"/>
      <c:layout>
        <c:manualLayout>
          <c:xMode val="edge"/>
          <c:yMode val="edge"/>
          <c:x val="0.25087451985544457"/>
          <c:y val="0.10341401769223291"/>
          <c:w val="0.36319220692544335"/>
          <c:h val="0.1913201127636816"/>
        </c:manualLayout>
      </c:layout>
      <c:txPr>
        <a:bodyPr/>
        <a:lstStyle/>
        <a:p>
          <a:pPr>
            <a:defRPr sz="1800"/>
          </a:pPr>
          <a:endParaRPr lang="is-IS"/>
        </a:p>
      </c:txPr>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plotArea>
      <c:layout>
        <c:manualLayout>
          <c:layoutTarget val="inner"/>
          <c:xMode val="edge"/>
          <c:yMode val="edge"/>
          <c:x val="8.4488407699037621E-2"/>
          <c:y val="5.1400554097404488E-2"/>
          <c:w val="0.88296587926509174"/>
          <c:h val="0.89719889180519163"/>
        </c:manualLayout>
      </c:layout>
      <c:lineChart>
        <c:grouping val="standard"/>
        <c:ser>
          <c:idx val="0"/>
          <c:order val="0"/>
          <c:tx>
            <c:strRef>
              <c:f>Sheet4!$B$1</c:f>
              <c:strCache>
                <c:ptCount val="1"/>
                <c:pt idx="0">
                  <c:v>Nigeria</c:v>
                </c:pt>
              </c:strCache>
            </c:strRef>
          </c:tx>
          <c:spPr>
            <a:ln w="50800"/>
          </c:spPr>
          <c:marker>
            <c:symbol val="none"/>
          </c:marker>
          <c:cat>
            <c:numRef>
              <c:f>Sheet4!$A$2:$A$30</c:f>
              <c:numCache>
                <c:formatCode>0</c:formatCod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numCache>
            </c:numRef>
          </c:cat>
          <c:val>
            <c:numRef>
              <c:f>Sheet4!$B$2:$B$30</c:f>
              <c:numCache>
                <c:formatCode>#,##0</c:formatCode>
                <c:ptCount val="29"/>
                <c:pt idx="0">
                  <c:v>7</c:v>
                </c:pt>
                <c:pt idx="1">
                  <c:v>7</c:v>
                </c:pt>
                <c:pt idx="2">
                  <c:v>7</c:v>
                </c:pt>
                <c:pt idx="3">
                  <c:v>7</c:v>
                </c:pt>
                <c:pt idx="4">
                  <c:v>-7</c:v>
                </c:pt>
                <c:pt idx="5">
                  <c:v>-7</c:v>
                </c:pt>
                <c:pt idx="6">
                  <c:v>-7</c:v>
                </c:pt>
                <c:pt idx="7">
                  <c:v>-7</c:v>
                </c:pt>
                <c:pt idx="8">
                  <c:v>-7</c:v>
                </c:pt>
                <c:pt idx="9">
                  <c:v>-5</c:v>
                </c:pt>
                <c:pt idx="10">
                  <c:v>-5</c:v>
                </c:pt>
                <c:pt idx="11">
                  <c:v>-5</c:v>
                </c:pt>
                <c:pt idx="12">
                  <c:v>-5</c:v>
                </c:pt>
                <c:pt idx="13">
                  <c:v>-7</c:v>
                </c:pt>
                <c:pt idx="14">
                  <c:v>-7</c:v>
                </c:pt>
                <c:pt idx="15">
                  <c:v>-6</c:v>
                </c:pt>
                <c:pt idx="16">
                  <c:v>-6</c:v>
                </c:pt>
                <c:pt idx="17">
                  <c:v>-6</c:v>
                </c:pt>
                <c:pt idx="18">
                  <c:v>-1</c:v>
                </c:pt>
                <c:pt idx="19">
                  <c:v>4</c:v>
                </c:pt>
                <c:pt idx="20">
                  <c:v>4</c:v>
                </c:pt>
                <c:pt idx="21">
                  <c:v>4</c:v>
                </c:pt>
                <c:pt idx="22">
                  <c:v>4</c:v>
                </c:pt>
                <c:pt idx="23">
                  <c:v>4</c:v>
                </c:pt>
                <c:pt idx="24">
                  <c:v>4</c:v>
                </c:pt>
                <c:pt idx="25">
                  <c:v>4</c:v>
                </c:pt>
                <c:pt idx="26">
                  <c:v>4</c:v>
                </c:pt>
                <c:pt idx="27">
                  <c:v>4</c:v>
                </c:pt>
                <c:pt idx="28">
                  <c:v>4</c:v>
                </c:pt>
              </c:numCache>
            </c:numRef>
          </c:val>
        </c:ser>
        <c:ser>
          <c:idx val="1"/>
          <c:order val="1"/>
          <c:tx>
            <c:strRef>
              <c:f>Sheet4!$C$1</c:f>
              <c:strCache>
                <c:ptCount val="1"/>
                <c:pt idx="0">
                  <c:v>Ghana</c:v>
                </c:pt>
              </c:strCache>
            </c:strRef>
          </c:tx>
          <c:spPr>
            <a:ln w="50800"/>
          </c:spPr>
          <c:marker>
            <c:symbol val="none"/>
          </c:marker>
          <c:cat>
            <c:numRef>
              <c:f>Sheet4!$A$2:$A$30</c:f>
              <c:numCache>
                <c:formatCode>0</c:formatCod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numCache>
            </c:numRef>
          </c:cat>
          <c:val>
            <c:numRef>
              <c:f>Sheet4!$C$2:$C$30</c:f>
              <c:numCache>
                <c:formatCode>#,##0</c:formatCode>
                <c:ptCount val="29"/>
                <c:pt idx="0">
                  <c:v>6</c:v>
                </c:pt>
                <c:pt idx="1">
                  <c:v>-7</c:v>
                </c:pt>
                <c:pt idx="2">
                  <c:v>-7</c:v>
                </c:pt>
                <c:pt idx="3">
                  <c:v>-7</c:v>
                </c:pt>
                <c:pt idx="4">
                  <c:v>-7</c:v>
                </c:pt>
                <c:pt idx="5">
                  <c:v>-7</c:v>
                </c:pt>
                <c:pt idx="6">
                  <c:v>-7</c:v>
                </c:pt>
                <c:pt idx="7">
                  <c:v>-7</c:v>
                </c:pt>
                <c:pt idx="8">
                  <c:v>-7</c:v>
                </c:pt>
                <c:pt idx="9">
                  <c:v>-7</c:v>
                </c:pt>
                <c:pt idx="10">
                  <c:v>-7</c:v>
                </c:pt>
                <c:pt idx="11">
                  <c:v>-4</c:v>
                </c:pt>
                <c:pt idx="12">
                  <c:v>-1</c:v>
                </c:pt>
                <c:pt idx="13">
                  <c:v>-1</c:v>
                </c:pt>
                <c:pt idx="14">
                  <c:v>-1</c:v>
                </c:pt>
                <c:pt idx="15">
                  <c:v>-1</c:v>
                </c:pt>
                <c:pt idx="16">
                  <c:v>2</c:v>
                </c:pt>
                <c:pt idx="17">
                  <c:v>2</c:v>
                </c:pt>
                <c:pt idx="18">
                  <c:v>2</c:v>
                </c:pt>
                <c:pt idx="19">
                  <c:v>2</c:v>
                </c:pt>
                <c:pt idx="20">
                  <c:v>2</c:v>
                </c:pt>
                <c:pt idx="21">
                  <c:v>6</c:v>
                </c:pt>
                <c:pt idx="22">
                  <c:v>6</c:v>
                </c:pt>
                <c:pt idx="23">
                  <c:v>6</c:v>
                </c:pt>
                <c:pt idx="24">
                  <c:v>8</c:v>
                </c:pt>
                <c:pt idx="25">
                  <c:v>8</c:v>
                </c:pt>
                <c:pt idx="26">
                  <c:v>8</c:v>
                </c:pt>
                <c:pt idx="27">
                  <c:v>8</c:v>
                </c:pt>
                <c:pt idx="28">
                  <c:v>8</c:v>
                </c:pt>
              </c:numCache>
            </c:numRef>
          </c:val>
        </c:ser>
        <c:marker val="1"/>
        <c:axId val="90133248"/>
        <c:axId val="93151232"/>
      </c:lineChart>
      <c:catAx>
        <c:axId val="90133248"/>
        <c:scaling>
          <c:orientation val="minMax"/>
        </c:scaling>
        <c:axPos val="b"/>
        <c:numFmt formatCode="0" sourceLinked="1"/>
        <c:tickLblPos val="nextTo"/>
        <c:txPr>
          <a:bodyPr rot="-2700000"/>
          <a:lstStyle/>
          <a:p>
            <a:pPr>
              <a:defRPr sz="1200"/>
            </a:pPr>
            <a:endParaRPr lang="is-IS"/>
          </a:p>
        </c:txPr>
        <c:crossAx val="93151232"/>
        <c:crosses val="autoZero"/>
        <c:auto val="1"/>
        <c:lblAlgn val="ctr"/>
        <c:lblOffset val="100"/>
      </c:catAx>
      <c:valAx>
        <c:axId val="93151232"/>
        <c:scaling>
          <c:orientation val="minMax"/>
        </c:scaling>
        <c:axPos val="l"/>
        <c:majorGridlines/>
        <c:numFmt formatCode="#,##0" sourceLinked="1"/>
        <c:tickLblPos val="nextTo"/>
        <c:txPr>
          <a:bodyPr/>
          <a:lstStyle/>
          <a:p>
            <a:pPr>
              <a:defRPr sz="1200"/>
            </a:pPr>
            <a:endParaRPr lang="is-IS"/>
          </a:p>
        </c:txPr>
        <c:crossAx val="90133248"/>
        <c:crosses val="autoZero"/>
        <c:crossBetween val="between"/>
      </c:valAx>
    </c:plotArea>
    <c:legend>
      <c:legendPos val="r"/>
      <c:layout>
        <c:manualLayout>
          <c:xMode val="edge"/>
          <c:yMode val="edge"/>
          <c:x val="0.25277777777777782"/>
          <c:y val="0.15702354913969091"/>
          <c:w val="0.30455613697521411"/>
          <c:h val="0.16743438320210036"/>
        </c:manualLayout>
      </c:layout>
      <c:txPr>
        <a:bodyPr/>
        <a:lstStyle/>
        <a:p>
          <a:pPr>
            <a:defRPr sz="1800"/>
          </a:pPr>
          <a:endParaRPr lang="is-IS"/>
        </a:p>
      </c:txPr>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plotArea>
      <c:layout>
        <c:manualLayout>
          <c:layoutTarget val="inner"/>
          <c:xMode val="edge"/>
          <c:yMode val="edge"/>
          <c:x val="0.14827772768259692"/>
          <c:y val="3.3950617283950615E-2"/>
          <c:w val="0.8167536902792476"/>
          <c:h val="0.83916666666666651"/>
        </c:manualLayout>
      </c:layout>
      <c:lineChart>
        <c:grouping val="standard"/>
        <c:ser>
          <c:idx val="0"/>
          <c:order val="0"/>
          <c:tx>
            <c:strRef>
              <c:f>Report!$B$4</c:f>
              <c:strCache>
                <c:ptCount val="1"/>
                <c:pt idx="0">
                  <c:v>Nigeria</c:v>
                </c:pt>
              </c:strCache>
            </c:strRef>
          </c:tx>
          <c:spPr>
            <a:ln w="50800"/>
          </c:spPr>
          <c:marker>
            <c:symbol val="none"/>
          </c:marker>
          <c:cat>
            <c:strRef>
              <c:f>Report!$C$3:$AE$3</c:f>
              <c:strCach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strCache>
            </c:strRef>
          </c:cat>
          <c:val>
            <c:numRef>
              <c:f>Report!$C$4:$AE$4</c:f>
              <c:numCache>
                <c:formatCode>General</c:formatCode>
                <c:ptCount val="29"/>
                <c:pt idx="0">
                  <c:v>760</c:v>
                </c:pt>
                <c:pt idx="1">
                  <c:v>720</c:v>
                </c:pt>
                <c:pt idx="2">
                  <c:v>740</c:v>
                </c:pt>
                <c:pt idx="3">
                  <c:v>710</c:v>
                </c:pt>
                <c:pt idx="4">
                  <c:v>680</c:v>
                </c:pt>
                <c:pt idx="5">
                  <c:v>740</c:v>
                </c:pt>
                <c:pt idx="6">
                  <c:v>730</c:v>
                </c:pt>
                <c:pt idx="7">
                  <c:v>700</c:v>
                </c:pt>
                <c:pt idx="8">
                  <c:v>850</c:v>
                </c:pt>
                <c:pt idx="9">
                  <c:v>850</c:v>
                </c:pt>
                <c:pt idx="10">
                  <c:v>920</c:v>
                </c:pt>
                <c:pt idx="11">
                  <c:v>990</c:v>
                </c:pt>
                <c:pt idx="12" formatCode="#,##0.00">
                  <c:v>1010</c:v>
                </c:pt>
                <c:pt idx="13" formatCode="#,##0.00">
                  <c:v>1010</c:v>
                </c:pt>
                <c:pt idx="14" formatCode="#,##0.00">
                  <c:v>1020</c:v>
                </c:pt>
                <c:pt idx="15" formatCode="#,##0.00">
                  <c:v>1060</c:v>
                </c:pt>
                <c:pt idx="16" formatCode="#,##0.00">
                  <c:v>1120</c:v>
                </c:pt>
                <c:pt idx="17" formatCode="#,##0.00">
                  <c:v>1140</c:v>
                </c:pt>
                <c:pt idx="18" formatCode="#,##0.00">
                  <c:v>1120</c:v>
                </c:pt>
                <c:pt idx="19" formatCode="#,##0.00">
                  <c:v>1170</c:v>
                </c:pt>
                <c:pt idx="20" formatCode="#,##0.00">
                  <c:v>1130</c:v>
                </c:pt>
                <c:pt idx="21" formatCode="#,##0.00">
                  <c:v>1220</c:v>
                </c:pt>
                <c:pt idx="22" formatCode="#,##0.00">
                  <c:v>1190</c:v>
                </c:pt>
                <c:pt idx="23" formatCode="#,##0.00">
                  <c:v>1300</c:v>
                </c:pt>
                <c:pt idx="24" formatCode="#,##0.00">
                  <c:v>1450</c:v>
                </c:pt>
                <c:pt idx="25" formatCode="#,##0.00">
                  <c:v>1530</c:v>
                </c:pt>
                <c:pt idx="26" formatCode="#,##0.00">
                  <c:v>1790</c:v>
                </c:pt>
                <c:pt idx="27" formatCode="#,##0.00">
                  <c:v>1840</c:v>
                </c:pt>
                <c:pt idx="28" formatCode="#,##0.00">
                  <c:v>1980</c:v>
                </c:pt>
              </c:numCache>
            </c:numRef>
          </c:val>
        </c:ser>
        <c:ser>
          <c:idx val="1"/>
          <c:order val="1"/>
          <c:tx>
            <c:strRef>
              <c:f>Report!$B$5</c:f>
              <c:strCache>
                <c:ptCount val="1"/>
                <c:pt idx="0">
                  <c:v>Ghana</c:v>
                </c:pt>
              </c:strCache>
            </c:strRef>
          </c:tx>
          <c:spPr>
            <a:ln w="50800"/>
          </c:spPr>
          <c:marker>
            <c:symbol val="none"/>
          </c:marker>
          <c:cat>
            <c:strRef>
              <c:f>Report!$C$3:$AE$3</c:f>
              <c:strCache>
                <c:ptCount val="29"/>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strCache>
            </c:strRef>
          </c:cat>
          <c:val>
            <c:numRef>
              <c:f>Report!$C$5:$AE$5</c:f>
              <c:numCache>
                <c:formatCode>General</c:formatCode>
                <c:ptCount val="29"/>
                <c:pt idx="0">
                  <c:v>470</c:v>
                </c:pt>
                <c:pt idx="1">
                  <c:v>480</c:v>
                </c:pt>
                <c:pt idx="2">
                  <c:v>460</c:v>
                </c:pt>
                <c:pt idx="3">
                  <c:v>440</c:v>
                </c:pt>
                <c:pt idx="4">
                  <c:v>470</c:v>
                </c:pt>
                <c:pt idx="5">
                  <c:v>490</c:v>
                </c:pt>
                <c:pt idx="6">
                  <c:v>510</c:v>
                </c:pt>
                <c:pt idx="7">
                  <c:v>530</c:v>
                </c:pt>
                <c:pt idx="8">
                  <c:v>570</c:v>
                </c:pt>
                <c:pt idx="9">
                  <c:v>610</c:v>
                </c:pt>
                <c:pt idx="10">
                  <c:v>630</c:v>
                </c:pt>
                <c:pt idx="11">
                  <c:v>670</c:v>
                </c:pt>
                <c:pt idx="12">
                  <c:v>700</c:v>
                </c:pt>
                <c:pt idx="13">
                  <c:v>720</c:v>
                </c:pt>
                <c:pt idx="14">
                  <c:v>740</c:v>
                </c:pt>
                <c:pt idx="15">
                  <c:v>770</c:v>
                </c:pt>
                <c:pt idx="16">
                  <c:v>790</c:v>
                </c:pt>
                <c:pt idx="17">
                  <c:v>820</c:v>
                </c:pt>
                <c:pt idx="18">
                  <c:v>850</c:v>
                </c:pt>
                <c:pt idx="19">
                  <c:v>880</c:v>
                </c:pt>
                <c:pt idx="20">
                  <c:v>900</c:v>
                </c:pt>
                <c:pt idx="21">
                  <c:v>940</c:v>
                </c:pt>
                <c:pt idx="22">
                  <c:v>980</c:v>
                </c:pt>
                <c:pt idx="23" formatCode="#,##0.00">
                  <c:v>1030</c:v>
                </c:pt>
                <c:pt idx="24" formatCode="#,##0.00">
                  <c:v>1090</c:v>
                </c:pt>
                <c:pt idx="25" formatCode="#,##0.00">
                  <c:v>1180</c:v>
                </c:pt>
                <c:pt idx="26" formatCode="#,##0.00">
                  <c:v>1290</c:v>
                </c:pt>
                <c:pt idx="27" formatCode="#,##0.00">
                  <c:v>1330</c:v>
                </c:pt>
                <c:pt idx="28" formatCode="#,##0.00">
                  <c:v>1320</c:v>
                </c:pt>
              </c:numCache>
            </c:numRef>
          </c:val>
        </c:ser>
        <c:marker val="1"/>
        <c:axId val="97829248"/>
        <c:axId val="97857536"/>
      </c:lineChart>
      <c:catAx>
        <c:axId val="97829248"/>
        <c:scaling>
          <c:orientation val="minMax"/>
        </c:scaling>
        <c:axPos val="b"/>
        <c:tickLblPos val="nextTo"/>
        <c:txPr>
          <a:bodyPr rot="-2700000"/>
          <a:lstStyle/>
          <a:p>
            <a:pPr>
              <a:defRPr sz="1200"/>
            </a:pPr>
            <a:endParaRPr lang="is-IS"/>
          </a:p>
        </c:txPr>
        <c:crossAx val="97857536"/>
        <c:crosses val="autoZero"/>
        <c:auto val="1"/>
        <c:lblAlgn val="ctr"/>
        <c:lblOffset val="100"/>
      </c:catAx>
      <c:valAx>
        <c:axId val="97857536"/>
        <c:scaling>
          <c:orientation val="minMax"/>
        </c:scaling>
        <c:axPos val="l"/>
        <c:majorGridlines/>
        <c:numFmt formatCode="General" sourceLinked="1"/>
        <c:tickLblPos val="nextTo"/>
        <c:txPr>
          <a:bodyPr/>
          <a:lstStyle/>
          <a:p>
            <a:pPr>
              <a:defRPr sz="1200"/>
            </a:pPr>
            <a:endParaRPr lang="is-IS"/>
          </a:p>
        </c:txPr>
        <c:crossAx val="97829248"/>
        <c:crosses val="autoZero"/>
        <c:crossBetween val="between"/>
      </c:valAx>
    </c:plotArea>
    <c:legend>
      <c:legendPos val="r"/>
      <c:layout>
        <c:manualLayout>
          <c:xMode val="edge"/>
          <c:yMode val="edge"/>
          <c:x val="0.25087451985544468"/>
          <c:y val="0.10341401769223291"/>
          <c:w val="0.36319220692544341"/>
          <c:h val="0.19132011276368158"/>
        </c:manualLayout>
      </c:layout>
      <c:txPr>
        <a:bodyPr/>
        <a:lstStyle/>
        <a:p>
          <a:pPr>
            <a:defRPr sz="1800"/>
          </a:pPr>
          <a:endParaRPr lang="is-IS"/>
        </a:p>
      </c:txPr>
    </c:legend>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plotArea>
      <c:layout>
        <c:manualLayout>
          <c:layoutTarget val="inner"/>
          <c:xMode val="edge"/>
          <c:yMode val="edge"/>
          <c:x val="7.0405074365704284E-2"/>
          <c:y val="5.1400554097404488E-2"/>
          <c:w val="0.89626159230096236"/>
          <c:h val="0.7608409886264238"/>
        </c:manualLayout>
      </c:layout>
      <c:lineChart>
        <c:grouping val="standard"/>
        <c:ser>
          <c:idx val="0"/>
          <c:order val="0"/>
          <c:tx>
            <c:strRef>
              <c:f>Report!$B$4</c:f>
              <c:strCache>
                <c:ptCount val="1"/>
                <c:pt idx="0">
                  <c:v>Nigeria</c:v>
                </c:pt>
              </c:strCache>
            </c:strRef>
          </c:tx>
          <c:spPr>
            <a:ln w="50800"/>
          </c:spPr>
          <c:marker>
            <c:symbol val="none"/>
          </c:marker>
          <c:cat>
            <c:strRef>
              <c:f>Report!$C$3:$AY$3</c:f>
              <c:strCache>
                <c:ptCount val="49"/>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strCache>
            </c:strRef>
          </c:cat>
          <c:val>
            <c:numRef>
              <c:f>Report!$C$4:$AY$4</c:f>
              <c:numCache>
                <c:formatCode>General</c:formatCode>
                <c:ptCount val="49"/>
                <c:pt idx="0">
                  <c:v>6.5</c:v>
                </c:pt>
                <c:pt idx="1">
                  <c:v>6.5</c:v>
                </c:pt>
                <c:pt idx="2">
                  <c:v>6.5</c:v>
                </c:pt>
                <c:pt idx="3">
                  <c:v>6.5</c:v>
                </c:pt>
                <c:pt idx="4">
                  <c:v>6.5</c:v>
                </c:pt>
                <c:pt idx="5">
                  <c:v>6.5</c:v>
                </c:pt>
                <c:pt idx="6">
                  <c:v>6.5</c:v>
                </c:pt>
                <c:pt idx="7">
                  <c:v>6.5</c:v>
                </c:pt>
                <c:pt idx="8">
                  <c:v>6.6</c:v>
                </c:pt>
                <c:pt idx="9">
                  <c:v>6.6</c:v>
                </c:pt>
                <c:pt idx="10">
                  <c:v>6.6</c:v>
                </c:pt>
                <c:pt idx="11">
                  <c:v>6.7</c:v>
                </c:pt>
                <c:pt idx="12">
                  <c:v>6.7</c:v>
                </c:pt>
                <c:pt idx="13">
                  <c:v>6.7</c:v>
                </c:pt>
                <c:pt idx="14">
                  <c:v>6.8</c:v>
                </c:pt>
                <c:pt idx="15">
                  <c:v>6.8</c:v>
                </c:pt>
                <c:pt idx="16">
                  <c:v>6.8</c:v>
                </c:pt>
                <c:pt idx="17">
                  <c:v>6.9</c:v>
                </c:pt>
                <c:pt idx="18">
                  <c:v>6.9</c:v>
                </c:pt>
                <c:pt idx="19">
                  <c:v>6.9</c:v>
                </c:pt>
                <c:pt idx="20">
                  <c:v>6.9</c:v>
                </c:pt>
                <c:pt idx="21">
                  <c:v>6.9</c:v>
                </c:pt>
                <c:pt idx="22">
                  <c:v>6.9</c:v>
                </c:pt>
                <c:pt idx="23">
                  <c:v>6.9</c:v>
                </c:pt>
                <c:pt idx="24">
                  <c:v>6.9</c:v>
                </c:pt>
                <c:pt idx="25">
                  <c:v>6.9</c:v>
                </c:pt>
                <c:pt idx="26">
                  <c:v>6.8</c:v>
                </c:pt>
                <c:pt idx="27">
                  <c:v>6.8</c:v>
                </c:pt>
                <c:pt idx="28">
                  <c:v>6.7</c:v>
                </c:pt>
                <c:pt idx="29">
                  <c:v>6.7</c:v>
                </c:pt>
                <c:pt idx="30">
                  <c:v>6.6</c:v>
                </c:pt>
                <c:pt idx="31">
                  <c:v>6.5</c:v>
                </c:pt>
                <c:pt idx="32">
                  <c:v>6.5</c:v>
                </c:pt>
                <c:pt idx="33">
                  <c:v>6.4</c:v>
                </c:pt>
                <c:pt idx="34">
                  <c:v>6.3</c:v>
                </c:pt>
                <c:pt idx="35">
                  <c:v>6.2</c:v>
                </c:pt>
                <c:pt idx="36">
                  <c:v>6.2</c:v>
                </c:pt>
                <c:pt idx="37">
                  <c:v>6.1</c:v>
                </c:pt>
                <c:pt idx="38">
                  <c:v>6</c:v>
                </c:pt>
                <c:pt idx="39">
                  <c:v>5.9</c:v>
                </c:pt>
                <c:pt idx="40">
                  <c:v>5.9</c:v>
                </c:pt>
                <c:pt idx="41">
                  <c:v>5.8</c:v>
                </c:pt>
                <c:pt idx="42">
                  <c:v>5.7</c:v>
                </c:pt>
                <c:pt idx="43">
                  <c:v>5.7</c:v>
                </c:pt>
                <c:pt idx="44">
                  <c:v>5.7</c:v>
                </c:pt>
                <c:pt idx="45">
                  <c:v>5.7</c:v>
                </c:pt>
                <c:pt idx="46">
                  <c:v>5.7</c:v>
                </c:pt>
                <c:pt idx="47">
                  <c:v>5.7</c:v>
                </c:pt>
                <c:pt idx="48">
                  <c:v>5.7</c:v>
                </c:pt>
              </c:numCache>
            </c:numRef>
          </c:val>
        </c:ser>
        <c:ser>
          <c:idx val="1"/>
          <c:order val="1"/>
          <c:tx>
            <c:strRef>
              <c:f>Report!$B$5</c:f>
              <c:strCache>
                <c:ptCount val="1"/>
                <c:pt idx="0">
                  <c:v>Ghana</c:v>
                </c:pt>
              </c:strCache>
            </c:strRef>
          </c:tx>
          <c:spPr>
            <a:ln w="50800"/>
          </c:spPr>
          <c:marker>
            <c:symbol val="none"/>
          </c:marker>
          <c:cat>
            <c:strRef>
              <c:f>Report!$C$3:$AY$3</c:f>
              <c:strCache>
                <c:ptCount val="49"/>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strCache>
            </c:strRef>
          </c:cat>
          <c:val>
            <c:numRef>
              <c:f>Report!$C$5:$AY$5</c:f>
              <c:numCache>
                <c:formatCode>General</c:formatCode>
                <c:ptCount val="49"/>
                <c:pt idx="0">
                  <c:v>6.8</c:v>
                </c:pt>
                <c:pt idx="1">
                  <c:v>6.8</c:v>
                </c:pt>
                <c:pt idx="2">
                  <c:v>6.8</c:v>
                </c:pt>
                <c:pt idx="3">
                  <c:v>6.9</c:v>
                </c:pt>
                <c:pt idx="4">
                  <c:v>6.9</c:v>
                </c:pt>
                <c:pt idx="5">
                  <c:v>6.9</c:v>
                </c:pt>
                <c:pt idx="6">
                  <c:v>6.9</c:v>
                </c:pt>
                <c:pt idx="7">
                  <c:v>7</c:v>
                </c:pt>
                <c:pt idx="8">
                  <c:v>7</c:v>
                </c:pt>
                <c:pt idx="9">
                  <c:v>7</c:v>
                </c:pt>
                <c:pt idx="10">
                  <c:v>7</c:v>
                </c:pt>
                <c:pt idx="11">
                  <c:v>6.9</c:v>
                </c:pt>
                <c:pt idx="12">
                  <c:v>6.9</c:v>
                </c:pt>
                <c:pt idx="13">
                  <c:v>6.9</c:v>
                </c:pt>
                <c:pt idx="14">
                  <c:v>6.9</c:v>
                </c:pt>
                <c:pt idx="15">
                  <c:v>6.8</c:v>
                </c:pt>
                <c:pt idx="16">
                  <c:v>6.8</c:v>
                </c:pt>
                <c:pt idx="17">
                  <c:v>6.7</c:v>
                </c:pt>
                <c:pt idx="18">
                  <c:v>6.7</c:v>
                </c:pt>
                <c:pt idx="19">
                  <c:v>6.6</c:v>
                </c:pt>
                <c:pt idx="20">
                  <c:v>6.5</c:v>
                </c:pt>
                <c:pt idx="21">
                  <c:v>6.5</c:v>
                </c:pt>
                <c:pt idx="22">
                  <c:v>6.4</c:v>
                </c:pt>
                <c:pt idx="23">
                  <c:v>6.3</c:v>
                </c:pt>
                <c:pt idx="24">
                  <c:v>6.2</c:v>
                </c:pt>
                <c:pt idx="25">
                  <c:v>6.1</c:v>
                </c:pt>
                <c:pt idx="26">
                  <c:v>6</c:v>
                </c:pt>
                <c:pt idx="27">
                  <c:v>5.9</c:v>
                </c:pt>
                <c:pt idx="28">
                  <c:v>5.8</c:v>
                </c:pt>
                <c:pt idx="29">
                  <c:v>5.7</c:v>
                </c:pt>
                <c:pt idx="30">
                  <c:v>5.6</c:v>
                </c:pt>
                <c:pt idx="31">
                  <c:v>5.5</c:v>
                </c:pt>
                <c:pt idx="32">
                  <c:v>5.4</c:v>
                </c:pt>
                <c:pt idx="33">
                  <c:v>5.3</c:v>
                </c:pt>
                <c:pt idx="34">
                  <c:v>5.2</c:v>
                </c:pt>
                <c:pt idx="35">
                  <c:v>5.0999999999999996</c:v>
                </c:pt>
                <c:pt idx="36">
                  <c:v>5</c:v>
                </c:pt>
                <c:pt idx="37">
                  <c:v>4.9000000000000004</c:v>
                </c:pt>
                <c:pt idx="38">
                  <c:v>4.8</c:v>
                </c:pt>
                <c:pt idx="39">
                  <c:v>4.8</c:v>
                </c:pt>
                <c:pt idx="40">
                  <c:v>4.7</c:v>
                </c:pt>
                <c:pt idx="41">
                  <c:v>4.5999999999999996</c:v>
                </c:pt>
                <c:pt idx="42">
                  <c:v>4.5999999999999996</c:v>
                </c:pt>
                <c:pt idx="43">
                  <c:v>4.5</c:v>
                </c:pt>
                <c:pt idx="44">
                  <c:v>4.5</c:v>
                </c:pt>
                <c:pt idx="45">
                  <c:v>4.4000000000000004</c:v>
                </c:pt>
                <c:pt idx="46">
                  <c:v>4.2</c:v>
                </c:pt>
                <c:pt idx="47">
                  <c:v>4</c:v>
                </c:pt>
                <c:pt idx="48">
                  <c:v>4</c:v>
                </c:pt>
              </c:numCache>
            </c:numRef>
          </c:val>
        </c:ser>
        <c:marker val="1"/>
        <c:axId val="112978944"/>
        <c:axId val="112993792"/>
      </c:lineChart>
      <c:catAx>
        <c:axId val="112978944"/>
        <c:scaling>
          <c:orientation val="minMax"/>
        </c:scaling>
        <c:axPos val="b"/>
        <c:tickLblPos val="nextTo"/>
        <c:txPr>
          <a:bodyPr rot="-2700000"/>
          <a:lstStyle/>
          <a:p>
            <a:pPr>
              <a:defRPr sz="1200"/>
            </a:pPr>
            <a:endParaRPr lang="is-IS"/>
          </a:p>
        </c:txPr>
        <c:crossAx val="112993792"/>
        <c:crosses val="autoZero"/>
        <c:auto val="1"/>
        <c:lblAlgn val="ctr"/>
        <c:lblOffset val="100"/>
      </c:catAx>
      <c:valAx>
        <c:axId val="112993792"/>
        <c:scaling>
          <c:orientation val="minMax"/>
        </c:scaling>
        <c:axPos val="l"/>
        <c:majorGridlines/>
        <c:numFmt formatCode="General" sourceLinked="1"/>
        <c:tickLblPos val="nextTo"/>
        <c:txPr>
          <a:bodyPr/>
          <a:lstStyle/>
          <a:p>
            <a:pPr>
              <a:defRPr sz="1200"/>
            </a:pPr>
            <a:endParaRPr lang="is-IS"/>
          </a:p>
        </c:txPr>
        <c:crossAx val="112978944"/>
        <c:crosses val="autoZero"/>
        <c:crossBetween val="between"/>
      </c:valAx>
    </c:plotArea>
    <c:legend>
      <c:legendPos val="r"/>
      <c:layout>
        <c:manualLayout>
          <c:xMode val="edge"/>
          <c:yMode val="edge"/>
          <c:x val="0.125"/>
          <c:y val="0.44406058617672789"/>
          <c:w val="0.3334109611411305"/>
          <c:h val="0.16743438320210058"/>
        </c:manualLayout>
      </c:layout>
      <c:txPr>
        <a:bodyPr/>
        <a:lstStyle/>
        <a:p>
          <a:pPr>
            <a:defRPr sz="1800"/>
          </a:pPr>
          <a:endParaRPr lang="is-IS"/>
        </a:p>
      </c:txPr>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GB"/>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GB"/>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C9E79554-1F04-4F4B-9390-E00E395FD7D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F94EF98-3C7B-4FD7-87A9-0C4B580CD76B}" type="slidenum">
              <a:rPr lang="en-GB" smtClean="0"/>
              <a:pPr/>
              <a:t>1</a:t>
            </a:fld>
            <a:endParaRPr lang="en-GB"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9ACBE2E0-44D5-4658-BCEF-589616B24762}" type="slidenum">
              <a:rPr lang="en-GB" smtClean="0"/>
              <a:pPr/>
              <a:t>21</a:t>
            </a:fld>
            <a:endParaRPr lang="en-GB" smtClean="0"/>
          </a:p>
        </p:txBody>
      </p:sp>
      <p:sp>
        <p:nvSpPr>
          <p:cNvPr id="87043" name="Rectangle 2"/>
          <p:cNvSpPr>
            <a:spLocks noGrp="1" noRot="1" noChangeAspect="1" noChangeArrowheads="1" noTextEdit="1"/>
          </p:cNvSpPr>
          <p:nvPr>
            <p:ph type="sldImg"/>
          </p:nvPr>
        </p:nvSpPr>
        <p:spPr>
          <a:xfrm>
            <a:off x="1143000" y="685800"/>
            <a:ext cx="4575175" cy="3430588"/>
          </a:xfrm>
          <a:ln/>
        </p:spPr>
      </p:sp>
      <p:sp>
        <p:nvSpPr>
          <p:cNvPr id="87044"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0AF5F0D1-580A-4AC9-911E-A73F1CAB75B5}" type="slidenum">
              <a:rPr lang="en-GB" smtClean="0"/>
              <a:pPr/>
              <a:t>22</a:t>
            </a:fld>
            <a:endParaRPr lang="en-GB" smtClean="0"/>
          </a:p>
        </p:txBody>
      </p:sp>
      <p:sp>
        <p:nvSpPr>
          <p:cNvPr id="88067" name="Rectangle 2"/>
          <p:cNvSpPr>
            <a:spLocks noGrp="1" noRot="1" noChangeAspect="1" noChangeArrowheads="1" noTextEdit="1"/>
          </p:cNvSpPr>
          <p:nvPr>
            <p:ph type="sldImg"/>
          </p:nvPr>
        </p:nvSpPr>
        <p:spPr>
          <a:xfrm>
            <a:off x="1143000" y="685800"/>
            <a:ext cx="4575175" cy="3430588"/>
          </a:xfrm>
          <a:ln/>
        </p:spPr>
      </p:sp>
      <p:sp>
        <p:nvSpPr>
          <p:cNvPr id="88068"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21654CBC-952C-4270-964D-16A872215090}" type="slidenum">
              <a:rPr lang="en-GB" smtClean="0"/>
              <a:pPr/>
              <a:t>23</a:t>
            </a:fld>
            <a:endParaRPr lang="en-GB" smtClean="0"/>
          </a:p>
        </p:txBody>
      </p:sp>
      <p:sp>
        <p:nvSpPr>
          <p:cNvPr id="89091" name="Rectangle 2"/>
          <p:cNvSpPr>
            <a:spLocks noGrp="1" noRot="1" noChangeAspect="1" noChangeArrowheads="1" noTextEdit="1"/>
          </p:cNvSpPr>
          <p:nvPr>
            <p:ph type="sldImg"/>
          </p:nvPr>
        </p:nvSpPr>
        <p:spPr>
          <a:xfrm>
            <a:off x="1143000" y="685800"/>
            <a:ext cx="4575175" cy="3430588"/>
          </a:xfrm>
          <a:ln/>
        </p:spPr>
      </p:sp>
      <p:sp>
        <p:nvSpPr>
          <p:cNvPr id="89092"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CF1C66-C888-415E-AACC-2FEEDB6029E7}" type="slidenum">
              <a:rPr lang="en-GB" smtClean="0"/>
              <a:pPr/>
              <a:t>24</a:t>
            </a:fld>
            <a:endParaRPr lang="en-GB" smtClean="0"/>
          </a:p>
        </p:txBody>
      </p:sp>
      <p:sp>
        <p:nvSpPr>
          <p:cNvPr id="90115" name="Rectangle 2"/>
          <p:cNvSpPr>
            <a:spLocks noGrp="1" noRot="1" noChangeAspect="1" noChangeArrowheads="1" noTextEdit="1"/>
          </p:cNvSpPr>
          <p:nvPr>
            <p:ph type="sldImg"/>
          </p:nvPr>
        </p:nvSpPr>
        <p:spPr>
          <a:xfrm>
            <a:off x="1143000" y="685800"/>
            <a:ext cx="4575175" cy="3430588"/>
          </a:xfrm>
          <a:ln/>
        </p:spPr>
      </p:sp>
      <p:sp>
        <p:nvSpPr>
          <p:cNvPr id="90116"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F9792954-A17E-47F2-8E79-31D519E04E7A}" type="slidenum">
              <a:rPr lang="en-GB" smtClean="0"/>
              <a:pPr/>
              <a:t>25</a:t>
            </a:fld>
            <a:endParaRPr lang="en-GB" smtClean="0"/>
          </a:p>
        </p:txBody>
      </p:sp>
      <p:sp>
        <p:nvSpPr>
          <p:cNvPr id="94211" name="Rectangle 2"/>
          <p:cNvSpPr>
            <a:spLocks noGrp="1" noRot="1" noChangeAspect="1" noChangeArrowheads="1" noTextEdit="1"/>
          </p:cNvSpPr>
          <p:nvPr>
            <p:ph type="sldImg"/>
          </p:nvPr>
        </p:nvSpPr>
        <p:spPr>
          <a:xfrm>
            <a:off x="1143000" y="685800"/>
            <a:ext cx="4575175" cy="3430588"/>
          </a:xfrm>
          <a:ln/>
        </p:spPr>
      </p:sp>
      <p:sp>
        <p:nvSpPr>
          <p:cNvPr id="94212"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D8F7DA1-9AB1-42B4-A4D2-F50F10FC6591}" type="slidenum">
              <a:rPr lang="en-GB" smtClean="0"/>
              <a:pPr/>
              <a:t>30</a:t>
            </a:fld>
            <a:endParaRPr lang="en-GB"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is-IS" smtClean="0"/>
          </a:p>
        </p:txBody>
      </p:sp>
      <p:sp>
        <p:nvSpPr>
          <p:cNvPr id="91140" name="Slide Number Placeholder 3"/>
          <p:cNvSpPr>
            <a:spLocks noGrp="1"/>
          </p:cNvSpPr>
          <p:nvPr>
            <p:ph type="sldNum" sz="quarter" idx="5"/>
          </p:nvPr>
        </p:nvSpPr>
        <p:spPr>
          <a:noFill/>
        </p:spPr>
        <p:txBody>
          <a:bodyPr/>
          <a:lstStyle/>
          <a:p>
            <a:fld id="{4D5D3677-FD9B-4A5E-A73B-32658F0B9465}" type="slidenum">
              <a:rPr lang="en-GB" smtClean="0"/>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is-IS" smtClean="0"/>
          </a:p>
        </p:txBody>
      </p:sp>
      <p:sp>
        <p:nvSpPr>
          <p:cNvPr id="92164" name="Slide Number Placeholder 3"/>
          <p:cNvSpPr>
            <a:spLocks noGrp="1"/>
          </p:cNvSpPr>
          <p:nvPr>
            <p:ph type="sldNum" sz="quarter" idx="5"/>
          </p:nvPr>
        </p:nvSpPr>
        <p:spPr>
          <a:noFill/>
        </p:spPr>
        <p:txBody>
          <a:bodyPr/>
          <a:lstStyle/>
          <a:p>
            <a:fld id="{CACC5006-F359-4AB6-A0F6-12B6AFB4978D}" type="slidenum">
              <a:rPr lang="en-GB" smtClean="0"/>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is-IS" smtClean="0"/>
          </a:p>
        </p:txBody>
      </p:sp>
      <p:sp>
        <p:nvSpPr>
          <p:cNvPr id="93188" name="Slide Number Placeholder 3"/>
          <p:cNvSpPr>
            <a:spLocks noGrp="1"/>
          </p:cNvSpPr>
          <p:nvPr>
            <p:ph type="sldNum" sz="quarter" idx="5"/>
          </p:nvPr>
        </p:nvSpPr>
        <p:spPr>
          <a:noFill/>
        </p:spPr>
        <p:txBody>
          <a:bodyPr/>
          <a:lstStyle/>
          <a:p>
            <a:fld id="{180EA15A-5953-4090-8A33-B8BFEA262476}" type="slidenum">
              <a:rPr lang="en-GB" smtClean="0"/>
              <a:pPr/>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eaLnBrk="0" hangingPunct="0">
              <a:defRPr/>
            </a:pPr>
            <a:endParaRPr lang="en-US">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5F14A4AE-BD83-489C-99BE-A98D3F75FA0E}" type="slidenum">
              <a:rPr/>
              <a:pPr>
                <a:defRPr/>
              </a:pPr>
              <a:t>‹#›</a:t>
            </a:fld>
            <a:endParaRP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FD8BD13E-F721-4376-9EF5-48C428330B3A}" type="slidenum">
              <a:rPr lang="en-US"/>
              <a:pPr>
                <a:defRPr/>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A3E21B34-7C82-4B60-91BC-0F78DCF1FAAB}" type="slidenum">
              <a:rPr lang="en-US"/>
              <a:pPr>
                <a:defRPr/>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68190348-F75B-4FA3-BC17-ABCACE781956}" type="slidenum">
              <a:rPr lang="en-US"/>
              <a:pPr>
                <a:defRPr/>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405AB9D5-16A1-42BA-9197-265F034A457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646CEF0C-D84C-4E01-B6F1-FDF791D7172A}" type="slidenum">
              <a:rPr lang="en-US"/>
              <a:pPr>
                <a:defRPr/>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D5F663E3-D1B0-4230-A05A-6ECA4B7F840D}" type="slidenum">
              <a:rPr 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17C297D9-50F4-4C9F-A7E2-DBA3539727F6}" type="slidenum">
              <a:rPr 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8532813" y="285273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B8214F78-12EA-46DA-AE9D-5C9B701225CD}" type="slidenum">
              <a:rPr lang="en-US"/>
              <a:pPr>
                <a:defRPr/>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72BFEFD6-60F2-4859-B6E6-418F29B7DF0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cs typeface="+mn-cs"/>
              </a:defRPr>
            </a:lvl1pPr>
            <a:extLst/>
          </a:lstStyle>
          <a:p>
            <a:pPr>
              <a:defRPr/>
            </a:pPr>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cs typeface="+mn-cs"/>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smtClean="0">
                <a:solidFill>
                  <a:schemeClr val="tx2"/>
                </a:solidFill>
                <a:cs typeface="+mn-cs"/>
              </a:defRPr>
            </a:lvl1pPr>
            <a:extLst/>
          </a:lstStyle>
          <a:p>
            <a:pPr>
              <a:defRPr/>
            </a:pPr>
            <a:fld id="{6BCCD5C8-E7AA-4402-904A-C5CD0D4082C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79" r:id="rId2"/>
    <p:sldLayoutId id="2147483686" r:id="rId3"/>
    <p:sldLayoutId id="2147483680" r:id="rId4"/>
    <p:sldLayoutId id="2147483681" r:id="rId5"/>
    <p:sldLayoutId id="2147483682" r:id="rId6"/>
    <p:sldLayoutId id="2147483687" r:id="rId7"/>
    <p:sldLayoutId id="2147483683" r:id="rId8"/>
    <p:sldLayoutId id="2147483688" r:id="rId9"/>
    <p:sldLayoutId id="2147483684" r:id="rId10"/>
    <p:sldLayoutId id="2147483689" r:id="rId11"/>
  </p:sldLayoutIdLst>
  <p:transition>
    <p:wipe dir="r"/>
  </p:transition>
  <p:timing>
    <p:tnLst>
      <p:par>
        <p:cTn id="1" dur="indefinite" restart="never" nodeType="tmRoot"/>
      </p:par>
    </p:tnLst>
  </p:timing>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systemicpeace.org/polity/polity4.ht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4787900" y="4724400"/>
            <a:ext cx="2959100" cy="461963"/>
          </a:xfrm>
          <a:prstGeom prst="rect">
            <a:avLst/>
          </a:prstGeom>
          <a:noFill/>
          <a:ln w="9525">
            <a:noFill/>
            <a:miter lim="800000"/>
            <a:headEnd/>
            <a:tailEnd/>
          </a:ln>
        </p:spPr>
        <p:txBody>
          <a:bodyPr wrap="none">
            <a:spAutoFit/>
          </a:bodyPr>
          <a:lstStyle/>
          <a:p>
            <a:pPr eaLnBrk="0" hangingPunct="0"/>
            <a:r>
              <a:rPr lang="en-US">
                <a:latin typeface="Trebuchet MS" pitchFamily="34" charset="0"/>
              </a:rPr>
              <a:t>Thorvaldur Gylfason</a:t>
            </a:r>
          </a:p>
        </p:txBody>
      </p:sp>
      <p:pic>
        <p:nvPicPr>
          <p:cNvPr id="7171" name="Picture 7"/>
          <p:cNvPicPr>
            <a:picLocks noChangeAspect="1" noChangeArrowheads="1"/>
          </p:cNvPicPr>
          <p:nvPr/>
        </p:nvPicPr>
        <p:blipFill>
          <a:blip r:embed="rId3" cstate="print"/>
          <a:srcRect/>
          <a:stretch>
            <a:fillRect/>
          </a:stretch>
        </p:blipFill>
        <p:spPr bwMode="auto">
          <a:xfrm>
            <a:off x="457200" y="3962400"/>
            <a:ext cx="2173288" cy="2282825"/>
          </a:xfrm>
          <a:prstGeom prst="rect">
            <a:avLst/>
          </a:prstGeom>
          <a:noFill/>
          <a:ln w="9525">
            <a:noFill/>
            <a:miter lim="800000"/>
            <a:headEnd/>
            <a:tailEnd/>
          </a:ln>
        </p:spPr>
      </p:pic>
      <p:sp>
        <p:nvSpPr>
          <p:cNvPr id="7" name="Title 1"/>
          <p:cNvSpPr txBox="1">
            <a:spLocks/>
          </p:cNvSpPr>
          <p:nvPr/>
        </p:nvSpPr>
        <p:spPr>
          <a:xfrm>
            <a:off x="899592" y="1412776"/>
            <a:ext cx="6817111" cy="2664296"/>
          </a:xfrm>
          <a:prstGeom prst="rect">
            <a:avLst/>
          </a:prstGeom>
        </p:spPr>
        <p:txBody>
          <a:bodyPr/>
          <a:lstStyle/>
          <a:p>
            <a:pPr algn="r" fontAlgn="auto">
              <a:spcAft>
                <a:spcPts val="0"/>
              </a:spcAft>
              <a:defRPr/>
            </a:pPr>
            <a:r>
              <a:rPr lang="en-US"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Oil-spill economics </a:t>
            </a:r>
          </a:p>
          <a:p>
            <a:pPr algn="r" fontAlgn="auto">
              <a:spcAft>
                <a:spcPts val="0"/>
              </a:spcAft>
              <a:defRPr/>
            </a:pPr>
            <a:r>
              <a:rPr lang="en-US" sz="36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how can </a:t>
            </a:r>
            <a:r>
              <a:rPr lang="en-US" sz="3600" b="1" cap="all"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ghana</a:t>
            </a:r>
            <a:r>
              <a:rPr lang="en-US" sz="36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 </a:t>
            </a:r>
          </a:p>
          <a:p>
            <a:pPr algn="r" fontAlgn="auto">
              <a:spcAft>
                <a:spcPts val="0"/>
              </a:spcAft>
              <a:defRPr/>
            </a:pPr>
            <a:r>
              <a:rPr lang="en-US" sz="36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avoid the resource curse?</a:t>
            </a:r>
            <a:endParaRPr lang="en-US"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p:txBody>
      </p:sp>
      <p:sp>
        <p:nvSpPr>
          <p:cNvPr id="8" name="TextBox 7"/>
          <p:cNvSpPr txBox="1"/>
          <p:nvPr/>
        </p:nvSpPr>
        <p:spPr>
          <a:xfrm>
            <a:off x="2195736" y="5683314"/>
            <a:ext cx="5544914" cy="553998"/>
          </a:xfrm>
          <a:prstGeom prst="rect">
            <a:avLst/>
          </a:prstGeom>
          <a:noFill/>
        </p:spPr>
        <p:txBody>
          <a:bodyPr wrap="square">
            <a:spAutoFit/>
          </a:bodyPr>
          <a:lstStyle/>
          <a:p>
            <a:pPr algn="r" eaLnBrk="0" hangingPunct="0">
              <a:defRPr/>
            </a:pPr>
            <a:r>
              <a:rPr lang="en-US" sz="1500" dirty="0">
                <a:latin typeface="+mn-lt"/>
                <a:cs typeface="+mn-cs"/>
              </a:rPr>
              <a:t>Prepared for </a:t>
            </a:r>
            <a:r>
              <a:rPr lang="en-GB" sz="1500" i="1" dirty="0" smtClean="0">
                <a:latin typeface="+mn-lt"/>
              </a:rPr>
              <a:t>Ghana </a:t>
            </a:r>
            <a:r>
              <a:rPr lang="en-GB" sz="1500" i="1" dirty="0">
                <a:latin typeface="+mn-lt"/>
              </a:rPr>
              <a:t>Oil &amp; Gas </a:t>
            </a:r>
            <a:r>
              <a:rPr lang="en-GB" sz="1500" i="1" dirty="0" smtClean="0">
                <a:latin typeface="+mn-lt"/>
              </a:rPr>
              <a:t>Forum, </a:t>
            </a:r>
            <a:r>
              <a:rPr lang="en-GB" sz="1500" dirty="0" smtClean="0">
                <a:latin typeface="+mn-lt"/>
              </a:rPr>
              <a:t>London 4 </a:t>
            </a:r>
            <a:r>
              <a:rPr lang="en-GB" sz="1500" dirty="0">
                <a:latin typeface="+mn-lt"/>
              </a:rPr>
              <a:t>May </a:t>
            </a:r>
            <a:r>
              <a:rPr lang="en-GB" sz="1500" dirty="0" smtClean="0">
                <a:latin typeface="+mn-lt"/>
              </a:rPr>
              <a:t>2012, organized by </a:t>
            </a:r>
            <a:r>
              <a:rPr lang="en-GB" sz="1500" dirty="0" err="1" smtClean="0">
                <a:latin typeface="+mn-lt"/>
              </a:rPr>
              <a:t>CountryFactor</a:t>
            </a:r>
            <a:r>
              <a:rPr lang="en-GB" sz="1500" dirty="0" smtClean="0">
                <a:latin typeface="+mn-lt"/>
              </a:rPr>
              <a:t>, hosted by Deloitte</a:t>
            </a:r>
            <a:r>
              <a:rPr lang="en-US" sz="1500" dirty="0" smtClean="0">
                <a:latin typeface="+mn-lt"/>
                <a:cs typeface="+mn-cs"/>
              </a:rPr>
              <a:t> </a:t>
            </a:r>
            <a:endParaRPr lang="en-US" sz="1500" dirty="0">
              <a:latin typeface="+mn-lt"/>
              <a:cs typeface="+mn-cs"/>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a:t>
            </a:r>
            <a:r>
              <a:rPr lang="en-US" dirty="0" err="1" smtClean="0">
                <a:effectLst>
                  <a:outerShdw blurRad="38100" dist="38100" dir="2700000" algn="tl">
                    <a:srgbClr val="000000">
                      <a:alpha val="43137"/>
                    </a:srgbClr>
                  </a:outerShdw>
                </a:effectLst>
              </a:rPr>
              <a:t>nigeria</a:t>
            </a:r>
            <a:r>
              <a:rPr lang="en-US" dirty="0" smtClean="0">
                <a:effectLst>
                  <a:outerShdw blurRad="38100" dist="38100" dir="2700000" algn="tl">
                    <a:srgbClr val="000000">
                      <a:alpha val="43137"/>
                    </a:srgbClr>
                  </a:outerShdw>
                </a:effectLst>
              </a:rPr>
              <a:t> story</a:t>
            </a:r>
            <a:endParaRPr lang="en-US" dirty="0"/>
          </a:p>
        </p:txBody>
      </p:sp>
      <p:sp>
        <p:nvSpPr>
          <p:cNvPr id="3" name="Content Placeholder 2"/>
          <p:cNvSpPr>
            <a:spLocks noGrp="1"/>
          </p:cNvSpPr>
          <p:nvPr>
            <p:ph idx="1"/>
          </p:nvPr>
        </p:nvSpPr>
        <p:spPr/>
        <p:txBody>
          <a:bodyPr/>
          <a:lstStyle/>
          <a:p>
            <a:r>
              <a:rPr lang="en-US" sz="2800" dirty="0" smtClean="0"/>
              <a:t>Many other oil-rich countries have a similar tale to tell as Nigeria of </a:t>
            </a:r>
            <a:r>
              <a:rPr lang="en-US" sz="2800" dirty="0" smtClean="0">
                <a:effectLst>
                  <a:outerShdw blurRad="38100" dist="38100" dir="2700000" algn="tl">
                    <a:srgbClr val="000000">
                      <a:alpha val="43137"/>
                    </a:srgbClr>
                  </a:outerShdw>
                </a:effectLst>
              </a:rPr>
              <a:t>conflict, corruption, and economic stagnation</a:t>
            </a:r>
            <a:r>
              <a:rPr lang="en-US" sz="2800" dirty="0" smtClean="0"/>
              <a:t>, in varying proportions</a:t>
            </a:r>
          </a:p>
          <a:p>
            <a:pPr lvl="1"/>
            <a:r>
              <a:rPr lang="en-US" sz="2500" dirty="0" smtClean="0"/>
              <a:t>Algeria, Angola, Gabon, Iraq, Iran, Libya, Mexico, Equatorial Guinea, Saudi Arabia, Sudan, Venezuela, and many more</a:t>
            </a:r>
          </a:p>
          <a:p>
            <a:r>
              <a:rPr lang="en-US" sz="2800" dirty="0" smtClean="0"/>
              <a:t>Why? </a:t>
            </a:r>
          </a:p>
          <a:p>
            <a:pPr lvl="1"/>
            <a:r>
              <a:rPr lang="en-US" sz="2500" dirty="0" smtClean="0"/>
              <a:t>That‘s what </a:t>
            </a:r>
            <a:r>
              <a:rPr lang="en-US" sz="2500" dirty="0" smtClean="0">
                <a:effectLst>
                  <a:outerShdw blurRad="38100" dist="38100" dir="2700000" algn="tl">
                    <a:srgbClr val="000000">
                      <a:alpha val="43137"/>
                    </a:srgbClr>
                  </a:outerShdw>
                </a:effectLst>
              </a:rPr>
              <a:t>oil-spill economics </a:t>
            </a:r>
            <a:r>
              <a:rPr lang="en-US" sz="2500" dirty="0" smtClean="0"/>
              <a:t>is all about</a:t>
            </a:r>
            <a:endParaRPr lang="en-US" sz="25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Oil spills manifest themselves in several different ways</a:t>
            </a:r>
          </a:p>
          <a:p>
            <a:pPr lvl="1"/>
            <a:r>
              <a:rPr lang="en-US" sz="2500" dirty="0" smtClean="0"/>
              <a:t>Upswing in export earnings following an oil discovery tends to strengthen the currency, reducing the profitability of other export and import-competing industries</a:t>
            </a:r>
          </a:p>
          <a:p>
            <a:pPr lvl="2"/>
            <a:r>
              <a:rPr lang="en-US" sz="2200" dirty="0" smtClean="0"/>
              <a:t>This is the </a:t>
            </a:r>
            <a:r>
              <a:rPr lang="en-US" sz="2200" dirty="0" smtClean="0">
                <a:effectLst>
                  <a:outerShdw blurRad="38100" dist="38100" dir="2700000" algn="tl">
                    <a:srgbClr val="000000">
                      <a:alpha val="43137"/>
                    </a:srgbClr>
                  </a:outerShdw>
                </a:effectLst>
              </a:rPr>
              <a:t>Dutch disease </a:t>
            </a:r>
          </a:p>
          <a:p>
            <a:pPr lvl="2"/>
            <a:r>
              <a:rPr lang="en-US" sz="2200" dirty="0" smtClean="0"/>
              <a:t>An overvalued currency hampers growth like an undervalued currency boosts growth; think China</a:t>
            </a:r>
          </a:p>
          <a:p>
            <a:pPr lvl="1"/>
            <a:r>
              <a:rPr lang="en-US" sz="2500" dirty="0" smtClean="0"/>
              <a:t>Due to fickle prices, booming oil exports often lead to volatility in exports and GDP</a:t>
            </a:r>
          </a:p>
          <a:p>
            <a:pPr lvl="2"/>
            <a:r>
              <a:rPr lang="en-US" sz="2200" dirty="0" smtClean="0">
                <a:effectLst>
                  <a:outerShdw blurRad="38100" dist="38100" dir="2700000" algn="tl">
                    <a:srgbClr val="000000">
                      <a:alpha val="43137"/>
                    </a:srgbClr>
                  </a:outerShdw>
                </a:effectLst>
              </a:rPr>
              <a:t>Volatility is not good for growth</a:t>
            </a:r>
          </a:p>
          <a:p>
            <a:endParaRPr lang="en-US" sz="4400" dirty="0"/>
          </a:p>
        </p:txBody>
      </p:sp>
      <p:sp>
        <p:nvSpPr>
          <p:cNvPr id="4" name="Text Box 4"/>
          <p:cNvSpPr txBox="1">
            <a:spLocks noChangeArrowheads="1"/>
          </p:cNvSpPr>
          <p:nvPr/>
        </p:nvSpPr>
        <p:spPr bwMode="auto">
          <a:xfrm rot="21420000">
            <a:off x="7213763" y="289533"/>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a:solidFill>
                  <a:schemeClr val="tx2"/>
                </a:solidFill>
                <a:effectLst>
                  <a:outerShdw blurRad="38100" dist="38100" dir="2700000" algn="tl">
                    <a:srgbClr val="000000">
                      <a:alpha val="43137"/>
                    </a:srgbClr>
                  </a:outerShdw>
                </a:effectLst>
                <a:latin typeface="Tahoma" charset="0"/>
                <a:cs typeface="+mn-cs"/>
              </a:rPr>
              <a:t>3</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p>
        </p:txBody>
      </p:sp>
      <p:sp>
        <p:nvSpPr>
          <p:cNvPr id="3" name="Content Placeholder 2"/>
          <p:cNvSpPr>
            <a:spLocks noGrp="1"/>
          </p:cNvSpPr>
          <p:nvPr>
            <p:ph idx="1"/>
          </p:nvPr>
        </p:nvSpPr>
        <p:spPr/>
        <p:txBody>
          <a:bodyPr/>
          <a:lstStyle/>
          <a:p>
            <a:r>
              <a:rPr lang="en-US" sz="2800" dirty="0" smtClean="0"/>
              <a:t>Abundant oil tends to attract the wrong sort of people to politics</a:t>
            </a:r>
          </a:p>
          <a:p>
            <a:pPr lvl="1"/>
            <a:r>
              <a:rPr lang="en-US" sz="2500" dirty="0" smtClean="0">
                <a:effectLst>
                  <a:outerShdw blurRad="38100" dist="38100" dir="2700000" algn="tl">
                    <a:srgbClr val="000000">
                      <a:alpha val="43137"/>
                    </a:srgbClr>
                  </a:outerShdw>
                </a:effectLst>
              </a:rPr>
              <a:t>Democracy is rare in oil-rich countries</a:t>
            </a:r>
            <a:r>
              <a:rPr lang="en-US" sz="2500" dirty="0" smtClean="0"/>
              <a:t>; think the Gulf countries </a:t>
            </a:r>
          </a:p>
          <a:p>
            <a:pPr lvl="2"/>
            <a:r>
              <a:rPr lang="en-US" sz="2200" dirty="0" smtClean="0"/>
              <a:t>The most successful oil-exporting country of all, Norway, was a fully fledged democracy long before the first barrel of oil emerged</a:t>
            </a:r>
          </a:p>
          <a:p>
            <a:pPr lvl="3"/>
            <a:r>
              <a:rPr lang="en-US" sz="2200" dirty="0" smtClean="0"/>
              <a:t>Norway’s oil ‘</a:t>
            </a:r>
            <a:r>
              <a:rPr lang="en-US" sz="2200" dirty="0" smtClean="0">
                <a:effectLst>
                  <a:outerShdw blurRad="38100" dist="38100" dir="2700000" algn="tl">
                    <a:srgbClr val="000000">
                      <a:alpha val="43137"/>
                    </a:srgbClr>
                  </a:outerShdw>
                </a:effectLst>
              </a:rPr>
              <a:t>commandments</a:t>
            </a:r>
            <a:r>
              <a:rPr lang="en-US" sz="2200" dirty="0" smtClean="0"/>
              <a:t>’ lay down ethical principles to guide oil wealth management</a:t>
            </a:r>
          </a:p>
          <a:p>
            <a:pPr lvl="1"/>
            <a:r>
              <a:rPr lang="en-US" sz="2500" dirty="0" smtClean="0"/>
              <a:t>Oil wealth seems in many countries to have slowed down the transition from autocracy to democracy through </a:t>
            </a:r>
            <a:r>
              <a:rPr lang="en-US" sz="2500" dirty="0" err="1" smtClean="0"/>
              <a:t>clientelism</a:t>
            </a:r>
            <a:r>
              <a:rPr lang="en-US" sz="2500" dirty="0" smtClean="0"/>
              <a:t> and low taxes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p>
        </p:txBody>
      </p:sp>
      <p:sp>
        <p:nvSpPr>
          <p:cNvPr id="3" name="Content Placeholder 2"/>
          <p:cNvSpPr>
            <a:spLocks noGrp="1"/>
          </p:cNvSpPr>
          <p:nvPr>
            <p:ph idx="1"/>
          </p:nvPr>
        </p:nvSpPr>
        <p:spPr/>
        <p:txBody>
          <a:bodyPr/>
          <a:lstStyle/>
          <a:p>
            <a:r>
              <a:rPr lang="en-US" sz="2800" dirty="0" smtClean="0"/>
              <a:t>Low taxes and generous transfers and subsidies, even if they amount to only a small fraction of each citizen’s fair share of the nation’s oil wealth, tend to weaken popular demand for democracy</a:t>
            </a:r>
          </a:p>
          <a:p>
            <a:r>
              <a:rPr lang="en-US" sz="2800" dirty="0" smtClean="0"/>
              <a:t>Abundant oil tends to imbue policymakers with a </a:t>
            </a:r>
            <a:r>
              <a:rPr lang="en-US" sz="2800" dirty="0" smtClean="0">
                <a:effectLst>
                  <a:outerShdw blurRad="38100" dist="38100" dir="2700000" algn="tl">
                    <a:srgbClr val="000000">
                      <a:alpha val="43137"/>
                    </a:srgbClr>
                  </a:outerShdw>
                </a:effectLst>
              </a:rPr>
              <a:t>false sense of security </a:t>
            </a:r>
            <a:r>
              <a:rPr lang="en-US" sz="2800" dirty="0" smtClean="0"/>
              <a:t>and blind them to the need for building up human resources and social capital, including democracy, key ingredients of growth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oil and human rights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Natural resources belong to the people</a:t>
            </a:r>
          </a:p>
          <a:p>
            <a:pPr lvl="1"/>
            <a:r>
              <a:rPr lang="en-US" sz="2500" dirty="0" smtClean="0"/>
              <a:t>A people’s right to their natural resources is a </a:t>
            </a:r>
            <a:r>
              <a:rPr lang="en-US" sz="2500" dirty="0" smtClean="0">
                <a:effectLst>
                  <a:outerShdw blurRad="38100" dist="38100" dir="2700000" algn="tl">
                    <a:srgbClr val="000000">
                      <a:alpha val="43137"/>
                    </a:srgbClr>
                  </a:outerShdw>
                </a:effectLst>
              </a:rPr>
              <a:t>human right </a:t>
            </a:r>
            <a:r>
              <a:rPr lang="en-US" sz="2500" dirty="0" smtClean="0"/>
              <a:t>proclaimed in primary documents of international law and enshrined in many national constitutions </a:t>
            </a:r>
          </a:p>
          <a:p>
            <a:pPr lvl="2"/>
            <a:r>
              <a:rPr lang="en-US" sz="2200" dirty="0" smtClean="0"/>
              <a:t>Article 1 of the </a:t>
            </a:r>
            <a:r>
              <a:rPr lang="en-US" sz="2200" dirty="0" smtClean="0">
                <a:effectLst>
                  <a:outerShdw blurRad="38100" dist="38100" dir="2700000" algn="tl">
                    <a:srgbClr val="000000">
                      <a:alpha val="43137"/>
                    </a:srgbClr>
                  </a:outerShdw>
                </a:effectLst>
              </a:rPr>
              <a:t>International Covenant on Civil and Political Rights </a:t>
            </a:r>
            <a:r>
              <a:rPr lang="en-US" sz="2200" dirty="0" smtClean="0"/>
              <a:t>states that “All people may, for their own ends, freely dispose of their natural wealth and resources …” </a:t>
            </a:r>
          </a:p>
          <a:p>
            <a:pPr lvl="3"/>
            <a:r>
              <a:rPr lang="en-US" sz="2200" dirty="0" smtClean="0"/>
              <a:t>Article 1 of the </a:t>
            </a:r>
            <a:r>
              <a:rPr lang="en-US" sz="2200" dirty="0" smtClean="0">
                <a:effectLst>
                  <a:outerShdw blurRad="38100" dist="38100" dir="2700000" algn="tl">
                    <a:srgbClr val="000000">
                      <a:alpha val="43137"/>
                    </a:srgbClr>
                  </a:outerShdw>
                </a:effectLst>
              </a:rPr>
              <a:t>International Covenant on Economic, Social and Cultural Rights </a:t>
            </a:r>
            <a:r>
              <a:rPr lang="en-US" sz="2200" dirty="0" smtClean="0"/>
              <a:t>is identical </a:t>
            </a:r>
          </a:p>
          <a:p>
            <a:endParaRPr lang="en-US" sz="1800" dirty="0" smtClean="0"/>
          </a:p>
        </p:txBody>
      </p:sp>
      <p:sp>
        <p:nvSpPr>
          <p:cNvPr id="4" name="Text Box 4"/>
          <p:cNvSpPr txBox="1">
            <a:spLocks noChangeArrowheads="1"/>
          </p:cNvSpPr>
          <p:nvPr/>
        </p:nvSpPr>
        <p:spPr bwMode="auto">
          <a:xfrm rot="21420000">
            <a:off x="7184836" y="217524"/>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4</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oil and human rights</a:t>
            </a:r>
            <a:endParaRPr lang="en-US" dirty="0"/>
          </a:p>
        </p:txBody>
      </p:sp>
      <p:sp>
        <p:nvSpPr>
          <p:cNvPr id="3" name="Content Placeholder 2"/>
          <p:cNvSpPr>
            <a:spLocks noGrp="1"/>
          </p:cNvSpPr>
          <p:nvPr>
            <p:ph idx="1"/>
          </p:nvPr>
        </p:nvSpPr>
        <p:spPr/>
        <p:txBody>
          <a:bodyPr/>
          <a:lstStyle/>
          <a:p>
            <a:r>
              <a:rPr lang="en-US" sz="2800" dirty="0" smtClean="0"/>
              <a:t>Except in US, where rights to oil resources were legally transferred to private companies, natural resources are, as a rule, common property resources</a:t>
            </a:r>
          </a:p>
          <a:p>
            <a:pPr lvl="1"/>
            <a:r>
              <a:rPr lang="en-US" sz="2500" dirty="0" smtClean="0"/>
              <a:t>By law, resource rents accrue in large part to the government as trustee for the people</a:t>
            </a:r>
          </a:p>
          <a:p>
            <a:pPr lvl="2"/>
            <a:r>
              <a:rPr lang="en-US" sz="2200" dirty="0" smtClean="0"/>
              <a:t>In practice, the government can outsource oil production and reclaim the resource rent afterward within a legal framework stipulating the ways in which the government reclaims the people’s share of the rent through royalties, taxes, or fees</a:t>
            </a:r>
            <a:endParaRPr lang="en-US" sz="22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oil and human rights</a:t>
            </a:r>
            <a:endParaRPr lang="en-US" dirty="0"/>
          </a:p>
        </p:txBody>
      </p:sp>
      <p:sp>
        <p:nvSpPr>
          <p:cNvPr id="3" name="Content Placeholder 2"/>
          <p:cNvSpPr>
            <a:spLocks noGrp="1"/>
          </p:cNvSpPr>
          <p:nvPr>
            <p:ph idx="1"/>
          </p:nvPr>
        </p:nvSpPr>
        <p:spPr/>
        <p:txBody>
          <a:bodyPr/>
          <a:lstStyle/>
          <a:p>
            <a:r>
              <a:rPr lang="en-US" sz="2800" dirty="0" smtClean="0"/>
              <a:t>Here </a:t>
            </a:r>
            <a:r>
              <a:rPr lang="en-US" sz="2800" dirty="0" smtClean="0">
                <a:effectLst>
                  <a:outerShdw blurRad="38100" dist="38100" dir="2700000" algn="tl">
                    <a:srgbClr val="000000">
                      <a:alpha val="43137"/>
                    </a:srgbClr>
                  </a:outerShdw>
                </a:effectLst>
              </a:rPr>
              <a:t>fee</a:t>
            </a:r>
            <a:r>
              <a:rPr lang="en-US" sz="2800" dirty="0" smtClean="0"/>
              <a:t> is a better word than tax</a:t>
            </a:r>
          </a:p>
          <a:p>
            <a:pPr lvl="1"/>
            <a:r>
              <a:rPr lang="en-US" sz="2500" dirty="0" smtClean="0"/>
              <a:t>Fees are levied in exchange for providing specific services such as a permission to harness a common property resource</a:t>
            </a:r>
          </a:p>
          <a:p>
            <a:pPr lvl="1"/>
            <a:r>
              <a:rPr lang="en-US" sz="2500" dirty="0" smtClean="0"/>
              <a:t>Therefore, resource taxes should rather be referred to as </a:t>
            </a:r>
            <a:r>
              <a:rPr lang="en-US" sz="2500" dirty="0" smtClean="0">
                <a:effectLst>
                  <a:outerShdw blurRad="38100" dist="38100" dir="2700000" algn="tl">
                    <a:srgbClr val="000000">
                      <a:alpha val="43137"/>
                    </a:srgbClr>
                  </a:outerShdw>
                </a:effectLst>
              </a:rPr>
              <a:t>user fees </a:t>
            </a:r>
            <a:r>
              <a:rPr lang="en-US" sz="2500" dirty="0" smtClean="0"/>
              <a:t>or </a:t>
            </a:r>
            <a:r>
              <a:rPr lang="en-US" sz="2500" dirty="0" smtClean="0">
                <a:effectLst>
                  <a:outerShdw blurRad="38100" dist="38100" dir="2700000" algn="tl">
                    <a:srgbClr val="000000">
                      <a:alpha val="43137"/>
                    </a:srgbClr>
                  </a:outerShdw>
                </a:effectLst>
              </a:rPr>
              <a:t>depletion charges </a:t>
            </a:r>
          </a:p>
          <a:p>
            <a:r>
              <a:rPr lang="en-US" sz="2800" dirty="0" smtClean="0"/>
              <a:t>The people’s right to their natural resources grants the government the legal authority to claim the oil rent on behalf of the people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oil and human rights</a:t>
            </a:r>
            <a:endParaRPr lang="en-US" dirty="0"/>
          </a:p>
        </p:txBody>
      </p:sp>
      <p:sp>
        <p:nvSpPr>
          <p:cNvPr id="3" name="Content Placeholder 2"/>
          <p:cNvSpPr>
            <a:spLocks noGrp="1"/>
          </p:cNvSpPr>
          <p:nvPr>
            <p:ph idx="1"/>
          </p:nvPr>
        </p:nvSpPr>
        <p:spPr/>
        <p:txBody>
          <a:bodyPr/>
          <a:lstStyle/>
          <a:p>
            <a:pPr>
              <a:lnSpc>
                <a:spcPct val="90000"/>
              </a:lnSpc>
            </a:pPr>
            <a:r>
              <a:rPr lang="en-US" sz="2800" dirty="0" smtClean="0"/>
              <a:t>Accrual of natural resource rents to the government presupposes representative democracy and, hence, by international law, the legitimacy of the government’s right to dispose of the resource rents on behalf of the people</a:t>
            </a:r>
          </a:p>
          <a:p>
            <a:pPr lvl="1">
              <a:lnSpc>
                <a:spcPct val="90000"/>
              </a:lnSpc>
            </a:pPr>
            <a:r>
              <a:rPr lang="en-US" sz="2500" dirty="0" smtClean="0"/>
              <a:t>This principle is, e.g., acknowledged in the Iraqi constitution of 2005 which proclaims that “Oil and gas are the </a:t>
            </a:r>
            <a:r>
              <a:rPr lang="en-US" sz="2500" dirty="0" smtClean="0">
                <a:effectLst>
                  <a:outerShdw blurRad="38100" dist="38100" dir="2700000" algn="tl">
                    <a:srgbClr val="000000">
                      <a:alpha val="43137"/>
                    </a:srgbClr>
                  </a:outerShdw>
                </a:effectLst>
              </a:rPr>
              <a:t>property of the Iraqi people</a:t>
            </a:r>
            <a:r>
              <a:rPr lang="en-US" sz="2500" dirty="0" smtClean="0"/>
              <a:t> in all the regions and provinces” </a:t>
            </a:r>
          </a:p>
          <a:p>
            <a:pPr lvl="1">
              <a:lnSpc>
                <a:spcPct val="90000"/>
              </a:lnSpc>
            </a:pPr>
            <a:r>
              <a:rPr lang="en-US" sz="2500" dirty="0" smtClean="0"/>
              <a:t>By international law, this proclamation </a:t>
            </a:r>
            <a:r>
              <a:rPr lang="en-US" sz="2500" dirty="0" smtClean="0">
                <a:effectLst>
                  <a:outerShdw blurRad="38100" dist="38100" dir="2700000" algn="tl">
                    <a:srgbClr val="000000">
                      <a:alpha val="43137"/>
                    </a:srgbClr>
                  </a:outerShdw>
                </a:effectLst>
              </a:rPr>
              <a:t>presupposes democracy</a:t>
            </a:r>
          </a:p>
          <a:p>
            <a:pPr lvl="1">
              <a:lnSpc>
                <a:spcPct val="90000"/>
              </a:lnSpc>
            </a:pPr>
            <a:endParaRPr lang="en-US" sz="2000" dirty="0" smtClean="0"/>
          </a:p>
          <a:p>
            <a:pPr>
              <a:lnSpc>
                <a:spcPct val="90000"/>
              </a:lnSpc>
            </a:pPr>
            <a:endParaRPr lang="en-US" sz="4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oil and human rights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sz="2800" dirty="0" smtClean="0"/>
              <a:t>Key distinction between ‘property of the nation’ and ‘property of the state’</a:t>
            </a:r>
          </a:p>
          <a:p>
            <a:pPr lvl="1"/>
            <a:r>
              <a:rPr lang="en-US" sz="2500" dirty="0" smtClean="0">
                <a:effectLst>
                  <a:outerShdw blurRad="38100" dist="38100" dir="2700000" algn="tl">
                    <a:srgbClr val="000000">
                      <a:alpha val="43137"/>
                    </a:srgbClr>
                  </a:outerShdw>
                </a:effectLst>
              </a:rPr>
              <a:t>State property</a:t>
            </a:r>
            <a:r>
              <a:rPr lang="en-US" sz="2500" dirty="0" smtClean="0"/>
              <a:t> – e.g., office buildings – can be sold or pledged at will by the state</a:t>
            </a:r>
          </a:p>
          <a:p>
            <a:pPr lvl="2"/>
            <a:r>
              <a:rPr lang="en-US" sz="2200" dirty="0" smtClean="0"/>
              <a:t>Several countries define natural resources as state property – e.g., Angola, China, Kuwait, Russia</a:t>
            </a:r>
          </a:p>
          <a:p>
            <a:pPr lvl="1"/>
            <a:r>
              <a:rPr lang="en-US" sz="2500" dirty="0" smtClean="0"/>
              <a:t>The </a:t>
            </a:r>
            <a:r>
              <a:rPr lang="en-US" sz="2500" dirty="0" smtClean="0">
                <a:effectLst>
                  <a:outerShdw blurRad="38100" dist="38100" dir="2700000" algn="tl">
                    <a:srgbClr val="000000">
                      <a:alpha val="43137"/>
                    </a:srgbClr>
                  </a:outerShdw>
                </a:effectLst>
              </a:rPr>
              <a:t>property of the nation</a:t>
            </a:r>
            <a:r>
              <a:rPr lang="en-US" sz="2500"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oil and human rights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Ghana‘s </a:t>
            </a:r>
            <a:r>
              <a:rPr lang="en-US" sz="2800" dirty="0" smtClean="0">
                <a:effectLst>
                  <a:outerShdw blurRad="38100" dist="38100" dir="2700000" algn="tl">
                    <a:srgbClr val="000000">
                      <a:alpha val="43137"/>
                    </a:srgbClr>
                  </a:outerShdw>
                </a:effectLst>
              </a:rPr>
              <a:t>constitution</a:t>
            </a:r>
            <a:r>
              <a:rPr lang="en-US" sz="2800" dirty="0" smtClean="0"/>
              <a:t> from 1992 is unambiguous concerning the rights of the </a:t>
            </a:r>
            <a:r>
              <a:rPr lang="en-US" sz="2800" dirty="0" smtClean="0">
                <a:effectLst>
                  <a:outerShdw blurRad="38100" dist="38100" dir="2700000" algn="tl">
                    <a:srgbClr val="000000">
                      <a:alpha val="43137"/>
                    </a:srgbClr>
                  </a:outerShdw>
                </a:effectLst>
              </a:rPr>
              <a:t>nation</a:t>
            </a:r>
            <a:r>
              <a:rPr lang="en-US" sz="2800" dirty="0" smtClean="0"/>
              <a:t> to its natural resource wealth, stating that </a:t>
            </a:r>
          </a:p>
          <a:p>
            <a:pPr lvl="1"/>
            <a:r>
              <a:rPr lang="en-US" sz="2000" dirty="0" smtClean="0"/>
              <a:t>“Every mineral in its natural state in, under or upon any land in Ghana, rivers, streams, water courses throughout Ghana, the exclusive economic zone and any area covered by the territorial sea or continental shelf is the property of the Republic of Ghana and shall be </a:t>
            </a:r>
            <a:r>
              <a:rPr lang="en-US" sz="2000" dirty="0" smtClean="0">
                <a:effectLst>
                  <a:outerShdw blurRad="38100" dist="38100" dir="2700000" algn="tl">
                    <a:srgbClr val="000000">
                      <a:alpha val="43137"/>
                    </a:srgbClr>
                  </a:outerShdw>
                </a:effectLst>
              </a:rPr>
              <a:t>vested in the President on behalf of, and in trust for the people of Ghana</a:t>
            </a:r>
            <a:r>
              <a:rPr lang="en-US" sz="2000" dirty="0" smtClean="0"/>
              <a:t>.” </a:t>
            </a:r>
          </a:p>
          <a:p>
            <a:pPr lvl="1"/>
            <a:r>
              <a:rPr lang="en-US" sz="2000" dirty="0" smtClean="0"/>
              <a:t>Any misappropriation of resource rent would contravene the constitution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overview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514350" indent="-514350">
              <a:buSzPct val="100000"/>
              <a:buFont typeface="+mj-lt"/>
              <a:buAutoNum type="arabicParenR"/>
            </a:pPr>
            <a:r>
              <a:rPr lang="en-US" sz="2800" dirty="0" smtClean="0"/>
              <a:t>Introduction</a:t>
            </a:r>
          </a:p>
          <a:p>
            <a:pPr marL="514350" indent="-514350">
              <a:buSzPct val="100000"/>
              <a:buFont typeface="+mj-lt"/>
              <a:buAutoNum type="arabicParenR"/>
            </a:pPr>
            <a:r>
              <a:rPr lang="en-US" sz="2800" dirty="0" smtClean="0"/>
              <a:t>Nigeria vs. Ghana</a:t>
            </a:r>
          </a:p>
          <a:p>
            <a:pPr marL="514350" indent="-514350">
              <a:buSzPct val="100000"/>
              <a:buFont typeface="+mj-lt"/>
              <a:buAutoNum type="arabicParenR"/>
            </a:pPr>
            <a:r>
              <a:rPr lang="en-US" sz="2800" dirty="0" smtClean="0"/>
              <a:t>Real risks</a:t>
            </a:r>
          </a:p>
          <a:p>
            <a:pPr marL="514350" indent="-514350">
              <a:buSzPct val="100000"/>
              <a:buFont typeface="+mj-lt"/>
              <a:buAutoNum type="arabicParenR"/>
            </a:pPr>
            <a:r>
              <a:rPr lang="en-US" sz="2800" dirty="0" smtClean="0"/>
              <a:t>Human rights</a:t>
            </a:r>
          </a:p>
          <a:p>
            <a:pPr marL="514350" indent="-514350">
              <a:buSzPct val="100000"/>
              <a:buFont typeface="+mj-lt"/>
              <a:buAutoNum type="arabicParenR"/>
            </a:pPr>
            <a:r>
              <a:rPr lang="en-US" sz="2800" dirty="0" smtClean="0"/>
              <a:t>Norway vs. Ghana</a:t>
            </a:r>
          </a:p>
          <a:p>
            <a:pPr marL="514350" indent="-514350">
              <a:buSzPct val="100000"/>
              <a:buFont typeface="+mj-lt"/>
              <a:buAutoNum type="arabicParenR"/>
            </a:pPr>
            <a:r>
              <a:rPr lang="en-US" sz="2800" dirty="0" smtClean="0"/>
              <a:t>Golden opportunity</a:t>
            </a:r>
          </a:p>
          <a:p>
            <a:endParaRPr lang="en-US" sz="2800" dirty="0" smtClean="0"/>
          </a:p>
          <a:p>
            <a:endParaRPr lang="en-US" sz="2800" dirty="0" smtClean="0"/>
          </a:p>
          <a:p>
            <a:endParaRPr lang="en-US" sz="2800" dirty="0" smtClean="0"/>
          </a:p>
          <a:p>
            <a:endParaRPr lang="en-US" sz="2800" dirty="0"/>
          </a:p>
        </p:txBody>
      </p:sp>
      <p:pic>
        <p:nvPicPr>
          <p:cNvPr id="4" name="Picture 6" descr="Photograph:Vladimir Putin, 2005.">
            <a:hlinkClick r:id="rId3" action="ppaction://hlinksldjump"/>
          </p:cNvPr>
          <p:cNvPicPr>
            <a:picLocks noChangeAspect="1" noChangeArrowheads="1"/>
          </p:cNvPicPr>
          <p:nvPr/>
        </p:nvPicPr>
        <p:blipFill>
          <a:blip r:embed="rId4" cstate="print"/>
          <a:srcRect/>
          <a:stretch>
            <a:fillRect/>
          </a:stretch>
        </p:blipFill>
        <p:spPr bwMode="auto">
          <a:xfrm>
            <a:off x="6516216" y="244215"/>
            <a:ext cx="2366293" cy="3112777"/>
          </a:xfrm>
          <a:prstGeom prst="rect">
            <a:avLst/>
          </a:prstGeom>
          <a:noFill/>
          <a:ln w="9525">
            <a:noFill/>
            <a:miter lim="800000"/>
            <a:headEnd/>
            <a:tailEnd/>
          </a:ln>
        </p:spPr>
      </p:pic>
      <p:sp>
        <p:nvSpPr>
          <p:cNvPr id="7" name="TextBox 6"/>
          <p:cNvSpPr txBox="1"/>
          <p:nvPr/>
        </p:nvSpPr>
        <p:spPr>
          <a:xfrm rot="21371166">
            <a:off x="5190291" y="3686658"/>
            <a:ext cx="3463099" cy="138499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smtClean="0">
                <a:latin typeface="+mj-lt"/>
              </a:rPr>
              <a:t>“Our country is rich, but our people are poor.”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p:cTn id="42" dur="1000" fill="hold"/>
                                        <p:tgtEl>
                                          <p:spTgt spid="4"/>
                                        </p:tgtEl>
                                        <p:attrNameLst>
                                          <p:attrName>ppt_w</p:attrName>
                                        </p:attrNameLst>
                                      </p:cBhvr>
                                      <p:tavLst>
                                        <p:tav tm="0">
                                          <p:val>
                                            <p:strVal val="#ppt_w*0.70"/>
                                          </p:val>
                                        </p:tav>
                                        <p:tav tm="100000">
                                          <p:val>
                                            <p:strVal val="#ppt_w"/>
                                          </p:val>
                                        </p:tav>
                                      </p:tavLst>
                                    </p:anim>
                                    <p:anim calcmode="lin" valueType="num">
                                      <p:cBhvr>
                                        <p:cTn id="43" dur="1000" fill="hold"/>
                                        <p:tgtEl>
                                          <p:spTgt spid="4"/>
                                        </p:tgtEl>
                                        <p:attrNameLst>
                                          <p:attrName>ppt_h</p:attrName>
                                        </p:attrNameLst>
                                      </p:cBhvr>
                                      <p:tavLst>
                                        <p:tav tm="0">
                                          <p:val>
                                            <p:strVal val="#ppt_h"/>
                                          </p:val>
                                        </p:tav>
                                        <p:tav tm="100000">
                                          <p:val>
                                            <p:strVal val="#ppt_h"/>
                                          </p:val>
                                        </p:tav>
                                      </p:tavLst>
                                    </p:anim>
                                    <p:animEffect transition="in" filter="fade">
                                      <p:cBhvr>
                                        <p:cTn id="4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Three equivalent methods</a:t>
            </a:r>
            <a:endParaRPr lang="en-US" dirty="0"/>
          </a:p>
        </p:txBody>
      </p:sp>
      <p:sp>
        <p:nvSpPr>
          <p:cNvPr id="3" name="Content Placeholder 2"/>
          <p:cNvSpPr>
            <a:spLocks noGrp="1"/>
          </p:cNvSpPr>
          <p:nvPr>
            <p:ph idx="1"/>
          </p:nvPr>
        </p:nvSpPr>
        <p:spPr/>
        <p:txBody>
          <a:bodyPr/>
          <a:lstStyle/>
          <a:p>
            <a:r>
              <a:rPr lang="en-US" dirty="0" smtClean="0"/>
              <a:t>Three analytically equivalent ways for the people as rightful owner to claim the rents</a:t>
            </a:r>
          </a:p>
          <a:p>
            <a:pPr marL="749300" lvl="1" indent="-457200">
              <a:buSzPct val="100000"/>
              <a:buFont typeface="+mj-lt"/>
              <a:buAutoNum type="arabicParenR"/>
            </a:pPr>
            <a:r>
              <a:rPr lang="en-US" dirty="0" smtClean="0"/>
              <a:t>Auctions on a fair and level playing field </a:t>
            </a:r>
          </a:p>
          <a:p>
            <a:pPr marL="987425" lvl="2" indent="-457200">
              <a:buClr>
                <a:schemeClr val="accent2"/>
              </a:buClr>
            </a:pPr>
            <a:r>
              <a:rPr lang="en-US" dirty="0" smtClean="0"/>
              <a:t>Beware corrupt access of some to bank loans</a:t>
            </a:r>
          </a:p>
          <a:p>
            <a:pPr marL="749300" lvl="1" indent="-457200">
              <a:buSzPct val="100000"/>
              <a:buFont typeface="+mj-lt"/>
              <a:buAutoNum type="arabicParenR"/>
            </a:pPr>
            <a:r>
              <a:rPr lang="en-US" dirty="0" smtClean="0"/>
              <a:t>User fees</a:t>
            </a:r>
          </a:p>
          <a:p>
            <a:pPr marL="987425" lvl="2" indent="-457200">
              <a:buClr>
                <a:schemeClr val="accent2"/>
              </a:buClr>
            </a:pPr>
            <a:r>
              <a:rPr lang="en-US" dirty="0" smtClean="0"/>
              <a:t>Need trial and error to find the equilibrium</a:t>
            </a:r>
          </a:p>
          <a:p>
            <a:pPr marL="749300" lvl="1" indent="-457200">
              <a:buSzPct val="100000"/>
              <a:buFont typeface="+mj-lt"/>
              <a:buAutoNum type="arabicParenR"/>
            </a:pPr>
            <a:r>
              <a:rPr lang="en-US" smtClean="0"/>
              <a:t>Payment </a:t>
            </a:r>
            <a:r>
              <a:rPr lang="en-US" dirty="0" smtClean="0"/>
              <a:t>to every adult as in Alaska</a:t>
            </a:r>
          </a:p>
          <a:p>
            <a:pPr marL="987425" lvl="2" indent="-457200">
              <a:buClr>
                <a:schemeClr val="accent2"/>
              </a:buClr>
            </a:pPr>
            <a:r>
              <a:rPr lang="en-US" dirty="0" smtClean="0"/>
              <a:t>Why not also children? Might encourage fertility ;-) </a:t>
            </a:r>
          </a:p>
          <a:p>
            <a:r>
              <a:rPr lang="en-US" dirty="0" smtClean="0"/>
              <a:t>Perhaps a good way to go ahead is a mix of all three methods</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9" name="Rectangle 3"/>
          <p:cNvSpPr>
            <a:spLocks noChangeArrowheads="1"/>
          </p:cNvSpPr>
          <p:nvPr/>
        </p:nvSpPr>
        <p:spPr bwMode="auto">
          <a:xfrm>
            <a:off x="468313" y="1905000"/>
            <a:ext cx="7554912" cy="4548188"/>
          </a:xfrm>
          <a:prstGeom prst="rect">
            <a:avLst/>
          </a:prstGeom>
          <a:noFill/>
          <a:ln w="9525">
            <a:noFill/>
            <a:miter lim="800000"/>
            <a:headEnd/>
            <a:tailEnd/>
          </a:ln>
        </p:spPr>
        <p:txBody>
          <a:bodyPr/>
          <a:lstStyle/>
          <a:p>
            <a:pPr marL="342900" indent="-342900" eaLnBrk="0" hangingPunct="0">
              <a:lnSpc>
                <a:spcPct val="90000"/>
              </a:lnSpc>
              <a:spcBef>
                <a:spcPts val="768"/>
              </a:spcBef>
              <a:buClr>
                <a:schemeClr val="tx2"/>
              </a:buClr>
              <a:buSzPct val="80000"/>
              <a:buFont typeface="Wingdings 2" pitchFamily="18" charset="2"/>
              <a:buChar char=""/>
              <a:defRPr/>
            </a:pPr>
            <a:r>
              <a:rPr kumimoji="1" lang="en-US" sz="3200" dirty="0">
                <a:latin typeface="+mn-lt"/>
                <a:cs typeface="+mn-cs"/>
              </a:rPr>
              <a:t>The problem is not the existence of natural wealth as such ...  </a:t>
            </a:r>
          </a:p>
          <a:p>
            <a:pPr marL="742950" lvl="1" indent="-285750" eaLnBrk="0" hangingPunct="0">
              <a:lnSpc>
                <a:spcPct val="90000"/>
              </a:lnSpc>
              <a:spcBef>
                <a:spcPts val="768"/>
              </a:spcBef>
              <a:buClr>
                <a:schemeClr val="accent4"/>
              </a:buClr>
              <a:buFont typeface="Wingdings" pitchFamily="2" charset="2"/>
              <a:buChar char="§"/>
              <a:defRPr/>
            </a:pPr>
            <a:r>
              <a:rPr kumimoji="1" lang="en-US" sz="2800" dirty="0">
                <a:solidFill>
                  <a:schemeClr val="tx1">
                    <a:lumMod val="65000"/>
                    <a:lumOff val="35000"/>
                  </a:schemeClr>
                </a:solidFill>
                <a:latin typeface="+mn-lt"/>
                <a:cs typeface="+mn-cs"/>
              </a:rPr>
              <a:t>… but rather the failure to avert the dangers that accompany the gifts of nature</a:t>
            </a:r>
          </a:p>
          <a:p>
            <a:pPr marL="342900" indent="-342900" eaLnBrk="0" hangingPunct="0">
              <a:lnSpc>
                <a:spcPct val="90000"/>
              </a:lnSpc>
              <a:spcBef>
                <a:spcPts val="768"/>
              </a:spcBef>
              <a:buClr>
                <a:schemeClr val="tx2"/>
              </a:buClr>
              <a:buSzPct val="80000"/>
              <a:buFont typeface="Wingdings 2" pitchFamily="18" charset="2"/>
              <a:buChar char=""/>
              <a:defRPr/>
            </a:pPr>
            <a:r>
              <a:rPr kumimoji="1" lang="en-US" sz="3200" dirty="0">
                <a:latin typeface="+mn-lt"/>
                <a:cs typeface="+mn-cs"/>
              </a:rPr>
              <a:t>Norway is, so far, a success story</a:t>
            </a:r>
          </a:p>
          <a:p>
            <a:pPr marL="742950" lvl="1" indent="-285750" eaLnBrk="0" hangingPunct="0">
              <a:lnSpc>
                <a:spcPct val="90000"/>
              </a:lnSpc>
              <a:spcBef>
                <a:spcPts val="768"/>
              </a:spcBef>
              <a:buClr>
                <a:schemeClr val="accent4"/>
              </a:buClr>
              <a:buFont typeface="Wingdings" pitchFamily="2" charset="2"/>
              <a:buChar char="§"/>
              <a:defRPr/>
            </a:pPr>
            <a:r>
              <a:rPr kumimoji="1" lang="en-US" sz="2800" dirty="0">
                <a:solidFill>
                  <a:schemeClr val="tx1">
                    <a:lumMod val="65000"/>
                    <a:lumOff val="35000"/>
                  </a:schemeClr>
                </a:solidFill>
                <a:latin typeface="+mn-lt"/>
                <a:cs typeface="+mn-cs"/>
              </a:rPr>
              <a:t>Government invests </a:t>
            </a: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80% of oil rent </a:t>
            </a:r>
            <a:r>
              <a:rPr kumimoji="1" lang="en-US" sz="2800" dirty="0">
                <a:solidFill>
                  <a:schemeClr val="tx1">
                    <a:lumMod val="65000"/>
                    <a:lumOff val="35000"/>
                  </a:schemeClr>
                </a:solidFill>
                <a:latin typeface="+mn-lt"/>
                <a:cs typeface="+mn-cs"/>
              </a:rPr>
              <a:t>entirely in foreign securities</a:t>
            </a:r>
          </a:p>
          <a:p>
            <a:pPr marL="1200150" lvl="2" indent="-285750" eaLnBrk="0" hangingPunct="0">
              <a:lnSpc>
                <a:spcPct val="90000"/>
              </a:lnSpc>
              <a:spcBef>
                <a:spcPts val="768"/>
              </a:spcBef>
              <a:buClr>
                <a:schemeClr val="accent4"/>
              </a:buClr>
              <a:buFont typeface="Wingdings" pitchFamily="2" charset="2"/>
              <a:buChar char="§"/>
              <a:defRPr/>
            </a:pPr>
            <a:r>
              <a:rPr kumimoji="1" lang="en-US" dirty="0">
                <a:solidFill>
                  <a:schemeClr val="tx1">
                    <a:lumMod val="65000"/>
                    <a:lumOff val="35000"/>
                  </a:schemeClr>
                </a:solidFill>
                <a:latin typeface="+mn-lt"/>
                <a:cs typeface="+mn-cs"/>
              </a:rPr>
              <a:t>60% in equities</a:t>
            </a:r>
          </a:p>
          <a:p>
            <a:pPr marL="1200150" lvl="2" indent="-285750" eaLnBrk="0" hangingPunct="0">
              <a:lnSpc>
                <a:spcPct val="90000"/>
              </a:lnSpc>
              <a:spcBef>
                <a:spcPts val="768"/>
              </a:spcBef>
              <a:buClr>
                <a:schemeClr val="accent4"/>
              </a:buClr>
              <a:buFont typeface="Wingdings" pitchFamily="2" charset="2"/>
              <a:buChar char="§"/>
              <a:defRPr/>
            </a:pPr>
            <a:r>
              <a:rPr kumimoji="1" lang="en-US" dirty="0">
                <a:solidFill>
                  <a:schemeClr val="tx1">
                    <a:lumMod val="65000"/>
                    <a:lumOff val="35000"/>
                  </a:schemeClr>
                </a:solidFill>
                <a:latin typeface="+mn-lt"/>
                <a:cs typeface="+mn-cs"/>
              </a:rPr>
              <a:t>40% in fixed-income securities</a:t>
            </a:r>
          </a:p>
        </p:txBody>
      </p:sp>
      <p:sp>
        <p:nvSpPr>
          <p:cNvPr id="551940" name="Text Box 4"/>
          <p:cNvSpPr txBox="1">
            <a:spLocks noChangeArrowheads="1"/>
          </p:cNvSpPr>
          <p:nvPr/>
        </p:nvSpPr>
        <p:spPr bwMode="auto">
          <a:xfrm rot="21420000">
            <a:off x="7328852" y="1588"/>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5</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
        <p:nvSpPr>
          <p:cNvPr id="5" name="Title 1"/>
          <p:cNvSpPr txBox="1">
            <a:spLocks/>
          </p:cNvSpPr>
          <p:nvPr/>
        </p:nvSpPr>
        <p:spPr>
          <a:xfrm>
            <a:off x="457200" y="320040"/>
            <a:ext cx="7239000" cy="1143000"/>
          </a:xfrm>
          <a:prstGeom prst="rect">
            <a:avLst/>
          </a:prstGeom>
        </p:spPr>
        <p:txBody>
          <a:bodyPr/>
          <a:lstStyle/>
          <a:p>
            <a:pPr fontAlgn="auto">
              <a:spcAft>
                <a:spcPts val="0"/>
              </a:spcAft>
              <a:defRPr/>
            </a:pPr>
            <a:endPar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a:p>
            <a:pPr fontAlgn="auto">
              <a:spcAft>
                <a:spcPts val="0"/>
              </a:spcAft>
              <a:defRPr/>
            </a:pPr>
            <a:r>
              <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Norway: not just oil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Effect transition="in" filter="wipe(left)">
                                      <p:cBhvr>
                                        <p:cTn id="7" dur="500"/>
                                        <p:tgtEl>
                                          <p:spTgt spid="55193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51939">
                                            <p:txEl>
                                              <p:pRg st="1" end="1"/>
                                            </p:txEl>
                                          </p:spTgt>
                                        </p:tgtEl>
                                        <p:attrNameLst>
                                          <p:attrName>style.visibility</p:attrName>
                                        </p:attrNameLst>
                                      </p:cBhvr>
                                      <p:to>
                                        <p:strVal val="visible"/>
                                      </p:to>
                                    </p:set>
                                    <p:animEffect transition="in" filter="wipe(left)">
                                      <p:cBhvr>
                                        <p:cTn id="10" dur="500"/>
                                        <p:tgtEl>
                                          <p:spTgt spid="55193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51939">
                                            <p:txEl>
                                              <p:pRg st="2" end="2"/>
                                            </p:txEl>
                                          </p:spTgt>
                                        </p:tgtEl>
                                        <p:attrNameLst>
                                          <p:attrName>style.visibility</p:attrName>
                                        </p:attrNameLst>
                                      </p:cBhvr>
                                      <p:to>
                                        <p:strVal val="visible"/>
                                      </p:to>
                                    </p:set>
                                    <p:animEffect transition="in" filter="wipe(left)">
                                      <p:cBhvr>
                                        <p:cTn id="15" dur="500"/>
                                        <p:tgtEl>
                                          <p:spTgt spid="55193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551939">
                                            <p:txEl>
                                              <p:pRg st="3" end="3"/>
                                            </p:txEl>
                                          </p:spTgt>
                                        </p:tgtEl>
                                        <p:attrNameLst>
                                          <p:attrName>style.visibility</p:attrName>
                                        </p:attrNameLst>
                                      </p:cBhvr>
                                      <p:to>
                                        <p:strVal val="visible"/>
                                      </p:to>
                                    </p:set>
                                    <p:animEffect transition="in" filter="wipe(left)">
                                      <p:cBhvr>
                                        <p:cTn id="18" dur="500"/>
                                        <p:tgtEl>
                                          <p:spTgt spid="551939">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51939">
                                            <p:txEl>
                                              <p:pRg st="4" end="4"/>
                                            </p:txEl>
                                          </p:spTgt>
                                        </p:tgtEl>
                                        <p:attrNameLst>
                                          <p:attrName>style.visibility</p:attrName>
                                        </p:attrNameLst>
                                      </p:cBhvr>
                                      <p:to>
                                        <p:strVal val="visible"/>
                                      </p:to>
                                    </p:set>
                                    <p:animEffect transition="in" filter="wipe(left)">
                                      <p:cBhvr>
                                        <p:cTn id="21" dur="500"/>
                                        <p:tgtEl>
                                          <p:spTgt spid="551939">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51939">
                                            <p:txEl>
                                              <p:pRg st="5" end="5"/>
                                            </p:txEl>
                                          </p:spTgt>
                                        </p:tgtEl>
                                        <p:attrNameLst>
                                          <p:attrName>style.visibility</p:attrName>
                                        </p:attrNameLst>
                                      </p:cBhvr>
                                      <p:to>
                                        <p:strVal val="visible"/>
                                      </p:to>
                                    </p:set>
                                    <p:animEffect transition="in" filter="wipe(left)">
                                      <p:cBhvr>
                                        <p:cTn id="24" dur="500"/>
                                        <p:tgtEl>
                                          <p:spTgt spid="5519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3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9" name="Rectangle 3"/>
          <p:cNvSpPr>
            <a:spLocks noChangeArrowheads="1"/>
          </p:cNvSpPr>
          <p:nvPr/>
        </p:nvSpPr>
        <p:spPr bwMode="auto">
          <a:xfrm>
            <a:off x="468313" y="1905000"/>
            <a:ext cx="7554912" cy="4548188"/>
          </a:xfrm>
          <a:prstGeom prst="rect">
            <a:avLst/>
          </a:prstGeom>
          <a:noFill/>
          <a:ln w="9525">
            <a:noFill/>
            <a:miter lim="800000"/>
            <a:headEnd/>
            <a:tailEnd/>
          </a:ln>
        </p:spPr>
        <p:txBody>
          <a:bodyPr/>
          <a:lstStyle/>
          <a:p>
            <a:pPr marL="342900" indent="-342900" eaLnBrk="0" hangingPunct="0">
              <a:spcBef>
                <a:spcPct val="20000"/>
              </a:spcBef>
              <a:buClr>
                <a:schemeClr val="tx2"/>
              </a:buClr>
              <a:buSzPct val="80000"/>
              <a:buFont typeface="Wingdings 2" pitchFamily="18" charset="2"/>
              <a:buChar char=""/>
              <a:defRPr/>
            </a:pPr>
            <a:r>
              <a:rPr lang="en-US" sz="2800" dirty="0">
                <a:latin typeface="+mn-lt"/>
                <a:cs typeface="+mn-cs"/>
              </a:rPr>
              <a:t>Norway always had its natural resources</a:t>
            </a:r>
          </a:p>
          <a:p>
            <a:pPr marL="342900" indent="-342900" eaLnBrk="0" hangingPunct="0">
              <a:spcBef>
                <a:spcPct val="20000"/>
              </a:spcBef>
              <a:buClr>
                <a:schemeClr val="tx2"/>
              </a:buClr>
              <a:buSzPct val="80000"/>
              <a:buFont typeface="Wingdings 2" pitchFamily="18" charset="2"/>
              <a:buChar char=""/>
              <a:defRPr/>
            </a:pPr>
            <a:r>
              <a:rPr lang="en-US" sz="2800" dirty="0">
                <a:latin typeface="+mn-lt"/>
                <a:cs typeface="+mn-cs"/>
              </a:rPr>
              <a:t>It was only with the advent of </a:t>
            </a:r>
            <a:r>
              <a:rPr lang="en-US" sz="2800" dirty="0">
                <a:effectLst>
                  <a:outerShdw blurRad="38100" dist="38100" dir="2700000" algn="tl">
                    <a:srgbClr val="000000">
                      <a:alpha val="43137"/>
                    </a:srgbClr>
                  </a:outerShdw>
                </a:effectLst>
                <a:latin typeface="+mn-lt"/>
                <a:cs typeface="+mn-cs"/>
              </a:rPr>
              <a:t>educated labor </a:t>
            </a:r>
            <a:r>
              <a:rPr lang="en-US" sz="2800" dirty="0">
                <a:latin typeface="+mn-lt"/>
                <a:cs typeface="+mn-cs"/>
              </a:rPr>
              <a:t>that it became possible for the Norwegians to harness those resources on a significant scale</a:t>
            </a:r>
          </a:p>
          <a:p>
            <a:pPr marL="342900" indent="-342900" eaLnBrk="0" hangingPunct="0">
              <a:spcBef>
                <a:spcPct val="20000"/>
              </a:spcBef>
              <a:buClr>
                <a:schemeClr val="tx2"/>
              </a:buClr>
              <a:buSzPct val="80000"/>
              <a:buFont typeface="Wingdings 2" pitchFamily="18" charset="2"/>
              <a:buChar char=""/>
              <a:defRPr/>
            </a:pPr>
            <a:r>
              <a:rPr lang="en-US" sz="2800" dirty="0">
                <a:effectLst>
                  <a:outerShdw blurRad="38100" dist="38100" dir="2700000" algn="tl">
                    <a:srgbClr val="000000">
                      <a:alpha val="43137"/>
                    </a:srgbClr>
                  </a:outerShdw>
                </a:effectLst>
                <a:latin typeface="+mn-lt"/>
                <a:cs typeface="+mn-cs"/>
              </a:rPr>
              <a:t>Human capital </a:t>
            </a:r>
            <a:r>
              <a:rPr lang="en-US" sz="2800" dirty="0">
                <a:latin typeface="+mn-lt"/>
                <a:cs typeface="+mn-cs"/>
              </a:rPr>
              <a:t>accumulation was the primary force behind the economic transformation of Norway</a:t>
            </a:r>
          </a:p>
          <a:p>
            <a:pPr marL="800100" lvl="1" indent="-342900" eaLnBrk="0" hangingPunct="0">
              <a:spcBef>
                <a:spcPct val="20000"/>
              </a:spcBef>
              <a:buClr>
                <a:schemeClr val="accent4"/>
              </a:buClr>
              <a:buFont typeface="Wingdings" pitchFamily="2" charset="2"/>
              <a:buChar char="§"/>
              <a:defRPr/>
            </a:pPr>
            <a:r>
              <a:rPr lang="en-US" sz="2800" dirty="0">
                <a:solidFill>
                  <a:schemeClr val="tx1">
                    <a:lumMod val="65000"/>
                    <a:lumOff val="35000"/>
                  </a:schemeClr>
                </a:solidFill>
                <a:latin typeface="+mn-lt"/>
                <a:cs typeface="+mn-cs"/>
              </a:rPr>
              <a:t>Natural capital was secondary</a:t>
            </a:r>
            <a:endParaRPr kumimoji="1" lang="en-US" sz="2800" dirty="0">
              <a:solidFill>
                <a:schemeClr val="tx1">
                  <a:lumMod val="65000"/>
                  <a:lumOff val="35000"/>
                </a:schemeClr>
              </a:solidFill>
              <a:latin typeface="+mn-lt"/>
              <a:cs typeface="+mn-cs"/>
            </a:endParaRPr>
          </a:p>
        </p:txBody>
      </p:sp>
      <p:sp>
        <p:nvSpPr>
          <p:cNvPr id="5" name="Title 1"/>
          <p:cNvSpPr txBox="1">
            <a:spLocks/>
          </p:cNvSpPr>
          <p:nvPr/>
        </p:nvSpPr>
        <p:spPr>
          <a:xfrm>
            <a:off x="457200" y="320040"/>
            <a:ext cx="7239000" cy="1143000"/>
          </a:xfrm>
          <a:prstGeom prst="rect">
            <a:avLst/>
          </a:prstGeom>
        </p:spPr>
        <p:txBody>
          <a:bodyPr/>
          <a:lstStyle/>
          <a:p>
            <a:pPr fontAlgn="auto">
              <a:spcAft>
                <a:spcPts val="0"/>
              </a:spcAft>
              <a:defRPr/>
            </a:pPr>
            <a:endParaRPr lang="en-US" sz="3800" b="1"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a:p>
            <a:pPr fontAlgn="auto">
              <a:spcAft>
                <a:spcPts val="0"/>
              </a:spcAft>
              <a:defRPr/>
            </a:pPr>
            <a:r>
              <a:rPr lang="en-US" sz="3800" b="1"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norway: not just oil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Effect transition="in" filter="wipe(left)">
                                      <p:cBhvr>
                                        <p:cTn id="7" dur="500"/>
                                        <p:tgtEl>
                                          <p:spTgt spid="551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1939">
                                            <p:txEl>
                                              <p:pRg st="1" end="1"/>
                                            </p:txEl>
                                          </p:spTgt>
                                        </p:tgtEl>
                                        <p:attrNameLst>
                                          <p:attrName>style.visibility</p:attrName>
                                        </p:attrNameLst>
                                      </p:cBhvr>
                                      <p:to>
                                        <p:strVal val="visible"/>
                                      </p:to>
                                    </p:set>
                                    <p:animEffect transition="in" filter="wipe(left)">
                                      <p:cBhvr>
                                        <p:cTn id="12" dur="500"/>
                                        <p:tgtEl>
                                          <p:spTgt spid="551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1939">
                                            <p:txEl>
                                              <p:pRg st="2" end="2"/>
                                            </p:txEl>
                                          </p:spTgt>
                                        </p:tgtEl>
                                        <p:attrNameLst>
                                          <p:attrName>style.visibility</p:attrName>
                                        </p:attrNameLst>
                                      </p:cBhvr>
                                      <p:to>
                                        <p:strVal val="visible"/>
                                      </p:to>
                                    </p:set>
                                    <p:animEffect transition="in" filter="wipe(left)">
                                      <p:cBhvr>
                                        <p:cTn id="17" dur="500"/>
                                        <p:tgtEl>
                                          <p:spTgt spid="55193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51939">
                                            <p:txEl>
                                              <p:pRg st="3" end="3"/>
                                            </p:txEl>
                                          </p:spTgt>
                                        </p:tgtEl>
                                        <p:attrNameLst>
                                          <p:attrName>style.visibility</p:attrName>
                                        </p:attrNameLst>
                                      </p:cBhvr>
                                      <p:to>
                                        <p:strVal val="visible"/>
                                      </p:to>
                                    </p:set>
                                    <p:animEffect transition="in" filter="wipe(left)">
                                      <p:cBhvr>
                                        <p:cTn id="20" dur="500"/>
                                        <p:tgtEl>
                                          <p:spTgt spid="551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3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Rectangle 3"/>
          <p:cNvSpPr>
            <a:spLocks noChangeArrowheads="1"/>
          </p:cNvSpPr>
          <p:nvPr/>
        </p:nvSpPr>
        <p:spPr bwMode="auto">
          <a:xfrm>
            <a:off x="468313" y="1905000"/>
            <a:ext cx="7791450" cy="4267200"/>
          </a:xfrm>
          <a:prstGeom prst="rect">
            <a:avLst/>
          </a:prstGeom>
          <a:noFill/>
          <a:ln w="9525">
            <a:noFill/>
            <a:miter lim="800000"/>
            <a:headEnd/>
            <a:tailEnd/>
          </a:ln>
        </p:spPr>
        <p:txBody>
          <a:bodyPr/>
          <a:lstStyle/>
          <a:p>
            <a:pPr marL="342900" indent="-342900" eaLnBrk="0" hangingPunct="0">
              <a:spcBef>
                <a:spcPct val="20000"/>
              </a:spcBef>
              <a:buClr>
                <a:schemeClr val="tx2"/>
              </a:buClr>
              <a:buSzPct val="80000"/>
              <a:buFont typeface="Wingdings 2" pitchFamily="18" charset="2"/>
              <a:buChar char=""/>
              <a:defRPr/>
            </a:pPr>
            <a:r>
              <a:rPr kumimoji="1" lang="en-US" sz="3200" dirty="0">
                <a:latin typeface="+mn-lt"/>
                <a:cs typeface="+mn-cs"/>
              </a:rPr>
              <a:t>The purpose of the oil fund</a:t>
            </a:r>
          </a:p>
          <a:p>
            <a:pPr marL="742950" lvl="1" indent="-285750" eaLnBrk="0" hangingPunct="0">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Share</a:t>
            </a:r>
            <a:r>
              <a:rPr kumimoji="1" lang="en-US" sz="2800" dirty="0">
                <a:solidFill>
                  <a:schemeClr val="tx1">
                    <a:lumMod val="65000"/>
                    <a:lumOff val="35000"/>
                  </a:schemeClr>
                </a:solidFill>
                <a:latin typeface="+mn-lt"/>
                <a:cs typeface="+mn-cs"/>
              </a:rPr>
              <a:t> the wealth fairly: </a:t>
            </a: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Pension fund</a:t>
            </a:r>
          </a:p>
          <a:p>
            <a:pPr marL="742950" lvl="1" indent="-285750" eaLnBrk="0" hangingPunct="0">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Shield</a:t>
            </a:r>
            <a:r>
              <a:rPr kumimoji="1" lang="en-US" sz="2800" dirty="0">
                <a:solidFill>
                  <a:schemeClr val="tx1">
                    <a:lumMod val="65000"/>
                    <a:lumOff val="35000"/>
                  </a:schemeClr>
                </a:solidFill>
                <a:latin typeface="+mn-lt"/>
                <a:cs typeface="+mn-cs"/>
              </a:rPr>
              <a:t> domestic economy from overheating and possible waste</a:t>
            </a:r>
          </a:p>
          <a:p>
            <a:pPr marL="342900" indent="-342900" eaLnBrk="0" hangingPunct="0">
              <a:spcBef>
                <a:spcPct val="20000"/>
              </a:spcBef>
              <a:buClr>
                <a:schemeClr val="tx2"/>
              </a:buClr>
              <a:buSzPct val="80000"/>
              <a:buFont typeface="Wingdings 2" pitchFamily="18" charset="2"/>
              <a:buChar char=""/>
              <a:defRPr/>
            </a:pPr>
            <a:r>
              <a:rPr kumimoji="1" lang="en-US" sz="3200" dirty="0">
                <a:latin typeface="+mn-lt"/>
                <a:cs typeface="+mn-cs"/>
              </a:rPr>
              <a:t>Fund has grown huge: </a:t>
            </a:r>
            <a:r>
              <a:rPr kumimoji="1" lang="en-US" sz="3200" dirty="0">
                <a:effectLst>
                  <a:outerShdw blurRad="38100" dist="38100" dir="2700000" algn="tl">
                    <a:srgbClr val="000000">
                      <a:alpha val="43137"/>
                    </a:srgbClr>
                  </a:outerShdw>
                </a:effectLst>
                <a:latin typeface="+mn-lt"/>
                <a:cs typeface="+mn-cs"/>
              </a:rPr>
              <a:t>USD 450 billion</a:t>
            </a:r>
          </a:p>
          <a:p>
            <a:pPr marL="742950" lvl="1" indent="-285750" eaLnBrk="0" hangingPunct="0">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That makes almost USD 100K per person</a:t>
            </a:r>
          </a:p>
          <a:p>
            <a:pPr marL="742950" lvl="1" indent="-285750" eaLnBrk="0" hangingPunct="0">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Norwegians have </a:t>
            </a: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resisted temptation </a:t>
            </a:r>
            <a:r>
              <a:rPr kumimoji="1" lang="en-US" sz="2800" dirty="0">
                <a:solidFill>
                  <a:schemeClr val="tx1">
                    <a:lumMod val="65000"/>
                    <a:lumOff val="35000"/>
                  </a:schemeClr>
                </a:solidFill>
                <a:latin typeface="+mn-lt"/>
                <a:cs typeface="+mn-cs"/>
              </a:rPr>
              <a:t>to use too much of the money to meet current needs</a:t>
            </a:r>
          </a:p>
        </p:txBody>
      </p:sp>
      <p:sp>
        <p:nvSpPr>
          <p:cNvPr id="4" name="Title 1"/>
          <p:cNvSpPr txBox="1">
            <a:spLocks/>
          </p:cNvSpPr>
          <p:nvPr/>
        </p:nvSpPr>
        <p:spPr>
          <a:xfrm>
            <a:off x="457200" y="320040"/>
            <a:ext cx="7239000" cy="1143000"/>
          </a:xfrm>
          <a:prstGeom prst="rect">
            <a:avLst/>
          </a:prstGeom>
        </p:spPr>
        <p:txBody>
          <a:bodyPr/>
          <a:lstStyle/>
          <a:p>
            <a:pPr fontAlgn="auto">
              <a:spcAft>
                <a:spcPts val="0"/>
              </a:spcAft>
              <a:defRPr/>
            </a:pPr>
            <a:endPar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a:p>
            <a:pPr fontAlgn="auto">
              <a:spcAft>
                <a:spcPts val="0"/>
              </a:spcAft>
              <a:defRPr/>
            </a:pPr>
            <a:r>
              <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Oil fund, now Pension fund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wipe(left)">
                                      <p:cBhvr>
                                        <p:cTn id="7" dur="500"/>
                                        <p:tgtEl>
                                          <p:spTgt spid="55398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53987">
                                            <p:txEl>
                                              <p:pRg st="1" end="1"/>
                                            </p:txEl>
                                          </p:spTgt>
                                        </p:tgtEl>
                                        <p:attrNameLst>
                                          <p:attrName>style.visibility</p:attrName>
                                        </p:attrNameLst>
                                      </p:cBhvr>
                                      <p:to>
                                        <p:strVal val="visible"/>
                                      </p:to>
                                    </p:set>
                                    <p:animEffect transition="in" filter="wipe(left)">
                                      <p:cBhvr>
                                        <p:cTn id="10" dur="500"/>
                                        <p:tgtEl>
                                          <p:spTgt spid="55398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53987">
                                            <p:txEl>
                                              <p:pRg st="2" end="2"/>
                                            </p:txEl>
                                          </p:spTgt>
                                        </p:tgtEl>
                                        <p:attrNameLst>
                                          <p:attrName>style.visibility</p:attrName>
                                        </p:attrNameLst>
                                      </p:cBhvr>
                                      <p:to>
                                        <p:strVal val="visible"/>
                                      </p:to>
                                    </p:set>
                                    <p:animEffect transition="in" filter="wipe(left)">
                                      <p:cBhvr>
                                        <p:cTn id="13" dur="500"/>
                                        <p:tgtEl>
                                          <p:spTgt spid="55398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53987">
                                            <p:txEl>
                                              <p:pRg st="3" end="3"/>
                                            </p:txEl>
                                          </p:spTgt>
                                        </p:tgtEl>
                                        <p:attrNameLst>
                                          <p:attrName>style.visibility</p:attrName>
                                        </p:attrNameLst>
                                      </p:cBhvr>
                                      <p:to>
                                        <p:strVal val="visible"/>
                                      </p:to>
                                    </p:set>
                                    <p:animEffect transition="in" filter="wipe(left)">
                                      <p:cBhvr>
                                        <p:cTn id="18" dur="500"/>
                                        <p:tgtEl>
                                          <p:spTgt spid="553987">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53987">
                                            <p:txEl>
                                              <p:pRg st="4" end="4"/>
                                            </p:txEl>
                                          </p:spTgt>
                                        </p:tgtEl>
                                        <p:attrNameLst>
                                          <p:attrName>style.visibility</p:attrName>
                                        </p:attrNameLst>
                                      </p:cBhvr>
                                      <p:to>
                                        <p:strVal val="visible"/>
                                      </p:to>
                                    </p:set>
                                    <p:animEffect transition="in" filter="wipe(left)">
                                      <p:cBhvr>
                                        <p:cTn id="21" dur="500"/>
                                        <p:tgtEl>
                                          <p:spTgt spid="553987">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53987">
                                            <p:txEl>
                                              <p:pRg st="5" end="5"/>
                                            </p:txEl>
                                          </p:spTgt>
                                        </p:tgtEl>
                                        <p:attrNameLst>
                                          <p:attrName>style.visibility</p:attrName>
                                        </p:attrNameLst>
                                      </p:cBhvr>
                                      <p:to>
                                        <p:strVal val="visible"/>
                                      </p:to>
                                    </p:set>
                                    <p:animEffect transition="in" filter="wipe(left)">
                                      <p:cBhvr>
                                        <p:cTn id="24" dur="500"/>
                                        <p:tgtEl>
                                          <p:spTgt spid="553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8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5" name="Rectangle 3"/>
          <p:cNvSpPr>
            <a:spLocks noChangeArrowheads="1"/>
          </p:cNvSpPr>
          <p:nvPr/>
        </p:nvSpPr>
        <p:spPr bwMode="auto">
          <a:xfrm>
            <a:off x="468313" y="1905000"/>
            <a:ext cx="7416800" cy="4267200"/>
          </a:xfrm>
          <a:prstGeom prst="rect">
            <a:avLst/>
          </a:prstGeom>
          <a:noFill/>
          <a:ln w="9525">
            <a:noFill/>
            <a:miter lim="800000"/>
            <a:headEnd/>
            <a:tailEnd/>
          </a:ln>
        </p:spPr>
        <p:txBody>
          <a:bodyPr/>
          <a:lstStyle/>
          <a:p>
            <a:pPr marL="342900" indent="-342900" eaLnBrk="0" hangingPunct="0">
              <a:lnSpc>
                <a:spcPct val="90000"/>
              </a:lnSpc>
              <a:spcBef>
                <a:spcPct val="20000"/>
              </a:spcBef>
              <a:buClr>
                <a:schemeClr val="tx2"/>
              </a:buClr>
              <a:buSzPct val="80000"/>
              <a:buFont typeface="Wingdings 2" pitchFamily="18" charset="2"/>
              <a:buChar char=""/>
              <a:defRPr/>
            </a:pPr>
            <a:r>
              <a:rPr kumimoji="1" lang="en-US" sz="3200" dirty="0">
                <a:latin typeface="+mn-lt"/>
                <a:cs typeface="+mn-cs"/>
              </a:rPr>
              <a:t>Long tradition of </a:t>
            </a:r>
            <a:r>
              <a:rPr kumimoji="1" lang="en-US" sz="3200" dirty="0">
                <a:effectLst>
                  <a:outerShdw blurRad="38100" dist="38100" dir="2700000" algn="tl">
                    <a:srgbClr val="000000">
                      <a:alpha val="43137"/>
                    </a:srgbClr>
                  </a:outerShdw>
                </a:effectLst>
                <a:latin typeface="+mn-lt"/>
                <a:cs typeface="+mn-cs"/>
              </a:rPr>
              <a:t>democracy</a:t>
            </a:r>
            <a:r>
              <a:rPr kumimoji="1" lang="en-US" sz="3200" dirty="0">
                <a:latin typeface="+mn-lt"/>
                <a:cs typeface="+mn-cs"/>
              </a:rPr>
              <a:t> and </a:t>
            </a:r>
            <a:r>
              <a:rPr kumimoji="1" lang="en-US" sz="3200" dirty="0">
                <a:effectLst>
                  <a:outerShdw blurRad="38100" dist="38100" dir="2700000" algn="tl">
                    <a:srgbClr val="000000">
                      <a:alpha val="43137"/>
                    </a:srgbClr>
                  </a:outerShdw>
                </a:effectLst>
                <a:latin typeface="+mn-lt"/>
                <a:cs typeface="+mn-cs"/>
              </a:rPr>
              <a:t>market economy </a:t>
            </a:r>
            <a:r>
              <a:rPr kumimoji="1" lang="en-US" sz="3200" dirty="0">
                <a:latin typeface="+mn-lt"/>
                <a:cs typeface="+mn-cs"/>
              </a:rPr>
              <a:t>in Norway since before the advent of oil</a:t>
            </a:r>
          </a:p>
          <a:p>
            <a:pPr marL="742950" lvl="1" indent="-285750" eaLnBrk="0" hangingPunct="0">
              <a:lnSpc>
                <a:spcPct val="90000"/>
              </a:lnSpc>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Large-scale rent seeking was averted as oil was, by law, defined as a common-property resource from the beginning </a:t>
            </a:r>
          </a:p>
          <a:p>
            <a:pPr marL="742950" lvl="1" indent="-285750" eaLnBrk="0" hangingPunct="0">
              <a:lnSpc>
                <a:spcPct val="90000"/>
              </a:lnSpc>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Adequate investment performance</a:t>
            </a:r>
          </a:p>
          <a:p>
            <a:pPr marL="742950" lvl="1" indent="-285750" eaLnBrk="0" hangingPunct="0">
              <a:lnSpc>
                <a:spcPct val="90000"/>
              </a:lnSpc>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Excellent education record</a:t>
            </a:r>
          </a:p>
          <a:p>
            <a:pPr marL="1200150" lvl="2" indent="-285750" eaLnBrk="0" hangingPunct="0">
              <a:lnSpc>
                <a:spcPct val="90000"/>
              </a:lnSpc>
              <a:spcBef>
                <a:spcPct val="20000"/>
              </a:spcBef>
              <a:buClr>
                <a:schemeClr val="accent4"/>
              </a:buClr>
              <a:buSzPct val="80000"/>
              <a:buFont typeface="Wingdings" pitchFamily="2" charset="2"/>
              <a:buChar char="§"/>
              <a:defRPr/>
            </a:pPr>
            <a:r>
              <a:rPr lang="en-US" dirty="0">
                <a:latin typeface="+mn-lt"/>
                <a:cs typeface="+mn-cs"/>
              </a:rPr>
              <a:t>Female college enrolment doubled from 46% of each cohort in 1991 to 94% in 2006</a:t>
            </a:r>
            <a:endParaRPr kumimoji="1" lang="en-US" dirty="0">
              <a:latin typeface="+mn-lt"/>
              <a:cs typeface="+mn-cs"/>
            </a:endParaRPr>
          </a:p>
        </p:txBody>
      </p:sp>
      <p:sp>
        <p:nvSpPr>
          <p:cNvPr id="4" name="Title 1"/>
          <p:cNvSpPr txBox="1">
            <a:spLocks/>
          </p:cNvSpPr>
          <p:nvPr/>
        </p:nvSpPr>
        <p:spPr>
          <a:xfrm>
            <a:off x="457200" y="320040"/>
            <a:ext cx="7239000" cy="1143000"/>
          </a:xfrm>
          <a:prstGeom prst="rect">
            <a:avLst/>
          </a:prstGeom>
        </p:spPr>
        <p:txBody>
          <a:bodyPr/>
          <a:lstStyle/>
          <a:p>
            <a:pPr fontAlgn="auto">
              <a:spcAft>
                <a:spcPts val="0"/>
              </a:spcAft>
              <a:defRPr/>
            </a:pPr>
            <a:r>
              <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Good institutions</a:t>
            </a:r>
          </a:p>
          <a:p>
            <a:pPr fontAlgn="auto">
              <a:spcAft>
                <a:spcPts val="0"/>
              </a:spcAft>
              <a:defRPr/>
            </a:pPr>
            <a:r>
              <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And governance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6035">
                                            <p:txEl>
                                              <p:pRg st="0" end="0"/>
                                            </p:txEl>
                                          </p:spTgt>
                                        </p:tgtEl>
                                        <p:attrNameLst>
                                          <p:attrName>style.visibility</p:attrName>
                                        </p:attrNameLst>
                                      </p:cBhvr>
                                      <p:to>
                                        <p:strVal val="visible"/>
                                      </p:to>
                                    </p:set>
                                    <p:animEffect transition="in" filter="wipe(left)">
                                      <p:cBhvr>
                                        <p:cTn id="7" dur="500"/>
                                        <p:tgtEl>
                                          <p:spTgt spid="556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6035">
                                            <p:txEl>
                                              <p:pRg st="1" end="1"/>
                                            </p:txEl>
                                          </p:spTgt>
                                        </p:tgtEl>
                                        <p:attrNameLst>
                                          <p:attrName>style.visibility</p:attrName>
                                        </p:attrNameLst>
                                      </p:cBhvr>
                                      <p:to>
                                        <p:strVal val="visible"/>
                                      </p:to>
                                    </p:set>
                                    <p:animEffect transition="in" filter="wipe(left)">
                                      <p:cBhvr>
                                        <p:cTn id="12" dur="500"/>
                                        <p:tgtEl>
                                          <p:spTgt spid="556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6035">
                                            <p:txEl>
                                              <p:pRg st="2" end="2"/>
                                            </p:txEl>
                                          </p:spTgt>
                                        </p:tgtEl>
                                        <p:attrNameLst>
                                          <p:attrName>style.visibility</p:attrName>
                                        </p:attrNameLst>
                                      </p:cBhvr>
                                      <p:to>
                                        <p:strVal val="visible"/>
                                      </p:to>
                                    </p:set>
                                    <p:animEffect transition="in" filter="wipe(left)">
                                      <p:cBhvr>
                                        <p:cTn id="17" dur="500"/>
                                        <p:tgtEl>
                                          <p:spTgt spid="556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6035">
                                            <p:txEl>
                                              <p:pRg st="3" end="3"/>
                                            </p:txEl>
                                          </p:spTgt>
                                        </p:tgtEl>
                                        <p:attrNameLst>
                                          <p:attrName>style.visibility</p:attrName>
                                        </p:attrNameLst>
                                      </p:cBhvr>
                                      <p:to>
                                        <p:strVal val="visible"/>
                                      </p:to>
                                    </p:set>
                                    <p:animEffect transition="in" filter="wipe(left)">
                                      <p:cBhvr>
                                        <p:cTn id="22" dur="500"/>
                                        <p:tgtEl>
                                          <p:spTgt spid="556035">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56035">
                                            <p:txEl>
                                              <p:pRg st="4" end="4"/>
                                            </p:txEl>
                                          </p:spTgt>
                                        </p:tgtEl>
                                        <p:attrNameLst>
                                          <p:attrName>style.visibility</p:attrName>
                                        </p:attrNameLst>
                                      </p:cBhvr>
                                      <p:to>
                                        <p:strVal val="visible"/>
                                      </p:to>
                                    </p:set>
                                    <p:animEffect transition="in" filter="wipe(left)">
                                      <p:cBhvr>
                                        <p:cTn id="25" dur="500"/>
                                        <p:tgtEl>
                                          <p:spTgt spid="556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6035"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9" name="Rectangle 3"/>
          <p:cNvSpPr>
            <a:spLocks noChangeArrowheads="1"/>
          </p:cNvSpPr>
          <p:nvPr/>
        </p:nvSpPr>
        <p:spPr bwMode="auto">
          <a:xfrm>
            <a:off x="468313" y="1981200"/>
            <a:ext cx="7326312" cy="4114800"/>
          </a:xfrm>
          <a:prstGeom prst="rect">
            <a:avLst/>
          </a:prstGeom>
          <a:noFill/>
          <a:ln w="9525">
            <a:noFill/>
            <a:miter lim="800000"/>
            <a:headEnd/>
            <a:tailEnd/>
          </a:ln>
        </p:spPr>
        <p:txBody>
          <a:bodyPr/>
          <a:lstStyle/>
          <a:p>
            <a:pPr marL="342900" indent="-342900" eaLnBrk="0" hangingPunct="0">
              <a:lnSpc>
                <a:spcPct val="90000"/>
              </a:lnSpc>
              <a:spcBef>
                <a:spcPct val="20000"/>
              </a:spcBef>
              <a:buClr>
                <a:schemeClr val="tx2"/>
              </a:buClr>
              <a:buSzPct val="80000"/>
              <a:buFont typeface="Wingdings 2" pitchFamily="18" charset="2"/>
              <a:buChar char=""/>
              <a:defRPr/>
            </a:pPr>
            <a:r>
              <a:rPr kumimoji="1" lang="en-US" sz="3200" dirty="0">
                <a:latin typeface="+mn-lt"/>
                <a:cs typeface="+mn-cs"/>
              </a:rPr>
              <a:t>Natural resources bring risks</a:t>
            </a:r>
          </a:p>
          <a:p>
            <a:pPr marL="742950" lvl="1" indent="-285750" eaLnBrk="0" hangingPunct="0">
              <a:lnSpc>
                <a:spcPct val="90000"/>
              </a:lnSpc>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A </a:t>
            </a: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false sense of security</a:t>
            </a:r>
            <a:r>
              <a:rPr kumimoji="1" lang="en-US" sz="2800" dirty="0">
                <a:solidFill>
                  <a:schemeClr val="tx1">
                    <a:lumMod val="65000"/>
                    <a:lumOff val="35000"/>
                  </a:schemeClr>
                </a:solidFill>
                <a:latin typeface="+mn-lt"/>
                <a:cs typeface="+mn-cs"/>
              </a:rPr>
              <a:t> leads people to underrate or overlook the need for good policies and institutions, good education, and good investment</a:t>
            </a:r>
          </a:p>
          <a:p>
            <a:pPr marL="742950" lvl="1" indent="-285750" eaLnBrk="0" hangingPunct="0">
              <a:lnSpc>
                <a:spcPct val="90000"/>
              </a:lnSpc>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Awash in easy cash, they </a:t>
            </a:r>
            <a:r>
              <a:rPr kumimoji="1" lang="en-US" sz="2800" dirty="0">
                <a:solidFill>
                  <a:schemeClr val="tx1">
                    <a:lumMod val="65000"/>
                    <a:lumOff val="35000"/>
                  </a:schemeClr>
                </a:solidFill>
                <a:effectLst>
                  <a:outerShdw blurRad="38100" dist="38100" dir="2700000" algn="tl">
                    <a:srgbClr val="000000">
                      <a:alpha val="43137"/>
                    </a:srgbClr>
                  </a:outerShdw>
                </a:effectLst>
                <a:latin typeface="+mn-lt"/>
                <a:cs typeface="+mn-cs"/>
              </a:rPr>
              <a:t>may find that hard choices perhaps can be avoided</a:t>
            </a:r>
          </a:p>
          <a:p>
            <a:pPr marL="742950" lvl="1" indent="-285750" eaLnBrk="0" hangingPunct="0">
              <a:lnSpc>
                <a:spcPct val="90000"/>
              </a:lnSpc>
              <a:spcBef>
                <a:spcPct val="20000"/>
              </a:spcBef>
              <a:buClr>
                <a:schemeClr val="accent4"/>
              </a:buClr>
              <a:buSzPct val="80000"/>
              <a:buFont typeface="Wingdings" pitchFamily="2" charset="2"/>
              <a:buChar char="§"/>
              <a:defRPr/>
            </a:pPr>
            <a:r>
              <a:rPr kumimoji="1" lang="en-US" sz="2800" dirty="0">
                <a:solidFill>
                  <a:schemeClr val="tx1">
                    <a:lumMod val="65000"/>
                    <a:lumOff val="35000"/>
                  </a:schemeClr>
                </a:solidFill>
                <a:latin typeface="+mn-lt"/>
                <a:cs typeface="+mn-cs"/>
              </a:rPr>
              <a:t>Awareness of these risks is perhaps the best insurance policy against them </a:t>
            </a:r>
          </a:p>
        </p:txBody>
      </p:sp>
      <p:sp>
        <p:nvSpPr>
          <p:cNvPr id="5" name="Title 1"/>
          <p:cNvSpPr txBox="1">
            <a:spLocks/>
          </p:cNvSpPr>
          <p:nvPr/>
        </p:nvSpPr>
        <p:spPr>
          <a:xfrm>
            <a:off x="457200" y="320040"/>
            <a:ext cx="7239000" cy="1143000"/>
          </a:xfrm>
          <a:prstGeom prst="rect">
            <a:avLst/>
          </a:prstGeom>
        </p:spPr>
        <p:txBody>
          <a:bodyPr/>
          <a:lstStyle/>
          <a:p>
            <a:pPr fontAlgn="auto">
              <a:spcAft>
                <a:spcPts val="0"/>
              </a:spcAft>
              <a:defRPr/>
            </a:pPr>
            <a:r>
              <a:rPr lang="en-US" sz="3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Good times demand strong discipline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2179">
                                            <p:txEl>
                                              <p:pRg st="0" end="0"/>
                                            </p:txEl>
                                          </p:spTgt>
                                        </p:tgtEl>
                                        <p:attrNameLst>
                                          <p:attrName>style.visibility</p:attrName>
                                        </p:attrNameLst>
                                      </p:cBhvr>
                                      <p:to>
                                        <p:strVal val="visible"/>
                                      </p:to>
                                    </p:set>
                                    <p:animEffect transition="in" filter="wipe(left)">
                                      <p:cBhvr>
                                        <p:cTn id="7" dur="500"/>
                                        <p:tgtEl>
                                          <p:spTgt spid="562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2179">
                                            <p:txEl>
                                              <p:pRg st="1" end="1"/>
                                            </p:txEl>
                                          </p:spTgt>
                                        </p:tgtEl>
                                        <p:attrNameLst>
                                          <p:attrName>style.visibility</p:attrName>
                                        </p:attrNameLst>
                                      </p:cBhvr>
                                      <p:to>
                                        <p:strVal val="visible"/>
                                      </p:to>
                                    </p:set>
                                    <p:animEffect transition="in" filter="wipe(left)">
                                      <p:cBhvr>
                                        <p:cTn id="12" dur="500"/>
                                        <p:tgtEl>
                                          <p:spTgt spid="5621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62179">
                                            <p:txEl>
                                              <p:pRg st="2" end="2"/>
                                            </p:txEl>
                                          </p:spTgt>
                                        </p:tgtEl>
                                        <p:attrNameLst>
                                          <p:attrName>style.visibility</p:attrName>
                                        </p:attrNameLst>
                                      </p:cBhvr>
                                      <p:to>
                                        <p:strVal val="visible"/>
                                      </p:to>
                                    </p:set>
                                    <p:animEffect transition="in" filter="wipe(left)">
                                      <p:cBhvr>
                                        <p:cTn id="17" dur="500"/>
                                        <p:tgtEl>
                                          <p:spTgt spid="5621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62179">
                                            <p:txEl>
                                              <p:pRg st="3" end="3"/>
                                            </p:txEl>
                                          </p:spTgt>
                                        </p:tgtEl>
                                        <p:attrNameLst>
                                          <p:attrName>style.visibility</p:attrName>
                                        </p:attrNameLst>
                                      </p:cBhvr>
                                      <p:to>
                                        <p:strVal val="visible"/>
                                      </p:to>
                                    </p:set>
                                    <p:animEffect transition="in" filter="wipe(left)">
                                      <p:cBhvr>
                                        <p:cTn id="22" dur="500"/>
                                        <p:tgtEl>
                                          <p:spTgt spid="562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2179"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From </a:t>
            </a:r>
            <a:r>
              <a:rPr lang="en-US" dirty="0" err="1" smtClean="0">
                <a:effectLst>
                  <a:outerShdw blurRad="38100" dist="38100" dir="2700000" algn="tl">
                    <a:srgbClr val="000000">
                      <a:alpha val="43137"/>
                    </a:srgbClr>
                  </a:outerShdw>
                </a:effectLst>
              </a:rPr>
              <a:t>norway</a:t>
            </a:r>
            <a:r>
              <a:rPr lang="en-US" dirty="0" smtClean="0">
                <a:effectLst>
                  <a:outerShdw blurRad="38100" dist="38100" dir="2700000" algn="tl">
                    <a:srgbClr val="000000">
                      <a:alpha val="43137"/>
                    </a:srgbClr>
                  </a:outerShdw>
                </a:effectLst>
              </a:rPr>
              <a:t> to Ghana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499176" cy="4846638"/>
          </a:xfrm>
        </p:spPr>
        <p:txBody>
          <a:bodyPr/>
          <a:lstStyle/>
          <a:p>
            <a:pPr>
              <a:lnSpc>
                <a:spcPct val="90000"/>
              </a:lnSpc>
            </a:pPr>
            <a:r>
              <a:rPr lang="en-US" sz="2800" dirty="0" smtClean="0"/>
              <a:t>Norway has abstained from spending all its oil revenues at once because</a:t>
            </a:r>
          </a:p>
          <a:p>
            <a:pPr lvl="1">
              <a:lnSpc>
                <a:spcPct val="90000"/>
              </a:lnSpc>
            </a:pPr>
            <a:r>
              <a:rPr lang="en-US" sz="2500" dirty="0" smtClean="0"/>
              <a:t>There is no way a country with 5 million people could invest so much profitably at home; </a:t>
            </a:r>
          </a:p>
          <a:p>
            <a:pPr lvl="1">
              <a:lnSpc>
                <a:spcPct val="90000"/>
              </a:lnSpc>
            </a:pPr>
            <a:r>
              <a:rPr lang="en-US" sz="2500" dirty="0" smtClean="0"/>
              <a:t>Impatient politicians might squander the rent on unprofitable public investment projects; </a:t>
            </a:r>
          </a:p>
          <a:p>
            <a:pPr lvl="1">
              <a:lnSpc>
                <a:spcPct val="90000"/>
              </a:lnSpc>
            </a:pPr>
            <a:r>
              <a:rPr lang="en-US" sz="2500" dirty="0" smtClean="0"/>
              <a:t>Norwegian </a:t>
            </a:r>
            <a:r>
              <a:rPr lang="en-US" sz="2500" dirty="0" err="1" smtClean="0"/>
              <a:t>krone</a:t>
            </a:r>
            <a:r>
              <a:rPr lang="en-US" sz="2500" dirty="0" smtClean="0"/>
              <a:t> would rise to the detriment of non-oil exports and import-competing industries if the money were spent at home</a:t>
            </a:r>
          </a:p>
          <a:p>
            <a:pPr>
              <a:lnSpc>
                <a:spcPct val="90000"/>
              </a:lnSpc>
            </a:pPr>
            <a:r>
              <a:rPr lang="en-US" sz="2800" dirty="0" smtClean="0"/>
              <a:t>African countries with pressing economic and social needs cannot be expected to show the same patience as the Norwegians</a:t>
            </a:r>
            <a:endParaRPr lang="en-US" sz="2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From </a:t>
            </a:r>
            <a:r>
              <a:rPr lang="en-US" dirty="0" err="1" smtClean="0">
                <a:effectLst>
                  <a:outerShdw blurRad="38100" dist="38100" dir="2700000" algn="tl">
                    <a:srgbClr val="000000">
                      <a:alpha val="43137"/>
                    </a:srgbClr>
                  </a:outerShdw>
                </a:effectLst>
              </a:rPr>
              <a:t>norway</a:t>
            </a:r>
            <a:r>
              <a:rPr lang="en-US" dirty="0" smtClean="0">
                <a:effectLst>
                  <a:outerShdw blurRad="38100" dist="38100" dir="2700000" algn="tl">
                    <a:srgbClr val="000000">
                      <a:alpha val="43137"/>
                    </a:srgbClr>
                  </a:outerShdw>
                </a:effectLst>
              </a:rPr>
              <a:t> to Ghana</a:t>
            </a:r>
            <a:endParaRPr lang="en-US" dirty="0"/>
          </a:p>
        </p:txBody>
      </p:sp>
      <p:sp>
        <p:nvSpPr>
          <p:cNvPr id="3" name="Content Placeholder 2"/>
          <p:cNvSpPr>
            <a:spLocks noGrp="1"/>
          </p:cNvSpPr>
          <p:nvPr>
            <p:ph idx="1"/>
          </p:nvPr>
        </p:nvSpPr>
        <p:spPr>
          <a:xfrm>
            <a:off x="457200" y="1609725"/>
            <a:ext cx="7499176" cy="4846638"/>
          </a:xfrm>
        </p:spPr>
        <p:txBody>
          <a:bodyPr/>
          <a:lstStyle/>
          <a:p>
            <a:r>
              <a:rPr lang="en-US" sz="2800" dirty="0" smtClean="0"/>
              <a:t>Ghana, with 24 million people, is different</a:t>
            </a:r>
          </a:p>
          <a:p>
            <a:pPr lvl="1"/>
            <a:r>
              <a:rPr lang="en-US" sz="2500" dirty="0" smtClean="0"/>
              <a:t>Many private and public investment projects there can offer </a:t>
            </a:r>
            <a:r>
              <a:rPr lang="en-US" sz="2500" dirty="0" smtClean="0">
                <a:effectLst>
                  <a:outerShdw blurRad="38100" dist="38100" dir="2700000" algn="tl">
                    <a:srgbClr val="000000">
                      <a:alpha val="43137"/>
                    </a:srgbClr>
                  </a:outerShdw>
                </a:effectLst>
              </a:rPr>
              <a:t>higher economic and social returns</a:t>
            </a:r>
            <a:r>
              <a:rPr lang="en-US" sz="2500" dirty="0" smtClean="0"/>
              <a:t> than equities in foreign stock markets</a:t>
            </a:r>
          </a:p>
          <a:p>
            <a:pPr lvl="1"/>
            <a:r>
              <a:rPr lang="en-US" sz="2500" dirty="0" smtClean="0"/>
              <a:t>The trick is to find a good way to </a:t>
            </a:r>
            <a:r>
              <a:rPr lang="en-US" sz="2500" dirty="0" smtClean="0">
                <a:effectLst>
                  <a:outerShdw blurRad="38100" dist="38100" dir="2700000" algn="tl">
                    <a:srgbClr val="000000">
                      <a:alpha val="43137"/>
                    </a:srgbClr>
                  </a:outerShdw>
                </a:effectLst>
              </a:rPr>
              <a:t>identify such projects without regard to political returns</a:t>
            </a:r>
          </a:p>
          <a:p>
            <a:r>
              <a:rPr lang="en-US" sz="2800" dirty="0" smtClean="0"/>
              <a:t>Even if they are in a hurry, African countries can put in place mechanisms designed to </a:t>
            </a:r>
            <a:r>
              <a:rPr lang="en-US" sz="2800" dirty="0" smtClean="0">
                <a:effectLst>
                  <a:outerShdw blurRad="38100" dist="38100" dir="2700000" algn="tl">
                    <a:srgbClr val="000000">
                      <a:alpha val="43137"/>
                    </a:srgbClr>
                  </a:outerShdw>
                </a:effectLst>
              </a:rPr>
              <a:t>minimize the risk that the people are deprived of the resource rents that are legally, as well as morally, theirs</a:t>
            </a:r>
            <a:endParaRPr lang="en-US" sz="2800" dirty="0">
              <a:effectLst>
                <a:outerShdw blurRad="38100" dist="38100" dir="2700000" algn="tl">
                  <a:srgbClr val="000000">
                    <a:alpha val="43137"/>
                  </a:srgbClr>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Ghana´s golden opportunity</a:t>
            </a:r>
            <a:endParaRPr lang="en-US" dirty="0"/>
          </a:p>
        </p:txBody>
      </p:sp>
      <p:sp>
        <p:nvSpPr>
          <p:cNvPr id="3" name="Content Placeholder 2"/>
          <p:cNvSpPr>
            <a:spLocks noGrp="1"/>
          </p:cNvSpPr>
          <p:nvPr>
            <p:ph idx="1"/>
          </p:nvPr>
        </p:nvSpPr>
        <p:spPr/>
        <p:txBody>
          <a:bodyPr/>
          <a:lstStyle/>
          <a:p>
            <a:r>
              <a:rPr lang="en-US" sz="2800" dirty="0" smtClean="0"/>
              <a:t>Ghana is the first African country where a major oil discovery is greeted by a well-functioning, albeit young, democracy</a:t>
            </a:r>
          </a:p>
          <a:p>
            <a:pPr lvl="1"/>
            <a:r>
              <a:rPr lang="en-US" sz="2500" dirty="0" smtClean="0"/>
              <a:t>On the </a:t>
            </a:r>
            <a:r>
              <a:rPr lang="en-US" sz="2500" dirty="0" smtClean="0">
                <a:hlinkClick r:id="rId3"/>
              </a:rPr>
              <a:t>Polity IV</a:t>
            </a:r>
            <a:r>
              <a:rPr lang="en-US" sz="2500" dirty="0" smtClean="0"/>
              <a:t> democracy index that goes from -10 in Saudi Arabia to 10 in the OECD region, Ghana now scores a respectable 8</a:t>
            </a:r>
          </a:p>
          <a:p>
            <a:r>
              <a:rPr lang="en-US" sz="2800" dirty="0" smtClean="0"/>
              <a:t>Ghana can adopt governance structures designed to </a:t>
            </a:r>
            <a:r>
              <a:rPr lang="en-US" sz="2800" dirty="0" smtClean="0">
                <a:effectLst>
                  <a:outerShdw blurRad="38100" dist="38100" dir="2700000" algn="tl">
                    <a:srgbClr val="000000">
                      <a:alpha val="43137"/>
                    </a:srgbClr>
                  </a:outerShdw>
                </a:effectLst>
              </a:rPr>
              <a:t>separate the management of its oil wealth from short-term political pressures, </a:t>
            </a:r>
            <a:r>
              <a:rPr lang="en-US" sz="2800" dirty="0" smtClean="0"/>
              <a:t>and to show other African nations the way</a:t>
            </a:r>
          </a:p>
        </p:txBody>
      </p:sp>
      <p:sp>
        <p:nvSpPr>
          <p:cNvPr id="4" name="Text Box 4"/>
          <p:cNvSpPr txBox="1">
            <a:spLocks noChangeArrowheads="1"/>
          </p:cNvSpPr>
          <p:nvPr/>
        </p:nvSpPr>
        <p:spPr bwMode="auto">
          <a:xfrm rot="21420000">
            <a:off x="7328852" y="1588"/>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6</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Ghana´s golden opportunity</a:t>
            </a:r>
            <a:endParaRPr lang="en-US" dirty="0"/>
          </a:p>
        </p:txBody>
      </p:sp>
      <p:sp>
        <p:nvSpPr>
          <p:cNvPr id="3" name="Content Placeholder 2"/>
          <p:cNvSpPr>
            <a:spLocks noGrp="1"/>
          </p:cNvSpPr>
          <p:nvPr>
            <p:ph idx="1"/>
          </p:nvPr>
        </p:nvSpPr>
        <p:spPr/>
        <p:txBody>
          <a:bodyPr/>
          <a:lstStyle/>
          <a:p>
            <a:r>
              <a:rPr lang="en-US" sz="2800" dirty="0" smtClean="0"/>
              <a:t>With an independent judiciary and independent central bank, Ghana knows how to set up institutions that immunize from the vicissitudes of politics those public policy spheres deemed not to belong in the hands of politicians</a:t>
            </a:r>
          </a:p>
          <a:p>
            <a:pPr lvl="1"/>
            <a:r>
              <a:rPr lang="en-US" sz="2500" dirty="0" smtClean="0"/>
              <a:t>This can be done by an </a:t>
            </a:r>
            <a:r>
              <a:rPr lang="en-US" sz="2500" dirty="0" smtClean="0">
                <a:effectLst>
                  <a:outerShdw blurRad="38100" dist="38100" dir="2700000" algn="tl">
                    <a:srgbClr val="000000">
                      <a:alpha val="43137"/>
                    </a:srgbClr>
                  </a:outerShdw>
                </a:effectLst>
              </a:rPr>
              <a:t>independent yet democratically accountable special authority </a:t>
            </a:r>
            <a:r>
              <a:rPr lang="en-US" sz="2500" dirty="0" smtClean="0"/>
              <a:t>to help decide how best to dispose of the Ghanaian people’s earnings from their common oil wealth for the benefit of all Ghanaians, including unborn generations</a:t>
            </a:r>
            <a:endParaRPr lang="en-US" sz="25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Introduction:</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From Oil to prosperity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Ghana is about to become a major oil producer</a:t>
            </a:r>
          </a:p>
          <a:p>
            <a:pPr lvl="1"/>
            <a:r>
              <a:rPr lang="en-US" sz="2500" dirty="0" smtClean="0"/>
              <a:t>The country’s newfound oil is expected to bring in many billions of dollars, changing the face of its economy</a:t>
            </a:r>
          </a:p>
          <a:p>
            <a:r>
              <a:rPr lang="en-US" sz="2800" dirty="0" smtClean="0"/>
              <a:t>Ghana is the first African country where a major oil discovery is greeted by a well-functioning, albeit young, democracy</a:t>
            </a:r>
          </a:p>
          <a:p>
            <a:pPr lvl="1"/>
            <a:r>
              <a:rPr lang="en-US" sz="2500" dirty="0" smtClean="0"/>
              <a:t>How can Ghana avoid the resource curse and take full advantage of this historic opportunity?</a:t>
            </a:r>
            <a:br>
              <a:rPr lang="en-US" sz="2500" dirty="0" smtClean="0"/>
            </a:br>
            <a:endParaRPr lang="en-US" sz="4100" dirty="0"/>
          </a:p>
        </p:txBody>
      </p:sp>
      <p:sp>
        <p:nvSpPr>
          <p:cNvPr id="4" name="Text Box 4"/>
          <p:cNvSpPr txBox="1">
            <a:spLocks noChangeArrowheads="1"/>
          </p:cNvSpPr>
          <p:nvPr/>
        </p:nvSpPr>
        <p:spPr bwMode="auto">
          <a:xfrm rot="21420000">
            <a:off x="7285771" y="289532"/>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1</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3" name="Rectangle 3"/>
          <p:cNvSpPr>
            <a:spLocks noChangeArrowheads="1"/>
          </p:cNvSpPr>
          <p:nvPr/>
        </p:nvSpPr>
        <p:spPr bwMode="auto">
          <a:xfrm>
            <a:off x="1763688" y="2057400"/>
            <a:ext cx="5760640" cy="4267200"/>
          </a:xfrm>
          <a:prstGeom prst="rect">
            <a:avLst/>
          </a:prstGeom>
          <a:noFill/>
          <a:ln w="9525">
            <a:noFill/>
            <a:miter lim="800000"/>
            <a:headEnd/>
            <a:tailEnd/>
          </a:ln>
        </p:spPr>
        <p:txBody>
          <a:bodyPr/>
          <a:lstStyle/>
          <a:p>
            <a:pPr marL="342900" indent="-342900" eaLnBrk="0" hangingPunct="0">
              <a:spcBef>
                <a:spcPct val="20000"/>
              </a:spcBef>
              <a:buClr>
                <a:schemeClr val="tx2"/>
              </a:buClr>
              <a:buFont typeface="Wingdings" pitchFamily="2" charset="2"/>
              <a:buChar char="ü"/>
              <a:defRPr/>
            </a:pPr>
            <a:r>
              <a:rPr kumimoji="1" lang="en-US" sz="2800" dirty="0">
                <a:latin typeface="+mn-lt"/>
                <a:cs typeface="Times New Roman" pitchFamily="18" charset="0"/>
              </a:rPr>
              <a:t>Listen to</a:t>
            </a:r>
            <a:r>
              <a:rPr kumimoji="1" lang="en-US" sz="2800" dirty="0">
                <a:solidFill>
                  <a:srgbClr val="FFFF00"/>
                </a:solidFill>
                <a:latin typeface="+mn-lt"/>
                <a:cs typeface="Times New Roman" pitchFamily="18" charset="0"/>
              </a:rPr>
              <a:t> </a:t>
            </a:r>
            <a:r>
              <a:rPr kumimoji="1" lang="en-US" sz="2800" dirty="0">
                <a:latin typeface="+mn-lt"/>
                <a:cs typeface="Times New Roman" pitchFamily="18" charset="0"/>
              </a:rPr>
              <a:t>King Faisal of Saudi Arabia (1964-1975)</a:t>
            </a:r>
            <a:r>
              <a:rPr kumimoji="1" lang="is-IS" sz="2800" dirty="0">
                <a:latin typeface="+mn-lt"/>
                <a:cs typeface="Times New Roman" pitchFamily="18" charset="0"/>
              </a:rPr>
              <a:t>:</a:t>
            </a:r>
          </a:p>
          <a:p>
            <a:pPr marL="342900" indent="-342900" eaLnBrk="0" hangingPunct="0">
              <a:spcBef>
                <a:spcPct val="20000"/>
              </a:spcBef>
              <a:buClr>
                <a:schemeClr val="tx2"/>
              </a:buClr>
              <a:buFont typeface="Wingdings" pitchFamily="2" charset="2"/>
              <a:buChar char="ü"/>
              <a:defRPr/>
            </a:pPr>
            <a:r>
              <a:rPr kumimoji="1" lang="en-US" sz="2500" dirty="0">
                <a:solidFill>
                  <a:schemeClr val="tx1">
                    <a:lumMod val="65000"/>
                    <a:lumOff val="35000"/>
                  </a:schemeClr>
                </a:solidFill>
                <a:latin typeface="+mn-lt"/>
                <a:cs typeface="Times New Roman" pitchFamily="18" charset="0"/>
              </a:rPr>
              <a:t>“In one generation we went from riding camels to riding </a:t>
            </a:r>
            <a:r>
              <a:rPr kumimoji="1" lang="en-US" sz="2500" dirty="0" err="1">
                <a:solidFill>
                  <a:schemeClr val="tx1">
                    <a:lumMod val="65000"/>
                    <a:lumOff val="35000"/>
                  </a:schemeClr>
                </a:solidFill>
                <a:latin typeface="+mn-lt"/>
                <a:cs typeface="Times New Roman" pitchFamily="18" charset="0"/>
              </a:rPr>
              <a:t>Cadillacs</a:t>
            </a:r>
            <a:r>
              <a:rPr kumimoji="1" lang="en-US" sz="2500" dirty="0">
                <a:solidFill>
                  <a:schemeClr val="tx1">
                    <a:lumMod val="65000"/>
                    <a:lumOff val="35000"/>
                  </a:schemeClr>
                </a:solidFill>
                <a:latin typeface="+mn-lt"/>
                <a:cs typeface="Times New Roman" pitchFamily="18" charset="0"/>
              </a:rPr>
              <a:t>. The way we are wasting money, I fear the next generation will be riding camels again.”</a:t>
            </a:r>
            <a:r>
              <a:rPr kumimoji="1" lang="en-US" sz="2500" dirty="0">
                <a:solidFill>
                  <a:schemeClr val="tx1">
                    <a:lumMod val="65000"/>
                    <a:lumOff val="35000"/>
                  </a:schemeClr>
                </a:solidFill>
                <a:latin typeface="+mn-lt"/>
                <a:cs typeface="+mn-cs"/>
              </a:rPr>
              <a:t> </a:t>
            </a:r>
          </a:p>
        </p:txBody>
      </p:sp>
      <p:sp>
        <p:nvSpPr>
          <p:cNvPr id="5" name="Title 1"/>
          <p:cNvSpPr txBox="1">
            <a:spLocks/>
          </p:cNvSpPr>
          <p:nvPr/>
        </p:nvSpPr>
        <p:spPr>
          <a:xfrm>
            <a:off x="457200" y="320040"/>
            <a:ext cx="7239000" cy="1143000"/>
          </a:xfrm>
          <a:prstGeom prst="rect">
            <a:avLst/>
          </a:prstGeom>
        </p:spPr>
        <p:txBody>
          <a:bodyPr/>
          <a:lstStyle/>
          <a:p>
            <a:pPr fontAlgn="auto">
              <a:spcAft>
                <a:spcPts val="0"/>
              </a:spcAft>
              <a:defRPr/>
            </a:pPr>
            <a:r>
              <a:rPr lang="en-US" sz="3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Last word goes to king </a:t>
            </a:r>
            <a:r>
              <a:rPr lang="en-US" sz="3400" b="1" cap="all"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faisal</a:t>
            </a:r>
            <a:r>
              <a:rPr lang="en-US" sz="3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 </a:t>
            </a:r>
            <a:endParaRPr lang="en-US" sz="3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a:p>
            <a:pPr fontAlgn="auto">
              <a:spcAft>
                <a:spcPts val="0"/>
              </a:spcAft>
              <a:defRPr/>
            </a:pPr>
            <a:r>
              <a:rPr lang="en-US" sz="3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a mixed blessing?</a:t>
            </a:r>
          </a:p>
        </p:txBody>
      </p:sp>
      <p:pic>
        <p:nvPicPr>
          <p:cNvPr id="19460" name="Picture 2"/>
          <p:cNvPicPr>
            <a:picLocks noChangeAspect="1" noChangeArrowheads="1"/>
          </p:cNvPicPr>
          <p:nvPr/>
        </p:nvPicPr>
        <p:blipFill>
          <a:blip r:embed="rId3" cstate="print"/>
          <a:srcRect/>
          <a:stretch>
            <a:fillRect/>
          </a:stretch>
        </p:blipFill>
        <p:spPr bwMode="auto">
          <a:xfrm>
            <a:off x="195263" y="4398963"/>
            <a:ext cx="1639887" cy="2265362"/>
          </a:xfrm>
          <a:prstGeom prst="rect">
            <a:avLst/>
          </a:prstGeom>
          <a:noFill/>
          <a:ln w="9525">
            <a:noFill/>
            <a:miter lim="800000"/>
            <a:headEnd/>
            <a:tailEnd/>
          </a:ln>
        </p:spPr>
      </p:pic>
      <p:sp>
        <p:nvSpPr>
          <p:cNvPr id="6" name="Text Box 4"/>
          <p:cNvSpPr txBox="1">
            <a:spLocks noChangeArrowheads="1"/>
          </p:cNvSpPr>
          <p:nvPr/>
        </p:nvSpPr>
        <p:spPr bwMode="auto">
          <a:xfrm rot="21420000">
            <a:off x="3545731" y="4787224"/>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7" name="Text Box 3"/>
          <p:cNvSpPr txBox="1">
            <a:spLocks noChangeArrowheads="1"/>
          </p:cNvSpPr>
          <p:nvPr/>
        </p:nvSpPr>
        <p:spPr bwMode="auto">
          <a:xfrm rot="21420000">
            <a:off x="4516032" y="1015902"/>
            <a:ext cx="4114800" cy="720725"/>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a:latin typeface="Tahoma" charset="0"/>
              </a:rPr>
              <a:t>These slides can be viewed on my website: www.hi.is/</a:t>
            </a:r>
            <a:r>
              <a:rPr lang="en-US" sz="2000">
                <a:latin typeface="Tahoma" charset="0"/>
                <a:cs typeface="Times New Roman" pitchFamily="18" charset="0"/>
              </a:rPr>
              <a:t>~</a:t>
            </a:r>
            <a:r>
              <a:rPr lang="en-US" sz="2000">
                <a:latin typeface="Tahoma" charset="0"/>
              </a:rPr>
              <a:t>gylfason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8323">
                                            <p:txEl>
                                              <p:pRg st="0" end="0"/>
                                            </p:txEl>
                                          </p:spTgt>
                                        </p:tgtEl>
                                        <p:attrNameLst>
                                          <p:attrName>style.visibility</p:attrName>
                                        </p:attrNameLst>
                                      </p:cBhvr>
                                      <p:to>
                                        <p:strVal val="visible"/>
                                      </p:to>
                                    </p:set>
                                    <p:animEffect transition="in" filter="wipe(left)">
                                      <p:cBhvr>
                                        <p:cTn id="7" dur="500"/>
                                        <p:tgtEl>
                                          <p:spTgt spid="5683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8323">
                                            <p:txEl>
                                              <p:pRg st="1" end="1"/>
                                            </p:txEl>
                                          </p:spTgt>
                                        </p:tgtEl>
                                        <p:attrNameLst>
                                          <p:attrName>style.visibility</p:attrName>
                                        </p:attrNameLst>
                                      </p:cBhvr>
                                      <p:to>
                                        <p:strVal val="visible"/>
                                      </p:to>
                                    </p:set>
                                    <p:animEffect transition="in" filter="wipe(left)">
                                      <p:cBhvr>
                                        <p:cTn id="12" dur="500"/>
                                        <p:tgtEl>
                                          <p:spTgt spid="5683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From Oil to prosperity</a:t>
            </a:r>
            <a:endParaRPr lang="en-US" dirty="0"/>
          </a:p>
        </p:txBody>
      </p:sp>
      <p:sp>
        <p:nvSpPr>
          <p:cNvPr id="3" name="Content Placeholder 2"/>
          <p:cNvSpPr>
            <a:spLocks noGrp="1"/>
          </p:cNvSpPr>
          <p:nvPr>
            <p:ph idx="1"/>
          </p:nvPr>
        </p:nvSpPr>
        <p:spPr/>
        <p:txBody>
          <a:bodyPr/>
          <a:lstStyle/>
          <a:p>
            <a:r>
              <a:rPr lang="en-US" sz="2800" dirty="0" smtClean="0"/>
              <a:t>Ghana’s total annual revenue flows from oil could become quite large, reaching </a:t>
            </a:r>
          </a:p>
          <a:p>
            <a:pPr lvl="1"/>
            <a:r>
              <a:rPr lang="en-US" sz="2500" dirty="0" smtClean="0"/>
              <a:t>100-200% of Ghana’s 2008 GDP</a:t>
            </a:r>
          </a:p>
          <a:p>
            <a:pPr lvl="1"/>
            <a:r>
              <a:rPr lang="en-US" sz="2500" dirty="0" smtClean="0"/>
              <a:t>250-500% of its 2008 merchandise exports</a:t>
            </a:r>
          </a:p>
          <a:p>
            <a:r>
              <a:rPr lang="en-US" sz="2800" dirty="0" smtClean="0"/>
              <a:t>Even so, the authorities are aware that abundant oil wealth does not constitute a one-way ticket to seventh heaven</a:t>
            </a:r>
          </a:p>
          <a:p>
            <a:pPr lvl="1">
              <a:spcBef>
                <a:spcPts val="600"/>
              </a:spcBef>
            </a:pPr>
            <a:r>
              <a:rPr lang="en-US" sz="2500" dirty="0" smtClean="0"/>
              <a:t>They are eager to avoid replicating the 40-year experience of Nigeria next door</a:t>
            </a:r>
          </a:p>
          <a:p>
            <a:pPr lvl="1">
              <a:spcBef>
                <a:spcPts val="0"/>
              </a:spcBef>
            </a:pPr>
            <a:r>
              <a:rPr lang="en-US" sz="2500" dirty="0" smtClean="0"/>
              <a:t>So let’s begin in Nigeria </a:t>
            </a:r>
            <a:endParaRPr lang="en-US" sz="25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a:t>
            </a:r>
            <a:r>
              <a:rPr lang="en-US" dirty="0" err="1" smtClean="0">
                <a:effectLst>
                  <a:outerShdw blurRad="38100" dist="38100" dir="2700000" algn="tl">
                    <a:srgbClr val="000000">
                      <a:alpha val="43137"/>
                    </a:srgbClr>
                  </a:outerShdw>
                </a:effectLst>
              </a:rPr>
              <a:t>nigeria</a:t>
            </a:r>
            <a:r>
              <a:rPr lang="en-US" dirty="0" smtClean="0">
                <a:effectLst>
                  <a:outerShdw blurRad="38100" dist="38100" dir="2700000" algn="tl">
                    <a:srgbClr val="000000">
                      <a:alpha val="43137"/>
                    </a:srgbClr>
                  </a:outerShdw>
                </a:effectLst>
              </a:rPr>
              <a:t> story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Nigeria’s per capita GDP grew more than twice as fast in 1960-70, as it did thereafter despite the colossal export revenue boom of the 1970s and beyond</a:t>
            </a:r>
          </a:p>
          <a:p>
            <a:pPr lvl="1"/>
            <a:r>
              <a:rPr lang="en-US" sz="2500" dirty="0" smtClean="0"/>
              <a:t>Why did growth slow down? </a:t>
            </a:r>
          </a:p>
          <a:p>
            <a:r>
              <a:rPr lang="en-US" sz="2800" dirty="0" smtClean="0"/>
              <a:t>Some time ago, Ms. </a:t>
            </a:r>
            <a:r>
              <a:rPr lang="en-US" sz="2800" dirty="0" err="1" smtClean="0"/>
              <a:t>Nenadi</a:t>
            </a:r>
            <a:r>
              <a:rPr lang="en-US" sz="2800" dirty="0" smtClean="0"/>
              <a:t> </a:t>
            </a:r>
            <a:r>
              <a:rPr lang="en-US" sz="2800" dirty="0" err="1" smtClean="0"/>
              <a:t>Usman</a:t>
            </a:r>
            <a:r>
              <a:rPr lang="en-US" sz="2800" dirty="0" smtClean="0"/>
              <a:t>, then Nigeria’s finance minister, told the </a:t>
            </a:r>
            <a:r>
              <a:rPr lang="en-US" sz="2800" i="1" dirty="0" smtClean="0"/>
              <a:t>Financial Times</a:t>
            </a:r>
            <a:r>
              <a:rPr lang="en-US" sz="2800" dirty="0" smtClean="0"/>
              <a:t>: </a:t>
            </a:r>
            <a:r>
              <a:rPr lang="en-US" sz="2800" dirty="0" smtClean="0">
                <a:effectLst>
                  <a:outerShdw blurRad="38100" dist="38100" dir="2700000" algn="tl">
                    <a:srgbClr val="000000">
                      <a:alpha val="43137"/>
                    </a:srgbClr>
                  </a:outerShdw>
                </a:effectLst>
              </a:rPr>
              <a:t>“Oil has made us lazy”</a:t>
            </a:r>
          </a:p>
          <a:p>
            <a:pPr lvl="1"/>
            <a:r>
              <a:rPr lang="en-US" sz="2500" dirty="0" smtClean="0"/>
              <a:t>She was not referring to Ghana’s farmers</a:t>
            </a:r>
          </a:p>
          <a:p>
            <a:pPr lvl="1"/>
            <a:r>
              <a:rPr lang="en-US" sz="2500" dirty="0" smtClean="0"/>
              <a:t>No, she meant the generals and their friends</a:t>
            </a:r>
          </a:p>
        </p:txBody>
      </p:sp>
      <p:sp>
        <p:nvSpPr>
          <p:cNvPr id="4" name="Text Box 4"/>
          <p:cNvSpPr txBox="1">
            <a:spLocks noChangeArrowheads="1"/>
          </p:cNvSpPr>
          <p:nvPr/>
        </p:nvSpPr>
        <p:spPr bwMode="auto">
          <a:xfrm rot="21420000">
            <a:off x="7357779" y="217525"/>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2</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a:t>
            </a:r>
            <a:r>
              <a:rPr lang="en-US" dirty="0" err="1" smtClean="0">
                <a:effectLst>
                  <a:outerShdw blurRad="38100" dist="38100" dir="2700000" algn="tl">
                    <a:srgbClr val="000000">
                      <a:alpha val="43137"/>
                    </a:srgbClr>
                  </a:outerShdw>
                </a:effectLst>
              </a:rPr>
              <a:t>nigeria</a:t>
            </a:r>
            <a:r>
              <a:rPr lang="en-US" dirty="0" smtClean="0">
                <a:effectLst>
                  <a:outerShdw blurRad="38100" dist="38100" dir="2700000" algn="tl">
                    <a:srgbClr val="000000">
                      <a:alpha val="43137"/>
                    </a:srgbClr>
                  </a:outerShdw>
                </a:effectLst>
              </a:rPr>
              <a:t> story</a:t>
            </a:r>
            <a:endParaRPr lang="en-US" dirty="0"/>
          </a:p>
        </p:txBody>
      </p:sp>
      <p:sp>
        <p:nvSpPr>
          <p:cNvPr id="3" name="Content Placeholder 2"/>
          <p:cNvSpPr>
            <a:spLocks noGrp="1"/>
          </p:cNvSpPr>
          <p:nvPr>
            <p:ph idx="1"/>
          </p:nvPr>
        </p:nvSpPr>
        <p:spPr/>
        <p:txBody>
          <a:bodyPr/>
          <a:lstStyle/>
          <a:p>
            <a:r>
              <a:rPr lang="en-US" sz="2800" dirty="0" smtClean="0"/>
              <a:t>Per capita GDP growth in Nigeria has averaged 1.1% per year since 1960</a:t>
            </a:r>
          </a:p>
          <a:p>
            <a:r>
              <a:rPr lang="en-US" sz="2800" dirty="0" smtClean="0"/>
              <a:t>Life expectancy has risen by 10 weeks per year on average for a total of 10 more years of life for the average Nigerian from independence</a:t>
            </a:r>
          </a:p>
          <a:p>
            <a:pPr lvl="1"/>
            <a:r>
              <a:rPr lang="en-US" sz="2500" dirty="0" smtClean="0"/>
              <a:t>This is not much to show for the oil proceeds</a:t>
            </a:r>
          </a:p>
          <a:p>
            <a:pPr lvl="1"/>
            <a:r>
              <a:rPr lang="en-US" sz="2500" dirty="0" smtClean="0"/>
              <a:t>Life expectancy in Benin and Togo, next door, went up by 18 to 21 years in the same period</a:t>
            </a:r>
          </a:p>
          <a:p>
            <a:pPr lvl="2"/>
            <a:r>
              <a:rPr lang="en-US" sz="2200" dirty="0" smtClean="0"/>
              <a:t>Beninese and Togolese infants can now expect to reach their sixties compared with a life expectancy of 48 years in Nigeria and 57 in Ghana</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ffectLst>
                  <a:outerShdw blurRad="38100" dist="38100" dir="2700000" algn="tl">
                    <a:srgbClr val="000000">
                      <a:alpha val="43137"/>
                    </a:srgbClr>
                  </a:outerShdw>
                </a:effectLst>
              </a:rPr>
              <a:t>Ghana and Nigeria 1980-2008</a:t>
            </a:r>
            <a:endParaRPr lang="en-US" dirty="0"/>
          </a:p>
        </p:txBody>
      </p:sp>
      <p:sp>
        <p:nvSpPr>
          <p:cNvPr id="46083" name="Text Placeholder 2"/>
          <p:cNvSpPr>
            <a:spLocks noGrp="1"/>
          </p:cNvSpPr>
          <p:nvPr>
            <p:ph type="body" idx="1"/>
          </p:nvPr>
        </p:nvSpPr>
        <p:spPr>
          <a:xfrm>
            <a:off x="457200" y="5867400"/>
            <a:ext cx="3521075" cy="457200"/>
          </a:xfrm>
        </p:spPr>
        <p:txBody>
          <a:bodyPr/>
          <a:lstStyle/>
          <a:p>
            <a:r>
              <a:rPr lang="en-US" smtClean="0"/>
              <a:t>Per capita GNI (USD at PPP)</a:t>
            </a:r>
          </a:p>
        </p:txBody>
      </p:sp>
      <p:graphicFrame>
        <p:nvGraphicFramePr>
          <p:cNvPr id="7" name="Content Placeholder 11"/>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ffectLst>
                  <a:outerShdw blurRad="38100" dist="38100" dir="2700000" algn="tl">
                    <a:srgbClr val="000000">
                      <a:alpha val="43137"/>
                    </a:srgbClr>
                  </a:outerShdw>
                </a:effectLst>
              </a:rPr>
              <a:t>Ghana and Nigeria 1980-2008</a:t>
            </a:r>
            <a:endParaRPr lang="en-US" dirty="0"/>
          </a:p>
        </p:txBody>
      </p:sp>
      <p:sp>
        <p:nvSpPr>
          <p:cNvPr id="47107" name="Text Placeholder 2"/>
          <p:cNvSpPr>
            <a:spLocks noGrp="1"/>
          </p:cNvSpPr>
          <p:nvPr>
            <p:ph type="body" idx="1"/>
          </p:nvPr>
        </p:nvSpPr>
        <p:spPr>
          <a:xfrm>
            <a:off x="457200" y="5867400"/>
            <a:ext cx="3521075" cy="457200"/>
          </a:xfrm>
        </p:spPr>
        <p:txBody>
          <a:bodyPr/>
          <a:lstStyle/>
          <a:p>
            <a:r>
              <a:rPr lang="en-US" smtClean="0"/>
              <a:t>Per capita GNI (USD at PPP)</a:t>
            </a:r>
          </a:p>
        </p:txBody>
      </p:sp>
      <p:sp>
        <p:nvSpPr>
          <p:cNvPr id="47108" name="Text Placeholder 3"/>
          <p:cNvSpPr>
            <a:spLocks noGrp="1"/>
          </p:cNvSpPr>
          <p:nvPr>
            <p:ph type="body" sz="half" idx="3"/>
          </p:nvPr>
        </p:nvSpPr>
        <p:spPr>
          <a:xfrm>
            <a:off x="4178300" y="5867400"/>
            <a:ext cx="3521075" cy="457200"/>
          </a:xfrm>
        </p:spPr>
        <p:txBody>
          <a:bodyPr/>
          <a:lstStyle/>
          <a:p>
            <a:r>
              <a:rPr lang="en-US" smtClean="0"/>
              <a:t>Democracy</a:t>
            </a:r>
          </a:p>
        </p:txBody>
      </p:sp>
      <p:graphicFrame>
        <p:nvGraphicFramePr>
          <p:cNvPr id="7" name="Content Placeholder 11"/>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591919" y="2132710"/>
            <a:ext cx="319318" cy="400110"/>
          </a:xfrm>
          <a:prstGeom prst="rect">
            <a:avLst/>
          </a:prstGeom>
          <a:scene3d>
            <a:camera prst="orthographicFront"/>
            <a:lightRig rig="threePt" dir="t"/>
          </a:scene3d>
          <a:sp3d>
            <a:bevelT w="152400" h="50800" prst="softRound"/>
          </a:sp3d>
        </p:spPr>
        <p:style>
          <a:lnRef idx="1">
            <a:schemeClr val="accent4"/>
          </a:lnRef>
          <a:fillRef idx="2">
            <a:schemeClr val="accent4"/>
          </a:fillRef>
          <a:effectRef idx="1">
            <a:schemeClr val="accent4"/>
          </a:effectRef>
          <a:fontRef idx="minor">
            <a:schemeClr val="dk1"/>
          </a:fontRef>
        </p:style>
        <p:txBody>
          <a:bodyPr wrap="none">
            <a:spAutoFit/>
          </a:bodyPr>
          <a:lstStyle/>
          <a:p>
            <a:pPr eaLnBrk="0" hangingPunct="0">
              <a:defRPr/>
            </a:pPr>
            <a:r>
              <a:rPr lang="en-US" sz="2000" dirty="0"/>
              <a:t>0</a:t>
            </a:r>
          </a:p>
        </p:txBody>
      </p:sp>
      <p:sp>
        <p:nvSpPr>
          <p:cNvPr id="10" name="TextBox 9"/>
          <p:cNvSpPr txBox="1"/>
          <p:nvPr/>
        </p:nvSpPr>
        <p:spPr>
          <a:xfrm>
            <a:off x="7614488" y="2949007"/>
            <a:ext cx="413896" cy="400110"/>
          </a:xfrm>
          <a:prstGeom prst="rect">
            <a:avLst/>
          </a:prstGeom>
          <a:scene3d>
            <a:camera prst="orthographicFront"/>
            <a:lightRig rig="threePt" dir="t"/>
          </a:scene3d>
          <a:sp3d>
            <a:bevelT w="152400" h="50800" prst="softRound"/>
          </a:sp3d>
        </p:spPr>
        <p:style>
          <a:lnRef idx="1">
            <a:schemeClr val="accent4"/>
          </a:lnRef>
          <a:fillRef idx="2">
            <a:schemeClr val="accent4"/>
          </a:fillRef>
          <a:effectRef idx="1">
            <a:schemeClr val="accent4"/>
          </a:effectRef>
          <a:fontRef idx="minor">
            <a:schemeClr val="dk1"/>
          </a:fontRef>
        </p:style>
        <p:txBody>
          <a:bodyPr wrap="none">
            <a:spAutoFit/>
          </a:bodyPr>
          <a:lstStyle/>
          <a:p>
            <a:pPr eaLnBrk="0" hangingPunct="0">
              <a:defRPr/>
            </a:pPr>
            <a:r>
              <a:rPr lang="en-US" sz="2000" dirty="0"/>
              <a:t>-1</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ffectLst>
                  <a:outerShdw blurRad="38100" dist="38100" dir="2700000" algn="tl">
                    <a:srgbClr val="000000">
                      <a:alpha val="43137"/>
                    </a:srgbClr>
                  </a:outerShdw>
                </a:effectLst>
              </a:rPr>
              <a:t>Ghana and Nigeria 1980-2008</a:t>
            </a:r>
            <a:endParaRPr lang="en-US" dirty="0"/>
          </a:p>
        </p:txBody>
      </p:sp>
      <p:sp>
        <p:nvSpPr>
          <p:cNvPr id="48131" name="Text Placeholder 2"/>
          <p:cNvSpPr>
            <a:spLocks noGrp="1"/>
          </p:cNvSpPr>
          <p:nvPr>
            <p:ph type="body" idx="1"/>
          </p:nvPr>
        </p:nvSpPr>
        <p:spPr>
          <a:xfrm>
            <a:off x="457200" y="5867400"/>
            <a:ext cx="3521075" cy="457200"/>
          </a:xfrm>
        </p:spPr>
        <p:txBody>
          <a:bodyPr/>
          <a:lstStyle/>
          <a:p>
            <a:r>
              <a:rPr lang="en-US" smtClean="0"/>
              <a:t>Per capita GNI (USD at PPP)</a:t>
            </a:r>
          </a:p>
        </p:txBody>
      </p:sp>
      <p:sp>
        <p:nvSpPr>
          <p:cNvPr id="48132" name="Text Placeholder 3"/>
          <p:cNvSpPr>
            <a:spLocks noGrp="1"/>
          </p:cNvSpPr>
          <p:nvPr>
            <p:ph type="body" sz="half" idx="3"/>
          </p:nvPr>
        </p:nvSpPr>
        <p:spPr>
          <a:xfrm>
            <a:off x="4178300" y="5867400"/>
            <a:ext cx="3521075" cy="457200"/>
          </a:xfrm>
        </p:spPr>
        <p:txBody>
          <a:bodyPr/>
          <a:lstStyle/>
          <a:p>
            <a:r>
              <a:rPr lang="en-US" smtClean="0"/>
              <a:t>Fertility</a:t>
            </a:r>
          </a:p>
        </p:txBody>
      </p:sp>
      <p:graphicFrame>
        <p:nvGraphicFramePr>
          <p:cNvPr id="7" name="Content Placeholder 11"/>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14"/>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5.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6.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Opulent</Template>
  <TotalTime>21740</TotalTime>
  <Words>2041</Words>
  <Application>Microsoft Office PowerPoint</Application>
  <PresentationFormat>On-screen Show (4:3)</PresentationFormat>
  <Paragraphs>201</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Opulent</vt:lpstr>
      <vt:lpstr>Slide 1</vt:lpstr>
      <vt:lpstr>overview</vt:lpstr>
      <vt:lpstr>Introduction: From Oil to prosperity</vt:lpstr>
      <vt:lpstr>From Oil to prosperity</vt:lpstr>
      <vt:lpstr>The nigeria story</vt:lpstr>
      <vt:lpstr>The nigeria story</vt:lpstr>
      <vt:lpstr>Ghana and Nigeria 1980-2008</vt:lpstr>
      <vt:lpstr>Ghana and Nigeria 1980-2008</vt:lpstr>
      <vt:lpstr>Ghana and Nigeria 1980-2008</vt:lpstr>
      <vt:lpstr>The nigeria story</vt:lpstr>
      <vt:lpstr>The risks are real</vt:lpstr>
      <vt:lpstr>The risks are real</vt:lpstr>
      <vt:lpstr>The risks are real</vt:lpstr>
      <vt:lpstr>oil and human rights</vt:lpstr>
      <vt:lpstr>oil and human rights</vt:lpstr>
      <vt:lpstr>oil and human rights</vt:lpstr>
      <vt:lpstr>oil and human rights</vt:lpstr>
      <vt:lpstr>oil and human rights</vt:lpstr>
      <vt:lpstr>oil and human rights</vt:lpstr>
      <vt:lpstr>Three equivalent methods</vt:lpstr>
      <vt:lpstr>Slide 21</vt:lpstr>
      <vt:lpstr>Slide 22</vt:lpstr>
      <vt:lpstr>Slide 23</vt:lpstr>
      <vt:lpstr>Slide 24</vt:lpstr>
      <vt:lpstr>Slide 25</vt:lpstr>
      <vt:lpstr>From norway to Ghana</vt:lpstr>
      <vt:lpstr>From norway to Ghana</vt:lpstr>
      <vt:lpstr>Ghana´s golden opportunity</vt:lpstr>
      <vt:lpstr>Ghana´s golden opportunity</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Economic Growth</dc:title>
  <dc:creator>Dagfinnur Sveinbjörnsson</dc:creator>
  <cp:lastModifiedBy>Þorvaldur Gylfason</cp:lastModifiedBy>
  <cp:revision>780</cp:revision>
  <dcterms:created xsi:type="dcterms:W3CDTF">1999-04-04T11:30:47Z</dcterms:created>
  <dcterms:modified xsi:type="dcterms:W3CDTF">2013-12-03T22:49:41Z</dcterms:modified>
</cp:coreProperties>
</file>