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98" r:id="rId3"/>
    <p:sldId id="258" r:id="rId4"/>
    <p:sldId id="300" r:id="rId5"/>
    <p:sldId id="299" r:id="rId6"/>
    <p:sldId id="260" r:id="rId7"/>
    <p:sldId id="279" r:id="rId8"/>
    <p:sldId id="263" r:id="rId9"/>
    <p:sldId id="280" r:id="rId10"/>
    <p:sldId id="281" r:id="rId11"/>
    <p:sldId id="265" r:id="rId12"/>
    <p:sldId id="284" r:id="rId13"/>
    <p:sldId id="266" r:id="rId14"/>
    <p:sldId id="285" r:id="rId15"/>
    <p:sldId id="305" r:id="rId16"/>
    <p:sldId id="286" r:id="rId17"/>
    <p:sldId id="287" r:id="rId18"/>
    <p:sldId id="288" r:id="rId19"/>
    <p:sldId id="267" r:id="rId20"/>
    <p:sldId id="290" r:id="rId21"/>
    <p:sldId id="291" r:id="rId22"/>
    <p:sldId id="268" r:id="rId23"/>
    <p:sldId id="293" r:id="rId24"/>
    <p:sldId id="296" r:id="rId25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71" autoAdjust="0"/>
    <p:restoredTop sz="94683" autoAdjust="0"/>
  </p:normalViewPr>
  <p:slideViewPr>
    <p:cSldViewPr>
      <p:cViewPr varScale="1">
        <p:scale>
          <a:sx n="103" d="100"/>
          <a:sy n="103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89662-D8BA-4994-B757-D0E39ADB5E6C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705DC-A8D3-4227-813A-374D84AB8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705DC-A8D3-4227-813A-374D84AB85B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11D301E-CBF0-461F-B0E0-7196E7D688F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F4345B-C013-4B6C-B465-79D9A39AA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hi.is/vefur/merki/h_is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Eftir hrun: </a:t>
            </a:r>
            <a:b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Ný stjórnarskrá</a:t>
            </a:r>
            <a:endParaRPr lang="is-I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355976" y="5108991"/>
            <a:ext cx="4176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is-IS" sz="2400" dirty="0" smtClean="0">
                <a:solidFill>
                  <a:schemeClr val="bg1"/>
                </a:solidFill>
                <a:latin typeface="+mj-lt"/>
              </a:rPr>
              <a:t>Þorvaldur Gylfason</a:t>
            </a:r>
          </a:p>
        </p:txBody>
      </p:sp>
      <p:pic>
        <p:nvPicPr>
          <p:cNvPr id="6" name="Picture 5" descr="Íslenska útgáfan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 rot="21400022">
            <a:off x="957196" y="4286256"/>
            <a:ext cx="1950582" cy="203834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1609416"/>
            <a:ext cx="7571184" cy="5131952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</a:pPr>
            <a:r>
              <a:rPr lang="is-IS" sz="2800" dirty="0" smtClean="0"/>
              <a:t>Alþingi afréð 2009 að stíga þrjú skref</a:t>
            </a:r>
          </a:p>
          <a:p>
            <a:pPr marL="749808" lvl="1" indent="-457200">
              <a:lnSpc>
                <a:spcPct val="95000"/>
              </a:lnSpc>
              <a:buFont typeface="+mj-lt"/>
              <a:buAutoNum type="arabicParenR"/>
            </a:pPr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Blása til þjóðfundar</a:t>
            </a:r>
          </a:p>
          <a:p>
            <a:pPr lvl="2">
              <a:lnSpc>
                <a:spcPct val="95000"/>
              </a:lnSpc>
            </a:pPr>
            <a:r>
              <a:rPr lang="is-IS" sz="2200" dirty="0" smtClean="0"/>
              <a:t>950 einstaklingar valdir af handahófi úr þjóðskrá til að koma saman og setja fram skoðanir sínar á því, hvernig stjórnskipan landsins skyldi háttað</a:t>
            </a:r>
          </a:p>
          <a:p>
            <a:pPr marL="749808" lvl="1" indent="-457200">
              <a:lnSpc>
                <a:spcPct val="95000"/>
              </a:lnSpc>
              <a:buFont typeface="+mj-lt"/>
              <a:buAutoNum type="arabicParenR"/>
            </a:pPr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Skipa sjö manna stjórnlaganefnd</a:t>
            </a:r>
          </a:p>
          <a:p>
            <a:pPr lvl="2">
              <a:lnSpc>
                <a:spcPct val="95000"/>
              </a:lnSpc>
            </a:pPr>
            <a:r>
              <a:rPr lang="is-IS" sz="2200" dirty="0" smtClean="0"/>
              <a:t>Skilaði 700 blaðsíðna skýrslu, þar sem m.a. voru settar fram hugmyndir um ýmisleg ákvæði nýrrar stjórnarskrár -- Góð og gagnleg skýrsla</a:t>
            </a:r>
          </a:p>
          <a:p>
            <a:pPr lvl="3">
              <a:lnSpc>
                <a:spcPct val="95000"/>
              </a:lnSpc>
            </a:pPr>
            <a:r>
              <a:rPr lang="is-IS" sz="2200" dirty="0" smtClean="0"/>
              <a:t>Fulltrúar úr heimi bókmennta, laga og raunvísinda</a:t>
            </a:r>
          </a:p>
          <a:p>
            <a:pPr marL="749808" lvl="1" indent="-457200">
              <a:lnSpc>
                <a:spcPct val="95000"/>
              </a:lnSpc>
              <a:buFont typeface="+mj-lt"/>
              <a:buAutoNum type="arabicParenR"/>
            </a:pPr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Halda kosningu til Stjórnlagaþings </a:t>
            </a:r>
          </a:p>
          <a:p>
            <a:pPr lvl="2">
              <a:lnSpc>
                <a:spcPct val="95000"/>
              </a:lnSpc>
            </a:pPr>
            <a:r>
              <a:rPr lang="is-IS" sz="2200" dirty="0" smtClean="0"/>
              <a:t>25 fulltrúar kosnir úr hópi 522 frambjóðenda með STV (</a:t>
            </a:r>
            <a:r>
              <a:rPr lang="is-IS" sz="2200" i="1" dirty="0" err="1" smtClean="0"/>
              <a:t>Single</a:t>
            </a:r>
            <a:r>
              <a:rPr lang="is-IS" sz="2200" i="1" dirty="0" smtClean="0"/>
              <a:t> </a:t>
            </a:r>
            <a:r>
              <a:rPr lang="is-IS" sz="2200" i="1" dirty="0" err="1" smtClean="0"/>
              <a:t>Transferable</a:t>
            </a:r>
            <a:r>
              <a:rPr lang="is-IS" sz="2200" i="1" dirty="0" smtClean="0"/>
              <a:t> Vote</a:t>
            </a:r>
            <a:r>
              <a:rPr lang="is-IS" sz="2200" dirty="0" smtClean="0"/>
              <a:t>) aðferð til að lágmarka fjölda dauðra atkvæða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ferli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21283708">
            <a:off x="6572692" y="283726"/>
            <a:ext cx="2125125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smtClean="0"/>
              <a:t>Þjóðfundurinn speglaði þjóðarviljann</a:t>
            </a:r>
            <a:endParaRPr lang="is-I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 bldLvl="2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ferli</a:t>
            </a:r>
            <a:endParaRPr lang="is-I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4846320"/>
          </a:xfrm>
        </p:spPr>
        <p:txBody>
          <a:bodyPr>
            <a:normAutofit fontScale="92500"/>
          </a:bodyPr>
          <a:lstStyle/>
          <a:p>
            <a:r>
              <a:rPr lang="is-IS" sz="2800" dirty="0" smtClean="0"/>
              <a:t>Kosningaþátttaka var 37% </a:t>
            </a:r>
          </a:p>
          <a:p>
            <a:r>
              <a:rPr lang="is-IS" sz="2800" dirty="0" smtClean="0"/>
              <a:t>Til samanburðar</a:t>
            </a:r>
          </a:p>
          <a:p>
            <a:pPr lvl="1"/>
            <a:r>
              <a:rPr lang="is-IS" sz="2400" dirty="0" smtClean="0"/>
              <a:t>Í þrem síðustu alþingiskosningum var þátttaka á bilinu 83–87% </a:t>
            </a:r>
          </a:p>
          <a:p>
            <a:pPr lvl="1"/>
            <a:r>
              <a:rPr lang="is-IS" sz="2400" dirty="0" smtClean="0"/>
              <a:t>Í tveim síðustu sveitarstjórnarkosningum var þátttaka 73–78%</a:t>
            </a:r>
          </a:p>
          <a:p>
            <a:r>
              <a:rPr lang="is-IS" sz="3000" dirty="0" smtClean="0"/>
              <a:t>Nærtækari samanburður: Sérkosningar</a:t>
            </a:r>
          </a:p>
          <a:p>
            <a:pPr lvl="1"/>
            <a:r>
              <a:rPr lang="is-IS" sz="2400" dirty="0" smtClean="0"/>
              <a:t>Í kosningum til þjóðfundarins 1851 var þátttaka um 30% líkt og í Danmörku</a:t>
            </a:r>
          </a:p>
          <a:p>
            <a:pPr lvl="1"/>
            <a:r>
              <a:rPr lang="is-IS" sz="2400" dirty="0" smtClean="0"/>
              <a:t>Í þjóðaratkvæðagreiðslu um sambandslagasamning Íslands og Danmerkur 1918 var þátttakan 44%</a:t>
            </a:r>
          </a:p>
          <a:p>
            <a:pPr lvl="1"/>
            <a:r>
              <a:rPr lang="is-IS" sz="2400" dirty="0" smtClean="0"/>
              <a:t>Meðalþátttaka í Sviss er 45%</a:t>
            </a:r>
            <a:endParaRPr lang="is-IS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inntak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987936"/>
          </a:xfrm>
        </p:spPr>
        <p:txBody>
          <a:bodyPr>
            <a:normAutofit/>
          </a:bodyPr>
          <a:lstStyle/>
          <a:p>
            <a:r>
              <a:rPr lang="is-IS" sz="2800" dirty="0" smtClean="0"/>
              <a:t>Ljóst var frá byrjun, að fólk vildi breytingar</a:t>
            </a:r>
          </a:p>
          <a:p>
            <a:r>
              <a:rPr lang="is-IS" sz="2800" dirty="0" smtClean="0"/>
              <a:t>Niðurstöður þjóðfundar voru skýrar</a:t>
            </a:r>
          </a:p>
          <a:p>
            <a:pPr lvl="1"/>
            <a:r>
              <a:rPr lang="is-IS" sz="2400" dirty="0" smtClean="0"/>
              <a:t>Svör frambjóðenda við spurningum </a:t>
            </a:r>
            <a:r>
              <a:rPr lang="is-IS" sz="2400" i="1" dirty="0" smtClean="0"/>
              <a:t>DV</a:t>
            </a:r>
            <a:r>
              <a:rPr lang="is-IS" sz="2400" dirty="0" smtClean="0"/>
              <a:t> voru einnig skýr, þeir vildu </a:t>
            </a:r>
          </a:p>
          <a:p>
            <a:pPr lvl="2"/>
            <a:r>
              <a:rPr lang="is-IS" sz="2100" dirty="0" smtClean="0"/>
              <a:t>Breyta stjórnarskránni (19/23)</a:t>
            </a:r>
          </a:p>
          <a:p>
            <a:pPr lvl="2"/>
            <a:r>
              <a:rPr lang="is-IS" sz="2100" dirty="0" smtClean="0"/>
              <a:t>Jafnt vægi atkvæða alls staðar á landinu (22/23)</a:t>
            </a:r>
          </a:p>
          <a:p>
            <a:pPr lvl="2"/>
            <a:r>
              <a:rPr lang="is-IS" sz="2100" dirty="0" smtClean="0"/>
              <a:t>Auðlindir í þjóðareigu (22/23)</a:t>
            </a:r>
          </a:p>
          <a:p>
            <a:pPr lvl="2"/>
            <a:r>
              <a:rPr lang="is-IS" sz="2100" dirty="0" smtClean="0"/>
              <a:t>Fleiri þjóðaratkvæðagreiðslur (21/23)</a:t>
            </a:r>
          </a:p>
          <a:p>
            <a:pPr lvl="2"/>
            <a:r>
              <a:rPr lang="is-IS" sz="2100" dirty="0" smtClean="0"/>
              <a:t>Greiðari aðgang almennings að upplýsingum (20/23)</a:t>
            </a:r>
          </a:p>
          <a:p>
            <a:pPr lvl="2"/>
            <a:r>
              <a:rPr lang="is-IS" sz="2100" dirty="0" smtClean="0"/>
              <a:t>Skerða heimild ráðherra til að skipa dómara upp á sitt eindæmi (23/23) – Fullt hús!</a:t>
            </a:r>
          </a:p>
          <a:p>
            <a:pPr lvl="1"/>
            <a:r>
              <a:rPr lang="is-IS" sz="2400" dirty="0" smtClean="0"/>
              <a:t>Skoðanakannanir spegluðu svipuð viðhorf</a:t>
            </a:r>
            <a:endParaRPr lang="is-IS" sz="2400" dirty="0"/>
          </a:p>
        </p:txBody>
      </p:sp>
      <p:sp>
        <p:nvSpPr>
          <p:cNvPr id="4" name="TextBox 3"/>
          <p:cNvSpPr txBox="1"/>
          <p:nvPr/>
        </p:nvSpPr>
        <p:spPr>
          <a:xfrm rot="21311064">
            <a:off x="5213283" y="454157"/>
            <a:ext cx="3578624" cy="95410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800" smtClean="0"/>
              <a:t>Breið samstaða um gagngerar breytingar</a:t>
            </a:r>
            <a:endParaRPr lang="is-I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248584"/>
          </a:xfrm>
        </p:spPr>
        <p:txBody>
          <a:bodyPr>
            <a:normAutofit lnSpcReduction="10000"/>
          </a:bodyPr>
          <a:lstStyle/>
          <a:p>
            <a:r>
              <a:rPr lang="is-IS" sz="2800" dirty="0" smtClean="0"/>
              <a:t>Ráðið fékk 4 mánuði til að vinna verkið</a:t>
            </a:r>
          </a:p>
          <a:p>
            <a:pPr lvl="1"/>
            <a:r>
              <a:rPr lang="is-IS" sz="2400" dirty="0" smtClean="0"/>
              <a:t>Nægur tími, gekk vel</a:t>
            </a:r>
          </a:p>
          <a:p>
            <a:pPr lvl="1"/>
            <a:r>
              <a:rPr lang="is-IS" sz="2400" dirty="0" smtClean="0"/>
              <a:t>Bandaríska stjórnarskráin var samin á 4 mánuðum 1787</a:t>
            </a:r>
          </a:p>
          <a:p>
            <a:r>
              <a:rPr lang="is-IS" sz="2800" dirty="0" smtClean="0"/>
              <a:t>Ráðið ákvað</a:t>
            </a:r>
          </a:p>
          <a:p>
            <a:pPr lvl="1"/>
            <a:r>
              <a:rPr lang="is-IS" sz="2400" dirty="0" smtClean="0"/>
              <a:t>Að skrifa nýja stjórnarskrá frá grunni frekar en að endurskrifa skrána frá 1944</a:t>
            </a:r>
          </a:p>
          <a:p>
            <a:pPr lvl="2"/>
            <a:r>
              <a:rPr lang="is-IS" dirty="0" smtClean="0"/>
              <a:t>Eigi að síður var haldið í aðalsmerki Gömlu </a:t>
            </a:r>
            <a:r>
              <a:rPr lang="is-IS" dirty="0" err="1" smtClean="0"/>
              <a:t>Gránu</a:t>
            </a:r>
            <a:r>
              <a:rPr lang="is-IS" dirty="0" smtClean="0"/>
              <a:t>,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forsetaþingræðisskipulagið</a:t>
            </a:r>
          </a:p>
          <a:p>
            <a:pPr lvl="1"/>
            <a:r>
              <a:rPr lang="is-IS" sz="2400" dirty="0" smtClean="0"/>
              <a:t>Að færa mannréttindakaflann fremst</a:t>
            </a:r>
          </a:p>
          <a:p>
            <a:pPr lvl="1"/>
            <a:r>
              <a:rPr lang="is-IS" sz="2400" dirty="0" smtClean="0"/>
              <a:t>Að hefja stjórnarskrána á formála í fyrstu persónu fleirtölu</a:t>
            </a:r>
          </a:p>
          <a:p>
            <a:pPr lvl="2"/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is-IS" dirty="0" smtClean="0"/>
              <a:t>Við sem byggjum Ísland viljum skapa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réttlátt samfélag </a:t>
            </a:r>
            <a:r>
              <a:rPr lang="is-IS" dirty="0" smtClean="0"/>
              <a:t>þar sem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allir sitja við sama borð</a:t>
            </a:r>
            <a:r>
              <a:rPr lang="is-IS" dirty="0" smtClean="0"/>
              <a:t>.”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21426721">
            <a:off x="4485032" y="229684"/>
            <a:ext cx="4520995" cy="132343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Forsetaþingræði </a:t>
            </a:r>
            <a:r>
              <a:rPr lang="is-IS" sz="2000" dirty="0" smtClean="0"/>
              <a:t>er þingræði, þar sem forsetinn er þjóðkjörinn og hefur umtalsvert vald, einkum til að skjóta lögum til þjóðaratkvæðis</a:t>
            </a:r>
            <a:endParaRPr lang="en-US" sz="2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inntak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4987936"/>
          </a:xfrm>
        </p:spPr>
        <p:txBody>
          <a:bodyPr>
            <a:normAutofit/>
          </a:bodyPr>
          <a:lstStyle/>
          <a:p>
            <a:r>
              <a:rPr lang="is-IS" sz="2800" dirty="0" smtClean="0"/>
              <a:t>Tvær allra mikilvægustu greinarnar varða mannréttindi og kveikja mesta andstöðu</a:t>
            </a:r>
          </a:p>
          <a:p>
            <a:pPr lvl="1"/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Jafnt vægi atkvæða alls staðar á landinu</a:t>
            </a:r>
          </a:p>
          <a:p>
            <a:pPr lvl="1"/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Auðlindir í þjóðareigu</a:t>
            </a:r>
          </a:p>
          <a:p>
            <a:r>
              <a:rPr lang="is-IS" sz="2800" dirty="0" smtClean="0"/>
              <a:t>Önnur mikilvæg ákvæði</a:t>
            </a:r>
          </a:p>
          <a:p>
            <a:pPr lvl="1"/>
            <a:r>
              <a:rPr lang="is-IS" sz="2400" dirty="0" smtClean="0"/>
              <a:t>Gegnsæi og réttur til upplýsinga</a:t>
            </a:r>
          </a:p>
          <a:p>
            <a:pPr lvl="1"/>
            <a:r>
              <a:rPr lang="is-IS" sz="2400" dirty="0" smtClean="0"/>
              <a:t>Náttúruvernd</a:t>
            </a:r>
          </a:p>
          <a:p>
            <a:pPr lvl="1"/>
            <a:r>
              <a:rPr lang="is-IS" sz="2400" dirty="0" smtClean="0"/>
              <a:t>Valdmörk og mótvægi</a:t>
            </a:r>
            <a:endParaRPr lang="is-IS" dirty="0" smtClean="0"/>
          </a:p>
          <a:p>
            <a:pPr lvl="2"/>
            <a:r>
              <a:rPr lang="is-IS" sz="2200" dirty="0" smtClean="0"/>
              <a:t>Skipun dómara og annarra embættismanna</a:t>
            </a:r>
          </a:p>
          <a:p>
            <a:pPr lvl="2"/>
            <a:r>
              <a:rPr lang="is-IS" sz="2200" dirty="0" smtClean="0"/>
              <a:t>Sjálfstæði ríkisstofnana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inntak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5248584"/>
          </a:xfrm>
        </p:spPr>
        <p:txBody>
          <a:bodyPr>
            <a:normAutofit/>
          </a:bodyPr>
          <a:lstStyle/>
          <a:p>
            <a:r>
              <a:rPr lang="is-IS" sz="2800" dirty="0" smtClean="0"/>
              <a:t>Hverju sætir andstaðan gegn sjálfsögðum mannréttindum?</a:t>
            </a:r>
          </a:p>
          <a:p>
            <a:pPr lvl="1"/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Einn maður, eitt atkvæði</a:t>
            </a:r>
          </a:p>
          <a:p>
            <a:pPr lvl="1"/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Persónukjör við hlið listakjörs</a:t>
            </a:r>
          </a:p>
          <a:p>
            <a:pPr lvl="2"/>
            <a:r>
              <a:rPr lang="is-I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Endurkjörsmöguleikar sumra sitjandi þingmanna dvína</a:t>
            </a:r>
          </a:p>
          <a:p>
            <a:pPr lvl="2"/>
            <a:r>
              <a:rPr lang="is-I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Öruggum sætum fækkar</a:t>
            </a:r>
          </a:p>
          <a:p>
            <a:pPr lvl="3"/>
            <a:r>
              <a:rPr lang="is-I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Rjúpan og jólin</a:t>
            </a:r>
          </a:p>
          <a:p>
            <a:pPr lvl="1"/>
            <a:r>
              <a:rPr lang="is-I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Auðlindir í þjóðareigu</a:t>
            </a:r>
          </a:p>
          <a:p>
            <a:pPr lvl="2"/>
            <a:r>
              <a:rPr lang="is-IS" sz="2100" dirty="0" smtClean="0"/>
              <a:t>“Frambjóðendur í prófkjörum þurftu og þurfa að leita fjárstuðnings ..., þar á meðal hjá handhöfum kvóta. Það jafngilti pólitísku sjálfsmorði að rísa upp gegn handhafa kvóta á landsbyggðinni.“ (Styrmir Gunnarsson, </a:t>
            </a:r>
            <a:r>
              <a:rPr lang="is-IS" sz="2100" i="1" dirty="0" smtClean="0"/>
              <a:t>Umsátrið</a:t>
            </a:r>
            <a:r>
              <a:rPr lang="is-IS" sz="2100" dirty="0" smtClean="0"/>
              <a:t>, bls. 206) </a:t>
            </a:r>
          </a:p>
          <a:p>
            <a:pPr lvl="2"/>
            <a:endParaRPr lang="is-IS" sz="21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inntak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524858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5000"/>
              </a:lnSpc>
            </a:pPr>
            <a:r>
              <a:rPr lang="is-IS" sz="3300" dirty="0" smtClean="0"/>
              <a:t>Jafnt vægi atkvæða</a:t>
            </a:r>
          </a:p>
          <a:p>
            <a:pPr lvl="1">
              <a:lnSpc>
                <a:spcPct val="105000"/>
              </a:lnSpc>
            </a:pPr>
            <a:r>
              <a:rPr lang="is-IS" sz="2700" dirty="0" smtClean="0"/>
              <a:t>Með þessu er ætlunin m.a. að sporna gegn pólitískri spillingu, sem fylgir gjarnan litlum kjördæmum og miklu flokksræði skv. erlendum rannsóknum </a:t>
            </a:r>
          </a:p>
          <a:p>
            <a:pPr lvl="1">
              <a:lnSpc>
                <a:spcPct val="105000"/>
              </a:lnSpc>
            </a:pPr>
            <a:r>
              <a:rPr lang="is-IS" sz="2700" dirty="0" smtClean="0"/>
              <a:t>Á 20. öld þurfti tvisvar, þrisvar og allt upp í fjórum sinnum fleiri atkvæði til að ná kjöri til setu á Alþingi í Reykjavík en í landsbyggðarkjördæmum </a:t>
            </a:r>
          </a:p>
          <a:p>
            <a:pPr lvl="1">
              <a:lnSpc>
                <a:spcPct val="105000"/>
              </a:lnSpc>
            </a:pPr>
            <a:r>
              <a:rPr lang="is-IS" sz="2700" dirty="0" smtClean="0"/>
              <a:t>Ójafn atkvæðisréttur hefur hvílt eins og mara á þjóðinni í meira en 100 ár …</a:t>
            </a:r>
          </a:p>
          <a:p>
            <a:pPr lvl="1">
              <a:lnSpc>
                <a:spcPct val="105000"/>
              </a:lnSpc>
            </a:pPr>
            <a:r>
              <a:rPr lang="is-IS" sz="2700" dirty="0" smtClean="0"/>
              <a:t>… og felur í sér </a:t>
            </a: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mannréttindabrot</a:t>
            </a:r>
            <a:r>
              <a:rPr lang="is-IS" sz="2700" dirty="0" smtClean="0"/>
              <a:t> eins og erlendir kosningaeftirlitsmenn </a:t>
            </a:r>
            <a:r>
              <a:rPr lang="is-IS" sz="2700" dirty="0" smtClean="0"/>
              <a:t>ÖSE hafa </a:t>
            </a:r>
            <a:r>
              <a:rPr lang="is-IS" sz="2700" dirty="0" smtClean="0"/>
              <a:t>lýst</a:t>
            </a:r>
          </a:p>
          <a:p>
            <a:pPr lvl="1">
              <a:lnSpc>
                <a:spcPct val="105000"/>
              </a:lnSpc>
            </a:pPr>
            <a:r>
              <a:rPr lang="is-IS" sz="2700" dirty="0" smtClean="0"/>
              <a:t>Frumvarpið býður upp á persónukjör við hlið listakjörs, jafnvel þvert á lista, og tryggir einnig kjördæmum tiltekinn lágmarksfjölda þingsæta </a:t>
            </a:r>
            <a:endParaRPr lang="is-IS" sz="2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inntak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5059944"/>
          </a:xfrm>
        </p:spPr>
        <p:txBody>
          <a:bodyPr>
            <a:normAutofit/>
          </a:bodyPr>
          <a:lstStyle/>
          <a:p>
            <a:r>
              <a:rPr lang="is-IS" sz="2800" dirty="0" smtClean="0"/>
              <a:t>Mannréttindi og náttúruauðlindir</a:t>
            </a:r>
          </a:p>
          <a:p>
            <a:pPr lvl="1"/>
            <a:r>
              <a:rPr lang="is-IS" dirty="0" smtClean="0"/>
              <a:t>“Auðlindir í náttúru Íslands, sem ekki eru í einkaeigu, eru sameiginleg og ævarandi eign þjóðarinnar. Enginn getur fengið auðlindirnar, eða réttindi tengd þeim, til eignar eða varanlegra afnota og aldrei má selja þær eða veðsetja. … </a:t>
            </a:r>
          </a:p>
          <a:p>
            <a:pPr lvl="1"/>
            <a:r>
              <a:rPr lang="is-IS" dirty="0" smtClean="0"/>
              <a:t>Stjórnvöld geta á grundvelli laga veitt leyfi til afnota eða hagnýtingar auðlinda eða annarra takmarkaðra almannagæða, gegn fullu gjaldi og til tiltekins hóflegs tíma í senn. Slík leyfi skal veita á jafnræðisgrundvelli og þau leiða aldrei til eignarréttar eða óafturkallanlegs forræðis yfir auðlindunum.”</a:t>
            </a:r>
            <a:endParaRPr lang="is-I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21297490">
            <a:off x="4364508" y="665788"/>
            <a:ext cx="4326826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800" smtClean="0"/>
              <a:t>Full eða sanngjarnt gjald?</a:t>
            </a:r>
            <a:endParaRPr lang="is-IS" sz="280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inntak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059944"/>
          </a:xfrm>
        </p:spPr>
        <p:txBody>
          <a:bodyPr>
            <a:normAutofit fontScale="92500" lnSpcReduction="10000"/>
          </a:bodyPr>
          <a:lstStyle/>
          <a:p>
            <a:r>
              <a:rPr lang="is-IS" sz="3000" dirty="0" smtClean="0"/>
              <a:t>Greinarmunur á „þjóðareign“ og „ríkiseign“</a:t>
            </a:r>
          </a:p>
          <a:p>
            <a:r>
              <a:rPr lang="is-IS" sz="3000" dirty="0" smtClean="0"/>
              <a:t>Ríkiseignir, svo sem skrifstofuhúsnæði, getur ríkið selt eða leigt að vild eða veðsett</a:t>
            </a:r>
          </a:p>
          <a:p>
            <a:pPr lvl="1">
              <a:lnSpc>
                <a:spcPct val="90000"/>
              </a:lnSpc>
            </a:pPr>
            <a:r>
              <a:rPr lang="is-IS" sz="2500" dirty="0" smtClean="0"/>
              <a:t>Ýmis lönd skilgreina auðlindir náttúrunnar sem ríkiseign, t.d. Kína, Kúveit og Rússland</a:t>
            </a:r>
          </a:p>
          <a:p>
            <a:pPr>
              <a:lnSpc>
                <a:spcPct val="90000"/>
              </a:lnSpc>
            </a:pPr>
            <a:r>
              <a:rPr lang="is-IS" sz="2800" dirty="0" smtClean="0"/>
              <a:t>Þjóðareign er eign, sem „aldrei má selja eða veðsetja“</a:t>
            </a:r>
          </a:p>
          <a:p>
            <a:pPr lvl="1">
              <a:lnSpc>
                <a:spcPct val="90000"/>
              </a:lnSpc>
            </a:pPr>
            <a:r>
              <a:rPr lang="is-IS" sz="2600" dirty="0" smtClean="0"/>
              <a:t>Orðalagið „ævarandi eign þjóðarinnar“ er fengið úr lögum frá 1928 um þjóðgarðinn á Þingvöllum</a:t>
            </a:r>
          </a:p>
          <a:p>
            <a:pPr lvl="1">
              <a:lnSpc>
                <a:spcPct val="90000"/>
              </a:lnSpc>
            </a:pPr>
            <a:r>
              <a:rPr lang="is-IS" sz="2500" dirty="0" smtClean="0"/>
              <a:t>Núlifandi fólk deilir jafnt náttúruauðlindunum sem Þingvöllum með komandi kynslóðum og má ekki eyða þeim eða tefla þeim frá sér</a:t>
            </a:r>
          </a:p>
          <a:p>
            <a:pPr lvl="2">
              <a:lnSpc>
                <a:spcPct val="90000"/>
              </a:lnSpc>
            </a:pPr>
            <a:r>
              <a:rPr lang="is-IS" sz="2200" dirty="0" smtClean="0"/>
              <a:t>Veðsetning eigna, sem aðrir eiga, er ávísun á bólgið bankakerfi – og siðferðilega röng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inntak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aðferð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5059944"/>
          </a:xfrm>
        </p:spPr>
        <p:txBody>
          <a:bodyPr>
            <a:noAutofit/>
          </a:bodyPr>
          <a:lstStyle/>
          <a:p>
            <a:r>
              <a:rPr lang="is-IS" dirty="0" smtClean="0"/>
              <a:t>Stjórnlagaráð bauð fólkinu í landinu að hjálpa til við smíði stjórnarskrárfrumvarpsins á Netinu </a:t>
            </a:r>
          </a:p>
          <a:p>
            <a:pPr lvl="1"/>
            <a:r>
              <a:rPr lang="is-IS" sz="1800" dirty="0" smtClean="0"/>
              <a:t>Vitað var, að fjöldi fólks víðs vegar að hafði brennandi áhuga á endurskoðun stjórnarskrárinnar</a:t>
            </a:r>
          </a:p>
          <a:p>
            <a:pPr lvl="1"/>
            <a:r>
              <a:rPr lang="is-IS" sz="1800" dirty="0" smtClean="0"/>
              <a:t>Annars hefðu varla 522 manns boðið sig fram til Stjórnlagaþings</a:t>
            </a:r>
          </a:p>
          <a:p>
            <a:r>
              <a:rPr lang="is-IS" dirty="0" smtClean="0"/>
              <a:t>Þrjár lotur</a:t>
            </a:r>
          </a:p>
          <a:p>
            <a:pPr lvl="1"/>
            <a:r>
              <a:rPr lang="is-IS" sz="2000" dirty="0" smtClean="0"/>
              <a:t>Fyrst setti Stjórnlagaráð á Netið ýmsar bráðabirgðatillögur</a:t>
            </a:r>
          </a:p>
          <a:p>
            <a:pPr lvl="1"/>
            <a:r>
              <a:rPr lang="is-IS" sz="2000" dirty="0" smtClean="0"/>
              <a:t>Eftir að hafa fengið uppástungur og athugasemdir utan úr samfélaginu var ný gerð tillagnanna birt 2-3 vikum síðar </a:t>
            </a:r>
          </a:p>
          <a:p>
            <a:pPr lvl="1"/>
            <a:r>
              <a:rPr lang="is-IS" sz="2000" dirty="0" smtClean="0"/>
              <a:t>Að lokum voru frumvarpsdrögin í heild rædd í þaula og sett saman lokagerð, sem Stjórnlagaráð greiddi atkvæði um </a:t>
            </a:r>
          </a:p>
          <a:p>
            <a:pPr lvl="1"/>
            <a:r>
              <a:rPr lang="is-IS" sz="2000" dirty="0" smtClean="0"/>
              <a:t>Sérhver grein var samþykkt með miklum meiri hluta og oft mótatkvæðalaust </a:t>
            </a:r>
          </a:p>
        </p:txBody>
      </p:sp>
      <p:sp>
        <p:nvSpPr>
          <p:cNvPr id="4" name="TextBox 3"/>
          <p:cNvSpPr txBox="1"/>
          <p:nvPr/>
        </p:nvSpPr>
        <p:spPr>
          <a:xfrm rot="21437201">
            <a:off x="3268817" y="351952"/>
            <a:ext cx="5467413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dirty="0" smtClean="0"/>
              <a:t>Frumvarpið í heild var samþykkt einum rómi, með 25 atkvæðum gegn 0</a:t>
            </a:r>
            <a:endParaRPr lang="is-I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yfirlit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</a:pPr>
            <a:r>
              <a:rPr lang="is-IS" sz="3200" dirty="0" smtClean="0">
                <a:latin typeface="+mj-lt"/>
                <a:ea typeface="Calibri" pitchFamily="34" charset="0"/>
                <a:cs typeface="Calibri" pitchFamily="34" charset="0"/>
              </a:rPr>
              <a:t>Hrun</a:t>
            </a:r>
            <a:endParaRPr lang="is-IS" sz="3200" dirty="0" smtClean="0">
              <a:latin typeface="+mj-lt"/>
              <a:cs typeface="Arial" pitchFamily="34" charset="0"/>
            </a:endParaRPr>
          </a:p>
          <a:p>
            <a:pPr marL="514350" lvl="0" indent="-514350" eaLnBrk="0" fontAlgn="base" hangingPunct="0">
              <a:spcAft>
                <a:spcPct val="0"/>
              </a:spcAft>
              <a:buClrTx/>
              <a:buSzTx/>
              <a:buFont typeface="+mj-lt"/>
              <a:buAutoNum type="arabicParenR"/>
            </a:pPr>
            <a:r>
              <a:rPr lang="is-IS" sz="3200" dirty="0" smtClean="0">
                <a:latin typeface="+mj-lt"/>
                <a:ea typeface="Calibri" pitchFamily="34" charset="0"/>
                <a:cs typeface="Calibri" pitchFamily="34" charset="0"/>
              </a:rPr>
              <a:t>Forsaga</a:t>
            </a:r>
          </a:p>
          <a:p>
            <a:pPr marL="514350" lvl="0" indent="-514350" eaLnBrk="0" fontAlgn="base" hangingPunct="0">
              <a:spcAft>
                <a:spcPct val="0"/>
              </a:spcAft>
              <a:buClrTx/>
              <a:buSzTx/>
              <a:buFont typeface="+mj-lt"/>
              <a:buAutoNum type="arabicParenR"/>
            </a:pPr>
            <a:r>
              <a:rPr lang="is-IS" sz="3200" dirty="0" smtClean="0">
                <a:latin typeface="+mj-lt"/>
                <a:cs typeface="Calibri" pitchFamily="34" charset="0"/>
              </a:rPr>
              <a:t>Ferli</a:t>
            </a:r>
            <a:endParaRPr lang="is-IS" sz="3200" dirty="0" smtClean="0">
              <a:latin typeface="+mj-lt"/>
              <a:cs typeface="Arial" pitchFamily="34" charset="0"/>
            </a:endParaRPr>
          </a:p>
          <a:p>
            <a:pPr marL="514350" lvl="0" indent="-514350" eaLnBrk="0" fontAlgn="base" hangingPunct="0">
              <a:spcAft>
                <a:spcPct val="0"/>
              </a:spcAft>
              <a:buClrTx/>
              <a:buSzTx/>
              <a:buFont typeface="+mj-lt"/>
              <a:buAutoNum type="arabicParenR"/>
            </a:pPr>
            <a:r>
              <a:rPr lang="is-IS" sz="3200" dirty="0" smtClean="0">
                <a:latin typeface="+mj-lt"/>
                <a:ea typeface="Calibri" pitchFamily="34" charset="0"/>
                <a:cs typeface="Calibri" pitchFamily="34" charset="0"/>
              </a:rPr>
              <a:t>Inntak</a:t>
            </a:r>
            <a:endParaRPr lang="is-IS" sz="3200" dirty="0" smtClean="0">
              <a:latin typeface="+mj-lt"/>
              <a:cs typeface="Arial" pitchFamily="34" charset="0"/>
            </a:endParaRPr>
          </a:p>
          <a:p>
            <a:pPr marL="514350" lvl="0" indent="-514350" eaLnBrk="0" fontAlgn="base" hangingPunct="0">
              <a:spcAft>
                <a:spcPct val="0"/>
              </a:spcAft>
              <a:buClrTx/>
              <a:buSzTx/>
              <a:buFont typeface="+mj-lt"/>
              <a:buAutoNum type="arabicParenR"/>
            </a:pPr>
            <a:r>
              <a:rPr lang="is-IS" sz="3200" dirty="0" smtClean="0">
                <a:latin typeface="+mj-lt"/>
                <a:ea typeface="Calibri" pitchFamily="34" charset="0"/>
                <a:cs typeface="Calibri" pitchFamily="34" charset="0"/>
              </a:rPr>
              <a:t>Aðferð</a:t>
            </a:r>
            <a:endParaRPr lang="is-IS" sz="3200" dirty="0" smtClean="0">
              <a:latin typeface="+mj-lt"/>
              <a:cs typeface="Arial" pitchFamily="34" charset="0"/>
            </a:endParaRPr>
          </a:p>
          <a:p>
            <a:pPr marL="514350" lvl="0" indent="-514350" eaLnBrk="0" fontAlgn="base" hangingPunct="0">
              <a:spcAft>
                <a:spcPct val="0"/>
              </a:spcAft>
              <a:buClrTx/>
              <a:buSzTx/>
              <a:buFont typeface="+mj-lt"/>
              <a:buAutoNum type="arabicParenR"/>
            </a:pPr>
            <a:r>
              <a:rPr lang="is-IS" sz="3200" dirty="0" smtClean="0">
                <a:latin typeface="+mj-lt"/>
                <a:ea typeface="Calibri" pitchFamily="34" charset="0"/>
                <a:cs typeface="Calibri" pitchFamily="34" charset="0"/>
              </a:rPr>
              <a:t>Hindranir</a:t>
            </a:r>
            <a:endParaRPr lang="is-IS" sz="3200" dirty="0" smtClean="0">
              <a:latin typeface="+mj-lt"/>
              <a:cs typeface="Arial" pitchFamily="34" charset="0"/>
            </a:endParaRPr>
          </a:p>
          <a:p>
            <a:endParaRPr lang="is-I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1406374">
            <a:off x="3203677" y="1030723"/>
            <a:ext cx="2014880" cy="163121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000" dirty="0" smtClean="0"/>
              <a:t>Þessi fyrirlestur er samhljóða ritgerð, sem birtist í vorhefti </a:t>
            </a:r>
            <a:r>
              <a:rPr lang="is-IS" sz="2000" i="1" dirty="0" smtClean="0"/>
              <a:t>Skírnis </a:t>
            </a:r>
            <a:r>
              <a:rPr lang="is-IS" sz="2000" dirty="0" smtClean="0"/>
              <a:t>2012</a:t>
            </a:r>
          </a:p>
        </p:txBody>
      </p:sp>
      <p:sp>
        <p:nvSpPr>
          <p:cNvPr id="6" name="TextBox 5"/>
          <p:cNvSpPr txBox="1"/>
          <p:nvPr/>
        </p:nvSpPr>
        <p:spPr>
          <a:xfrm rot="208133">
            <a:off x="6512122" y="2575077"/>
            <a:ext cx="2095295" cy="255454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000" smtClean="0"/>
              <a:t>Mun lengri og rækilegri gerð, gefin út á vegum Háskólans í München, er aðgengileg á vefnum, sjá t.d. vefsetrið mitt </a:t>
            </a:r>
          </a:p>
        </p:txBody>
      </p:sp>
      <p:sp>
        <p:nvSpPr>
          <p:cNvPr id="7" name="TextBox 6"/>
          <p:cNvSpPr txBox="1"/>
          <p:nvPr/>
        </p:nvSpPr>
        <p:spPr>
          <a:xfrm rot="21410548">
            <a:off x="3451096" y="4211089"/>
            <a:ext cx="2415413" cy="132343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Hreint borð</a:t>
            </a:r>
            <a:r>
              <a:rPr lang="is-IS" sz="2000" dirty="0" smtClean="0"/>
              <a:t>, safn 69 ritgerða um stjórnarskrármálið, birtist í ágúst 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059944"/>
          </a:xfrm>
        </p:spPr>
        <p:txBody>
          <a:bodyPr>
            <a:noAutofit/>
          </a:bodyPr>
          <a:lstStyle/>
          <a:p>
            <a:r>
              <a:rPr lang="is-IS" sz="2800" dirty="0" smtClean="0"/>
              <a:t>Almenningur tók boði ráðsins vel</a:t>
            </a:r>
          </a:p>
          <a:p>
            <a:pPr lvl="1"/>
            <a:r>
              <a:rPr lang="is-IS" sz="2400" dirty="0" smtClean="0"/>
              <a:t>Ráðinu bárust 323 formleg erindi </a:t>
            </a:r>
          </a:p>
          <a:p>
            <a:pPr lvl="1"/>
            <a:r>
              <a:rPr lang="is-IS" sz="2400" dirty="0" smtClean="0"/>
              <a:t>Þá voru 3600 athugasemdir gerðar við ýmis ákvæði á vefsetrinu</a:t>
            </a:r>
          </a:p>
          <a:p>
            <a:pPr lvl="2"/>
            <a:r>
              <a:rPr lang="is-IS" sz="2100" dirty="0" smtClean="0"/>
              <a:t>Ráðsfulltrúar ræddu þau öll og svöruðu þeim </a:t>
            </a:r>
          </a:p>
          <a:p>
            <a:pPr lvl="2"/>
            <a:r>
              <a:rPr lang="is-IS" sz="2100" dirty="0" smtClean="0"/>
              <a:t>Ef enginn gerði athugasemd, var það einnig á sinn hátt gagnlegt, því þá hlutum við að álykta, að við værum e.t.v. á réttri leið</a:t>
            </a:r>
          </a:p>
          <a:p>
            <a:pPr lvl="1"/>
            <a:r>
              <a:rPr lang="is-IS" sz="2400" dirty="0" smtClean="0"/>
              <a:t>Sjónvarpað var beint á Netinu frá fundum ráðsins</a:t>
            </a:r>
          </a:p>
          <a:p>
            <a:pPr lvl="2"/>
            <a:r>
              <a:rPr lang="is-IS" sz="2100" dirty="0" smtClean="0"/>
              <a:t>Yfirleitt horfðu 150–450 manns á útsendingarnar </a:t>
            </a:r>
          </a:p>
          <a:p>
            <a:pPr lvl="2"/>
            <a:r>
              <a:rPr lang="is-IS" sz="2100" dirty="0" smtClean="0"/>
              <a:t>Meira en 50 viðtöl við ráðsfulltrúa og aðra, sem við sögu komu, voru settar á </a:t>
            </a:r>
            <a:r>
              <a:rPr lang="is-IS" sz="2100" dirty="0" err="1" smtClean="0"/>
              <a:t>YouTube</a:t>
            </a:r>
            <a:endParaRPr lang="is-IS" sz="2100" dirty="0" smtClean="0"/>
          </a:p>
          <a:p>
            <a:pPr lvl="3"/>
            <a:r>
              <a:rPr lang="is-IS" dirty="0" smtClean="0"/>
              <a:t>Í lok árs 2011 hafði verið horft á þau 5000 sinnum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r>
              <a:rPr lang="is-I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aðferð</a:t>
            </a:r>
            <a:endParaRPr lang="is-I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787208" cy="5059944"/>
          </a:xfrm>
        </p:spPr>
        <p:txBody>
          <a:bodyPr>
            <a:noAutofit/>
          </a:bodyPr>
          <a:lstStyle/>
          <a:p>
            <a:r>
              <a:rPr lang="is-IS" sz="2800" dirty="0" smtClean="0"/>
              <a:t>Stöðugt var líka leitað ráða hjá sérfræðingum</a:t>
            </a:r>
          </a:p>
          <a:p>
            <a:pPr lvl="1"/>
            <a:r>
              <a:rPr lang="is-IS" sz="2400" dirty="0" smtClean="0"/>
              <a:t>Lögfræðingar og aðrir</a:t>
            </a:r>
          </a:p>
          <a:p>
            <a:pPr lvl="1"/>
            <a:r>
              <a:rPr lang="is-IS" sz="2400" dirty="0" smtClean="0"/>
              <a:t>Fundir og skriflegar greinargerðir</a:t>
            </a:r>
            <a:endParaRPr lang="is-IS" dirty="0" smtClean="0"/>
          </a:p>
          <a:p>
            <a:r>
              <a:rPr lang="is-IS" sz="2800" dirty="0" smtClean="0"/>
              <a:t>Ráðið gat að sjálfsögðu ekki leitað til allra sérfræðinga sem til greina komu, ... </a:t>
            </a:r>
          </a:p>
          <a:p>
            <a:r>
              <a:rPr lang="is-IS" sz="2800" dirty="0" smtClean="0"/>
              <a:t>... en allir, sem vildu leggja eitthvað til málanna, gátu gert það</a:t>
            </a:r>
          </a:p>
          <a:p>
            <a:r>
              <a:rPr lang="is-IS" sz="2800" dirty="0" smtClean="0"/>
              <a:t>Ráðið ákvað til að tryggja jafnræði að bjóða ekki til sín fulltrúum hagsmunaaðila</a:t>
            </a:r>
          </a:p>
          <a:p>
            <a:pPr lvl="1"/>
            <a:r>
              <a:rPr lang="is-IS" sz="2400" dirty="0" smtClean="0"/>
              <a:t>Þeir höfðu þó sama aðgang að ráðinu og aðrir</a:t>
            </a:r>
          </a:p>
          <a:p>
            <a:pPr lvl="1"/>
            <a:r>
              <a:rPr lang="is-IS" sz="2400" dirty="0" smtClean="0"/>
              <a:t>Allir sátu við sama borð – í anda frumvarpsins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aðferð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hindranir</a:t>
            </a:r>
            <a:endParaRPr lang="is-I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5059944"/>
          </a:xfrm>
        </p:spPr>
        <p:txBody>
          <a:bodyPr>
            <a:normAutofit lnSpcReduction="10000"/>
          </a:bodyPr>
          <a:lstStyle/>
          <a:p>
            <a:r>
              <a:rPr lang="is-IS" sz="2800" dirty="0" smtClean="0"/>
              <a:t>Tvær hindranir</a:t>
            </a:r>
          </a:p>
          <a:p>
            <a:pPr lvl="1"/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Alþingi</a:t>
            </a:r>
          </a:p>
          <a:p>
            <a:pPr lvl="2"/>
            <a:r>
              <a:rPr lang="is-IS" dirty="0" smtClean="0"/>
              <a:t>Einfaldan meiri hluta atkvæða tveggja þinga með kosningum á milli þarf til að ný stjórnarskrá taki gildi</a:t>
            </a:r>
          </a:p>
          <a:p>
            <a:pPr lvl="2"/>
            <a:r>
              <a:rPr lang="is-IS" dirty="0" smtClean="0"/>
              <a:t>Sumar stjórnarskrár úti í heimi taka gildi í samræmi við ákvæði nýrrar stjórnarskrár, ekki hinnar gömlu</a:t>
            </a:r>
          </a:p>
          <a:p>
            <a:pPr lvl="1"/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Hagsmunahópar</a:t>
            </a:r>
          </a:p>
          <a:p>
            <a:pPr lvl="2"/>
            <a:r>
              <a:rPr lang="is-IS" dirty="0" smtClean="0"/>
              <a:t>Útvegsmenn, með vasana fulla, hafa mikil ítök á Alþingi</a:t>
            </a:r>
          </a:p>
          <a:p>
            <a:r>
              <a:rPr lang="is-IS" sz="2800" dirty="0" smtClean="0"/>
              <a:t>Alþingi ályktaði að halda þjóðaratkvæði samhliða forsetakjöri í lok júní 2012</a:t>
            </a:r>
          </a:p>
          <a:p>
            <a:pPr lvl="1"/>
            <a:r>
              <a:rPr lang="is-IS" sz="2400" dirty="0" smtClean="0"/>
              <a:t>Málið strandaði í málþófi á Alþingi</a:t>
            </a:r>
          </a:p>
          <a:p>
            <a:pPr lvl="1"/>
            <a:r>
              <a:rPr lang="is-IS" sz="2400" dirty="0" smtClean="0"/>
              <a:t>Niðurstaðan varð þjóðaratkvæðagreiðsla 20. október 2012, samþykkt 35:15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131952"/>
          </a:xfrm>
        </p:spPr>
        <p:txBody>
          <a:bodyPr>
            <a:normAutofit fontScale="70000" lnSpcReduction="20000"/>
          </a:bodyPr>
          <a:lstStyle/>
          <a:p>
            <a:r>
              <a:rPr lang="is-IS" sz="4000" dirty="0" smtClean="0"/>
              <a:t>Sumir þingmenn hafa tvær ríkar ástæður til að leggjast gegn frumvarpinu</a:t>
            </a:r>
          </a:p>
          <a:p>
            <a:pPr lvl="1"/>
            <a:r>
              <a:rPr lang="is-I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Kosningaákvæðið </a:t>
            </a:r>
            <a:r>
              <a:rPr lang="is-IS" sz="3100" dirty="0" smtClean="0"/>
              <a:t>með jöfnu vægi atkvæða spillir endurkjörsmöguleikum þeirra</a:t>
            </a:r>
          </a:p>
          <a:p>
            <a:pPr lvl="2"/>
            <a:r>
              <a:rPr lang="is-IS" sz="2400" dirty="0" smtClean="0"/>
              <a:t>Það er verið að biðja þessa þingmenn að greiða atkvæði gegn eigin hagsmunum – þess vegna m.a. var Stjórnlagaráð fengið til verksins</a:t>
            </a:r>
          </a:p>
          <a:p>
            <a:pPr lvl="1"/>
            <a:r>
              <a:rPr lang="is-I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Auðlindaákvæðið </a:t>
            </a:r>
            <a:r>
              <a:rPr lang="is-IS" sz="3100" dirty="0" smtClean="0"/>
              <a:t>gleður ekki heldur suma þingmenn</a:t>
            </a:r>
            <a:r>
              <a:rPr lang="is-I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s-IS" sz="3100" dirty="0" smtClean="0"/>
              <a:t>sbr. ummæli Styrmis Gunnarssonar um örlög landsbyggðarþingmanna, sem rísa gegn kvótahöfum </a:t>
            </a:r>
          </a:p>
          <a:p>
            <a:r>
              <a:rPr lang="is-IS" sz="4000" dirty="0" smtClean="0"/>
              <a:t>Því segi ég við þingmenn</a:t>
            </a:r>
          </a:p>
          <a:p>
            <a:pPr lvl="1"/>
            <a:r>
              <a:rPr lang="is-IS" sz="3100" dirty="0" smtClean="0"/>
              <a:t>Hugsið stórt, breytið rétt, víkið eigin hagsmunum til hliðar</a:t>
            </a:r>
          </a:p>
          <a:p>
            <a:pPr lvl="1"/>
            <a:r>
              <a:rPr lang="is-IS" sz="3100" dirty="0" smtClean="0"/>
              <a:t>Sælla er að gefa en þiggja</a:t>
            </a:r>
          </a:p>
          <a:p>
            <a:r>
              <a:rPr lang="is-IS" sz="4000" dirty="0" smtClean="0"/>
              <a:t>Skoðanakönnun í október 2011 sýndi, að 75% vilja fá að greiða atkvæði um frumvarpið</a:t>
            </a:r>
            <a:endParaRPr lang="is-IS" sz="4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hindranir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 rot="21415307">
            <a:off x="5983237" y="274205"/>
            <a:ext cx="2811993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000" dirty="0" smtClean="0"/>
              <a:t>E.t.v. ein ástæða enn: Upplýsingaákvæðið tekur fyrir leynd</a:t>
            </a:r>
            <a:endParaRPr lang="is-I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niðurlag</a:t>
            </a:r>
            <a:endParaRPr lang="is-I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 rot="21420000">
            <a:off x="5258684" y="3665995"/>
            <a:ext cx="359425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96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endir</a:t>
            </a:r>
            <a:endParaRPr lang="is-IS" sz="12000" dirty="0">
              <a:solidFill>
                <a:schemeClr val="accent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 rot="21420000">
            <a:off x="4660049" y="447271"/>
            <a:ext cx="4114800" cy="707886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000" smtClean="0">
                <a:latin typeface="Tahoma" charset="0"/>
              </a:rPr>
              <a:t>Þessar glærur má nálgast á vefsetri mínu: www.hi.is/</a:t>
            </a:r>
            <a:r>
              <a:rPr lang="is-IS" sz="2000" smtClean="0">
                <a:latin typeface="Tahoma" charset="0"/>
                <a:cs typeface="Times New Roman" pitchFamily="18" charset="0"/>
              </a:rPr>
              <a:t>~</a:t>
            </a:r>
            <a:r>
              <a:rPr lang="is-IS" sz="2000" smtClean="0">
                <a:latin typeface="Tahoma" charset="0"/>
              </a:rPr>
              <a:t>gylfason</a:t>
            </a:r>
            <a:endParaRPr lang="is-IS" sz="2000">
              <a:latin typeface="Tahoma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1556792"/>
            <a:ext cx="7499176" cy="50405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is-IS" sz="2600" dirty="0" smtClean="0"/>
              <a:t>Svipur með BNA</a:t>
            </a:r>
            <a:r>
              <a:rPr kumimoji="0" lang="is-I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1787-88</a:t>
            </a:r>
            <a:endParaRPr kumimoji="0" lang="is-I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1208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is-I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Frumvarp var 4 mánuði</a:t>
            </a:r>
            <a:r>
              <a:rPr kumimoji="0" lang="is-I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í smíðum</a:t>
            </a:r>
            <a:endParaRPr kumimoji="0" lang="is-I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1208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is-I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Lagt í þjóðaratkvæði </a:t>
            </a:r>
            <a:r>
              <a:rPr kumimoji="0" lang="is-I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 mánuðum síðar, að loknum </a:t>
            </a:r>
            <a:r>
              <a:rPr kumimoji="0" lang="is-IS" sz="2300" b="0" i="0" u="none" strike="noStrike" kern="1200" cap="none" spc="0" normalizeH="0" noProof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áköfum almennum </a:t>
            </a:r>
            <a:r>
              <a:rPr kumimoji="0" lang="is-I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umræðum og skrifum</a:t>
            </a:r>
            <a:endParaRPr kumimoji="0" lang="is-I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1208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is-I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Sambandssinnar sigruðu fylkissinna naumlega</a:t>
            </a:r>
          </a:p>
          <a:p>
            <a:pPr marL="978408" lvl="2" indent="-228600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lang="is-IS" sz="2300" dirty="0" err="1" smtClean="0">
                <a:solidFill>
                  <a:schemeClr val="tx1">
                    <a:tint val="85000"/>
                  </a:schemeClr>
                </a:solidFill>
              </a:rPr>
              <a:t>Virginía</a:t>
            </a:r>
            <a:r>
              <a:rPr lang="is-IS" sz="2300" dirty="0" smtClean="0">
                <a:solidFill>
                  <a:schemeClr val="tx1">
                    <a:tint val="85000"/>
                  </a:schemeClr>
                </a:solidFill>
              </a:rPr>
              <a:t>: 89 atkvæði gegn 79</a:t>
            </a:r>
          </a:p>
          <a:p>
            <a:pPr marL="978408" lvl="2" indent="-228600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kumimoji="0" lang="is-IS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</a:t>
            </a:r>
            <a:r>
              <a:rPr kumimoji="0" lang="is-I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s-IS" sz="23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York</a:t>
            </a:r>
            <a:r>
              <a:rPr kumimoji="0" lang="is-I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30 gegn 27</a:t>
            </a:r>
          </a:p>
          <a:p>
            <a:pPr marL="978408" lvl="2" indent="-228600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lang="is-IS" sz="2300" baseline="0" dirty="0" err="1" smtClean="0">
                <a:solidFill>
                  <a:schemeClr val="tx1">
                    <a:tint val="85000"/>
                  </a:schemeClr>
                </a:solidFill>
              </a:rPr>
              <a:t>Massachusetts</a:t>
            </a:r>
            <a:r>
              <a:rPr lang="is-IS" sz="2300" baseline="0" dirty="0" smtClean="0">
                <a:solidFill>
                  <a:schemeClr val="tx1">
                    <a:tint val="85000"/>
                  </a:schemeClr>
                </a:solidFill>
              </a:rPr>
              <a:t>:</a:t>
            </a:r>
            <a:r>
              <a:rPr lang="is-IS" sz="2300" dirty="0" smtClean="0">
                <a:solidFill>
                  <a:schemeClr val="tx1">
                    <a:tint val="85000"/>
                  </a:schemeClr>
                </a:solidFill>
              </a:rPr>
              <a:t> 187 gegn 168</a:t>
            </a:r>
          </a:p>
          <a:p>
            <a:pPr marL="978408" lvl="2" indent="-228600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lang="is-IS" sz="2300" dirty="0" err="1" smtClean="0">
                <a:solidFill>
                  <a:schemeClr val="tx1">
                    <a:tint val="85000"/>
                  </a:schemeClr>
                </a:solidFill>
              </a:rPr>
              <a:t>New</a:t>
            </a:r>
            <a:r>
              <a:rPr lang="is-IS" sz="2300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  <a:r>
              <a:rPr lang="is-IS" sz="2300" dirty="0" err="1" smtClean="0">
                <a:solidFill>
                  <a:schemeClr val="tx1">
                    <a:tint val="85000"/>
                  </a:schemeClr>
                </a:solidFill>
              </a:rPr>
              <a:t>Hampshire</a:t>
            </a:r>
            <a:r>
              <a:rPr lang="is-IS" sz="2300" dirty="0" smtClean="0">
                <a:solidFill>
                  <a:schemeClr val="tx1">
                    <a:tint val="85000"/>
                  </a:schemeClr>
                </a:solidFill>
              </a:rPr>
              <a:t>: 57 gegn 47</a:t>
            </a:r>
          </a:p>
          <a:p>
            <a:pPr marL="978408" lvl="2" indent="-228600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kumimoji="0" lang="is-IS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Rhode</a:t>
            </a:r>
            <a:r>
              <a:rPr kumimoji="0" lang="is-I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s-IS" sz="23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Island</a:t>
            </a:r>
            <a:r>
              <a:rPr kumimoji="0" lang="is-I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Frumvarpi hafnað í almennri atkvæðagreiðslu</a:t>
            </a:r>
          </a:p>
          <a:p>
            <a:pPr marL="978408" lvl="2" indent="-228600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/>
            </a:pPr>
            <a:r>
              <a:rPr lang="is-IS" sz="2300" dirty="0" smtClean="0">
                <a:solidFill>
                  <a:schemeClr val="tx1">
                    <a:tint val="85000"/>
                  </a:schemeClr>
                </a:solidFill>
              </a:rPr>
              <a:t>Samþykkt </a:t>
            </a:r>
            <a:r>
              <a:rPr lang="is-IS" sz="2300" baseline="0" dirty="0" smtClean="0">
                <a:solidFill>
                  <a:schemeClr val="tx1">
                    <a:tint val="85000"/>
                  </a:schemeClr>
                </a:solidFill>
              </a:rPr>
              <a:t>9</a:t>
            </a:r>
            <a:r>
              <a:rPr lang="is-IS" sz="2300" dirty="0" smtClean="0">
                <a:solidFill>
                  <a:schemeClr val="tx1">
                    <a:tint val="85000"/>
                  </a:schemeClr>
                </a:solidFill>
              </a:rPr>
              <a:t> fylkja af 13 dugði</a:t>
            </a:r>
            <a:endParaRPr kumimoji="0" lang="is-I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hrun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5059944"/>
          </a:xfrm>
        </p:spPr>
        <p:txBody>
          <a:bodyPr>
            <a:normAutofit/>
          </a:bodyPr>
          <a:lstStyle/>
          <a:p>
            <a:r>
              <a:rPr lang="is-IS" sz="3200" dirty="0" smtClean="0"/>
              <a:t>Þjóðir bregðast oft við skakkaföllum með því að skoða lög sín og stjórnarskrá til að leita að brestum, sem vörðuðu veginn fram af bjargbrúninni</a:t>
            </a:r>
          </a:p>
          <a:p>
            <a:r>
              <a:rPr lang="is-IS" sz="3200" dirty="0" smtClean="0"/>
              <a:t>Þess var </a:t>
            </a:r>
            <a:r>
              <a:rPr lang="is-IS" sz="3200" dirty="0" err="1" smtClean="0"/>
              <a:t>krafizt</a:t>
            </a:r>
            <a:r>
              <a:rPr lang="is-IS" sz="3200" dirty="0" smtClean="0"/>
              <a:t> á fundum búsáhaldabyltingarveturinn 2008–2009, að ný stjórnarskrá yrði samin handa Íslandi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sz="3500" dirty="0" smtClean="0"/>
              <a:t>Rannsóknarnefnd Alþingis (2010, 8. bindi, bls. 184) lagðist á sömu sveif:</a:t>
            </a:r>
          </a:p>
          <a:p>
            <a:pPr lvl="1"/>
            <a:r>
              <a:rPr lang="is-IS" sz="3000" dirty="0" smtClean="0"/>
              <a:t>“Taka þarf stjórnarskrána til skipulegrar endurskoðunar í því skyni að treysta grundvallaratriði lýðræðissamfélagsins og skýra betur meginskyldur, ábyrgð og hlutverk valdhafa”</a:t>
            </a:r>
          </a:p>
          <a:p>
            <a:r>
              <a:rPr lang="is-IS" sz="3500" dirty="0" smtClean="0"/>
              <a:t>Endurskoðun stjórnarskrárinnar hefur lengi verið á stefnuskrá </a:t>
            </a:r>
            <a:r>
              <a:rPr lang="is-IS" sz="3500" dirty="0" err="1" smtClean="0"/>
              <a:t>helztu</a:t>
            </a:r>
            <a:r>
              <a:rPr lang="is-IS" sz="3500" dirty="0" smtClean="0"/>
              <a:t> stjórnmálaflokka landsins, en ekkert orðið úr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hrun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059944"/>
          </a:xfrm>
        </p:spPr>
        <p:txBody>
          <a:bodyPr>
            <a:normAutofit fontScale="55000" lnSpcReduction="20000"/>
          </a:bodyPr>
          <a:lstStyle/>
          <a:p>
            <a:r>
              <a:rPr lang="is-IS" sz="5100" dirty="0" smtClean="0"/>
              <a:t>Þrír bankar 85% bankakerfisins hrundu á einni viku, hin 15% kerfisins skömmu síðar</a:t>
            </a:r>
          </a:p>
          <a:p>
            <a:pPr lvl="1"/>
            <a:r>
              <a:rPr lang="is-IS" sz="4400" dirty="0" smtClean="0"/>
              <a:t>Hlutabréfamarkaðurinn gufaði upp á einni nóttu</a:t>
            </a:r>
          </a:p>
          <a:p>
            <a:pPr lvl="1"/>
            <a:r>
              <a:rPr lang="is-IS" sz="4400" dirty="0" smtClean="0"/>
              <a:t>Ótryggðir peningamarkaðssjóðir rýrnuðu stórlega</a:t>
            </a:r>
          </a:p>
          <a:p>
            <a:r>
              <a:rPr lang="is-IS" sz="5100" dirty="0" smtClean="0"/>
              <a:t>Hrunið var á ýmsa kvarða eitt hið mesta, sem sögur fara af</a:t>
            </a:r>
          </a:p>
          <a:p>
            <a:pPr lvl="1"/>
            <a:r>
              <a:rPr lang="is-IS" sz="4400" dirty="0" smtClean="0"/>
              <a:t>Fjárhagstjón lánardrottna, hluthafa og innstæðueigenda heima og erlendis nam um </a:t>
            </a:r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sjöfaldri</a:t>
            </a:r>
            <a:r>
              <a:rPr lang="is-IS" sz="4400" dirty="0" smtClean="0"/>
              <a:t> landsframleiðslu, sem er heimsmet</a:t>
            </a:r>
          </a:p>
          <a:p>
            <a:pPr lvl="1"/>
            <a:r>
              <a:rPr lang="is-IS" sz="4400" dirty="0" smtClean="0"/>
              <a:t>Kostnaður skattgreiðenda, þ. á m. kostnaðurinn við endurreisn bankanna og seðlabankans, nam 64% of VLF, annað heimsmet</a:t>
            </a:r>
          </a:p>
          <a:p>
            <a:pPr lvl="2"/>
            <a:r>
              <a:rPr lang="is-IS" sz="4200" dirty="0" smtClean="0"/>
              <a:t>Kostnaður skattgreiðenda er metinn sem aukning skulda ríkissjóðs í hlutfalli við VLF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hrun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forsaga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1319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s-IS" sz="2800" dirty="0" smtClean="0"/>
              <a:t>Eftir að kommúnisminn hrundi í Evrópu 1989–1991 voru skömmu síðar samþykktar nýjar stjórnarskrár þar í um 25 ríkjum, öll nema Ungverjaland</a:t>
            </a:r>
          </a:p>
          <a:p>
            <a:pPr lvl="1">
              <a:lnSpc>
                <a:spcPct val="90000"/>
              </a:lnSpc>
            </a:pPr>
            <a:r>
              <a:rPr lang="is-IS" sz="2400" dirty="0" smtClean="0"/>
              <a:t>Nú eru nokkur </a:t>
            </a:r>
            <a:r>
              <a:rPr lang="is-IS" sz="2400" dirty="0" err="1" smtClean="0"/>
              <a:t>Norður-Afríkulönd</a:t>
            </a:r>
            <a:r>
              <a:rPr lang="is-IS" sz="2400" dirty="0" smtClean="0"/>
              <a:t> á sömu leið</a:t>
            </a:r>
          </a:p>
          <a:p>
            <a:r>
              <a:rPr lang="is-IS" sz="2800" dirty="0" smtClean="0"/>
              <a:t>Þjóðir semja oft nýjar stjórnarskrár í kjölfar mikilla umskipta eða áfalla</a:t>
            </a:r>
          </a:p>
          <a:p>
            <a:pPr lvl="1"/>
            <a:r>
              <a:rPr lang="is-IS" sz="2400" dirty="0" smtClean="0"/>
              <a:t>Sjaldgæft er, að ríki semji sér nýja stjórnarskrá nánast upp úr þurru líkt og gert var í Svíþjóð 1974 og Kanada 1982 </a:t>
            </a:r>
          </a:p>
          <a:p>
            <a:pPr>
              <a:lnSpc>
                <a:spcPct val="90000"/>
              </a:lnSpc>
            </a:pPr>
            <a:endParaRPr lang="is-IS" dirty="0" smtClean="0"/>
          </a:p>
          <a:p>
            <a:pPr>
              <a:lnSpc>
                <a:spcPct val="90000"/>
              </a:lnSpc>
              <a:buNone/>
            </a:pPr>
            <a:endParaRPr lang="is-I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13195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is-IS" dirty="0" smtClean="0"/>
              <a:t>Fjárhagshrun hafa sjaldan fætt af sér nýjar stjórnarskrár</a:t>
            </a:r>
          </a:p>
          <a:p>
            <a:pPr lvl="1">
              <a:spcBef>
                <a:spcPts val="0"/>
              </a:spcBef>
            </a:pPr>
            <a:r>
              <a:rPr lang="is-IS" dirty="0" smtClean="0"/>
              <a:t>Yfirleitt virðist þurfa meira til, t.d. ósigur í stríði eða kerfishrun</a:t>
            </a:r>
          </a:p>
          <a:p>
            <a:pPr>
              <a:spcBef>
                <a:spcPts val="0"/>
              </a:spcBef>
            </a:pPr>
            <a:r>
              <a:rPr lang="is-IS" dirty="0" smtClean="0"/>
              <a:t>Kreppan mikla 1929 leiddi ekki til stjórnarbóta, hvorki í Ameríku né Evrópu</a:t>
            </a:r>
          </a:p>
          <a:p>
            <a:pPr lvl="1">
              <a:spcBef>
                <a:spcPts val="0"/>
              </a:spcBef>
            </a:pPr>
            <a:r>
              <a:rPr lang="is-IS" dirty="0" smtClean="0"/>
              <a:t>Breytingar á almennum lögum voru taldar nægja</a:t>
            </a:r>
          </a:p>
          <a:p>
            <a:pPr lvl="1">
              <a:spcBef>
                <a:spcPts val="0"/>
              </a:spcBef>
            </a:pPr>
            <a:r>
              <a:rPr lang="is-IS" dirty="0" err="1" smtClean="0"/>
              <a:t>Glass-Steagall-lögin</a:t>
            </a:r>
            <a:r>
              <a:rPr lang="is-IS" dirty="0" smtClean="0"/>
              <a:t> 1933 bönnuðu bönkum að stunda bankastarfsemi og fjárfestingar hlið við hlið</a:t>
            </a:r>
          </a:p>
          <a:p>
            <a:pPr lvl="2">
              <a:spcBef>
                <a:spcPts val="0"/>
              </a:spcBef>
            </a:pPr>
            <a:r>
              <a:rPr lang="is-IS" dirty="0" smtClean="0"/>
              <a:t>Hefði verið betra að breyta stjórnarskránni?</a:t>
            </a:r>
          </a:p>
          <a:p>
            <a:pPr>
              <a:spcBef>
                <a:spcPts val="0"/>
              </a:spcBef>
            </a:pPr>
            <a:r>
              <a:rPr lang="is-IS" dirty="0" smtClean="0"/>
              <a:t>Ísland er undantekning – eða hvað?</a:t>
            </a:r>
          </a:p>
          <a:p>
            <a:pPr lvl="1">
              <a:spcBef>
                <a:spcPts val="0"/>
              </a:spcBef>
            </a:pPr>
            <a:r>
              <a:rPr lang="is-IS" dirty="0" smtClean="0"/>
              <a:t>Fjármálakreppan 2008 átti sér djúpar rætur</a:t>
            </a:r>
          </a:p>
          <a:p>
            <a:pPr lvl="1">
              <a:spcBef>
                <a:spcPts val="0"/>
              </a:spcBef>
            </a:pPr>
            <a:r>
              <a:rPr lang="is-IS" dirty="0" smtClean="0"/>
              <a:t>Þess vegna heimtaði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búsáhaldabyltingin </a:t>
            </a:r>
            <a:r>
              <a:rPr lang="is-IS" dirty="0" smtClean="0"/>
              <a:t>eftir hrun m.a. nýja eða endurskoðaða stjórnarskrá</a:t>
            </a:r>
          </a:p>
          <a:p>
            <a:pPr>
              <a:spcBef>
                <a:spcPts val="0"/>
              </a:spcBef>
            </a:pPr>
            <a:endParaRPr lang="is-I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is-I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forsaga</a:t>
            </a:r>
            <a:endParaRPr lang="is-I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05994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s-IS" dirty="0" smtClean="0"/>
              <a:t>Skortur á skýrum ákvæðum um valdmörk og mótvægi í stjórnarskránni frá 1944 gerði  framkvæmdarvaldinu kleift að ryðja sér um of til rúms á kostnað löggjafarvalds og dómsvalds </a:t>
            </a:r>
          </a:p>
          <a:p>
            <a:pPr marL="457200" indent="-226800">
              <a:lnSpc>
                <a:spcPct val="90000"/>
              </a:lnSpc>
              <a:buSzPct val="100000"/>
              <a:buFont typeface="+mj-lt"/>
              <a:buAutoNum type="arabicPeriod"/>
            </a:pPr>
            <a:r>
              <a:rPr lang="is-IS" sz="2300" dirty="0" smtClean="0"/>
              <a:t>Tveir ráðherrar ákváðu að setja Ísland á lista yfir „bandalag hinna </a:t>
            </a:r>
            <a:r>
              <a:rPr lang="is-IS" sz="2300" dirty="0" err="1" smtClean="0"/>
              <a:t>viljugu</a:t>
            </a:r>
            <a:r>
              <a:rPr lang="is-IS" sz="2300" dirty="0" smtClean="0"/>
              <a:t>“ við innrás BNA í Írak 2003 </a:t>
            </a:r>
          </a:p>
          <a:p>
            <a:pPr marL="457200" indent="-226800">
              <a:lnSpc>
                <a:spcPct val="90000"/>
              </a:lnSpc>
              <a:buSzPct val="100000"/>
              <a:buFont typeface="+mj-lt"/>
              <a:buAutoNum type="arabicPeriod"/>
            </a:pPr>
            <a:r>
              <a:rPr lang="is-IS" sz="2300" dirty="0" smtClean="0"/>
              <a:t>Hæstiréttur hafði úrskurðað 1998, að kvótakerfið bryti í bága við stjórnarskrána, en eftir mikinn þrýsting frá sömu tveim ráðherrum sneri Hæstiréttur úrskurði sínum við 2000 – Svartur dagur</a:t>
            </a:r>
          </a:p>
          <a:p>
            <a:pPr marL="457200" indent="-226800">
              <a:lnSpc>
                <a:spcPct val="90000"/>
              </a:lnSpc>
              <a:buSzPct val="100000"/>
              <a:buFont typeface="+mj-lt"/>
              <a:buAutoNum type="arabicPeriod"/>
            </a:pPr>
            <a:r>
              <a:rPr lang="is-IS" sz="2300" dirty="0" smtClean="0"/>
              <a:t>Pólitískar stöðuveitingar og klíkuskapur hafa grafið undan trausti almennings á dómskerfinu</a:t>
            </a:r>
          </a:p>
          <a:p>
            <a:pPr marL="589788" lvl="1" indent="-342900">
              <a:lnSpc>
                <a:spcPct val="90000"/>
              </a:lnSpc>
              <a:buSzPct val="100000"/>
            </a:pPr>
            <a:r>
              <a:rPr lang="is-IS" sz="1700" dirty="0" smtClean="0"/>
              <a:t>Sjálfstæðisflokkur og Framsóknarflokkur réðu dómsmálaráðuneytinu nær óslitið 1926–2008, ef 5 ár eru undanskilin (1944–47, 1956–58, 1979–80 og 1987–88) og réðu því skipan nær allra dómara</a:t>
            </a:r>
            <a:endParaRPr lang="en-US" sz="17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is-I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forsaga</a:t>
            </a:r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987936"/>
          </a:xfrm>
        </p:spPr>
        <p:txBody>
          <a:bodyPr>
            <a:normAutofit fontScale="92500"/>
          </a:bodyPr>
          <a:lstStyle/>
          <a:p>
            <a:r>
              <a:rPr lang="is-IS" sz="2800" dirty="0" smtClean="0"/>
              <a:t>Stjórnarskráin var samþykkt í þjóðaratkvæði 1944 og átti aðeins að standa til bráðabirgða</a:t>
            </a:r>
          </a:p>
          <a:p>
            <a:pPr lvl="1"/>
            <a:r>
              <a:rPr lang="is-IS" dirty="0" smtClean="0"/>
              <a:t>Hún er byggð á stjórnarskránni, sem Íslendingar fengu frá Dönum 1874, en hafði verið endurskoðuð 1920</a:t>
            </a:r>
          </a:p>
          <a:p>
            <a:pPr lvl="1"/>
            <a:r>
              <a:rPr lang="is-IS" dirty="0" smtClean="0"/>
              <a:t>Lítt breytt frá því sem var 1874, nema forseti kom í stað konungs; uppistaðan frá 1849</a:t>
            </a:r>
          </a:p>
          <a:p>
            <a:r>
              <a:rPr lang="is-IS" dirty="0" smtClean="0"/>
              <a:t>Sveinn Björnsson ríkisstjóri krafðist þess, að forsetinn yrði þjóðkjörinn, en ekki valinn af Alþingi eins og stjórnmálamennirnir vildu</a:t>
            </a:r>
          </a:p>
          <a:p>
            <a:r>
              <a:rPr lang="is-IS" dirty="0" smtClean="0"/>
              <a:t>Alþingi lofaði endurskoðun eigi síðar en 1945, en það heit var ekki efnt fyrr en eftir hrunið 2008, þegar Alþingi ákvað að efna til Stjórnlagaþings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is-I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forsaga</a:t>
            </a:r>
            <a:endParaRPr lang="is-IS"/>
          </a:p>
        </p:txBody>
      </p:sp>
      <p:sp>
        <p:nvSpPr>
          <p:cNvPr id="4" name="TextBox 3"/>
          <p:cNvSpPr txBox="1"/>
          <p:nvPr/>
        </p:nvSpPr>
        <p:spPr>
          <a:xfrm rot="21403186">
            <a:off x="6174932" y="779988"/>
            <a:ext cx="2576346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dirty="0" smtClean="0"/>
              <a:t>“Gölluð og úrelt”</a:t>
            </a:r>
            <a:endParaRPr lang="is-I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2821</TotalTime>
  <Words>1994</Words>
  <Application>Microsoft Office PowerPoint</Application>
  <PresentationFormat>On-screen Show (4:3)</PresentationFormat>
  <Paragraphs>222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Eftir hrun:  Ný stjórnarskrá</vt:lpstr>
      <vt:lpstr>yfirlit</vt:lpstr>
      <vt:lpstr>1. hrun</vt:lpstr>
      <vt:lpstr>1. hrun</vt:lpstr>
      <vt:lpstr>1. hrun</vt:lpstr>
      <vt:lpstr>2. forsaga</vt:lpstr>
      <vt:lpstr>2. forsaga</vt:lpstr>
      <vt:lpstr>2. forsaga</vt:lpstr>
      <vt:lpstr>2. forsaga</vt:lpstr>
      <vt:lpstr>3. ferli</vt:lpstr>
      <vt:lpstr>3. ferli</vt:lpstr>
      <vt:lpstr>4. inntak</vt:lpstr>
      <vt:lpstr>4. inntak</vt:lpstr>
      <vt:lpstr>4. inntak</vt:lpstr>
      <vt:lpstr>4. inntak</vt:lpstr>
      <vt:lpstr>4. inntak</vt:lpstr>
      <vt:lpstr>4. inntak</vt:lpstr>
      <vt:lpstr>4. inntak</vt:lpstr>
      <vt:lpstr>5. aðferð</vt:lpstr>
      <vt:lpstr>5. aðferð</vt:lpstr>
      <vt:lpstr>5. aðferð</vt:lpstr>
      <vt:lpstr>6. hindranir</vt:lpstr>
      <vt:lpstr>6. hindranir</vt:lpstr>
      <vt:lpstr>7. niðurlag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 New Constitution</dc:title>
  <dc:creator>Þorvaldur Gylfason</dc:creator>
  <cp:lastModifiedBy>Þorvaldur Gylfason</cp:lastModifiedBy>
  <cp:revision>93</cp:revision>
  <dcterms:created xsi:type="dcterms:W3CDTF">2012-01-22T11:03:39Z</dcterms:created>
  <dcterms:modified xsi:type="dcterms:W3CDTF">2012-10-11T17:51:56Z</dcterms:modified>
</cp:coreProperties>
</file>