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7" r:id="rId2"/>
    <p:sldId id="331" r:id="rId3"/>
    <p:sldId id="328" r:id="rId4"/>
    <p:sldId id="329" r:id="rId5"/>
    <p:sldId id="355" r:id="rId6"/>
    <p:sldId id="354" r:id="rId7"/>
    <p:sldId id="259" r:id="rId8"/>
    <p:sldId id="332" r:id="rId9"/>
    <p:sldId id="299" r:id="rId10"/>
    <p:sldId id="271" r:id="rId11"/>
    <p:sldId id="334" r:id="rId12"/>
    <p:sldId id="348" r:id="rId13"/>
    <p:sldId id="260" r:id="rId14"/>
    <p:sldId id="263" r:id="rId15"/>
    <p:sldId id="310" r:id="rId16"/>
    <p:sldId id="311" r:id="rId17"/>
    <p:sldId id="313" r:id="rId18"/>
    <p:sldId id="314" r:id="rId19"/>
    <p:sldId id="315" r:id="rId20"/>
    <p:sldId id="288" r:id="rId21"/>
    <p:sldId id="349" r:id="rId22"/>
    <p:sldId id="321" r:id="rId23"/>
    <p:sldId id="322" r:id="rId24"/>
    <p:sldId id="352" r:id="rId25"/>
    <p:sldId id="346" r:id="rId26"/>
    <p:sldId id="356" r:id="rId27"/>
    <p:sldId id="357" r:id="rId28"/>
    <p:sldId id="358" r:id="rId29"/>
    <p:sldId id="325" r:id="rId30"/>
    <p:sldId id="347" r:id="rId31"/>
  </p:sldIdLst>
  <p:sldSz cx="9144000" cy="6858000" type="screen4x3"/>
  <p:notesSz cx="6858000" cy="9144000"/>
  <p:defaultTextStyle>
    <a:defPPr>
      <a:defRPr lang="is-I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2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AppData\Local\Temp\NY.GNP.PCAP.PP.CD_Indicator_MetaData_en_EXCEL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Excel%202010\Groningen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gylfason\Local%20Settings\Temporary%20Internet%20Files\Content.IE5\QW03TS3A\sedlabanki_is%5b1%5d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43"/>
          <c:y val="5.1400554097404488E-2"/>
          <c:w val="0.86301159230096269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Sheet3!$A$2</c:f>
              <c:strCache>
                <c:ptCount val="1"/>
                <c:pt idx="0">
                  <c:v>Denmark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Sheet3!$B$2:$AF$2</c:f>
              <c:numCache>
                <c:formatCode>General</c:formatCode>
                <c:ptCount val="31"/>
                <c:pt idx="0">
                  <c:v>9910</c:v>
                </c:pt>
                <c:pt idx="1">
                  <c:v>10650</c:v>
                </c:pt>
                <c:pt idx="2">
                  <c:v>11640</c:v>
                </c:pt>
                <c:pt idx="3">
                  <c:v>12460</c:v>
                </c:pt>
                <c:pt idx="4">
                  <c:v>13410</c:v>
                </c:pt>
                <c:pt idx="5">
                  <c:v>14350</c:v>
                </c:pt>
                <c:pt idx="6">
                  <c:v>15420</c:v>
                </c:pt>
                <c:pt idx="7">
                  <c:v>15960</c:v>
                </c:pt>
                <c:pt idx="8">
                  <c:v>16440</c:v>
                </c:pt>
                <c:pt idx="9">
                  <c:v>17100</c:v>
                </c:pt>
                <c:pt idx="10">
                  <c:v>17980</c:v>
                </c:pt>
                <c:pt idx="11">
                  <c:v>18790</c:v>
                </c:pt>
                <c:pt idx="12">
                  <c:v>19640</c:v>
                </c:pt>
                <c:pt idx="13">
                  <c:v>20120</c:v>
                </c:pt>
                <c:pt idx="14">
                  <c:v>21630</c:v>
                </c:pt>
                <c:pt idx="15">
                  <c:v>22750</c:v>
                </c:pt>
                <c:pt idx="16">
                  <c:v>23740</c:v>
                </c:pt>
                <c:pt idx="17">
                  <c:v>24900</c:v>
                </c:pt>
                <c:pt idx="18">
                  <c:v>25850</c:v>
                </c:pt>
                <c:pt idx="19">
                  <c:v>26710</c:v>
                </c:pt>
                <c:pt idx="20">
                  <c:v>28220</c:v>
                </c:pt>
                <c:pt idx="21">
                  <c:v>29030</c:v>
                </c:pt>
                <c:pt idx="22">
                  <c:v>30400</c:v>
                </c:pt>
                <c:pt idx="23">
                  <c:v>30260</c:v>
                </c:pt>
                <c:pt idx="24">
                  <c:v>32460</c:v>
                </c:pt>
                <c:pt idx="25">
                  <c:v>33680</c:v>
                </c:pt>
                <c:pt idx="26">
                  <c:v>36700</c:v>
                </c:pt>
                <c:pt idx="27">
                  <c:v>38130</c:v>
                </c:pt>
                <c:pt idx="28">
                  <c:v>40000</c:v>
                </c:pt>
                <c:pt idx="29">
                  <c:v>38360</c:v>
                </c:pt>
                <c:pt idx="30">
                  <c:v>40230</c:v>
                </c:pt>
              </c:numCache>
            </c:numRef>
          </c:val>
        </c:ser>
        <c:ser>
          <c:idx val="1"/>
          <c:order val="1"/>
          <c:tx>
            <c:strRef>
              <c:f>Sheet3!$A$3</c:f>
              <c:strCache>
                <c:ptCount val="1"/>
                <c:pt idx="0">
                  <c:v>Finland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Sheet3!$B$3:$AF$3</c:f>
              <c:numCache>
                <c:formatCode>General</c:formatCode>
                <c:ptCount val="31"/>
                <c:pt idx="0">
                  <c:v>8840</c:v>
                </c:pt>
                <c:pt idx="1">
                  <c:v>9700</c:v>
                </c:pt>
                <c:pt idx="2">
                  <c:v>10510</c:v>
                </c:pt>
                <c:pt idx="3">
                  <c:v>11190</c:v>
                </c:pt>
                <c:pt idx="4">
                  <c:v>11930</c:v>
                </c:pt>
                <c:pt idx="5">
                  <c:v>12680</c:v>
                </c:pt>
                <c:pt idx="6">
                  <c:v>13300</c:v>
                </c:pt>
                <c:pt idx="7">
                  <c:v>14120</c:v>
                </c:pt>
                <c:pt idx="8">
                  <c:v>15350</c:v>
                </c:pt>
                <c:pt idx="9">
                  <c:v>16530</c:v>
                </c:pt>
                <c:pt idx="10">
                  <c:v>17090</c:v>
                </c:pt>
                <c:pt idx="11">
                  <c:v>16390</c:v>
                </c:pt>
                <c:pt idx="12">
                  <c:v>15920</c:v>
                </c:pt>
                <c:pt idx="13">
                  <c:v>15950</c:v>
                </c:pt>
                <c:pt idx="14">
                  <c:v>17010</c:v>
                </c:pt>
                <c:pt idx="15">
                  <c:v>18170</c:v>
                </c:pt>
                <c:pt idx="16">
                  <c:v>18750</c:v>
                </c:pt>
                <c:pt idx="17">
                  <c:v>20570</c:v>
                </c:pt>
                <c:pt idx="18">
                  <c:v>22050</c:v>
                </c:pt>
                <c:pt idx="19">
                  <c:v>23310</c:v>
                </c:pt>
                <c:pt idx="20">
                  <c:v>25470</c:v>
                </c:pt>
                <c:pt idx="21">
                  <c:v>26500</c:v>
                </c:pt>
                <c:pt idx="22">
                  <c:v>27580</c:v>
                </c:pt>
                <c:pt idx="23">
                  <c:v>27400</c:v>
                </c:pt>
                <c:pt idx="24">
                  <c:v>30100</c:v>
                </c:pt>
                <c:pt idx="25">
                  <c:v>30850</c:v>
                </c:pt>
                <c:pt idx="26">
                  <c:v>33430</c:v>
                </c:pt>
                <c:pt idx="27">
                  <c:v>36190</c:v>
                </c:pt>
                <c:pt idx="28">
                  <c:v>38200</c:v>
                </c:pt>
                <c:pt idx="29">
                  <c:v>36270</c:v>
                </c:pt>
                <c:pt idx="30">
                  <c:v>37290</c:v>
                </c:pt>
              </c:numCache>
            </c:numRef>
          </c:val>
        </c:ser>
        <c:ser>
          <c:idx val="2"/>
          <c:order val="2"/>
          <c:tx>
            <c:strRef>
              <c:f>Sheet3!$A$4</c:f>
              <c:strCache>
                <c:ptCount val="1"/>
                <c:pt idx="0">
                  <c:v>Iceland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Sheet3!$B$4:$AF$4</c:f>
              <c:numCache>
                <c:formatCode>General</c:formatCode>
                <c:ptCount val="31"/>
                <c:pt idx="0">
                  <c:v>11770</c:v>
                </c:pt>
                <c:pt idx="1">
                  <c:v>13150</c:v>
                </c:pt>
                <c:pt idx="2">
                  <c:v>13990</c:v>
                </c:pt>
                <c:pt idx="3">
                  <c:v>13940</c:v>
                </c:pt>
                <c:pt idx="4">
                  <c:v>14850</c:v>
                </c:pt>
                <c:pt idx="5">
                  <c:v>15760</c:v>
                </c:pt>
                <c:pt idx="6">
                  <c:v>17100</c:v>
                </c:pt>
                <c:pt idx="7">
                  <c:v>19070</c:v>
                </c:pt>
                <c:pt idx="8">
                  <c:v>19360</c:v>
                </c:pt>
                <c:pt idx="9">
                  <c:v>19720</c:v>
                </c:pt>
                <c:pt idx="10">
                  <c:v>20590</c:v>
                </c:pt>
                <c:pt idx="11">
                  <c:v>21160</c:v>
                </c:pt>
                <c:pt idx="12">
                  <c:v>20760</c:v>
                </c:pt>
                <c:pt idx="13">
                  <c:v>21240</c:v>
                </c:pt>
                <c:pt idx="14">
                  <c:v>22130</c:v>
                </c:pt>
                <c:pt idx="15">
                  <c:v>22510</c:v>
                </c:pt>
                <c:pt idx="16">
                  <c:v>23510</c:v>
                </c:pt>
                <c:pt idx="17">
                  <c:v>25400</c:v>
                </c:pt>
                <c:pt idx="18">
                  <c:v>27200</c:v>
                </c:pt>
                <c:pt idx="19">
                  <c:v>28040</c:v>
                </c:pt>
                <c:pt idx="20">
                  <c:v>28060</c:v>
                </c:pt>
                <c:pt idx="21">
                  <c:v>29490</c:v>
                </c:pt>
                <c:pt idx="22">
                  <c:v>30990</c:v>
                </c:pt>
                <c:pt idx="23">
                  <c:v>30270</c:v>
                </c:pt>
                <c:pt idx="24">
                  <c:v>32430</c:v>
                </c:pt>
                <c:pt idx="25">
                  <c:v>33630</c:v>
                </c:pt>
                <c:pt idx="26">
                  <c:v>33780</c:v>
                </c:pt>
                <c:pt idx="27">
                  <c:v>35330</c:v>
                </c:pt>
                <c:pt idx="28">
                  <c:v>30900</c:v>
                </c:pt>
                <c:pt idx="29">
                  <c:v>29610</c:v>
                </c:pt>
                <c:pt idx="30">
                  <c:v>27680</c:v>
                </c:pt>
              </c:numCache>
            </c:numRef>
          </c:val>
        </c:ser>
        <c:ser>
          <c:idx val="3"/>
          <c:order val="3"/>
          <c:tx>
            <c:strRef>
              <c:f>Sheet3!$A$5</c:f>
              <c:strCache>
                <c:ptCount val="1"/>
                <c:pt idx="0">
                  <c:v>Norway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Sheet3!$B$5:$AF$5</c:f>
              <c:numCache>
                <c:formatCode>General</c:formatCode>
                <c:ptCount val="31"/>
                <c:pt idx="0">
                  <c:v>9260</c:v>
                </c:pt>
                <c:pt idx="1">
                  <c:v>10270</c:v>
                </c:pt>
                <c:pt idx="2">
                  <c:v>10850</c:v>
                </c:pt>
                <c:pt idx="3">
                  <c:v>11700</c:v>
                </c:pt>
                <c:pt idx="4">
                  <c:v>12860</c:v>
                </c:pt>
                <c:pt idx="5">
                  <c:v>14050</c:v>
                </c:pt>
                <c:pt idx="6">
                  <c:v>14910</c:v>
                </c:pt>
                <c:pt idx="7">
                  <c:v>15580</c:v>
                </c:pt>
                <c:pt idx="8">
                  <c:v>15840</c:v>
                </c:pt>
                <c:pt idx="9">
                  <c:v>16490</c:v>
                </c:pt>
                <c:pt idx="10">
                  <c:v>17370</c:v>
                </c:pt>
                <c:pt idx="11">
                  <c:v>18390</c:v>
                </c:pt>
                <c:pt idx="12">
                  <c:v>19590</c:v>
                </c:pt>
                <c:pt idx="13">
                  <c:v>20430</c:v>
                </c:pt>
                <c:pt idx="14">
                  <c:v>21920</c:v>
                </c:pt>
                <c:pt idx="15">
                  <c:v>23290</c:v>
                </c:pt>
                <c:pt idx="16">
                  <c:v>25740</c:v>
                </c:pt>
                <c:pt idx="17">
                  <c:v>27670</c:v>
                </c:pt>
                <c:pt idx="18">
                  <c:v>27100</c:v>
                </c:pt>
                <c:pt idx="19">
                  <c:v>29560</c:v>
                </c:pt>
                <c:pt idx="20">
                  <c:v>35640</c:v>
                </c:pt>
                <c:pt idx="21">
                  <c:v>37120</c:v>
                </c:pt>
                <c:pt idx="22">
                  <c:v>37170</c:v>
                </c:pt>
                <c:pt idx="23">
                  <c:v>38540</c:v>
                </c:pt>
                <c:pt idx="24">
                  <c:v>42330</c:v>
                </c:pt>
                <c:pt idx="25">
                  <c:v>47630</c:v>
                </c:pt>
                <c:pt idx="26">
                  <c:v>53330</c:v>
                </c:pt>
                <c:pt idx="27">
                  <c:v>54830</c:v>
                </c:pt>
                <c:pt idx="28">
                  <c:v>60220</c:v>
                </c:pt>
                <c:pt idx="29">
                  <c:v>54220</c:v>
                </c:pt>
                <c:pt idx="30">
                  <c:v>56830</c:v>
                </c:pt>
              </c:numCache>
            </c:numRef>
          </c:val>
        </c:ser>
        <c:ser>
          <c:idx val="4"/>
          <c:order val="4"/>
          <c:tx>
            <c:strRef>
              <c:f>Sheet3!$A$6</c:f>
              <c:strCache>
                <c:ptCount val="1"/>
                <c:pt idx="0">
                  <c:v>Sweden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Sheet3!$B$1:$AF$1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Sheet3!$B$6:$AF$6</c:f>
              <c:numCache>
                <c:formatCode>General</c:formatCode>
                <c:ptCount val="31"/>
                <c:pt idx="0">
                  <c:v>10640</c:v>
                </c:pt>
                <c:pt idx="1">
                  <c:v>11540</c:v>
                </c:pt>
                <c:pt idx="2">
                  <c:v>12230</c:v>
                </c:pt>
                <c:pt idx="3">
                  <c:v>12900</c:v>
                </c:pt>
                <c:pt idx="4">
                  <c:v>13960</c:v>
                </c:pt>
                <c:pt idx="5">
                  <c:v>14680</c:v>
                </c:pt>
                <c:pt idx="6">
                  <c:v>15490</c:v>
                </c:pt>
                <c:pt idx="7">
                  <c:v>16490</c:v>
                </c:pt>
                <c:pt idx="8">
                  <c:v>17420</c:v>
                </c:pt>
                <c:pt idx="9">
                  <c:v>18420</c:v>
                </c:pt>
                <c:pt idx="10">
                  <c:v>19060</c:v>
                </c:pt>
                <c:pt idx="11">
                  <c:v>19240</c:v>
                </c:pt>
                <c:pt idx="12">
                  <c:v>19100</c:v>
                </c:pt>
                <c:pt idx="13">
                  <c:v>18860</c:v>
                </c:pt>
                <c:pt idx="14">
                  <c:v>20200</c:v>
                </c:pt>
                <c:pt idx="15">
                  <c:v>21340</c:v>
                </c:pt>
                <c:pt idx="16">
                  <c:v>22140</c:v>
                </c:pt>
                <c:pt idx="17">
                  <c:v>22970</c:v>
                </c:pt>
                <c:pt idx="18">
                  <c:v>24060</c:v>
                </c:pt>
                <c:pt idx="19">
                  <c:v>25740</c:v>
                </c:pt>
                <c:pt idx="20">
                  <c:v>27720</c:v>
                </c:pt>
                <c:pt idx="21">
                  <c:v>28030</c:v>
                </c:pt>
                <c:pt idx="22">
                  <c:v>29170</c:v>
                </c:pt>
                <c:pt idx="23">
                  <c:v>30800</c:v>
                </c:pt>
                <c:pt idx="24">
                  <c:v>32510</c:v>
                </c:pt>
                <c:pt idx="25">
                  <c:v>32960</c:v>
                </c:pt>
                <c:pt idx="26">
                  <c:v>36140</c:v>
                </c:pt>
                <c:pt idx="27">
                  <c:v>39360</c:v>
                </c:pt>
                <c:pt idx="28">
                  <c:v>40850</c:v>
                </c:pt>
                <c:pt idx="29">
                  <c:v>37860</c:v>
                </c:pt>
                <c:pt idx="30">
                  <c:v>39730</c:v>
                </c:pt>
              </c:numCache>
            </c:numRef>
          </c:val>
        </c:ser>
        <c:marker val="1"/>
        <c:axId val="80626432"/>
        <c:axId val="80627968"/>
      </c:lineChart>
      <c:catAx>
        <c:axId val="80626432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80627968"/>
        <c:crosses val="autoZero"/>
        <c:auto val="1"/>
        <c:lblAlgn val="ctr"/>
        <c:lblOffset val="100"/>
      </c:catAx>
      <c:valAx>
        <c:axId val="806279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80626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334400715690558"/>
          <c:y val="6.6941528142315548E-2"/>
          <c:w val="0.34173370348544141"/>
          <c:h val="0.5266107708758625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0.1142384076990374"/>
          <c:y val="5.1400554097404488E-2"/>
          <c:w val="0.84749759405074354"/>
          <c:h val="0.7952354913969085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Iceland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Sheet1!$B$2:$AF$2</c:f>
              <c:numCache>
                <c:formatCode>General</c:formatCode>
                <c:ptCount val="31"/>
                <c:pt idx="0">
                  <c:v>11770</c:v>
                </c:pt>
                <c:pt idx="1">
                  <c:v>13150</c:v>
                </c:pt>
                <c:pt idx="2">
                  <c:v>13990</c:v>
                </c:pt>
                <c:pt idx="3">
                  <c:v>13940</c:v>
                </c:pt>
                <c:pt idx="4">
                  <c:v>14850</c:v>
                </c:pt>
                <c:pt idx="5">
                  <c:v>15760</c:v>
                </c:pt>
                <c:pt idx="6">
                  <c:v>17100</c:v>
                </c:pt>
                <c:pt idx="7">
                  <c:v>19070</c:v>
                </c:pt>
                <c:pt idx="8">
                  <c:v>19360</c:v>
                </c:pt>
                <c:pt idx="9">
                  <c:v>19720</c:v>
                </c:pt>
                <c:pt idx="10">
                  <c:v>20590</c:v>
                </c:pt>
                <c:pt idx="11">
                  <c:v>21160</c:v>
                </c:pt>
                <c:pt idx="12">
                  <c:v>20760</c:v>
                </c:pt>
                <c:pt idx="13">
                  <c:v>21240</c:v>
                </c:pt>
                <c:pt idx="14">
                  <c:v>22130</c:v>
                </c:pt>
                <c:pt idx="15">
                  <c:v>22510</c:v>
                </c:pt>
                <c:pt idx="16">
                  <c:v>23510</c:v>
                </c:pt>
                <c:pt idx="17">
                  <c:v>25400</c:v>
                </c:pt>
                <c:pt idx="18">
                  <c:v>27200</c:v>
                </c:pt>
                <c:pt idx="19">
                  <c:v>28040</c:v>
                </c:pt>
                <c:pt idx="20">
                  <c:v>28060</c:v>
                </c:pt>
                <c:pt idx="21">
                  <c:v>29490</c:v>
                </c:pt>
                <c:pt idx="22">
                  <c:v>30990</c:v>
                </c:pt>
                <c:pt idx="23">
                  <c:v>30270</c:v>
                </c:pt>
                <c:pt idx="24">
                  <c:v>32430</c:v>
                </c:pt>
                <c:pt idx="25">
                  <c:v>33630</c:v>
                </c:pt>
                <c:pt idx="26">
                  <c:v>33780</c:v>
                </c:pt>
                <c:pt idx="27">
                  <c:v>35330</c:v>
                </c:pt>
                <c:pt idx="28">
                  <c:v>30900</c:v>
                </c:pt>
                <c:pt idx="29">
                  <c:v>29610</c:v>
                </c:pt>
                <c:pt idx="30">
                  <c:v>27680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Norway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Sheet1!$B$3:$AF$3</c:f>
              <c:numCache>
                <c:formatCode>General</c:formatCode>
                <c:ptCount val="31"/>
                <c:pt idx="0">
                  <c:v>9260</c:v>
                </c:pt>
                <c:pt idx="1">
                  <c:v>10270</c:v>
                </c:pt>
                <c:pt idx="2">
                  <c:v>10850</c:v>
                </c:pt>
                <c:pt idx="3">
                  <c:v>11700</c:v>
                </c:pt>
                <c:pt idx="4">
                  <c:v>12860</c:v>
                </c:pt>
                <c:pt idx="5">
                  <c:v>14050</c:v>
                </c:pt>
                <c:pt idx="6">
                  <c:v>14910</c:v>
                </c:pt>
                <c:pt idx="7">
                  <c:v>15580</c:v>
                </c:pt>
                <c:pt idx="8">
                  <c:v>15840</c:v>
                </c:pt>
                <c:pt idx="9">
                  <c:v>16490</c:v>
                </c:pt>
                <c:pt idx="10">
                  <c:v>17370</c:v>
                </c:pt>
                <c:pt idx="11">
                  <c:v>18390</c:v>
                </c:pt>
                <c:pt idx="12">
                  <c:v>19590</c:v>
                </c:pt>
                <c:pt idx="13">
                  <c:v>20430</c:v>
                </c:pt>
                <c:pt idx="14">
                  <c:v>21920</c:v>
                </c:pt>
                <c:pt idx="15">
                  <c:v>23290</c:v>
                </c:pt>
                <c:pt idx="16">
                  <c:v>25740</c:v>
                </c:pt>
                <c:pt idx="17">
                  <c:v>27670</c:v>
                </c:pt>
                <c:pt idx="18">
                  <c:v>27100</c:v>
                </c:pt>
                <c:pt idx="19">
                  <c:v>29560</c:v>
                </c:pt>
                <c:pt idx="20">
                  <c:v>35640</c:v>
                </c:pt>
                <c:pt idx="21">
                  <c:v>37120</c:v>
                </c:pt>
                <c:pt idx="22">
                  <c:v>37170</c:v>
                </c:pt>
                <c:pt idx="23">
                  <c:v>38540</c:v>
                </c:pt>
                <c:pt idx="24">
                  <c:v>42330</c:v>
                </c:pt>
                <c:pt idx="25">
                  <c:v>47630</c:v>
                </c:pt>
                <c:pt idx="26">
                  <c:v>53330</c:v>
                </c:pt>
                <c:pt idx="27">
                  <c:v>54830</c:v>
                </c:pt>
                <c:pt idx="28">
                  <c:v>60220</c:v>
                </c:pt>
                <c:pt idx="29">
                  <c:v>54220</c:v>
                </c:pt>
                <c:pt idx="30">
                  <c:v>56830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Switzerland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Sheet1!$B$4:$AF$4</c:f>
              <c:numCache>
                <c:formatCode>General</c:formatCode>
                <c:ptCount val="31"/>
                <c:pt idx="0">
                  <c:v>14530</c:v>
                </c:pt>
                <c:pt idx="1">
                  <c:v>16200</c:v>
                </c:pt>
                <c:pt idx="2">
                  <c:v>16720</c:v>
                </c:pt>
                <c:pt idx="3">
                  <c:v>17490</c:v>
                </c:pt>
                <c:pt idx="4">
                  <c:v>18750</c:v>
                </c:pt>
                <c:pt idx="5">
                  <c:v>19900</c:v>
                </c:pt>
                <c:pt idx="6">
                  <c:v>20380</c:v>
                </c:pt>
                <c:pt idx="7">
                  <c:v>21070</c:v>
                </c:pt>
                <c:pt idx="8">
                  <c:v>22600</c:v>
                </c:pt>
                <c:pt idx="9">
                  <c:v>24030</c:v>
                </c:pt>
                <c:pt idx="10">
                  <c:v>25370</c:v>
                </c:pt>
                <c:pt idx="11">
                  <c:v>25710</c:v>
                </c:pt>
                <c:pt idx="12">
                  <c:v>25980</c:v>
                </c:pt>
                <c:pt idx="13">
                  <c:v>26390</c:v>
                </c:pt>
                <c:pt idx="14">
                  <c:v>26820</c:v>
                </c:pt>
                <c:pt idx="15">
                  <c:v>27520</c:v>
                </c:pt>
                <c:pt idx="16">
                  <c:v>28310</c:v>
                </c:pt>
                <c:pt idx="17">
                  <c:v>30020</c:v>
                </c:pt>
                <c:pt idx="18">
                  <c:v>31210</c:v>
                </c:pt>
                <c:pt idx="19">
                  <c:v>32080</c:v>
                </c:pt>
                <c:pt idx="20">
                  <c:v>34060</c:v>
                </c:pt>
                <c:pt idx="21">
                  <c:v>33840</c:v>
                </c:pt>
                <c:pt idx="22">
                  <c:v>34750</c:v>
                </c:pt>
                <c:pt idx="23">
                  <c:v>36100</c:v>
                </c:pt>
                <c:pt idx="24">
                  <c:v>37320</c:v>
                </c:pt>
                <c:pt idx="25">
                  <c:v>39160</c:v>
                </c:pt>
                <c:pt idx="26">
                  <c:v>42510</c:v>
                </c:pt>
                <c:pt idx="27">
                  <c:v>43560</c:v>
                </c:pt>
                <c:pt idx="28">
                  <c:v>42890</c:v>
                </c:pt>
                <c:pt idx="29">
                  <c:v>46800</c:v>
                </c:pt>
                <c:pt idx="30">
                  <c:v>50170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United States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</c:strCache>
            </c:strRef>
          </c:cat>
          <c:val>
            <c:numRef>
              <c:f>Sheet1!$B$5:$AF$5</c:f>
              <c:numCache>
                <c:formatCode>General</c:formatCode>
                <c:ptCount val="31"/>
                <c:pt idx="0">
                  <c:v>12150</c:v>
                </c:pt>
                <c:pt idx="1">
                  <c:v>13510</c:v>
                </c:pt>
                <c:pt idx="2">
                  <c:v>14070</c:v>
                </c:pt>
                <c:pt idx="3">
                  <c:v>14950</c:v>
                </c:pt>
                <c:pt idx="4">
                  <c:v>16560</c:v>
                </c:pt>
                <c:pt idx="5">
                  <c:v>17520</c:v>
                </c:pt>
                <c:pt idx="6">
                  <c:v>18220</c:v>
                </c:pt>
                <c:pt idx="7">
                  <c:v>19330</c:v>
                </c:pt>
                <c:pt idx="8">
                  <c:v>20830</c:v>
                </c:pt>
                <c:pt idx="9">
                  <c:v>21920</c:v>
                </c:pt>
                <c:pt idx="10">
                  <c:v>22850</c:v>
                </c:pt>
                <c:pt idx="11">
                  <c:v>23300</c:v>
                </c:pt>
                <c:pt idx="12">
                  <c:v>24210</c:v>
                </c:pt>
                <c:pt idx="13">
                  <c:v>25050</c:v>
                </c:pt>
                <c:pt idx="14">
                  <c:v>26400</c:v>
                </c:pt>
                <c:pt idx="15">
                  <c:v>27550</c:v>
                </c:pt>
                <c:pt idx="16">
                  <c:v>28920</c:v>
                </c:pt>
                <c:pt idx="17">
                  <c:v>30500</c:v>
                </c:pt>
                <c:pt idx="18">
                  <c:v>32060</c:v>
                </c:pt>
                <c:pt idx="19">
                  <c:v>33690</c:v>
                </c:pt>
                <c:pt idx="20">
                  <c:v>35690</c:v>
                </c:pt>
                <c:pt idx="21">
                  <c:v>36440</c:v>
                </c:pt>
                <c:pt idx="22">
                  <c:v>37040</c:v>
                </c:pt>
                <c:pt idx="23">
                  <c:v>38380</c:v>
                </c:pt>
                <c:pt idx="24">
                  <c:v>40650</c:v>
                </c:pt>
                <c:pt idx="25">
                  <c:v>43130</c:v>
                </c:pt>
                <c:pt idx="26">
                  <c:v>45640</c:v>
                </c:pt>
                <c:pt idx="27">
                  <c:v>46740</c:v>
                </c:pt>
                <c:pt idx="28">
                  <c:v>47280</c:v>
                </c:pt>
                <c:pt idx="29">
                  <c:v>45400</c:v>
                </c:pt>
                <c:pt idx="30">
                  <c:v>47360</c:v>
                </c:pt>
              </c:numCache>
            </c:numRef>
          </c:val>
        </c:ser>
        <c:marker val="1"/>
        <c:axId val="58158464"/>
        <c:axId val="58164352"/>
      </c:lineChart>
      <c:catAx>
        <c:axId val="5815846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200"/>
            </a:pPr>
            <a:endParaRPr lang="is-IS"/>
          </a:p>
        </c:txPr>
        <c:crossAx val="58164352"/>
        <c:crosses val="autoZero"/>
        <c:auto val="1"/>
        <c:lblAlgn val="ctr"/>
        <c:lblOffset val="100"/>
      </c:catAx>
      <c:valAx>
        <c:axId val="581643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58158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839416939429049"/>
          <c:y val="6.713351803246817E-2"/>
          <c:w val="0.4194358257066379"/>
          <c:h val="0.42128851949061991"/>
        </c:manualLayout>
      </c:layout>
      <c:txPr>
        <a:bodyPr/>
        <a:lstStyle/>
        <a:p>
          <a:pPr>
            <a:defRPr sz="1400"/>
          </a:pPr>
          <a:endParaRPr lang="is-I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Sheet1!$AD$7</c:f>
              <c:strCache>
                <c:ptCount val="1"/>
                <c:pt idx="0">
                  <c:v>2011</c:v>
                </c:pt>
              </c:strCache>
            </c:strRef>
          </c:tx>
          <c:dPt>
            <c:idx val="21"/>
            <c:spPr>
              <a:solidFill>
                <a:srgbClr val="002060"/>
              </a:solidFill>
            </c:spPr>
          </c:dPt>
          <c:cat>
            <c:strRef>
              <c:f>Sheet1!$AC$8:$AC$44</c:f>
              <c:strCache>
                <c:ptCount val="37"/>
                <c:pt idx="0">
                  <c:v>Romania</c:v>
                </c:pt>
                <c:pt idx="1">
                  <c:v>Latvia</c:v>
                </c:pt>
                <c:pt idx="2">
                  <c:v>Estonia</c:v>
                </c:pt>
                <c:pt idx="3">
                  <c:v>Turkey</c:v>
                </c:pt>
                <c:pt idx="4">
                  <c:v>Lithuania</c:v>
                </c:pt>
                <c:pt idx="5">
                  <c:v>Poland</c:v>
                </c:pt>
                <c:pt idx="6">
                  <c:v>Hungary</c:v>
                </c:pt>
                <c:pt idx="7">
                  <c:v>Portugal</c:v>
                </c:pt>
                <c:pt idx="8">
                  <c:v>South Korea</c:v>
                </c:pt>
                <c:pt idx="9">
                  <c:v>Czech Republic</c:v>
                </c:pt>
                <c:pt idx="10">
                  <c:v>Slovak Republic</c:v>
                </c:pt>
                <c:pt idx="11">
                  <c:v>Greece</c:v>
                </c:pt>
                <c:pt idx="12">
                  <c:v>Cyprus</c:v>
                </c:pt>
                <c:pt idx="13">
                  <c:v>Malta</c:v>
                </c:pt>
                <c:pt idx="14">
                  <c:v>New Zealand</c:v>
                </c:pt>
                <c:pt idx="15">
                  <c:v>Slovenia</c:v>
                </c:pt>
                <c:pt idx="16">
                  <c:v>Japan</c:v>
                </c:pt>
                <c:pt idx="17">
                  <c:v>Singapore</c:v>
                </c:pt>
                <c:pt idx="18">
                  <c:v>Italy</c:v>
                </c:pt>
                <c:pt idx="19">
                  <c:v>Spain</c:v>
                </c:pt>
                <c:pt idx="20">
                  <c:v>Switzerland</c:v>
                </c:pt>
                <c:pt idx="21">
                  <c:v>Iceland</c:v>
                </c:pt>
                <c:pt idx="22">
                  <c:v>Canada</c:v>
                </c:pt>
                <c:pt idx="23">
                  <c:v>Finland</c:v>
                </c:pt>
                <c:pt idx="24">
                  <c:v>United Kingdom</c:v>
                </c:pt>
                <c:pt idx="25">
                  <c:v>Denmark</c:v>
                </c:pt>
                <c:pt idx="26">
                  <c:v>Sweden</c:v>
                </c:pt>
                <c:pt idx="27">
                  <c:v>Australia</c:v>
                </c:pt>
                <c:pt idx="28">
                  <c:v>Austria</c:v>
                </c:pt>
                <c:pt idx="29">
                  <c:v>Ireland</c:v>
                </c:pt>
                <c:pt idx="30">
                  <c:v>Germany</c:v>
                </c:pt>
                <c:pt idx="31">
                  <c:v>France</c:v>
                </c:pt>
                <c:pt idx="32">
                  <c:v>Belgium</c:v>
                </c:pt>
                <c:pt idx="33">
                  <c:v>Netherlands</c:v>
                </c:pt>
                <c:pt idx="34">
                  <c:v>United States</c:v>
                </c:pt>
                <c:pt idx="35">
                  <c:v>Norway</c:v>
                </c:pt>
                <c:pt idx="36">
                  <c:v>Luxembourg</c:v>
                </c:pt>
              </c:strCache>
            </c:strRef>
          </c:cat>
          <c:val>
            <c:numRef>
              <c:f>Sheet1!$AD$8:$AD$44</c:f>
              <c:numCache>
                <c:formatCode>_-* #,##0.00_-;_-* #,##0.00\-;_-* "-"??_-;_-@_-</c:formatCode>
                <c:ptCount val="37"/>
                <c:pt idx="0">
                  <c:v>13.28256</c:v>
                </c:pt>
                <c:pt idx="1">
                  <c:v>17.581759999999989</c:v>
                </c:pt>
                <c:pt idx="2">
                  <c:v>22.646519999999981</c:v>
                </c:pt>
                <c:pt idx="3">
                  <c:v>22.817830000000015</c:v>
                </c:pt>
                <c:pt idx="4">
                  <c:v>23.127820000000014</c:v>
                </c:pt>
                <c:pt idx="5">
                  <c:v>23.518149999999981</c:v>
                </c:pt>
                <c:pt idx="6">
                  <c:v>24.151579999999999</c:v>
                </c:pt>
                <c:pt idx="7">
                  <c:v>25.541260000000001</c:v>
                </c:pt>
                <c:pt idx="8">
                  <c:v>29.033470000000001</c:v>
                </c:pt>
                <c:pt idx="9">
                  <c:v>30.458729999999971</c:v>
                </c:pt>
                <c:pt idx="10">
                  <c:v>32.582040000000006</c:v>
                </c:pt>
                <c:pt idx="11">
                  <c:v>32.693810000000013</c:v>
                </c:pt>
                <c:pt idx="12">
                  <c:v>33.332000000000001</c:v>
                </c:pt>
                <c:pt idx="13">
                  <c:v>34.700610000000012</c:v>
                </c:pt>
                <c:pt idx="14">
                  <c:v>36.14846</c:v>
                </c:pt>
                <c:pt idx="15">
                  <c:v>36.657269999999997</c:v>
                </c:pt>
                <c:pt idx="16">
                  <c:v>42.583950000000002</c:v>
                </c:pt>
                <c:pt idx="17">
                  <c:v>43.489150000000002</c:v>
                </c:pt>
                <c:pt idx="18">
                  <c:v>44.273160000000011</c:v>
                </c:pt>
                <c:pt idx="19">
                  <c:v>46.351429999999972</c:v>
                </c:pt>
                <c:pt idx="20">
                  <c:v>47.106710000000028</c:v>
                </c:pt>
                <c:pt idx="21">
                  <c:v>48.510960000000004</c:v>
                </c:pt>
                <c:pt idx="22">
                  <c:v>48.720610000000029</c:v>
                </c:pt>
                <c:pt idx="23">
                  <c:v>49.18609</c:v>
                </c:pt>
                <c:pt idx="24">
                  <c:v>49.720730000000039</c:v>
                </c:pt>
                <c:pt idx="25">
                  <c:v>50.576170000000012</c:v>
                </c:pt>
                <c:pt idx="26">
                  <c:v>53.00141</c:v>
                </c:pt>
                <c:pt idx="27">
                  <c:v>53.390360000000001</c:v>
                </c:pt>
                <c:pt idx="28">
                  <c:v>53.519130000000011</c:v>
                </c:pt>
                <c:pt idx="29">
                  <c:v>53.732900000000029</c:v>
                </c:pt>
                <c:pt idx="30">
                  <c:v>55.499230000000011</c:v>
                </c:pt>
                <c:pt idx="31">
                  <c:v>59.666430000000013</c:v>
                </c:pt>
                <c:pt idx="32">
                  <c:v>61.131360000000001</c:v>
                </c:pt>
                <c:pt idx="33">
                  <c:v>61.353409999999997</c:v>
                </c:pt>
                <c:pt idx="34">
                  <c:v>62.137430000000002</c:v>
                </c:pt>
                <c:pt idx="35">
                  <c:v>72.866620000000026</c:v>
                </c:pt>
                <c:pt idx="36">
                  <c:v>75.928569999999993</c:v>
                </c:pt>
              </c:numCache>
            </c:numRef>
          </c:val>
        </c:ser>
        <c:axId val="58182656"/>
        <c:axId val="78664448"/>
      </c:barChart>
      <c:catAx>
        <c:axId val="58182656"/>
        <c:scaling>
          <c:orientation val="minMax"/>
        </c:scaling>
        <c:axPos val="l"/>
        <c:tickLblPos val="nextTo"/>
        <c:crossAx val="78664448"/>
        <c:crosses val="autoZero"/>
        <c:auto val="1"/>
        <c:lblAlgn val="ctr"/>
        <c:lblOffset val="100"/>
        <c:tickLblSkip val="1"/>
      </c:catAx>
      <c:valAx>
        <c:axId val="78664448"/>
        <c:scaling>
          <c:orientation val="minMax"/>
        </c:scaling>
        <c:axPos val="b"/>
        <c:majorGridlines/>
        <c:numFmt formatCode="#,##0" sourceLinked="0"/>
        <c:tickLblPos val="nextTo"/>
        <c:txPr>
          <a:bodyPr/>
          <a:lstStyle/>
          <a:p>
            <a:pPr>
              <a:defRPr sz="1400"/>
            </a:pPr>
            <a:endParaRPr lang="is-IS"/>
          </a:p>
        </c:txPr>
        <c:crossAx val="5818265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plotArea>
      <c:layout>
        <c:manualLayout>
          <c:layoutTarget val="inner"/>
          <c:xMode val="edge"/>
          <c:yMode val="edge"/>
          <c:x val="8.414615278353374E-2"/>
          <c:y val="3.78643917701302E-2"/>
          <c:w val="0.8890029009531708"/>
          <c:h val="0.78960157536008047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Switzerland</c:v>
                </c:pt>
              </c:strCache>
            </c:strRef>
          </c:tx>
          <c:spPr>
            <a:ln w="44312"/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3.5</c:v>
                </c:pt>
                <c:pt idx="1">
                  <c:v>3.6</c:v>
                </c:pt>
                <c:pt idx="2">
                  <c:v>3.5</c:v>
                </c:pt>
                <c:pt idx="3">
                  <c:v>4.0999999999999996</c:v>
                </c:pt>
                <c:pt idx="4">
                  <c:v>4.4000000000000004</c:v>
                </c:pt>
                <c:pt idx="5">
                  <c:v>6</c:v>
                </c:pt>
                <c:pt idx="6">
                  <c:v>5.8</c:v>
                </c:pt>
                <c:pt idx="7">
                  <c:v>5.9</c:v>
                </c:pt>
                <c:pt idx="8">
                  <c:v>6.1</c:v>
                </c:pt>
                <c:pt idx="9">
                  <c:v>6.8</c:v>
                </c:pt>
                <c:pt idx="10">
                  <c:v>6.4</c:v>
                </c:pt>
                <c:pt idx="11">
                  <c:v>6.7</c:v>
                </c:pt>
                <c:pt idx="12">
                  <c:v>7.6</c:v>
                </c:pt>
                <c:pt idx="13">
                  <c:v>9.3000000000000007</c:v>
                </c:pt>
                <c:pt idx="14">
                  <c:v>9.5</c:v>
                </c:pt>
                <c:pt idx="15">
                  <c:v>9.3000000000000007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Iceland</c:v>
                </c:pt>
              </c:strCache>
            </c:strRef>
          </c:tx>
          <c:spPr>
            <a:ln w="44312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Sheet1!$A$2:$A$18</c:f>
              <c:numCache>
                <c:formatCode>General</c:formatCode>
                <c:ptCount val="17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2" formatCode="0.0">
                  <c:v>0.23342539167722837</c:v>
                </c:pt>
                <c:pt idx="3" formatCode="0.0">
                  <c:v>0.61475837696277513</c:v>
                </c:pt>
                <c:pt idx="4" formatCode="0.0">
                  <c:v>0.6265345050040102</c:v>
                </c:pt>
                <c:pt idx="5" formatCode="0.0">
                  <c:v>0.66338854731514163</c:v>
                </c:pt>
                <c:pt idx="6" formatCode="0.0">
                  <c:v>0.77620458659306268</c:v>
                </c:pt>
                <c:pt idx="7" formatCode="0.0">
                  <c:v>0.88437611697678209</c:v>
                </c:pt>
                <c:pt idx="8" formatCode="0.0">
                  <c:v>1.1569837118115347</c:v>
                </c:pt>
                <c:pt idx="9" formatCode="0.0">
                  <c:v>1.2052886047677591</c:v>
                </c:pt>
                <c:pt idx="10" formatCode="0.0">
                  <c:v>1.2653727152472278</c:v>
                </c:pt>
                <c:pt idx="11" formatCode="0.0">
                  <c:v>1.5062674193875831</c:v>
                </c:pt>
                <c:pt idx="12" formatCode="0.0">
                  <c:v>1.9089006951164238</c:v>
                </c:pt>
                <c:pt idx="13" formatCode="0.0">
                  <c:v>3.0073573189535852</c:v>
                </c:pt>
                <c:pt idx="14" formatCode="0.0">
                  <c:v>3.8980517845596365</c:v>
                </c:pt>
                <c:pt idx="15" formatCode="0.0">
                  <c:v>7.5312235072643965</c:v>
                </c:pt>
                <c:pt idx="16" formatCode="0.0">
                  <c:v>9.247119054609513</c:v>
                </c:pt>
              </c:numCache>
            </c:numRef>
          </c:val>
        </c:ser>
        <c:marker val="1"/>
        <c:axId val="85918464"/>
        <c:axId val="85920000"/>
      </c:lineChart>
      <c:catAx>
        <c:axId val="85918464"/>
        <c:scaling>
          <c:orientation val="minMax"/>
        </c:scaling>
        <c:axPos val="b"/>
        <c:numFmt formatCode="General" sourceLinked="1"/>
        <c:tickLblPos val="nextTo"/>
        <c:crossAx val="85920000"/>
        <c:crosses val="autoZero"/>
        <c:auto val="1"/>
        <c:lblAlgn val="ctr"/>
        <c:lblOffset val="100"/>
      </c:catAx>
      <c:valAx>
        <c:axId val="85920000"/>
        <c:scaling>
          <c:orientation val="minMax"/>
        </c:scaling>
        <c:axPos val="l"/>
        <c:majorGridlines/>
        <c:numFmt formatCode="General" sourceLinked="1"/>
        <c:tickLblPos val="nextTo"/>
        <c:crossAx val="85918464"/>
        <c:crosses val="autoZero"/>
        <c:crossBetween val="between"/>
      </c:valAx>
      <c:spPr>
        <a:noFill/>
        <a:ln w="25387">
          <a:noFill/>
        </a:ln>
      </c:spPr>
    </c:plotArea>
    <c:legend>
      <c:legendPos val="r"/>
      <c:layout>
        <c:manualLayout>
          <c:xMode val="edge"/>
          <c:yMode val="edge"/>
          <c:x val="0.10472806536502256"/>
          <c:y val="5.3631380556801722E-2"/>
          <c:w val="0.21807898848386434"/>
          <c:h val="0.1398804717190312"/>
        </c:manualLayout>
      </c:layout>
    </c:legend>
    <c:plotVisOnly val="1"/>
    <c:dispBlanksAs val="gap"/>
  </c:chart>
  <c:txPr>
    <a:bodyPr/>
    <a:lstStyle/>
    <a:p>
      <a:pPr>
        <a:defRPr sz="1794"/>
      </a:pPr>
      <a:endParaRPr lang="is-I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title>
      <c:layout/>
    </c:title>
    <c:view3D>
      <c:hPercent val="4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381544412211632E-2"/>
          <c:y val="5.8429575305603575E-2"/>
          <c:w val="0.92358490566037732"/>
          <c:h val="0.79588014981272326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5449">
              <a:solidFill>
                <a:schemeClr val="tx1"/>
              </a:solidFill>
              <a:prstDash val="solid"/>
            </a:ln>
          </c:spPr>
          <c:cat>
            <c:strRef>
              <c:f>Sheet1!$B$1:$V$1</c:f>
              <c:strCache>
                <c:ptCount val="2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2008m</c:v>
                </c:pt>
                <c:pt idx="20">
                  <c:v>2008</c:v>
                </c:pt>
              </c:strCache>
            </c:strRef>
          </c:cat>
          <c:val>
            <c:numRef>
              <c:f>Sheet1!$B$2:$V$2</c:f>
              <c:numCache>
                <c:formatCode>0.0</c:formatCode>
                <c:ptCount val="21"/>
                <c:pt idx="0">
                  <c:v>60.290796160361381</c:v>
                </c:pt>
                <c:pt idx="1">
                  <c:v>53.794048519668195</c:v>
                </c:pt>
                <c:pt idx="2">
                  <c:v>54.057418888971959</c:v>
                </c:pt>
                <c:pt idx="3">
                  <c:v>63.693158465045023</c:v>
                </c:pt>
                <c:pt idx="4">
                  <c:v>70.210639160920223</c:v>
                </c:pt>
                <c:pt idx="5">
                  <c:v>62.92273658485621</c:v>
                </c:pt>
                <c:pt idx="6">
                  <c:v>61.324895983154654</c:v>
                </c:pt>
                <c:pt idx="7">
                  <c:v>60.830261595170484</c:v>
                </c:pt>
                <c:pt idx="8">
                  <c:v>63.099395427133963</c:v>
                </c:pt>
                <c:pt idx="9">
                  <c:v>68.597830945651268</c:v>
                </c:pt>
                <c:pt idx="10">
                  <c:v>80.132954036929036</c:v>
                </c:pt>
                <c:pt idx="11">
                  <c:v>105.53845208827242</c:v>
                </c:pt>
                <c:pt idx="12">
                  <c:v>120.40360516289175</c:v>
                </c:pt>
                <c:pt idx="13">
                  <c:v>108.77420540143306</c:v>
                </c:pt>
                <c:pt idx="14">
                  <c:v>134.29756977708871</c:v>
                </c:pt>
                <c:pt idx="15">
                  <c:v>172.9339027591023</c:v>
                </c:pt>
                <c:pt idx="16">
                  <c:v>276.50714099904832</c:v>
                </c:pt>
                <c:pt idx="17">
                  <c:v>429.97995525251957</c:v>
                </c:pt>
                <c:pt idx="18">
                  <c:v>536.46288530406298</c:v>
                </c:pt>
                <c:pt idx="19">
                  <c:v>689.88498238402792</c:v>
                </c:pt>
                <c:pt idx="20">
                  <c:v>936</c:v>
                </c:pt>
              </c:numCache>
            </c:numRef>
          </c:val>
        </c:ser>
        <c:gapDepth val="0"/>
        <c:shape val="box"/>
        <c:axId val="87305600"/>
        <c:axId val="87307392"/>
        <c:axId val="0"/>
      </c:bar3DChart>
      <c:catAx>
        <c:axId val="87305600"/>
        <c:scaling>
          <c:orientation val="minMax"/>
        </c:scaling>
        <c:axPos val="b"/>
        <c:numFmt formatCode="General" sourceLinked="1"/>
        <c:tickLblPos val="low"/>
        <c:spPr>
          <a:ln w="136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795" b="0" i="0" u="none" strike="noStrike" baseline="0">
                <a:solidFill>
                  <a:schemeClr val="tx1"/>
                </a:solidFill>
                <a:latin typeface="+mn-lt"/>
                <a:ea typeface="Book Antiqua"/>
                <a:cs typeface="Book Antiqua"/>
              </a:defRPr>
            </a:pPr>
            <a:endParaRPr lang="is-IS"/>
          </a:p>
        </c:txPr>
        <c:crossAx val="87307392"/>
        <c:crosses val="autoZero"/>
        <c:auto val="1"/>
        <c:lblAlgn val="ctr"/>
        <c:lblOffset val="100"/>
        <c:tickLblSkip val="1"/>
        <c:tickMarkSkip val="1"/>
      </c:catAx>
      <c:valAx>
        <c:axId val="87307392"/>
        <c:scaling>
          <c:orientation val="minMax"/>
        </c:scaling>
        <c:axPos val="l"/>
        <c:majorGridlines>
          <c:spPr>
            <a:ln w="1361">
              <a:solidFill>
                <a:schemeClr val="tx1"/>
              </a:solidFill>
              <a:prstDash val="solid"/>
            </a:ln>
          </c:spPr>
        </c:majorGridlines>
        <c:numFmt formatCode="0" sourceLinked="0"/>
        <c:tickLblPos val="nextTo"/>
        <c:spPr>
          <a:ln w="13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0" i="0" u="none" strike="noStrike" baseline="0">
                <a:solidFill>
                  <a:schemeClr val="tx1"/>
                </a:solidFill>
                <a:latin typeface="+mn-lt"/>
                <a:ea typeface="Book Antiqua"/>
                <a:cs typeface="Book Antiqua"/>
              </a:defRPr>
            </a:pPr>
            <a:endParaRPr lang="is-IS"/>
          </a:p>
        </c:txPr>
        <c:crossAx val="87305600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774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is-I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hart>
    <c:autoTitleDeleted val="1"/>
    <c:view3D>
      <c:hPercent val="7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prstClr val="white">
            <a:alpha val="0"/>
          </a:prstClr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9058524173029924E-2"/>
          <c:y val="5.3949903660886277E-2"/>
          <c:w val="0.76844783715014076"/>
          <c:h val="0.805394990366088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6748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2004</c:v>
                </c:pt>
                <c:pt idx="1">
                  <c:v>2005</c:v>
                </c:pt>
                <c:pt idx="2">
                  <c:v>2007</c:v>
                </c:pt>
                <c:pt idx="3">
                  <c:v>2007</c:v>
                </c:pt>
                <c:pt idx="4">
                  <c:v>2008m</c:v>
                </c:pt>
                <c:pt idx="5">
                  <c:v>2008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115.2</c:v>
                </c:pt>
                <c:pt idx="1">
                  <c:v>154.1</c:v>
                </c:pt>
                <c:pt idx="2">
                  <c:v>208</c:v>
                </c:pt>
                <c:pt idx="3">
                  <c:v>242.7</c:v>
                </c:pt>
                <c:pt idx="4">
                  <c:v>312.39999999999969</c:v>
                </c:pt>
                <c:pt idx="5">
                  <c:v>470.3</c:v>
                </c:pt>
              </c:numCache>
            </c:numRef>
          </c:val>
        </c:ser>
        <c:gapDepth val="0"/>
        <c:shape val="box"/>
        <c:axId val="87343488"/>
        <c:axId val="87345024"/>
        <c:axId val="0"/>
      </c:bar3DChart>
      <c:catAx>
        <c:axId val="87343488"/>
        <c:scaling>
          <c:orientation val="minMax"/>
        </c:scaling>
        <c:axPos val="b"/>
        <c:numFmt formatCode="General" sourceLinked="1"/>
        <c:tickLblPos val="low"/>
        <c:spPr>
          <a:ln w="16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4"/>
            </a:pPr>
            <a:endParaRPr lang="is-IS"/>
          </a:p>
        </c:txPr>
        <c:crossAx val="87345024"/>
        <c:crosses val="autoZero"/>
        <c:auto val="1"/>
        <c:lblAlgn val="ctr"/>
        <c:lblOffset val="100"/>
        <c:tickLblSkip val="1"/>
        <c:tickMarkSkip val="1"/>
      </c:catAx>
      <c:valAx>
        <c:axId val="87345024"/>
        <c:scaling>
          <c:orientation val="minMax"/>
        </c:scaling>
        <c:axPos val="l"/>
        <c:majorGridlines>
          <c:spPr>
            <a:ln w="1687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spPr>
          <a:noFill/>
          <a:ln w="16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4"/>
            </a:pPr>
            <a:endParaRPr lang="is-IS"/>
          </a:p>
        </c:txPr>
        <c:crossAx val="8734348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</c:chart>
  <c:spPr>
    <a:gradFill flip="none" rotWithShape="1">
      <a:gsLst>
        <a:gs pos="0">
          <a:srgbClr val="F9B639">
            <a:tint val="15000"/>
            <a:satMod val="250000"/>
          </a:srgbClr>
        </a:gs>
        <a:gs pos="49000">
          <a:srgbClr val="F9B639">
            <a:tint val="50000"/>
            <a:satMod val="200000"/>
          </a:srgbClr>
        </a:gs>
        <a:gs pos="49100">
          <a:srgbClr val="F9B639">
            <a:tint val="64000"/>
            <a:satMod val="160000"/>
          </a:srgbClr>
        </a:gs>
        <a:gs pos="92000">
          <a:srgbClr val="F9B639">
            <a:tint val="50000"/>
            <a:satMod val="200000"/>
          </a:srgbClr>
        </a:gs>
        <a:gs pos="100000">
          <a:srgbClr val="F9B639">
            <a:tint val="43000"/>
            <a:satMod val="190000"/>
          </a:srgbClr>
        </a:gs>
      </a:gsLst>
      <a:path path="circle">
        <a:fillToRect r="100000" b="100000"/>
      </a:path>
      <a:tileRect l="-100000" t="-100000"/>
    </a:gradFill>
    <a:ln w="11346" cap="flat" cmpd="sng" algn="ctr">
      <a:solidFill>
        <a:schemeClr val="accent4"/>
      </a:solidFill>
      <a:prstDash val="solid"/>
    </a:ln>
    <a:effectLst>
      <a:outerShdw blurRad="50800" dist="25000" dir="5400000" rotWithShape="0">
        <a:schemeClr val="accent4">
          <a:shade val="30000"/>
          <a:satMod val="150000"/>
          <a:alpha val="38000"/>
        </a:schemeClr>
      </a:outerShdw>
    </a:effectLst>
    <a:scene3d>
      <a:camera prst="orthographicFront"/>
      <a:lightRig rig="threePt" dir="t"/>
    </a:scene3d>
    <a:sp3d>
      <a:bevelT/>
    </a:sp3d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s-I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title>
      <c:layout>
        <c:manualLayout>
          <c:xMode val="edge"/>
          <c:yMode val="edge"/>
          <c:x val="0.43882458845075462"/>
          <c:y val="4.0596189734838375E-2"/>
        </c:manualLayout>
      </c:layout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6.4075977344937432E-2"/>
          <c:y val="2.7104175690008215E-2"/>
          <c:w val="0.91662577704102965"/>
          <c:h val="0.80821056015214843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Months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/>
          </c:spPr>
          <c:cat>
            <c:strRef>
              <c:f>Sheet1!$A$2:$A$22</c:f>
              <c:strCache>
                <c:ptCount val="2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2008m</c:v>
                </c:pt>
                <c:pt idx="20">
                  <c:v>2008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3.4299999999999997</c:v>
                </c:pt>
                <c:pt idx="1">
                  <c:v>3.32</c:v>
                </c:pt>
                <c:pt idx="2">
                  <c:v>3.2</c:v>
                </c:pt>
                <c:pt idx="3">
                  <c:v>4.37</c:v>
                </c:pt>
                <c:pt idx="4">
                  <c:v>4.5599999999999996</c:v>
                </c:pt>
                <c:pt idx="5">
                  <c:v>2.62</c:v>
                </c:pt>
                <c:pt idx="6">
                  <c:v>2.3499999999999988</c:v>
                </c:pt>
                <c:pt idx="7">
                  <c:v>2.9699999999999998</c:v>
                </c:pt>
                <c:pt idx="8">
                  <c:v>2.5499999999999998</c:v>
                </c:pt>
                <c:pt idx="9">
                  <c:v>2.3499999999999988</c:v>
                </c:pt>
                <c:pt idx="10">
                  <c:v>2.57</c:v>
                </c:pt>
                <c:pt idx="11">
                  <c:v>2.2000000000000002</c:v>
                </c:pt>
                <c:pt idx="12">
                  <c:v>2.02</c:v>
                </c:pt>
                <c:pt idx="13">
                  <c:v>2.2999999999999998</c:v>
                </c:pt>
                <c:pt idx="14">
                  <c:v>2.2400000000000002</c:v>
                </c:pt>
                <c:pt idx="15">
                  <c:v>2.1</c:v>
                </c:pt>
                <c:pt idx="16">
                  <c:v>1.8</c:v>
                </c:pt>
                <c:pt idx="17">
                  <c:v>3.5</c:v>
                </c:pt>
                <c:pt idx="18">
                  <c:v>3.4</c:v>
                </c:pt>
                <c:pt idx="19">
                  <c:v>3.3</c:v>
                </c:pt>
                <c:pt idx="20">
                  <c:v>7.5</c:v>
                </c:pt>
              </c:numCache>
            </c:numRef>
          </c:val>
        </c:ser>
        <c:shape val="box"/>
        <c:axId val="93900800"/>
        <c:axId val="93902336"/>
        <c:axId val="0"/>
      </c:bar3DChart>
      <c:catAx>
        <c:axId val="93900800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396"/>
            </a:pPr>
            <a:endParaRPr lang="is-IS"/>
          </a:p>
        </c:txPr>
        <c:crossAx val="93902336"/>
        <c:crosses val="autoZero"/>
        <c:auto val="1"/>
        <c:lblAlgn val="ctr"/>
        <c:lblOffset val="100"/>
        <c:tickLblSkip val="1"/>
      </c:catAx>
      <c:valAx>
        <c:axId val="93902336"/>
        <c:scaling>
          <c:orientation val="minMax"/>
        </c:scaling>
        <c:axPos val="l"/>
        <c:majorGridlines/>
        <c:numFmt formatCode="General" sourceLinked="1"/>
        <c:tickLblPos val="nextTo"/>
        <c:crossAx val="93900800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txPr>
    <a:bodyPr/>
    <a:lstStyle/>
    <a:p>
      <a:pPr>
        <a:defRPr sz="1796"/>
      </a:pPr>
      <a:endParaRPr lang="is-I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s-IS"/>
  <c:chart>
    <c:title>
      <c:layout/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% of short-term debt</c:v>
                </c:pt>
              </c:strCache>
            </c:strRef>
          </c:tx>
          <c:cat>
            <c:strRef>
              <c:f>Sheet1!$A$2:$A$22</c:f>
              <c:strCache>
                <c:ptCount val="21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2008m</c:v>
                </c:pt>
                <c:pt idx="20">
                  <c:v>2008</c:v>
                </c:pt>
              </c:strCache>
            </c:strRef>
          </c:cat>
          <c:val>
            <c:numRef>
              <c:f>Sheet1!$B$2:$B$22</c:f>
              <c:numCache>
                <c:formatCode>0.0</c:formatCode>
                <c:ptCount val="21"/>
                <c:pt idx="0">
                  <c:v>77.519379844961179</c:v>
                </c:pt>
                <c:pt idx="1">
                  <c:v>102.04081632653055</c:v>
                </c:pt>
                <c:pt idx="2">
                  <c:v>102.04081632653055</c:v>
                </c:pt>
                <c:pt idx="3">
                  <c:v>119.04761904761924</c:v>
                </c:pt>
                <c:pt idx="4">
                  <c:v>121.95121951219512</c:v>
                </c:pt>
                <c:pt idx="5">
                  <c:v>90.909090909090907</c:v>
                </c:pt>
                <c:pt idx="6">
                  <c:v>72.463768115942031</c:v>
                </c:pt>
                <c:pt idx="7">
                  <c:v>81.300813008130092</c:v>
                </c:pt>
                <c:pt idx="8">
                  <c:v>52.910052910052912</c:v>
                </c:pt>
                <c:pt idx="9">
                  <c:v>56.17977528089893</c:v>
                </c:pt>
                <c:pt idx="10">
                  <c:v>65.359477124182817</c:v>
                </c:pt>
                <c:pt idx="11">
                  <c:v>39.215686274509856</c:v>
                </c:pt>
                <c:pt idx="12">
                  <c:v>39.215686274509856</c:v>
                </c:pt>
                <c:pt idx="13">
                  <c:v>26.881720430107499</c:v>
                </c:pt>
                <c:pt idx="14">
                  <c:v>39.682539682539755</c:v>
                </c:pt>
                <c:pt idx="15">
                  <c:v>36.900369003689974</c:v>
                </c:pt>
                <c:pt idx="16">
                  <c:v>20.876826722338205</c:v>
                </c:pt>
                <c:pt idx="17">
                  <c:v>21.413276231263335</c:v>
                </c:pt>
                <c:pt idx="18">
                  <c:v>6.666666666666667</c:v>
                </c:pt>
                <c:pt idx="19">
                  <c:v>5.9523809523809463</c:v>
                </c:pt>
                <c:pt idx="20">
                  <c:v>9.1</c:v>
                </c:pt>
              </c:numCache>
            </c:numRef>
          </c:val>
        </c:ser>
        <c:shape val="box"/>
        <c:axId val="93981696"/>
        <c:axId val="94020352"/>
        <c:axId val="0"/>
      </c:bar3DChart>
      <c:catAx>
        <c:axId val="9398169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 sz="1194"/>
            </a:pPr>
            <a:endParaRPr lang="is-IS"/>
          </a:p>
        </c:txPr>
        <c:crossAx val="94020352"/>
        <c:crosses val="autoZero"/>
        <c:auto val="1"/>
        <c:lblAlgn val="ctr"/>
        <c:lblOffset val="100"/>
        <c:tickLblSkip val="1"/>
      </c:catAx>
      <c:valAx>
        <c:axId val="94020352"/>
        <c:scaling>
          <c:orientation val="minMax"/>
        </c:scaling>
        <c:axPos val="l"/>
        <c:majorGridlines/>
        <c:numFmt formatCode="0" sourceLinked="0"/>
        <c:tickLblPos val="nextTo"/>
        <c:crossAx val="9398169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</c:chart>
  <c:txPr>
    <a:bodyPr/>
    <a:lstStyle/>
    <a:p>
      <a:pPr>
        <a:defRPr sz="1794"/>
      </a:pPr>
      <a:endParaRPr lang="is-I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s-I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spPr>
            <a:ln w="50800"/>
          </c:spPr>
          <c:marker>
            <c:symbol val="none"/>
          </c:marker>
          <c:cat>
            <c:numRef>
              <c:f>'sedlabanki_is 1 '!$A$185:$A$434</c:f>
              <c:numCache>
                <c:formatCode>d/m/yyyy</c:formatCode>
                <c:ptCount val="250"/>
                <c:pt idx="0">
                  <c:v>39351</c:v>
                </c:pt>
                <c:pt idx="1">
                  <c:v>39352</c:v>
                </c:pt>
                <c:pt idx="2">
                  <c:v>39353</c:v>
                </c:pt>
                <c:pt idx="3">
                  <c:v>39356</c:v>
                </c:pt>
                <c:pt idx="4">
                  <c:v>39357</c:v>
                </c:pt>
                <c:pt idx="5">
                  <c:v>39358</c:v>
                </c:pt>
                <c:pt idx="6">
                  <c:v>39359</c:v>
                </c:pt>
                <c:pt idx="7">
                  <c:v>39360</c:v>
                </c:pt>
                <c:pt idx="8">
                  <c:v>39363</c:v>
                </c:pt>
                <c:pt idx="9">
                  <c:v>39364</c:v>
                </c:pt>
                <c:pt idx="10">
                  <c:v>39365</c:v>
                </c:pt>
                <c:pt idx="11">
                  <c:v>39366</c:v>
                </c:pt>
                <c:pt idx="12">
                  <c:v>39367</c:v>
                </c:pt>
                <c:pt idx="13">
                  <c:v>39370</c:v>
                </c:pt>
                <c:pt idx="14">
                  <c:v>39371</c:v>
                </c:pt>
                <c:pt idx="15">
                  <c:v>39372</c:v>
                </c:pt>
                <c:pt idx="16">
                  <c:v>39373</c:v>
                </c:pt>
                <c:pt idx="17">
                  <c:v>39374</c:v>
                </c:pt>
                <c:pt idx="18">
                  <c:v>39377</c:v>
                </c:pt>
                <c:pt idx="19">
                  <c:v>39378</c:v>
                </c:pt>
                <c:pt idx="20">
                  <c:v>39379</c:v>
                </c:pt>
                <c:pt idx="21">
                  <c:v>39380</c:v>
                </c:pt>
                <c:pt idx="22">
                  <c:v>39381</c:v>
                </c:pt>
                <c:pt idx="23">
                  <c:v>39384</c:v>
                </c:pt>
                <c:pt idx="24">
                  <c:v>39385</c:v>
                </c:pt>
                <c:pt idx="25">
                  <c:v>39386</c:v>
                </c:pt>
                <c:pt idx="26">
                  <c:v>39387</c:v>
                </c:pt>
                <c:pt idx="27">
                  <c:v>39388</c:v>
                </c:pt>
                <c:pt idx="28">
                  <c:v>39391</c:v>
                </c:pt>
                <c:pt idx="29">
                  <c:v>39392</c:v>
                </c:pt>
                <c:pt idx="30">
                  <c:v>39393</c:v>
                </c:pt>
                <c:pt idx="31">
                  <c:v>39394</c:v>
                </c:pt>
                <c:pt idx="32">
                  <c:v>39395</c:v>
                </c:pt>
                <c:pt idx="33">
                  <c:v>39398</c:v>
                </c:pt>
                <c:pt idx="34">
                  <c:v>39399</c:v>
                </c:pt>
                <c:pt idx="35">
                  <c:v>39400</c:v>
                </c:pt>
                <c:pt idx="36">
                  <c:v>39401</c:v>
                </c:pt>
                <c:pt idx="37">
                  <c:v>39402</c:v>
                </c:pt>
                <c:pt idx="38">
                  <c:v>39405</c:v>
                </c:pt>
                <c:pt idx="39">
                  <c:v>39406</c:v>
                </c:pt>
                <c:pt idx="40">
                  <c:v>39407</c:v>
                </c:pt>
                <c:pt idx="41">
                  <c:v>39408</c:v>
                </c:pt>
                <c:pt idx="42">
                  <c:v>39409</c:v>
                </c:pt>
                <c:pt idx="43">
                  <c:v>39412</c:v>
                </c:pt>
                <c:pt idx="44">
                  <c:v>39413</c:v>
                </c:pt>
                <c:pt idx="45">
                  <c:v>39414</c:v>
                </c:pt>
                <c:pt idx="46">
                  <c:v>39415</c:v>
                </c:pt>
                <c:pt idx="47">
                  <c:v>39416</c:v>
                </c:pt>
                <c:pt idx="48">
                  <c:v>39419</c:v>
                </c:pt>
                <c:pt idx="49">
                  <c:v>39420</c:v>
                </c:pt>
                <c:pt idx="50">
                  <c:v>39421</c:v>
                </c:pt>
                <c:pt idx="51">
                  <c:v>39422</c:v>
                </c:pt>
                <c:pt idx="52">
                  <c:v>39423</c:v>
                </c:pt>
                <c:pt idx="53">
                  <c:v>39426</c:v>
                </c:pt>
                <c:pt idx="54">
                  <c:v>39427</c:v>
                </c:pt>
                <c:pt idx="55">
                  <c:v>39428</c:v>
                </c:pt>
                <c:pt idx="56">
                  <c:v>39429</c:v>
                </c:pt>
                <c:pt idx="57">
                  <c:v>39430</c:v>
                </c:pt>
                <c:pt idx="58">
                  <c:v>39433</c:v>
                </c:pt>
                <c:pt idx="59">
                  <c:v>39434</c:v>
                </c:pt>
                <c:pt idx="60">
                  <c:v>39435</c:v>
                </c:pt>
                <c:pt idx="61">
                  <c:v>39436</c:v>
                </c:pt>
                <c:pt idx="62">
                  <c:v>39437</c:v>
                </c:pt>
                <c:pt idx="63">
                  <c:v>39443</c:v>
                </c:pt>
                <c:pt idx="64">
                  <c:v>39444</c:v>
                </c:pt>
                <c:pt idx="65">
                  <c:v>39447</c:v>
                </c:pt>
                <c:pt idx="66">
                  <c:v>39450</c:v>
                </c:pt>
                <c:pt idx="67">
                  <c:v>39451</c:v>
                </c:pt>
                <c:pt idx="68">
                  <c:v>39454</c:v>
                </c:pt>
                <c:pt idx="69">
                  <c:v>39455</c:v>
                </c:pt>
                <c:pt idx="70">
                  <c:v>39456</c:v>
                </c:pt>
                <c:pt idx="71">
                  <c:v>39457</c:v>
                </c:pt>
                <c:pt idx="72">
                  <c:v>39458</c:v>
                </c:pt>
                <c:pt idx="73">
                  <c:v>39461</c:v>
                </c:pt>
                <c:pt idx="74">
                  <c:v>39462</c:v>
                </c:pt>
                <c:pt idx="75">
                  <c:v>39463</c:v>
                </c:pt>
                <c:pt idx="76">
                  <c:v>39464</c:v>
                </c:pt>
                <c:pt idx="77">
                  <c:v>39465</c:v>
                </c:pt>
                <c:pt idx="78">
                  <c:v>39468</c:v>
                </c:pt>
                <c:pt idx="79">
                  <c:v>39469</c:v>
                </c:pt>
                <c:pt idx="80">
                  <c:v>39470</c:v>
                </c:pt>
                <c:pt idx="81">
                  <c:v>39471</c:v>
                </c:pt>
                <c:pt idx="82">
                  <c:v>39472</c:v>
                </c:pt>
                <c:pt idx="83">
                  <c:v>39475</c:v>
                </c:pt>
                <c:pt idx="84">
                  <c:v>39476</c:v>
                </c:pt>
                <c:pt idx="85">
                  <c:v>39477</c:v>
                </c:pt>
                <c:pt idx="86">
                  <c:v>39478</c:v>
                </c:pt>
                <c:pt idx="87">
                  <c:v>39479</c:v>
                </c:pt>
                <c:pt idx="88">
                  <c:v>39482</c:v>
                </c:pt>
                <c:pt idx="89">
                  <c:v>39483</c:v>
                </c:pt>
                <c:pt idx="90">
                  <c:v>39484</c:v>
                </c:pt>
                <c:pt idx="91">
                  <c:v>39485</c:v>
                </c:pt>
                <c:pt idx="92">
                  <c:v>39486</c:v>
                </c:pt>
                <c:pt idx="93">
                  <c:v>39489</c:v>
                </c:pt>
                <c:pt idx="94">
                  <c:v>39490</c:v>
                </c:pt>
                <c:pt idx="95">
                  <c:v>39491</c:v>
                </c:pt>
                <c:pt idx="96">
                  <c:v>39492</c:v>
                </c:pt>
                <c:pt idx="97">
                  <c:v>39493</c:v>
                </c:pt>
                <c:pt idx="98">
                  <c:v>39496</c:v>
                </c:pt>
                <c:pt idx="99">
                  <c:v>39497</c:v>
                </c:pt>
                <c:pt idx="100">
                  <c:v>39498</c:v>
                </c:pt>
                <c:pt idx="101">
                  <c:v>39499</c:v>
                </c:pt>
                <c:pt idx="102">
                  <c:v>39500</c:v>
                </c:pt>
                <c:pt idx="103">
                  <c:v>39503</c:v>
                </c:pt>
                <c:pt idx="104">
                  <c:v>39504</c:v>
                </c:pt>
                <c:pt idx="105">
                  <c:v>39505</c:v>
                </c:pt>
                <c:pt idx="106">
                  <c:v>39506</c:v>
                </c:pt>
                <c:pt idx="107">
                  <c:v>39507</c:v>
                </c:pt>
                <c:pt idx="108">
                  <c:v>39510</c:v>
                </c:pt>
                <c:pt idx="109">
                  <c:v>39511</c:v>
                </c:pt>
                <c:pt idx="110">
                  <c:v>39512</c:v>
                </c:pt>
                <c:pt idx="111">
                  <c:v>39513</c:v>
                </c:pt>
                <c:pt idx="112">
                  <c:v>39514</c:v>
                </c:pt>
                <c:pt idx="113">
                  <c:v>39517</c:v>
                </c:pt>
                <c:pt idx="114">
                  <c:v>39518</c:v>
                </c:pt>
                <c:pt idx="115">
                  <c:v>39519</c:v>
                </c:pt>
                <c:pt idx="116">
                  <c:v>39520</c:v>
                </c:pt>
                <c:pt idx="117">
                  <c:v>39521</c:v>
                </c:pt>
                <c:pt idx="118">
                  <c:v>39524</c:v>
                </c:pt>
                <c:pt idx="119">
                  <c:v>39525</c:v>
                </c:pt>
                <c:pt idx="120">
                  <c:v>39526</c:v>
                </c:pt>
                <c:pt idx="121">
                  <c:v>39532</c:v>
                </c:pt>
                <c:pt idx="122">
                  <c:v>39533</c:v>
                </c:pt>
                <c:pt idx="123">
                  <c:v>39534</c:v>
                </c:pt>
                <c:pt idx="124">
                  <c:v>39535</c:v>
                </c:pt>
                <c:pt idx="125">
                  <c:v>39538</c:v>
                </c:pt>
                <c:pt idx="126">
                  <c:v>39539</c:v>
                </c:pt>
                <c:pt idx="127">
                  <c:v>39540</c:v>
                </c:pt>
                <c:pt idx="128">
                  <c:v>39541</c:v>
                </c:pt>
                <c:pt idx="129">
                  <c:v>39542</c:v>
                </c:pt>
                <c:pt idx="130">
                  <c:v>39545</c:v>
                </c:pt>
                <c:pt idx="131">
                  <c:v>39546</c:v>
                </c:pt>
                <c:pt idx="132">
                  <c:v>39547</c:v>
                </c:pt>
                <c:pt idx="133">
                  <c:v>39548</c:v>
                </c:pt>
                <c:pt idx="134">
                  <c:v>39549</c:v>
                </c:pt>
                <c:pt idx="135">
                  <c:v>39552</c:v>
                </c:pt>
                <c:pt idx="136">
                  <c:v>39553</c:v>
                </c:pt>
                <c:pt idx="137">
                  <c:v>39554</c:v>
                </c:pt>
                <c:pt idx="138">
                  <c:v>39555</c:v>
                </c:pt>
                <c:pt idx="139">
                  <c:v>39556</c:v>
                </c:pt>
                <c:pt idx="140">
                  <c:v>39559</c:v>
                </c:pt>
                <c:pt idx="141">
                  <c:v>39560</c:v>
                </c:pt>
                <c:pt idx="142">
                  <c:v>39561</c:v>
                </c:pt>
                <c:pt idx="143">
                  <c:v>39563</c:v>
                </c:pt>
                <c:pt idx="144">
                  <c:v>39566</c:v>
                </c:pt>
                <c:pt idx="145">
                  <c:v>39567</c:v>
                </c:pt>
                <c:pt idx="146">
                  <c:v>39568</c:v>
                </c:pt>
                <c:pt idx="147">
                  <c:v>39570</c:v>
                </c:pt>
                <c:pt idx="148">
                  <c:v>39573</c:v>
                </c:pt>
                <c:pt idx="149">
                  <c:v>39574</c:v>
                </c:pt>
                <c:pt idx="150">
                  <c:v>39575</c:v>
                </c:pt>
                <c:pt idx="151">
                  <c:v>39576</c:v>
                </c:pt>
                <c:pt idx="152">
                  <c:v>39577</c:v>
                </c:pt>
                <c:pt idx="153">
                  <c:v>39581</c:v>
                </c:pt>
                <c:pt idx="154">
                  <c:v>39582</c:v>
                </c:pt>
                <c:pt idx="155">
                  <c:v>39583</c:v>
                </c:pt>
                <c:pt idx="156">
                  <c:v>39584</c:v>
                </c:pt>
                <c:pt idx="157">
                  <c:v>39587</c:v>
                </c:pt>
                <c:pt idx="158">
                  <c:v>39588</c:v>
                </c:pt>
                <c:pt idx="159">
                  <c:v>39589</c:v>
                </c:pt>
                <c:pt idx="160">
                  <c:v>39590</c:v>
                </c:pt>
                <c:pt idx="161">
                  <c:v>39591</c:v>
                </c:pt>
                <c:pt idx="162">
                  <c:v>39594</c:v>
                </c:pt>
                <c:pt idx="163">
                  <c:v>39595</c:v>
                </c:pt>
                <c:pt idx="164">
                  <c:v>39596</c:v>
                </c:pt>
                <c:pt idx="165">
                  <c:v>39597</c:v>
                </c:pt>
                <c:pt idx="166">
                  <c:v>39598</c:v>
                </c:pt>
                <c:pt idx="167">
                  <c:v>39601</c:v>
                </c:pt>
                <c:pt idx="168">
                  <c:v>39602</c:v>
                </c:pt>
                <c:pt idx="169">
                  <c:v>39603</c:v>
                </c:pt>
                <c:pt idx="170">
                  <c:v>39604</c:v>
                </c:pt>
                <c:pt idx="171">
                  <c:v>39605</c:v>
                </c:pt>
                <c:pt idx="172">
                  <c:v>39608</c:v>
                </c:pt>
                <c:pt idx="173">
                  <c:v>39609</c:v>
                </c:pt>
                <c:pt idx="174">
                  <c:v>39610</c:v>
                </c:pt>
                <c:pt idx="175">
                  <c:v>39611</c:v>
                </c:pt>
                <c:pt idx="176">
                  <c:v>39612</c:v>
                </c:pt>
                <c:pt idx="177">
                  <c:v>39615</c:v>
                </c:pt>
                <c:pt idx="178">
                  <c:v>39617</c:v>
                </c:pt>
                <c:pt idx="179">
                  <c:v>39618</c:v>
                </c:pt>
                <c:pt idx="180">
                  <c:v>39619</c:v>
                </c:pt>
                <c:pt idx="181">
                  <c:v>39622</c:v>
                </c:pt>
                <c:pt idx="182">
                  <c:v>39623</c:v>
                </c:pt>
                <c:pt idx="183">
                  <c:v>39624</c:v>
                </c:pt>
                <c:pt idx="184">
                  <c:v>39625</c:v>
                </c:pt>
                <c:pt idx="185">
                  <c:v>39626</c:v>
                </c:pt>
                <c:pt idx="186">
                  <c:v>39629</c:v>
                </c:pt>
                <c:pt idx="187">
                  <c:v>39630</c:v>
                </c:pt>
                <c:pt idx="188">
                  <c:v>39631</c:v>
                </c:pt>
                <c:pt idx="189">
                  <c:v>39632</c:v>
                </c:pt>
                <c:pt idx="190">
                  <c:v>39633</c:v>
                </c:pt>
                <c:pt idx="191">
                  <c:v>39636</c:v>
                </c:pt>
                <c:pt idx="192">
                  <c:v>39637</c:v>
                </c:pt>
                <c:pt idx="193">
                  <c:v>39638</c:v>
                </c:pt>
                <c:pt idx="194">
                  <c:v>39639</c:v>
                </c:pt>
                <c:pt idx="195">
                  <c:v>39640</c:v>
                </c:pt>
                <c:pt idx="196">
                  <c:v>39643</c:v>
                </c:pt>
                <c:pt idx="197">
                  <c:v>39644</c:v>
                </c:pt>
                <c:pt idx="198">
                  <c:v>39645</c:v>
                </c:pt>
                <c:pt idx="199">
                  <c:v>39646</c:v>
                </c:pt>
                <c:pt idx="200">
                  <c:v>39647</c:v>
                </c:pt>
                <c:pt idx="201">
                  <c:v>39650</c:v>
                </c:pt>
                <c:pt idx="202">
                  <c:v>39651</c:v>
                </c:pt>
                <c:pt idx="203">
                  <c:v>39652</c:v>
                </c:pt>
                <c:pt idx="204">
                  <c:v>39653</c:v>
                </c:pt>
                <c:pt idx="205">
                  <c:v>39654</c:v>
                </c:pt>
                <c:pt idx="206">
                  <c:v>39657</c:v>
                </c:pt>
                <c:pt idx="207">
                  <c:v>39658</c:v>
                </c:pt>
                <c:pt idx="208">
                  <c:v>39659</c:v>
                </c:pt>
                <c:pt idx="209">
                  <c:v>39660</c:v>
                </c:pt>
                <c:pt idx="210">
                  <c:v>39661</c:v>
                </c:pt>
                <c:pt idx="211">
                  <c:v>39665</c:v>
                </c:pt>
                <c:pt idx="212">
                  <c:v>39666</c:v>
                </c:pt>
                <c:pt idx="213">
                  <c:v>39667</c:v>
                </c:pt>
                <c:pt idx="214">
                  <c:v>39668</c:v>
                </c:pt>
                <c:pt idx="215">
                  <c:v>39671</c:v>
                </c:pt>
                <c:pt idx="216">
                  <c:v>39672</c:v>
                </c:pt>
                <c:pt idx="217">
                  <c:v>39673</c:v>
                </c:pt>
                <c:pt idx="218">
                  <c:v>39674</c:v>
                </c:pt>
                <c:pt idx="219">
                  <c:v>39675</c:v>
                </c:pt>
                <c:pt idx="220">
                  <c:v>39678</c:v>
                </c:pt>
                <c:pt idx="221">
                  <c:v>39679</c:v>
                </c:pt>
                <c:pt idx="222">
                  <c:v>39680</c:v>
                </c:pt>
                <c:pt idx="223">
                  <c:v>39681</c:v>
                </c:pt>
                <c:pt idx="224">
                  <c:v>39682</c:v>
                </c:pt>
                <c:pt idx="225">
                  <c:v>39685</c:v>
                </c:pt>
                <c:pt idx="226">
                  <c:v>39686</c:v>
                </c:pt>
                <c:pt idx="227">
                  <c:v>39687</c:v>
                </c:pt>
                <c:pt idx="228">
                  <c:v>39688</c:v>
                </c:pt>
                <c:pt idx="229">
                  <c:v>39689</c:v>
                </c:pt>
                <c:pt idx="230">
                  <c:v>39692</c:v>
                </c:pt>
                <c:pt idx="231">
                  <c:v>39693</c:v>
                </c:pt>
                <c:pt idx="232">
                  <c:v>39694</c:v>
                </c:pt>
                <c:pt idx="233">
                  <c:v>39695</c:v>
                </c:pt>
                <c:pt idx="234">
                  <c:v>39696</c:v>
                </c:pt>
                <c:pt idx="235">
                  <c:v>39699</c:v>
                </c:pt>
                <c:pt idx="236">
                  <c:v>39700</c:v>
                </c:pt>
                <c:pt idx="237">
                  <c:v>39701</c:v>
                </c:pt>
                <c:pt idx="238">
                  <c:v>39702</c:v>
                </c:pt>
                <c:pt idx="239">
                  <c:v>39703</c:v>
                </c:pt>
                <c:pt idx="240">
                  <c:v>39706</c:v>
                </c:pt>
                <c:pt idx="241">
                  <c:v>39707</c:v>
                </c:pt>
                <c:pt idx="242">
                  <c:v>39708</c:v>
                </c:pt>
                <c:pt idx="243">
                  <c:v>39709</c:v>
                </c:pt>
                <c:pt idx="244">
                  <c:v>39710</c:v>
                </c:pt>
                <c:pt idx="245">
                  <c:v>39713</c:v>
                </c:pt>
                <c:pt idx="246">
                  <c:v>39714</c:v>
                </c:pt>
                <c:pt idx="247">
                  <c:v>39715</c:v>
                </c:pt>
                <c:pt idx="248">
                  <c:v>39716</c:v>
                </c:pt>
                <c:pt idx="249">
                  <c:v>39717</c:v>
                </c:pt>
              </c:numCache>
            </c:numRef>
          </c:cat>
          <c:val>
            <c:numRef>
              <c:f>'sedlabanki_is 1 '!$B$185:$B$434</c:f>
              <c:numCache>
                <c:formatCode>#,##0.0######</c:formatCode>
                <c:ptCount val="250"/>
                <c:pt idx="0">
                  <c:v>62.09</c:v>
                </c:pt>
                <c:pt idx="1">
                  <c:v>61.690000000000012</c:v>
                </c:pt>
                <c:pt idx="2">
                  <c:v>61.88</c:v>
                </c:pt>
                <c:pt idx="3">
                  <c:v>61.620000000000012</c:v>
                </c:pt>
                <c:pt idx="4">
                  <c:v>61.75</c:v>
                </c:pt>
                <c:pt idx="5">
                  <c:v>61.56</c:v>
                </c:pt>
                <c:pt idx="6">
                  <c:v>61.43</c:v>
                </c:pt>
                <c:pt idx="7">
                  <c:v>61.14</c:v>
                </c:pt>
                <c:pt idx="8">
                  <c:v>60.92</c:v>
                </c:pt>
                <c:pt idx="9">
                  <c:v>60.81</c:v>
                </c:pt>
                <c:pt idx="10">
                  <c:v>60.4</c:v>
                </c:pt>
                <c:pt idx="11">
                  <c:v>59.97</c:v>
                </c:pt>
                <c:pt idx="12">
                  <c:v>60.190000000000012</c:v>
                </c:pt>
                <c:pt idx="13">
                  <c:v>59.97</c:v>
                </c:pt>
                <c:pt idx="14">
                  <c:v>60.9</c:v>
                </c:pt>
                <c:pt idx="15">
                  <c:v>60.57</c:v>
                </c:pt>
                <c:pt idx="16">
                  <c:v>59.91</c:v>
                </c:pt>
                <c:pt idx="17">
                  <c:v>59.83</c:v>
                </c:pt>
                <c:pt idx="18">
                  <c:v>61.42</c:v>
                </c:pt>
                <c:pt idx="19">
                  <c:v>60.61</c:v>
                </c:pt>
                <c:pt idx="20">
                  <c:v>60.82</c:v>
                </c:pt>
                <c:pt idx="21">
                  <c:v>60.75</c:v>
                </c:pt>
                <c:pt idx="22">
                  <c:v>60.53</c:v>
                </c:pt>
                <c:pt idx="23">
                  <c:v>60.31</c:v>
                </c:pt>
                <c:pt idx="24">
                  <c:v>60.43</c:v>
                </c:pt>
                <c:pt idx="25">
                  <c:v>59.92</c:v>
                </c:pt>
                <c:pt idx="26">
                  <c:v>58.790000000000013</c:v>
                </c:pt>
                <c:pt idx="27">
                  <c:v>58.99</c:v>
                </c:pt>
                <c:pt idx="28">
                  <c:v>59.190000000000012</c:v>
                </c:pt>
                <c:pt idx="29">
                  <c:v>58.790000000000013</c:v>
                </c:pt>
                <c:pt idx="30">
                  <c:v>58.5</c:v>
                </c:pt>
                <c:pt idx="31">
                  <c:v>60.07</c:v>
                </c:pt>
                <c:pt idx="32">
                  <c:v>59.92</c:v>
                </c:pt>
                <c:pt idx="33">
                  <c:v>60.61</c:v>
                </c:pt>
                <c:pt idx="34">
                  <c:v>60.620000000000012</c:v>
                </c:pt>
                <c:pt idx="35">
                  <c:v>59.54</c:v>
                </c:pt>
                <c:pt idx="36">
                  <c:v>60.59</c:v>
                </c:pt>
                <c:pt idx="37">
                  <c:v>61.14</c:v>
                </c:pt>
                <c:pt idx="38">
                  <c:v>60.9</c:v>
                </c:pt>
                <c:pt idx="39">
                  <c:v>61.55</c:v>
                </c:pt>
                <c:pt idx="40">
                  <c:v>62.43</c:v>
                </c:pt>
                <c:pt idx="41">
                  <c:v>62.54</c:v>
                </c:pt>
                <c:pt idx="42">
                  <c:v>62.730000000000011</c:v>
                </c:pt>
                <c:pt idx="43">
                  <c:v>62.35</c:v>
                </c:pt>
                <c:pt idx="44">
                  <c:v>62.85</c:v>
                </c:pt>
                <c:pt idx="45">
                  <c:v>62.85</c:v>
                </c:pt>
                <c:pt idx="46">
                  <c:v>61.35</c:v>
                </c:pt>
                <c:pt idx="47">
                  <c:v>60.95</c:v>
                </c:pt>
                <c:pt idx="48">
                  <c:v>61.620000000000012</c:v>
                </c:pt>
                <c:pt idx="49">
                  <c:v>61.78</c:v>
                </c:pt>
                <c:pt idx="50">
                  <c:v>62.230000000000011</c:v>
                </c:pt>
                <c:pt idx="51">
                  <c:v>61.65</c:v>
                </c:pt>
                <c:pt idx="52">
                  <c:v>61.65</c:v>
                </c:pt>
                <c:pt idx="53">
                  <c:v>61.56</c:v>
                </c:pt>
                <c:pt idx="54">
                  <c:v>61.24</c:v>
                </c:pt>
                <c:pt idx="55">
                  <c:v>61.190000000000012</c:v>
                </c:pt>
                <c:pt idx="56">
                  <c:v>60.83</c:v>
                </c:pt>
                <c:pt idx="57">
                  <c:v>62.15</c:v>
                </c:pt>
                <c:pt idx="58">
                  <c:v>63.690000000000012</c:v>
                </c:pt>
                <c:pt idx="59">
                  <c:v>63.03</c:v>
                </c:pt>
                <c:pt idx="60">
                  <c:v>63.290000000000013</c:v>
                </c:pt>
                <c:pt idx="61">
                  <c:v>63.61</c:v>
                </c:pt>
                <c:pt idx="62">
                  <c:v>63.790000000000013</c:v>
                </c:pt>
                <c:pt idx="63">
                  <c:v>63.21</c:v>
                </c:pt>
                <c:pt idx="64">
                  <c:v>62.02</c:v>
                </c:pt>
                <c:pt idx="65">
                  <c:v>62</c:v>
                </c:pt>
                <c:pt idx="66">
                  <c:v>62.64</c:v>
                </c:pt>
                <c:pt idx="67">
                  <c:v>61.49</c:v>
                </c:pt>
                <c:pt idx="68">
                  <c:v>61.98</c:v>
                </c:pt>
                <c:pt idx="69">
                  <c:v>61.92</c:v>
                </c:pt>
                <c:pt idx="70">
                  <c:v>62.92</c:v>
                </c:pt>
                <c:pt idx="71">
                  <c:v>62.63</c:v>
                </c:pt>
                <c:pt idx="72">
                  <c:v>62.88</c:v>
                </c:pt>
                <c:pt idx="73">
                  <c:v>63.74</c:v>
                </c:pt>
                <c:pt idx="74">
                  <c:v>64.010000000000005</c:v>
                </c:pt>
                <c:pt idx="75">
                  <c:v>65.169999999999987</c:v>
                </c:pt>
                <c:pt idx="76">
                  <c:v>65.48</c:v>
                </c:pt>
                <c:pt idx="77">
                  <c:v>65.260000000000005</c:v>
                </c:pt>
                <c:pt idx="78">
                  <c:v>66.03</c:v>
                </c:pt>
                <c:pt idx="79">
                  <c:v>67.11</c:v>
                </c:pt>
                <c:pt idx="80">
                  <c:v>66.42</c:v>
                </c:pt>
                <c:pt idx="81">
                  <c:v>66.510000000000005</c:v>
                </c:pt>
                <c:pt idx="82">
                  <c:v>65.099999999999994</c:v>
                </c:pt>
                <c:pt idx="83">
                  <c:v>65.13</c:v>
                </c:pt>
                <c:pt idx="84">
                  <c:v>64.59</c:v>
                </c:pt>
                <c:pt idx="85">
                  <c:v>64.33</c:v>
                </c:pt>
                <c:pt idx="86">
                  <c:v>65.040000000000006</c:v>
                </c:pt>
                <c:pt idx="87">
                  <c:v>64.669999999999987</c:v>
                </c:pt>
                <c:pt idx="88">
                  <c:v>64.669999999999987</c:v>
                </c:pt>
                <c:pt idx="89">
                  <c:v>65.23</c:v>
                </c:pt>
                <c:pt idx="90">
                  <c:v>65.989999999999995</c:v>
                </c:pt>
                <c:pt idx="91">
                  <c:v>66.77</c:v>
                </c:pt>
                <c:pt idx="92">
                  <c:v>67.55</c:v>
                </c:pt>
                <c:pt idx="93">
                  <c:v>68.34</c:v>
                </c:pt>
                <c:pt idx="94">
                  <c:v>68.53</c:v>
                </c:pt>
                <c:pt idx="95">
                  <c:v>67.13</c:v>
                </c:pt>
                <c:pt idx="96">
                  <c:v>66.819999999999993</c:v>
                </c:pt>
                <c:pt idx="97">
                  <c:v>66.739999999999995</c:v>
                </c:pt>
                <c:pt idx="98">
                  <c:v>66.86999999999999</c:v>
                </c:pt>
                <c:pt idx="99">
                  <c:v>66.739999999999995</c:v>
                </c:pt>
                <c:pt idx="100">
                  <c:v>67.069999999999993</c:v>
                </c:pt>
                <c:pt idx="101">
                  <c:v>67.08</c:v>
                </c:pt>
                <c:pt idx="102">
                  <c:v>66.92</c:v>
                </c:pt>
                <c:pt idx="103">
                  <c:v>66.63</c:v>
                </c:pt>
                <c:pt idx="104">
                  <c:v>65.98</c:v>
                </c:pt>
                <c:pt idx="105">
                  <c:v>65.36999999999999</c:v>
                </c:pt>
                <c:pt idx="106">
                  <c:v>65.459999999999994</c:v>
                </c:pt>
                <c:pt idx="107">
                  <c:v>65.63</c:v>
                </c:pt>
                <c:pt idx="108">
                  <c:v>66.45</c:v>
                </c:pt>
                <c:pt idx="109">
                  <c:v>66.16</c:v>
                </c:pt>
                <c:pt idx="110">
                  <c:v>66.22</c:v>
                </c:pt>
                <c:pt idx="111">
                  <c:v>66.260000000000005</c:v>
                </c:pt>
                <c:pt idx="112">
                  <c:v>67.989999999999995</c:v>
                </c:pt>
                <c:pt idx="113">
                  <c:v>68.410000000000025</c:v>
                </c:pt>
                <c:pt idx="114">
                  <c:v>68.02</c:v>
                </c:pt>
                <c:pt idx="115">
                  <c:v>68.19</c:v>
                </c:pt>
                <c:pt idx="116">
                  <c:v>70.25</c:v>
                </c:pt>
                <c:pt idx="117">
                  <c:v>69.95</c:v>
                </c:pt>
                <c:pt idx="118">
                  <c:v>75.06</c:v>
                </c:pt>
                <c:pt idx="119">
                  <c:v>77.599999999999994</c:v>
                </c:pt>
                <c:pt idx="120">
                  <c:v>77.84</c:v>
                </c:pt>
                <c:pt idx="121">
                  <c:v>74.88</c:v>
                </c:pt>
                <c:pt idx="122">
                  <c:v>76.58</c:v>
                </c:pt>
                <c:pt idx="123">
                  <c:v>74.510000000000005</c:v>
                </c:pt>
                <c:pt idx="124">
                  <c:v>77.83</c:v>
                </c:pt>
                <c:pt idx="125">
                  <c:v>76.669999999999987</c:v>
                </c:pt>
                <c:pt idx="126">
                  <c:v>77.149999999999991</c:v>
                </c:pt>
                <c:pt idx="127">
                  <c:v>75.16</c:v>
                </c:pt>
                <c:pt idx="128">
                  <c:v>74.959999999999994</c:v>
                </c:pt>
                <c:pt idx="129">
                  <c:v>74.39</c:v>
                </c:pt>
                <c:pt idx="130">
                  <c:v>72.3</c:v>
                </c:pt>
                <c:pt idx="131">
                  <c:v>72.599999999999994</c:v>
                </c:pt>
                <c:pt idx="132">
                  <c:v>72</c:v>
                </c:pt>
                <c:pt idx="133">
                  <c:v>72.290000000000006</c:v>
                </c:pt>
                <c:pt idx="134">
                  <c:v>73.08</c:v>
                </c:pt>
                <c:pt idx="135">
                  <c:v>74.2</c:v>
                </c:pt>
                <c:pt idx="136">
                  <c:v>74.59</c:v>
                </c:pt>
                <c:pt idx="137">
                  <c:v>74.13</c:v>
                </c:pt>
                <c:pt idx="138">
                  <c:v>74.040000000000006</c:v>
                </c:pt>
                <c:pt idx="139">
                  <c:v>75.73</c:v>
                </c:pt>
                <c:pt idx="140">
                  <c:v>75.11999999999999</c:v>
                </c:pt>
                <c:pt idx="141">
                  <c:v>74.27</c:v>
                </c:pt>
                <c:pt idx="142">
                  <c:v>73.58</c:v>
                </c:pt>
                <c:pt idx="143">
                  <c:v>73.709999999999994</c:v>
                </c:pt>
                <c:pt idx="144">
                  <c:v>73.13</c:v>
                </c:pt>
                <c:pt idx="145">
                  <c:v>74</c:v>
                </c:pt>
                <c:pt idx="146">
                  <c:v>74.56</c:v>
                </c:pt>
                <c:pt idx="147">
                  <c:v>74.97</c:v>
                </c:pt>
                <c:pt idx="148">
                  <c:v>76.48</c:v>
                </c:pt>
                <c:pt idx="149">
                  <c:v>76.98</c:v>
                </c:pt>
                <c:pt idx="150">
                  <c:v>76.900000000000006</c:v>
                </c:pt>
                <c:pt idx="151">
                  <c:v>77.14</c:v>
                </c:pt>
                <c:pt idx="152">
                  <c:v>79.14</c:v>
                </c:pt>
                <c:pt idx="153">
                  <c:v>78.88</c:v>
                </c:pt>
                <c:pt idx="154">
                  <c:v>79.72</c:v>
                </c:pt>
                <c:pt idx="155">
                  <c:v>77.510000000000005</c:v>
                </c:pt>
                <c:pt idx="156">
                  <c:v>74.06</c:v>
                </c:pt>
                <c:pt idx="157">
                  <c:v>72.97</c:v>
                </c:pt>
                <c:pt idx="158">
                  <c:v>73.819999999999993</c:v>
                </c:pt>
                <c:pt idx="159">
                  <c:v>73.410000000000025</c:v>
                </c:pt>
                <c:pt idx="160">
                  <c:v>72.849999999999994</c:v>
                </c:pt>
                <c:pt idx="161">
                  <c:v>72.23</c:v>
                </c:pt>
                <c:pt idx="162">
                  <c:v>72.179999999999978</c:v>
                </c:pt>
                <c:pt idx="163">
                  <c:v>72.27</c:v>
                </c:pt>
                <c:pt idx="164">
                  <c:v>73.34</c:v>
                </c:pt>
                <c:pt idx="165">
                  <c:v>73.97</c:v>
                </c:pt>
                <c:pt idx="166">
                  <c:v>74.569999999999993</c:v>
                </c:pt>
                <c:pt idx="167">
                  <c:v>75.22</c:v>
                </c:pt>
                <c:pt idx="168">
                  <c:v>76.61999999999999</c:v>
                </c:pt>
                <c:pt idx="169">
                  <c:v>77.33</c:v>
                </c:pt>
                <c:pt idx="170">
                  <c:v>77.27</c:v>
                </c:pt>
                <c:pt idx="171">
                  <c:v>75.900000000000006</c:v>
                </c:pt>
                <c:pt idx="172">
                  <c:v>75.410000000000025</c:v>
                </c:pt>
                <c:pt idx="173">
                  <c:v>76.61999999999999</c:v>
                </c:pt>
                <c:pt idx="174">
                  <c:v>77.709999999999994</c:v>
                </c:pt>
                <c:pt idx="175">
                  <c:v>78.440000000000026</c:v>
                </c:pt>
                <c:pt idx="176">
                  <c:v>79.48</c:v>
                </c:pt>
                <c:pt idx="177">
                  <c:v>78.97</c:v>
                </c:pt>
                <c:pt idx="178">
                  <c:v>80.239999999999995</c:v>
                </c:pt>
                <c:pt idx="179">
                  <c:v>82.13</c:v>
                </c:pt>
                <c:pt idx="180">
                  <c:v>80.400000000000006</c:v>
                </c:pt>
                <c:pt idx="181">
                  <c:v>82.26</c:v>
                </c:pt>
                <c:pt idx="182">
                  <c:v>84.45</c:v>
                </c:pt>
                <c:pt idx="183">
                  <c:v>82.85</c:v>
                </c:pt>
                <c:pt idx="184">
                  <c:v>80.649999999999991</c:v>
                </c:pt>
                <c:pt idx="185">
                  <c:v>81.52</c:v>
                </c:pt>
                <c:pt idx="186">
                  <c:v>79.260000000000005</c:v>
                </c:pt>
                <c:pt idx="187">
                  <c:v>79.52</c:v>
                </c:pt>
                <c:pt idx="188">
                  <c:v>78.599999999999994</c:v>
                </c:pt>
                <c:pt idx="189">
                  <c:v>78.55</c:v>
                </c:pt>
                <c:pt idx="190">
                  <c:v>77.28</c:v>
                </c:pt>
                <c:pt idx="191">
                  <c:v>76.86</c:v>
                </c:pt>
                <c:pt idx="192">
                  <c:v>77.03</c:v>
                </c:pt>
                <c:pt idx="193">
                  <c:v>75.72</c:v>
                </c:pt>
                <c:pt idx="194">
                  <c:v>75.52</c:v>
                </c:pt>
                <c:pt idx="195">
                  <c:v>75.86</c:v>
                </c:pt>
                <c:pt idx="196">
                  <c:v>76.72</c:v>
                </c:pt>
                <c:pt idx="197">
                  <c:v>77.78</c:v>
                </c:pt>
                <c:pt idx="198">
                  <c:v>77.930000000000007</c:v>
                </c:pt>
                <c:pt idx="199">
                  <c:v>76.8</c:v>
                </c:pt>
                <c:pt idx="200">
                  <c:v>79.19</c:v>
                </c:pt>
                <c:pt idx="201">
                  <c:v>78.38</c:v>
                </c:pt>
                <c:pt idx="202">
                  <c:v>79.02</c:v>
                </c:pt>
                <c:pt idx="203">
                  <c:v>79.47</c:v>
                </c:pt>
                <c:pt idx="204">
                  <c:v>80.38</c:v>
                </c:pt>
                <c:pt idx="205">
                  <c:v>81.149999999999991</c:v>
                </c:pt>
                <c:pt idx="206">
                  <c:v>82.28</c:v>
                </c:pt>
                <c:pt idx="207">
                  <c:v>80.38</c:v>
                </c:pt>
                <c:pt idx="208">
                  <c:v>80</c:v>
                </c:pt>
                <c:pt idx="209">
                  <c:v>79.31</c:v>
                </c:pt>
                <c:pt idx="210">
                  <c:v>79.38</c:v>
                </c:pt>
                <c:pt idx="211">
                  <c:v>79.179999999999978</c:v>
                </c:pt>
                <c:pt idx="212">
                  <c:v>78.81</c:v>
                </c:pt>
                <c:pt idx="213">
                  <c:v>79.59</c:v>
                </c:pt>
                <c:pt idx="214">
                  <c:v>82.79</c:v>
                </c:pt>
                <c:pt idx="215">
                  <c:v>81.459999999999994</c:v>
                </c:pt>
                <c:pt idx="216">
                  <c:v>81.98</c:v>
                </c:pt>
                <c:pt idx="217">
                  <c:v>82.26</c:v>
                </c:pt>
                <c:pt idx="218">
                  <c:v>81.010000000000005</c:v>
                </c:pt>
                <c:pt idx="219">
                  <c:v>82.22</c:v>
                </c:pt>
                <c:pt idx="220">
                  <c:v>81.910000000000025</c:v>
                </c:pt>
                <c:pt idx="221">
                  <c:v>82.55</c:v>
                </c:pt>
                <c:pt idx="222">
                  <c:v>82.679999999999978</c:v>
                </c:pt>
                <c:pt idx="223">
                  <c:v>82.59</c:v>
                </c:pt>
                <c:pt idx="224">
                  <c:v>81.53</c:v>
                </c:pt>
                <c:pt idx="225">
                  <c:v>81.69</c:v>
                </c:pt>
                <c:pt idx="226">
                  <c:v>83.43</c:v>
                </c:pt>
                <c:pt idx="227">
                  <c:v>82.43</c:v>
                </c:pt>
                <c:pt idx="228">
                  <c:v>82.47</c:v>
                </c:pt>
                <c:pt idx="229">
                  <c:v>82.9</c:v>
                </c:pt>
                <c:pt idx="230">
                  <c:v>83.85</c:v>
                </c:pt>
                <c:pt idx="231">
                  <c:v>84.169999999999987</c:v>
                </c:pt>
                <c:pt idx="232">
                  <c:v>85.169999999999987</c:v>
                </c:pt>
                <c:pt idx="233">
                  <c:v>85.210000000000022</c:v>
                </c:pt>
                <c:pt idx="234">
                  <c:v>88.2</c:v>
                </c:pt>
                <c:pt idx="235">
                  <c:v>87.210000000000022</c:v>
                </c:pt>
                <c:pt idx="236">
                  <c:v>89.19</c:v>
                </c:pt>
                <c:pt idx="237">
                  <c:v>91.169999999999987</c:v>
                </c:pt>
                <c:pt idx="238">
                  <c:v>91.05</c:v>
                </c:pt>
                <c:pt idx="239">
                  <c:v>90.64</c:v>
                </c:pt>
                <c:pt idx="240">
                  <c:v>91.52</c:v>
                </c:pt>
                <c:pt idx="241">
                  <c:v>91.960000000000022</c:v>
                </c:pt>
                <c:pt idx="242">
                  <c:v>92.56</c:v>
                </c:pt>
                <c:pt idx="243">
                  <c:v>93.61</c:v>
                </c:pt>
                <c:pt idx="244">
                  <c:v>92.66</c:v>
                </c:pt>
                <c:pt idx="245">
                  <c:v>89.32</c:v>
                </c:pt>
                <c:pt idx="246">
                  <c:v>93.56</c:v>
                </c:pt>
                <c:pt idx="247">
                  <c:v>95.29</c:v>
                </c:pt>
                <c:pt idx="248">
                  <c:v>92.79</c:v>
                </c:pt>
                <c:pt idx="249">
                  <c:v>96.8</c:v>
                </c:pt>
              </c:numCache>
            </c:numRef>
          </c:val>
        </c:ser>
        <c:ser>
          <c:idx val="1"/>
          <c:order val="1"/>
          <c:spPr>
            <a:ln w="50800"/>
          </c:spPr>
          <c:marker>
            <c:symbol val="none"/>
          </c:marker>
          <c:cat>
            <c:numRef>
              <c:f>'sedlabanki_is 1 '!$A$185:$A$434</c:f>
              <c:numCache>
                <c:formatCode>d/m/yyyy</c:formatCode>
                <c:ptCount val="250"/>
                <c:pt idx="0">
                  <c:v>39351</c:v>
                </c:pt>
                <c:pt idx="1">
                  <c:v>39352</c:v>
                </c:pt>
                <c:pt idx="2">
                  <c:v>39353</c:v>
                </c:pt>
                <c:pt idx="3">
                  <c:v>39356</c:v>
                </c:pt>
                <c:pt idx="4">
                  <c:v>39357</c:v>
                </c:pt>
                <c:pt idx="5">
                  <c:v>39358</c:v>
                </c:pt>
                <c:pt idx="6">
                  <c:v>39359</c:v>
                </c:pt>
                <c:pt idx="7">
                  <c:v>39360</c:v>
                </c:pt>
                <c:pt idx="8">
                  <c:v>39363</c:v>
                </c:pt>
                <c:pt idx="9">
                  <c:v>39364</c:v>
                </c:pt>
                <c:pt idx="10">
                  <c:v>39365</c:v>
                </c:pt>
                <c:pt idx="11">
                  <c:v>39366</c:v>
                </c:pt>
                <c:pt idx="12">
                  <c:v>39367</c:v>
                </c:pt>
                <c:pt idx="13">
                  <c:v>39370</c:v>
                </c:pt>
                <c:pt idx="14">
                  <c:v>39371</c:v>
                </c:pt>
                <c:pt idx="15">
                  <c:v>39372</c:v>
                </c:pt>
                <c:pt idx="16">
                  <c:v>39373</c:v>
                </c:pt>
                <c:pt idx="17">
                  <c:v>39374</c:v>
                </c:pt>
                <c:pt idx="18">
                  <c:v>39377</c:v>
                </c:pt>
                <c:pt idx="19">
                  <c:v>39378</c:v>
                </c:pt>
                <c:pt idx="20">
                  <c:v>39379</c:v>
                </c:pt>
                <c:pt idx="21">
                  <c:v>39380</c:v>
                </c:pt>
                <c:pt idx="22">
                  <c:v>39381</c:v>
                </c:pt>
                <c:pt idx="23">
                  <c:v>39384</c:v>
                </c:pt>
                <c:pt idx="24">
                  <c:v>39385</c:v>
                </c:pt>
                <c:pt idx="25">
                  <c:v>39386</c:v>
                </c:pt>
                <c:pt idx="26">
                  <c:v>39387</c:v>
                </c:pt>
                <c:pt idx="27">
                  <c:v>39388</c:v>
                </c:pt>
                <c:pt idx="28">
                  <c:v>39391</c:v>
                </c:pt>
                <c:pt idx="29">
                  <c:v>39392</c:v>
                </c:pt>
                <c:pt idx="30">
                  <c:v>39393</c:v>
                </c:pt>
                <c:pt idx="31">
                  <c:v>39394</c:v>
                </c:pt>
                <c:pt idx="32">
                  <c:v>39395</c:v>
                </c:pt>
                <c:pt idx="33">
                  <c:v>39398</c:v>
                </c:pt>
                <c:pt idx="34">
                  <c:v>39399</c:v>
                </c:pt>
                <c:pt idx="35">
                  <c:v>39400</c:v>
                </c:pt>
                <c:pt idx="36">
                  <c:v>39401</c:v>
                </c:pt>
                <c:pt idx="37">
                  <c:v>39402</c:v>
                </c:pt>
                <c:pt idx="38">
                  <c:v>39405</c:v>
                </c:pt>
                <c:pt idx="39">
                  <c:v>39406</c:v>
                </c:pt>
                <c:pt idx="40">
                  <c:v>39407</c:v>
                </c:pt>
                <c:pt idx="41">
                  <c:v>39408</c:v>
                </c:pt>
                <c:pt idx="42">
                  <c:v>39409</c:v>
                </c:pt>
                <c:pt idx="43">
                  <c:v>39412</c:v>
                </c:pt>
                <c:pt idx="44">
                  <c:v>39413</c:v>
                </c:pt>
                <c:pt idx="45">
                  <c:v>39414</c:v>
                </c:pt>
                <c:pt idx="46">
                  <c:v>39415</c:v>
                </c:pt>
                <c:pt idx="47">
                  <c:v>39416</c:v>
                </c:pt>
                <c:pt idx="48">
                  <c:v>39419</c:v>
                </c:pt>
                <c:pt idx="49">
                  <c:v>39420</c:v>
                </c:pt>
                <c:pt idx="50">
                  <c:v>39421</c:v>
                </c:pt>
                <c:pt idx="51">
                  <c:v>39422</c:v>
                </c:pt>
                <c:pt idx="52">
                  <c:v>39423</c:v>
                </c:pt>
                <c:pt idx="53">
                  <c:v>39426</c:v>
                </c:pt>
                <c:pt idx="54">
                  <c:v>39427</c:v>
                </c:pt>
                <c:pt idx="55">
                  <c:v>39428</c:v>
                </c:pt>
                <c:pt idx="56">
                  <c:v>39429</c:v>
                </c:pt>
                <c:pt idx="57">
                  <c:v>39430</c:v>
                </c:pt>
                <c:pt idx="58">
                  <c:v>39433</c:v>
                </c:pt>
                <c:pt idx="59">
                  <c:v>39434</c:v>
                </c:pt>
                <c:pt idx="60">
                  <c:v>39435</c:v>
                </c:pt>
                <c:pt idx="61">
                  <c:v>39436</c:v>
                </c:pt>
                <c:pt idx="62">
                  <c:v>39437</c:v>
                </c:pt>
                <c:pt idx="63">
                  <c:v>39443</c:v>
                </c:pt>
                <c:pt idx="64">
                  <c:v>39444</c:v>
                </c:pt>
                <c:pt idx="65">
                  <c:v>39447</c:v>
                </c:pt>
                <c:pt idx="66">
                  <c:v>39450</c:v>
                </c:pt>
                <c:pt idx="67">
                  <c:v>39451</c:v>
                </c:pt>
                <c:pt idx="68">
                  <c:v>39454</c:v>
                </c:pt>
                <c:pt idx="69">
                  <c:v>39455</c:v>
                </c:pt>
                <c:pt idx="70">
                  <c:v>39456</c:v>
                </c:pt>
                <c:pt idx="71">
                  <c:v>39457</c:v>
                </c:pt>
                <c:pt idx="72">
                  <c:v>39458</c:v>
                </c:pt>
                <c:pt idx="73">
                  <c:v>39461</c:v>
                </c:pt>
                <c:pt idx="74">
                  <c:v>39462</c:v>
                </c:pt>
                <c:pt idx="75">
                  <c:v>39463</c:v>
                </c:pt>
                <c:pt idx="76">
                  <c:v>39464</c:v>
                </c:pt>
                <c:pt idx="77">
                  <c:v>39465</c:v>
                </c:pt>
                <c:pt idx="78">
                  <c:v>39468</c:v>
                </c:pt>
                <c:pt idx="79">
                  <c:v>39469</c:v>
                </c:pt>
                <c:pt idx="80">
                  <c:v>39470</c:v>
                </c:pt>
                <c:pt idx="81">
                  <c:v>39471</c:v>
                </c:pt>
                <c:pt idx="82">
                  <c:v>39472</c:v>
                </c:pt>
                <c:pt idx="83">
                  <c:v>39475</c:v>
                </c:pt>
                <c:pt idx="84">
                  <c:v>39476</c:v>
                </c:pt>
                <c:pt idx="85">
                  <c:v>39477</c:v>
                </c:pt>
                <c:pt idx="86">
                  <c:v>39478</c:v>
                </c:pt>
                <c:pt idx="87">
                  <c:v>39479</c:v>
                </c:pt>
                <c:pt idx="88">
                  <c:v>39482</c:v>
                </c:pt>
                <c:pt idx="89">
                  <c:v>39483</c:v>
                </c:pt>
                <c:pt idx="90">
                  <c:v>39484</c:v>
                </c:pt>
                <c:pt idx="91">
                  <c:v>39485</c:v>
                </c:pt>
                <c:pt idx="92">
                  <c:v>39486</c:v>
                </c:pt>
                <c:pt idx="93">
                  <c:v>39489</c:v>
                </c:pt>
                <c:pt idx="94">
                  <c:v>39490</c:v>
                </c:pt>
                <c:pt idx="95">
                  <c:v>39491</c:v>
                </c:pt>
                <c:pt idx="96">
                  <c:v>39492</c:v>
                </c:pt>
                <c:pt idx="97">
                  <c:v>39493</c:v>
                </c:pt>
                <c:pt idx="98">
                  <c:v>39496</c:v>
                </c:pt>
                <c:pt idx="99">
                  <c:v>39497</c:v>
                </c:pt>
                <c:pt idx="100">
                  <c:v>39498</c:v>
                </c:pt>
                <c:pt idx="101">
                  <c:v>39499</c:v>
                </c:pt>
                <c:pt idx="102">
                  <c:v>39500</c:v>
                </c:pt>
                <c:pt idx="103">
                  <c:v>39503</c:v>
                </c:pt>
                <c:pt idx="104">
                  <c:v>39504</c:v>
                </c:pt>
                <c:pt idx="105">
                  <c:v>39505</c:v>
                </c:pt>
                <c:pt idx="106">
                  <c:v>39506</c:v>
                </c:pt>
                <c:pt idx="107">
                  <c:v>39507</c:v>
                </c:pt>
                <c:pt idx="108">
                  <c:v>39510</c:v>
                </c:pt>
                <c:pt idx="109">
                  <c:v>39511</c:v>
                </c:pt>
                <c:pt idx="110">
                  <c:v>39512</c:v>
                </c:pt>
                <c:pt idx="111">
                  <c:v>39513</c:v>
                </c:pt>
                <c:pt idx="112">
                  <c:v>39514</c:v>
                </c:pt>
                <c:pt idx="113">
                  <c:v>39517</c:v>
                </c:pt>
                <c:pt idx="114">
                  <c:v>39518</c:v>
                </c:pt>
                <c:pt idx="115">
                  <c:v>39519</c:v>
                </c:pt>
                <c:pt idx="116">
                  <c:v>39520</c:v>
                </c:pt>
                <c:pt idx="117">
                  <c:v>39521</c:v>
                </c:pt>
                <c:pt idx="118">
                  <c:v>39524</c:v>
                </c:pt>
                <c:pt idx="119">
                  <c:v>39525</c:v>
                </c:pt>
                <c:pt idx="120">
                  <c:v>39526</c:v>
                </c:pt>
                <c:pt idx="121">
                  <c:v>39532</c:v>
                </c:pt>
                <c:pt idx="122">
                  <c:v>39533</c:v>
                </c:pt>
                <c:pt idx="123">
                  <c:v>39534</c:v>
                </c:pt>
                <c:pt idx="124">
                  <c:v>39535</c:v>
                </c:pt>
                <c:pt idx="125">
                  <c:v>39538</c:v>
                </c:pt>
                <c:pt idx="126">
                  <c:v>39539</c:v>
                </c:pt>
                <c:pt idx="127">
                  <c:v>39540</c:v>
                </c:pt>
                <c:pt idx="128">
                  <c:v>39541</c:v>
                </c:pt>
                <c:pt idx="129">
                  <c:v>39542</c:v>
                </c:pt>
                <c:pt idx="130">
                  <c:v>39545</c:v>
                </c:pt>
                <c:pt idx="131">
                  <c:v>39546</c:v>
                </c:pt>
                <c:pt idx="132">
                  <c:v>39547</c:v>
                </c:pt>
                <c:pt idx="133">
                  <c:v>39548</c:v>
                </c:pt>
                <c:pt idx="134">
                  <c:v>39549</c:v>
                </c:pt>
                <c:pt idx="135">
                  <c:v>39552</c:v>
                </c:pt>
                <c:pt idx="136">
                  <c:v>39553</c:v>
                </c:pt>
                <c:pt idx="137">
                  <c:v>39554</c:v>
                </c:pt>
                <c:pt idx="138">
                  <c:v>39555</c:v>
                </c:pt>
                <c:pt idx="139">
                  <c:v>39556</c:v>
                </c:pt>
                <c:pt idx="140">
                  <c:v>39559</c:v>
                </c:pt>
                <c:pt idx="141">
                  <c:v>39560</c:v>
                </c:pt>
                <c:pt idx="142">
                  <c:v>39561</c:v>
                </c:pt>
                <c:pt idx="143">
                  <c:v>39563</c:v>
                </c:pt>
                <c:pt idx="144">
                  <c:v>39566</c:v>
                </c:pt>
                <c:pt idx="145">
                  <c:v>39567</c:v>
                </c:pt>
                <c:pt idx="146">
                  <c:v>39568</c:v>
                </c:pt>
                <c:pt idx="147">
                  <c:v>39570</c:v>
                </c:pt>
                <c:pt idx="148">
                  <c:v>39573</c:v>
                </c:pt>
                <c:pt idx="149">
                  <c:v>39574</c:v>
                </c:pt>
                <c:pt idx="150">
                  <c:v>39575</c:v>
                </c:pt>
                <c:pt idx="151">
                  <c:v>39576</c:v>
                </c:pt>
                <c:pt idx="152">
                  <c:v>39577</c:v>
                </c:pt>
                <c:pt idx="153">
                  <c:v>39581</c:v>
                </c:pt>
                <c:pt idx="154">
                  <c:v>39582</c:v>
                </c:pt>
                <c:pt idx="155">
                  <c:v>39583</c:v>
                </c:pt>
                <c:pt idx="156">
                  <c:v>39584</c:v>
                </c:pt>
                <c:pt idx="157">
                  <c:v>39587</c:v>
                </c:pt>
                <c:pt idx="158">
                  <c:v>39588</c:v>
                </c:pt>
                <c:pt idx="159">
                  <c:v>39589</c:v>
                </c:pt>
                <c:pt idx="160">
                  <c:v>39590</c:v>
                </c:pt>
                <c:pt idx="161">
                  <c:v>39591</c:v>
                </c:pt>
                <c:pt idx="162">
                  <c:v>39594</c:v>
                </c:pt>
                <c:pt idx="163">
                  <c:v>39595</c:v>
                </c:pt>
                <c:pt idx="164">
                  <c:v>39596</c:v>
                </c:pt>
                <c:pt idx="165">
                  <c:v>39597</c:v>
                </c:pt>
                <c:pt idx="166">
                  <c:v>39598</c:v>
                </c:pt>
                <c:pt idx="167">
                  <c:v>39601</c:v>
                </c:pt>
                <c:pt idx="168">
                  <c:v>39602</c:v>
                </c:pt>
                <c:pt idx="169">
                  <c:v>39603</c:v>
                </c:pt>
                <c:pt idx="170">
                  <c:v>39604</c:v>
                </c:pt>
                <c:pt idx="171">
                  <c:v>39605</c:v>
                </c:pt>
                <c:pt idx="172">
                  <c:v>39608</c:v>
                </c:pt>
                <c:pt idx="173">
                  <c:v>39609</c:v>
                </c:pt>
                <c:pt idx="174">
                  <c:v>39610</c:v>
                </c:pt>
                <c:pt idx="175">
                  <c:v>39611</c:v>
                </c:pt>
                <c:pt idx="176">
                  <c:v>39612</c:v>
                </c:pt>
                <c:pt idx="177">
                  <c:v>39615</c:v>
                </c:pt>
                <c:pt idx="178">
                  <c:v>39617</c:v>
                </c:pt>
                <c:pt idx="179">
                  <c:v>39618</c:v>
                </c:pt>
                <c:pt idx="180">
                  <c:v>39619</c:v>
                </c:pt>
                <c:pt idx="181">
                  <c:v>39622</c:v>
                </c:pt>
                <c:pt idx="182">
                  <c:v>39623</c:v>
                </c:pt>
                <c:pt idx="183">
                  <c:v>39624</c:v>
                </c:pt>
                <c:pt idx="184">
                  <c:v>39625</c:v>
                </c:pt>
                <c:pt idx="185">
                  <c:v>39626</c:v>
                </c:pt>
                <c:pt idx="186">
                  <c:v>39629</c:v>
                </c:pt>
                <c:pt idx="187">
                  <c:v>39630</c:v>
                </c:pt>
                <c:pt idx="188">
                  <c:v>39631</c:v>
                </c:pt>
                <c:pt idx="189">
                  <c:v>39632</c:v>
                </c:pt>
                <c:pt idx="190">
                  <c:v>39633</c:v>
                </c:pt>
                <c:pt idx="191">
                  <c:v>39636</c:v>
                </c:pt>
                <c:pt idx="192">
                  <c:v>39637</c:v>
                </c:pt>
                <c:pt idx="193">
                  <c:v>39638</c:v>
                </c:pt>
                <c:pt idx="194">
                  <c:v>39639</c:v>
                </c:pt>
                <c:pt idx="195">
                  <c:v>39640</c:v>
                </c:pt>
                <c:pt idx="196">
                  <c:v>39643</c:v>
                </c:pt>
                <c:pt idx="197">
                  <c:v>39644</c:v>
                </c:pt>
                <c:pt idx="198">
                  <c:v>39645</c:v>
                </c:pt>
                <c:pt idx="199">
                  <c:v>39646</c:v>
                </c:pt>
                <c:pt idx="200">
                  <c:v>39647</c:v>
                </c:pt>
                <c:pt idx="201">
                  <c:v>39650</c:v>
                </c:pt>
                <c:pt idx="202">
                  <c:v>39651</c:v>
                </c:pt>
                <c:pt idx="203">
                  <c:v>39652</c:v>
                </c:pt>
                <c:pt idx="204">
                  <c:v>39653</c:v>
                </c:pt>
                <c:pt idx="205">
                  <c:v>39654</c:v>
                </c:pt>
                <c:pt idx="206">
                  <c:v>39657</c:v>
                </c:pt>
                <c:pt idx="207">
                  <c:v>39658</c:v>
                </c:pt>
                <c:pt idx="208">
                  <c:v>39659</c:v>
                </c:pt>
                <c:pt idx="209">
                  <c:v>39660</c:v>
                </c:pt>
                <c:pt idx="210">
                  <c:v>39661</c:v>
                </c:pt>
                <c:pt idx="211">
                  <c:v>39665</c:v>
                </c:pt>
                <c:pt idx="212">
                  <c:v>39666</c:v>
                </c:pt>
                <c:pt idx="213">
                  <c:v>39667</c:v>
                </c:pt>
                <c:pt idx="214">
                  <c:v>39668</c:v>
                </c:pt>
                <c:pt idx="215">
                  <c:v>39671</c:v>
                </c:pt>
                <c:pt idx="216">
                  <c:v>39672</c:v>
                </c:pt>
                <c:pt idx="217">
                  <c:v>39673</c:v>
                </c:pt>
                <c:pt idx="218">
                  <c:v>39674</c:v>
                </c:pt>
                <c:pt idx="219">
                  <c:v>39675</c:v>
                </c:pt>
                <c:pt idx="220">
                  <c:v>39678</c:v>
                </c:pt>
                <c:pt idx="221">
                  <c:v>39679</c:v>
                </c:pt>
                <c:pt idx="222">
                  <c:v>39680</c:v>
                </c:pt>
                <c:pt idx="223">
                  <c:v>39681</c:v>
                </c:pt>
                <c:pt idx="224">
                  <c:v>39682</c:v>
                </c:pt>
                <c:pt idx="225">
                  <c:v>39685</c:v>
                </c:pt>
                <c:pt idx="226">
                  <c:v>39686</c:v>
                </c:pt>
                <c:pt idx="227">
                  <c:v>39687</c:v>
                </c:pt>
                <c:pt idx="228">
                  <c:v>39688</c:v>
                </c:pt>
                <c:pt idx="229">
                  <c:v>39689</c:v>
                </c:pt>
                <c:pt idx="230">
                  <c:v>39692</c:v>
                </c:pt>
                <c:pt idx="231">
                  <c:v>39693</c:v>
                </c:pt>
                <c:pt idx="232">
                  <c:v>39694</c:v>
                </c:pt>
                <c:pt idx="233">
                  <c:v>39695</c:v>
                </c:pt>
                <c:pt idx="234">
                  <c:v>39696</c:v>
                </c:pt>
                <c:pt idx="235">
                  <c:v>39699</c:v>
                </c:pt>
                <c:pt idx="236">
                  <c:v>39700</c:v>
                </c:pt>
                <c:pt idx="237">
                  <c:v>39701</c:v>
                </c:pt>
                <c:pt idx="238">
                  <c:v>39702</c:v>
                </c:pt>
                <c:pt idx="239">
                  <c:v>39703</c:v>
                </c:pt>
                <c:pt idx="240">
                  <c:v>39706</c:v>
                </c:pt>
                <c:pt idx="241">
                  <c:v>39707</c:v>
                </c:pt>
                <c:pt idx="242">
                  <c:v>39708</c:v>
                </c:pt>
                <c:pt idx="243">
                  <c:v>39709</c:v>
                </c:pt>
                <c:pt idx="244">
                  <c:v>39710</c:v>
                </c:pt>
                <c:pt idx="245">
                  <c:v>39713</c:v>
                </c:pt>
                <c:pt idx="246">
                  <c:v>39714</c:v>
                </c:pt>
                <c:pt idx="247">
                  <c:v>39715</c:v>
                </c:pt>
                <c:pt idx="248">
                  <c:v>39716</c:v>
                </c:pt>
                <c:pt idx="249">
                  <c:v>39717</c:v>
                </c:pt>
              </c:numCache>
            </c:numRef>
          </c:cat>
          <c:val>
            <c:numRef>
              <c:f>'sedlabanki_is 1 '!$C$185:$C$434</c:f>
              <c:numCache>
                <c:formatCode>#,##0.0######</c:formatCode>
                <c:ptCount val="250"/>
                <c:pt idx="0">
                  <c:v>87.75</c:v>
                </c:pt>
                <c:pt idx="1">
                  <c:v>87.33</c:v>
                </c:pt>
                <c:pt idx="2">
                  <c:v>87.8</c:v>
                </c:pt>
                <c:pt idx="3">
                  <c:v>87.740000000000023</c:v>
                </c:pt>
                <c:pt idx="4">
                  <c:v>87.48</c:v>
                </c:pt>
                <c:pt idx="5">
                  <c:v>87.26</c:v>
                </c:pt>
                <c:pt idx="6">
                  <c:v>86.77</c:v>
                </c:pt>
                <c:pt idx="7">
                  <c:v>86.31</c:v>
                </c:pt>
                <c:pt idx="8">
                  <c:v>85.8</c:v>
                </c:pt>
                <c:pt idx="9">
                  <c:v>85.31</c:v>
                </c:pt>
                <c:pt idx="10">
                  <c:v>85.440000000000026</c:v>
                </c:pt>
                <c:pt idx="11">
                  <c:v>85.210000000000022</c:v>
                </c:pt>
                <c:pt idx="12">
                  <c:v>85.35</c:v>
                </c:pt>
                <c:pt idx="13">
                  <c:v>85.38</c:v>
                </c:pt>
                <c:pt idx="14">
                  <c:v>86.210000000000022</c:v>
                </c:pt>
                <c:pt idx="15">
                  <c:v>85.82</c:v>
                </c:pt>
                <c:pt idx="16">
                  <c:v>85.460000000000022</c:v>
                </c:pt>
                <c:pt idx="17">
                  <c:v>85.45</c:v>
                </c:pt>
                <c:pt idx="18">
                  <c:v>87.410000000000025</c:v>
                </c:pt>
                <c:pt idx="19">
                  <c:v>86.149999999999991</c:v>
                </c:pt>
                <c:pt idx="20">
                  <c:v>86.490000000000023</c:v>
                </c:pt>
                <c:pt idx="21">
                  <c:v>86.910000000000025</c:v>
                </c:pt>
                <c:pt idx="22">
                  <c:v>86.940000000000026</c:v>
                </c:pt>
                <c:pt idx="23">
                  <c:v>86.89</c:v>
                </c:pt>
                <c:pt idx="24">
                  <c:v>86.98</c:v>
                </c:pt>
                <c:pt idx="25">
                  <c:v>86.56</c:v>
                </c:pt>
                <c:pt idx="26">
                  <c:v>84.86999999999999</c:v>
                </c:pt>
                <c:pt idx="27">
                  <c:v>85.36999999999999</c:v>
                </c:pt>
                <c:pt idx="28">
                  <c:v>85.61999999999999</c:v>
                </c:pt>
                <c:pt idx="29">
                  <c:v>85.36999999999999</c:v>
                </c:pt>
                <c:pt idx="30">
                  <c:v>85.83</c:v>
                </c:pt>
                <c:pt idx="31">
                  <c:v>88.149999999999991</c:v>
                </c:pt>
                <c:pt idx="32">
                  <c:v>88.11999999999999</c:v>
                </c:pt>
                <c:pt idx="33">
                  <c:v>88.36999999999999</c:v>
                </c:pt>
                <c:pt idx="34">
                  <c:v>88.39</c:v>
                </c:pt>
                <c:pt idx="35">
                  <c:v>87.57</c:v>
                </c:pt>
                <c:pt idx="36">
                  <c:v>88.58</c:v>
                </c:pt>
                <c:pt idx="37">
                  <c:v>89.23</c:v>
                </c:pt>
                <c:pt idx="38">
                  <c:v>89.11999999999999</c:v>
                </c:pt>
                <c:pt idx="39">
                  <c:v>91.05</c:v>
                </c:pt>
                <c:pt idx="40">
                  <c:v>92.36</c:v>
                </c:pt>
                <c:pt idx="41">
                  <c:v>92.76</c:v>
                </c:pt>
                <c:pt idx="42">
                  <c:v>92.86</c:v>
                </c:pt>
                <c:pt idx="43">
                  <c:v>92.66</c:v>
                </c:pt>
                <c:pt idx="44">
                  <c:v>93.36</c:v>
                </c:pt>
                <c:pt idx="45">
                  <c:v>92.58</c:v>
                </c:pt>
                <c:pt idx="46">
                  <c:v>90.43</c:v>
                </c:pt>
                <c:pt idx="47">
                  <c:v>90.01</c:v>
                </c:pt>
                <c:pt idx="48">
                  <c:v>90.27</c:v>
                </c:pt>
                <c:pt idx="49">
                  <c:v>90.63</c:v>
                </c:pt>
                <c:pt idx="50">
                  <c:v>91.64</c:v>
                </c:pt>
                <c:pt idx="51">
                  <c:v>89.84</c:v>
                </c:pt>
                <c:pt idx="52">
                  <c:v>90.23</c:v>
                </c:pt>
                <c:pt idx="53">
                  <c:v>90.34</c:v>
                </c:pt>
                <c:pt idx="54">
                  <c:v>89.97</c:v>
                </c:pt>
                <c:pt idx="55">
                  <c:v>89.940000000000026</c:v>
                </c:pt>
                <c:pt idx="56">
                  <c:v>89.38</c:v>
                </c:pt>
                <c:pt idx="57">
                  <c:v>90.410000000000025</c:v>
                </c:pt>
                <c:pt idx="58">
                  <c:v>91.35</c:v>
                </c:pt>
                <c:pt idx="59">
                  <c:v>90.710000000000022</c:v>
                </c:pt>
                <c:pt idx="60">
                  <c:v>91.11</c:v>
                </c:pt>
                <c:pt idx="61">
                  <c:v>91.26</c:v>
                </c:pt>
                <c:pt idx="62">
                  <c:v>91.66</c:v>
                </c:pt>
                <c:pt idx="63">
                  <c:v>91.66</c:v>
                </c:pt>
                <c:pt idx="64">
                  <c:v>91.179999999999978</c:v>
                </c:pt>
                <c:pt idx="65">
                  <c:v>91.2</c:v>
                </c:pt>
                <c:pt idx="66">
                  <c:v>92.39</c:v>
                </c:pt>
                <c:pt idx="67">
                  <c:v>90.4</c:v>
                </c:pt>
                <c:pt idx="68">
                  <c:v>90.93</c:v>
                </c:pt>
                <c:pt idx="69">
                  <c:v>91.06</c:v>
                </c:pt>
                <c:pt idx="70">
                  <c:v>92.57</c:v>
                </c:pt>
                <c:pt idx="71">
                  <c:v>91.98</c:v>
                </c:pt>
                <c:pt idx="72">
                  <c:v>92.910000000000025</c:v>
                </c:pt>
                <c:pt idx="73">
                  <c:v>94.9</c:v>
                </c:pt>
                <c:pt idx="74">
                  <c:v>95.07</c:v>
                </c:pt>
                <c:pt idx="75">
                  <c:v>96.3</c:v>
                </c:pt>
                <c:pt idx="76">
                  <c:v>95.679999999999978</c:v>
                </c:pt>
                <c:pt idx="77">
                  <c:v>95.410000000000025</c:v>
                </c:pt>
                <c:pt idx="78">
                  <c:v>95.61</c:v>
                </c:pt>
                <c:pt idx="79">
                  <c:v>97.26</c:v>
                </c:pt>
                <c:pt idx="80">
                  <c:v>96.84</c:v>
                </c:pt>
                <c:pt idx="81">
                  <c:v>97.26</c:v>
                </c:pt>
                <c:pt idx="82">
                  <c:v>95.710000000000022</c:v>
                </c:pt>
                <c:pt idx="83">
                  <c:v>95.78</c:v>
                </c:pt>
                <c:pt idx="84">
                  <c:v>95.460000000000022</c:v>
                </c:pt>
                <c:pt idx="85">
                  <c:v>95.29</c:v>
                </c:pt>
                <c:pt idx="86">
                  <c:v>96.649999999999991</c:v>
                </c:pt>
                <c:pt idx="87">
                  <c:v>96.240000000000023</c:v>
                </c:pt>
                <c:pt idx="88">
                  <c:v>95.8</c:v>
                </c:pt>
                <c:pt idx="89">
                  <c:v>95.8</c:v>
                </c:pt>
                <c:pt idx="90">
                  <c:v>96.4</c:v>
                </c:pt>
                <c:pt idx="91">
                  <c:v>97.7</c:v>
                </c:pt>
                <c:pt idx="92">
                  <c:v>97.8</c:v>
                </c:pt>
                <c:pt idx="93">
                  <c:v>99.45</c:v>
                </c:pt>
                <c:pt idx="94">
                  <c:v>99.47</c:v>
                </c:pt>
                <c:pt idx="95">
                  <c:v>97.85</c:v>
                </c:pt>
                <c:pt idx="96">
                  <c:v>97.7</c:v>
                </c:pt>
                <c:pt idx="97">
                  <c:v>97.98</c:v>
                </c:pt>
                <c:pt idx="98">
                  <c:v>97.86</c:v>
                </c:pt>
                <c:pt idx="99">
                  <c:v>98.36</c:v>
                </c:pt>
                <c:pt idx="100">
                  <c:v>98.64</c:v>
                </c:pt>
                <c:pt idx="101">
                  <c:v>98.86999999999999</c:v>
                </c:pt>
                <c:pt idx="102">
                  <c:v>99.27</c:v>
                </c:pt>
                <c:pt idx="103">
                  <c:v>98.69</c:v>
                </c:pt>
                <c:pt idx="104">
                  <c:v>98.11</c:v>
                </c:pt>
                <c:pt idx="105">
                  <c:v>98.4</c:v>
                </c:pt>
                <c:pt idx="106">
                  <c:v>98.8</c:v>
                </c:pt>
                <c:pt idx="107">
                  <c:v>99.8</c:v>
                </c:pt>
                <c:pt idx="108">
                  <c:v>100.77</c:v>
                </c:pt>
                <c:pt idx="109">
                  <c:v>100.54</c:v>
                </c:pt>
                <c:pt idx="110">
                  <c:v>100.58</c:v>
                </c:pt>
                <c:pt idx="111">
                  <c:v>101.59</c:v>
                </c:pt>
                <c:pt idx="112">
                  <c:v>104.76</c:v>
                </c:pt>
                <c:pt idx="113">
                  <c:v>105.16</c:v>
                </c:pt>
                <c:pt idx="114">
                  <c:v>105.27</c:v>
                </c:pt>
                <c:pt idx="115">
                  <c:v>105.41000000000012</c:v>
                </c:pt>
                <c:pt idx="116">
                  <c:v>109.48</c:v>
                </c:pt>
                <c:pt idx="117">
                  <c:v>108.86</c:v>
                </c:pt>
                <c:pt idx="118">
                  <c:v>118.35</c:v>
                </c:pt>
                <c:pt idx="119">
                  <c:v>122.71000000000002</c:v>
                </c:pt>
                <c:pt idx="120">
                  <c:v>122.51</c:v>
                </c:pt>
                <c:pt idx="121">
                  <c:v>116.54</c:v>
                </c:pt>
                <c:pt idx="122">
                  <c:v>120.35</c:v>
                </c:pt>
                <c:pt idx="123">
                  <c:v>117.75</c:v>
                </c:pt>
                <c:pt idx="124">
                  <c:v>122.97</c:v>
                </c:pt>
                <c:pt idx="125">
                  <c:v>121.28</c:v>
                </c:pt>
                <c:pt idx="126">
                  <c:v>120.67999999999998</c:v>
                </c:pt>
                <c:pt idx="127">
                  <c:v>117.56</c:v>
                </c:pt>
                <c:pt idx="128">
                  <c:v>116.57</c:v>
                </c:pt>
                <c:pt idx="129">
                  <c:v>117.03</c:v>
                </c:pt>
                <c:pt idx="130">
                  <c:v>113.58</c:v>
                </c:pt>
                <c:pt idx="131">
                  <c:v>114.41000000000012</c:v>
                </c:pt>
                <c:pt idx="132">
                  <c:v>113.16999999999999</c:v>
                </c:pt>
                <c:pt idx="133">
                  <c:v>114.85</c:v>
                </c:pt>
                <c:pt idx="134">
                  <c:v>115.64</c:v>
                </c:pt>
                <c:pt idx="135">
                  <c:v>117.49000000000002</c:v>
                </c:pt>
                <c:pt idx="136">
                  <c:v>118.14999999999999</c:v>
                </c:pt>
                <c:pt idx="137">
                  <c:v>118.2</c:v>
                </c:pt>
                <c:pt idx="138">
                  <c:v>117.86</c:v>
                </c:pt>
                <c:pt idx="139">
                  <c:v>119.99000000000002</c:v>
                </c:pt>
                <c:pt idx="140">
                  <c:v>119.29</c:v>
                </c:pt>
                <c:pt idx="141">
                  <c:v>118.34</c:v>
                </c:pt>
                <c:pt idx="142">
                  <c:v>117.44000000000032</c:v>
                </c:pt>
                <c:pt idx="143">
                  <c:v>115.01</c:v>
                </c:pt>
                <c:pt idx="144">
                  <c:v>114.57</c:v>
                </c:pt>
                <c:pt idx="145">
                  <c:v>115.22</c:v>
                </c:pt>
                <c:pt idx="146">
                  <c:v>115.81</c:v>
                </c:pt>
                <c:pt idx="147">
                  <c:v>115.92</c:v>
                </c:pt>
                <c:pt idx="148">
                  <c:v>118.35</c:v>
                </c:pt>
                <c:pt idx="149">
                  <c:v>119.46000000000002</c:v>
                </c:pt>
                <c:pt idx="150">
                  <c:v>118.69</c:v>
                </c:pt>
                <c:pt idx="151">
                  <c:v>118.44000000000032</c:v>
                </c:pt>
                <c:pt idx="152">
                  <c:v>122.4</c:v>
                </c:pt>
                <c:pt idx="153">
                  <c:v>122.03</c:v>
                </c:pt>
                <c:pt idx="154">
                  <c:v>122.99000000000002</c:v>
                </c:pt>
                <c:pt idx="155">
                  <c:v>120.16</c:v>
                </c:pt>
                <c:pt idx="156">
                  <c:v>114.54</c:v>
                </c:pt>
                <c:pt idx="157">
                  <c:v>113.64999999999999</c:v>
                </c:pt>
                <c:pt idx="158">
                  <c:v>115.59</c:v>
                </c:pt>
                <c:pt idx="159">
                  <c:v>115.72</c:v>
                </c:pt>
                <c:pt idx="160">
                  <c:v>114.75</c:v>
                </c:pt>
                <c:pt idx="161">
                  <c:v>113.55</c:v>
                </c:pt>
                <c:pt idx="162">
                  <c:v>113.7</c:v>
                </c:pt>
                <c:pt idx="163">
                  <c:v>113.86</c:v>
                </c:pt>
                <c:pt idx="164">
                  <c:v>115.08</c:v>
                </c:pt>
                <c:pt idx="165">
                  <c:v>115.06</c:v>
                </c:pt>
                <c:pt idx="166">
                  <c:v>115.74000000000002</c:v>
                </c:pt>
                <c:pt idx="167">
                  <c:v>116.86999999999999</c:v>
                </c:pt>
                <c:pt idx="168">
                  <c:v>119.04</c:v>
                </c:pt>
                <c:pt idx="169">
                  <c:v>119.63</c:v>
                </c:pt>
                <c:pt idx="170">
                  <c:v>118.96000000000002</c:v>
                </c:pt>
                <c:pt idx="171">
                  <c:v>118.36</c:v>
                </c:pt>
                <c:pt idx="172">
                  <c:v>119.11</c:v>
                </c:pt>
                <c:pt idx="173">
                  <c:v>118.76</c:v>
                </c:pt>
                <c:pt idx="174">
                  <c:v>120.47</c:v>
                </c:pt>
                <c:pt idx="175">
                  <c:v>121.01</c:v>
                </c:pt>
                <c:pt idx="176">
                  <c:v>121.78</c:v>
                </c:pt>
                <c:pt idx="177">
                  <c:v>122.14</c:v>
                </c:pt>
                <c:pt idx="178">
                  <c:v>124.22</c:v>
                </c:pt>
                <c:pt idx="179">
                  <c:v>127.24000000000002</c:v>
                </c:pt>
                <c:pt idx="180">
                  <c:v>125.51</c:v>
                </c:pt>
                <c:pt idx="181">
                  <c:v>127.75</c:v>
                </c:pt>
                <c:pt idx="182">
                  <c:v>131.44</c:v>
                </c:pt>
                <c:pt idx="183">
                  <c:v>129.12</c:v>
                </c:pt>
                <c:pt idx="184">
                  <c:v>126.61999999999999</c:v>
                </c:pt>
                <c:pt idx="185">
                  <c:v>128.43</c:v>
                </c:pt>
                <c:pt idx="186">
                  <c:v>125.33</c:v>
                </c:pt>
                <c:pt idx="187">
                  <c:v>125.66</c:v>
                </c:pt>
                <c:pt idx="188">
                  <c:v>124.11</c:v>
                </c:pt>
                <c:pt idx="189">
                  <c:v>124.75</c:v>
                </c:pt>
                <c:pt idx="190">
                  <c:v>121.23</c:v>
                </c:pt>
                <c:pt idx="191">
                  <c:v>120.35</c:v>
                </c:pt>
                <c:pt idx="192">
                  <c:v>121.04</c:v>
                </c:pt>
                <c:pt idx="193">
                  <c:v>118.97</c:v>
                </c:pt>
                <c:pt idx="194">
                  <c:v>118.66</c:v>
                </c:pt>
                <c:pt idx="195">
                  <c:v>119.97</c:v>
                </c:pt>
                <c:pt idx="196">
                  <c:v>121.66999999999999</c:v>
                </c:pt>
                <c:pt idx="197">
                  <c:v>124.43</c:v>
                </c:pt>
                <c:pt idx="198">
                  <c:v>124.16</c:v>
                </c:pt>
                <c:pt idx="199">
                  <c:v>121.8</c:v>
                </c:pt>
                <c:pt idx="200">
                  <c:v>125.57</c:v>
                </c:pt>
                <c:pt idx="201">
                  <c:v>124.3</c:v>
                </c:pt>
                <c:pt idx="202">
                  <c:v>125.76</c:v>
                </c:pt>
                <c:pt idx="203">
                  <c:v>125.03</c:v>
                </c:pt>
                <c:pt idx="204">
                  <c:v>126.04</c:v>
                </c:pt>
                <c:pt idx="205">
                  <c:v>127.8</c:v>
                </c:pt>
                <c:pt idx="206">
                  <c:v>129.58000000000001</c:v>
                </c:pt>
                <c:pt idx="207">
                  <c:v>126.49000000000002</c:v>
                </c:pt>
                <c:pt idx="208">
                  <c:v>124.7</c:v>
                </c:pt>
                <c:pt idx="209">
                  <c:v>123.83</c:v>
                </c:pt>
                <c:pt idx="210">
                  <c:v>123.52</c:v>
                </c:pt>
                <c:pt idx="211">
                  <c:v>122.69</c:v>
                </c:pt>
                <c:pt idx="212">
                  <c:v>121.92</c:v>
                </c:pt>
                <c:pt idx="213">
                  <c:v>123.1</c:v>
                </c:pt>
                <c:pt idx="214">
                  <c:v>125.07</c:v>
                </c:pt>
                <c:pt idx="215">
                  <c:v>122.29</c:v>
                </c:pt>
                <c:pt idx="216">
                  <c:v>122.13</c:v>
                </c:pt>
                <c:pt idx="217">
                  <c:v>122.34</c:v>
                </c:pt>
                <c:pt idx="218">
                  <c:v>120.77</c:v>
                </c:pt>
                <c:pt idx="219">
                  <c:v>121.05</c:v>
                </c:pt>
                <c:pt idx="220">
                  <c:v>120.47</c:v>
                </c:pt>
                <c:pt idx="221">
                  <c:v>121.2</c:v>
                </c:pt>
                <c:pt idx="222">
                  <c:v>121.72</c:v>
                </c:pt>
                <c:pt idx="223">
                  <c:v>121.96000000000002</c:v>
                </c:pt>
                <c:pt idx="224">
                  <c:v>120.91000000000012</c:v>
                </c:pt>
                <c:pt idx="225">
                  <c:v>120.64999999999999</c:v>
                </c:pt>
                <c:pt idx="226">
                  <c:v>121.76</c:v>
                </c:pt>
                <c:pt idx="227">
                  <c:v>121.64999999999999</c:v>
                </c:pt>
                <c:pt idx="228">
                  <c:v>121.8</c:v>
                </c:pt>
                <c:pt idx="229">
                  <c:v>122.09</c:v>
                </c:pt>
                <c:pt idx="230">
                  <c:v>122.81</c:v>
                </c:pt>
                <c:pt idx="231">
                  <c:v>122.02</c:v>
                </c:pt>
                <c:pt idx="232">
                  <c:v>122.75</c:v>
                </c:pt>
                <c:pt idx="233">
                  <c:v>123.36</c:v>
                </c:pt>
                <c:pt idx="234">
                  <c:v>125.44000000000032</c:v>
                </c:pt>
                <c:pt idx="235">
                  <c:v>123.92</c:v>
                </c:pt>
                <c:pt idx="236">
                  <c:v>126.52</c:v>
                </c:pt>
                <c:pt idx="237">
                  <c:v>128.44999999999999</c:v>
                </c:pt>
                <c:pt idx="238">
                  <c:v>126.78</c:v>
                </c:pt>
                <c:pt idx="239">
                  <c:v>127.88</c:v>
                </c:pt>
                <c:pt idx="240">
                  <c:v>130</c:v>
                </c:pt>
                <c:pt idx="241">
                  <c:v>130.51</c:v>
                </c:pt>
                <c:pt idx="242">
                  <c:v>131.5</c:v>
                </c:pt>
                <c:pt idx="243">
                  <c:v>135.69999999999999</c:v>
                </c:pt>
                <c:pt idx="244">
                  <c:v>131.66</c:v>
                </c:pt>
                <c:pt idx="245">
                  <c:v>130.41</c:v>
                </c:pt>
                <c:pt idx="246">
                  <c:v>138.41999999999999</c:v>
                </c:pt>
                <c:pt idx="247">
                  <c:v>139.70999999999998</c:v>
                </c:pt>
                <c:pt idx="248">
                  <c:v>136.18</c:v>
                </c:pt>
                <c:pt idx="249">
                  <c:v>141.10999999999999</c:v>
                </c:pt>
              </c:numCache>
            </c:numRef>
          </c:val>
        </c:ser>
        <c:marker val="1"/>
        <c:axId val="79008512"/>
        <c:axId val="79010048"/>
      </c:lineChart>
      <c:dateAx>
        <c:axId val="79008512"/>
        <c:scaling>
          <c:orientation val="minMax"/>
        </c:scaling>
        <c:axPos val="t"/>
        <c:numFmt formatCode="d/m/yyyy" sourceLinked="1"/>
        <c:tickLblPos val="nextTo"/>
        <c:txPr>
          <a:bodyPr/>
          <a:lstStyle/>
          <a:p>
            <a:pPr>
              <a:defRPr sz="1200"/>
            </a:pPr>
            <a:endParaRPr lang="is-IS"/>
          </a:p>
        </c:txPr>
        <c:crossAx val="79010048"/>
        <c:crosses val="autoZero"/>
        <c:auto val="1"/>
        <c:lblOffset val="100"/>
      </c:dateAx>
      <c:valAx>
        <c:axId val="79010048"/>
        <c:scaling>
          <c:orientation val="maxMin"/>
          <c:max val="18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US" sz="1800" b="0" noProof="0"/>
                </a:pPr>
                <a:r>
                  <a:rPr lang="en-US" sz="1800" b="0" noProof="0" smtClean="0"/>
                  <a:t>Icelandic krónur (ISK)</a:t>
                </a:r>
                <a:endParaRPr lang="en-US" sz="1800" b="0" noProof="0"/>
              </a:p>
            </c:rich>
          </c:tx>
          <c:layout/>
        </c:title>
        <c:numFmt formatCode="#,##0" sourceLinked="0"/>
        <c:tickLblPos val="nextTo"/>
        <c:txPr>
          <a:bodyPr/>
          <a:lstStyle/>
          <a:p>
            <a:pPr>
              <a:defRPr sz="1800"/>
            </a:pPr>
            <a:endParaRPr lang="is-IS"/>
          </a:p>
        </c:txPr>
        <c:crossAx val="79008512"/>
        <c:crosses val="autoZero"/>
        <c:crossBetween val="between"/>
      </c:valAx>
    </c:plotArea>
    <c:plotVisOnly val="1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B04DD5-6DB8-48A0-A725-0D3021BA2D10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s-I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s-I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62692D-3C33-46CA-92D6-3C420723648B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684C7-33DC-4230-A3F9-B5E7BFBA876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s-I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579480-2225-4C64-A645-44ACC3D6B515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s-I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2C6264-A1C5-4299-AE42-1B711B13EFE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s-I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5AC185-87C3-4CDD-99BF-CD4ECF16129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s-I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07CE66-DEC3-436A-9F72-5805FBE14C91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s-I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FD889D-BCCB-4C25-A514-CDA20A1DD199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s-I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5DB33D-8C51-4983-8F73-99112BB6FB0C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s-I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84A289-54ED-4D94-BEE1-2B402D1EA1F0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s-I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9B7014-AAF1-4316-B330-888A7FEF2784}" type="slidenum">
              <a:rPr lang="is-IS" smtClean="0"/>
              <a:pPr>
                <a:defRPr/>
              </a:pPr>
              <a:t>17</a:t>
            </a:fld>
            <a:endParaRPr lang="is-I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AF10-9C34-4AA0-B1B8-8035D38E248C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is-I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E23B5C-4400-4ADD-BBD4-A12991BF857E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is-I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956649-CE58-4B19-A241-BD6056E27CC8}" type="slidenum">
              <a:rPr lang="is-IS" smtClean="0"/>
              <a:pPr>
                <a:defRPr/>
              </a:pPr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B49002-C354-478E-B70A-B4102A5C6836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is-I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5943DD-49C1-4BD8-B710-290083D8DAD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359DB0A-6734-4561-9030-38568438BF7F}" type="slidenum">
              <a:rPr lang="is-IS" smtClean="0"/>
              <a:pPr>
                <a:defRPr/>
              </a:pPr>
              <a:t>22</a:t>
            </a:fld>
            <a:endParaRPr lang="is-I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2DF372-A7D7-46AD-94BC-69EBD892EC9F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is-I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2F6E5-5D7B-4519-B635-4B590682EF42}" type="slidenum">
              <a:rPr lang="is-IS" smtClean="0"/>
              <a:pPr>
                <a:defRPr/>
              </a:pPr>
              <a:t>24</a:t>
            </a:fld>
            <a:endParaRPr lang="is-I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5441B2-315C-46C8-9FA2-E29773E352EA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is-I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62692D-3C33-46CA-92D6-3C420723648B}" type="slidenum">
              <a:rPr lang="is-IS" smtClean="0"/>
              <a:pPr>
                <a:defRPr/>
              </a:pPr>
              <a:t>26</a:t>
            </a:fld>
            <a:endParaRPr lang="is-I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62692D-3C33-46CA-92D6-3C420723648B}" type="slidenum">
              <a:rPr lang="is-IS" smtClean="0"/>
              <a:pPr>
                <a:defRPr/>
              </a:pPr>
              <a:t>27</a:t>
            </a:fld>
            <a:endParaRPr lang="is-I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62692D-3C33-46CA-92D6-3C420723648B}" type="slidenum">
              <a:rPr lang="is-IS" smtClean="0"/>
              <a:pPr>
                <a:defRPr/>
              </a:pPr>
              <a:t>28</a:t>
            </a:fld>
            <a:endParaRPr lang="is-I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DF137A-27C8-41C2-872E-473CEA21AC54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is-I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687F80-1E30-4F6C-B8F7-240BBFCF0165}" type="slidenum">
              <a:rPr lang="is-IS" smtClean="0"/>
              <a:pPr>
                <a:defRPr/>
              </a:pPr>
              <a:t>3</a:t>
            </a:fld>
            <a:endParaRPr lang="is-I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29E887-B33E-4783-8C57-63B90B57F998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is-I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BF435B-F80B-4525-BC8A-4DAB8563E85D}" type="slidenum">
              <a:rPr lang="is-IS" smtClean="0"/>
              <a:pPr>
                <a:defRPr/>
              </a:pPr>
              <a:t>4</a:t>
            </a:fld>
            <a:endParaRPr lang="is-I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s-I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0566E2-7462-49F3-9B3B-DF9F4F5E927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2EB4DD-67E1-4476-AE90-AC6A608E5A46}" type="slidenum">
              <a:rPr lang="is-IS" smtClean="0"/>
              <a:pPr>
                <a:defRPr/>
              </a:pPr>
              <a:t>6</a:t>
            </a:fld>
            <a:endParaRPr lang="is-I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BEDF66-C2EE-41C8-B1EE-F9DD671E649A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s-I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69502B-5E91-46E5-B097-BBAA6C1F8BD5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s-I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s-I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4DC3A1-5CEC-46E7-BCD4-3379112AE232}" type="slidenum">
              <a:rPr lang="is-I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s-I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40AE055-5D95-4CC7-A1D7-08735F718FA2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F54875-B8CA-4460-B778-A3E51FB1B2FE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B6B43-23C5-4BD0-BBD7-27265337D667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AEC22-69DB-4434-A774-78D189C69155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D83223-A53C-449A-BBD2-1D672A5DF2C8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9E6885C-8890-4BA9-A492-17D2F68D816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F5446-55D6-4EE6-B398-8833BAFB198E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C2F3-5BDB-4D88-A877-288AA4CDF52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5C192B5-90A8-482A-A8C7-239F8E3A057A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753ECC-97D6-4D84-897F-CBE2531986F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659A-3286-4783-9215-08ABC327345F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9D51-A4DF-45AF-8639-BEDA7703FD81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C8F2C-7208-457A-851F-08DACB4E25D2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544FE-EFD4-4916-9997-48F0761BA237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C717A-D6AE-44B1-9DDA-E16E98A55015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DD90A-2354-48DC-BE51-38A9EFCFA94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1CC92-DD1B-4F70-AA13-10C0C3D48075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A766F-7412-455A-9B17-FE92D55ADCCD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22AC3-70C0-46E7-A9CE-203C779788D3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s-I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6D24F-E4C4-4DCC-83D1-8210BB7DF3AA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DCA996-30DD-4353-8A9B-87597C4F8435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DFFBB1-A4E7-433B-9183-FD9F514EBDF0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174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587A053-77EA-45EE-A2D8-98B3E009C4C5}" type="datetimeFigureOut">
              <a:rPr lang="is-IS"/>
              <a:pPr>
                <a:defRPr/>
              </a:pPr>
              <a:t>24.11.2012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s-I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0FA1766-5C35-489F-B40B-2D340D9ACAA4}" type="slidenum">
              <a:rPr lang="is-IS"/>
              <a:pPr>
                <a:defRPr/>
              </a:pPr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3" r:id="rId2"/>
    <p:sldLayoutId id="2147483771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72" r:id="rId9"/>
    <p:sldLayoutId id="2147483769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417042">
            <a:off x="281120" y="491256"/>
            <a:ext cx="8333217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Iceland: Rising 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Ashes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388" y="5357813"/>
            <a:ext cx="5114925" cy="1101725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s-I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is-I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is-IS" sz="2400" dirty="0" smtClean="0"/>
              <a:t>Thorvaldur</a:t>
            </a:r>
            <a:r>
              <a:rPr lang="is-IS" dirty="0" smtClean="0"/>
              <a:t> Gylfason</a:t>
            </a:r>
            <a:endParaRPr lang="is-I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TextBox 4"/>
          <p:cNvSpPr txBox="1"/>
          <p:nvPr/>
        </p:nvSpPr>
        <p:spPr>
          <a:xfrm rot="253704">
            <a:off x="4778444" y="3596718"/>
            <a:ext cx="3924034" cy="230832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n-US" dirty="0"/>
              <a:t>The Chamber of Commerce recommends that Iceland stop comparing itself with other Nordic countries because we are superior to them in most respects. </a:t>
            </a:r>
          </a:p>
          <a:p>
            <a:pPr algn="r">
              <a:defRPr/>
            </a:pPr>
            <a:endParaRPr lang="en-US" dirty="0"/>
          </a:p>
          <a:p>
            <a:pPr algn="r">
              <a:defRPr/>
            </a:pPr>
            <a:r>
              <a:rPr lang="en-US" dirty="0"/>
              <a:t>Iceland Chamber of Commerce, February 2008.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iv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2263"/>
            <a:ext cx="7543800" cy="4962525"/>
          </a:xfrm>
        </p:spPr>
        <p:txBody>
          <a:bodyPr/>
          <a:lstStyle/>
          <a:p>
            <a:pPr eaLnBrk="1" hangingPunct="1">
              <a:spcBef>
                <a:spcPts val="300"/>
              </a:spcBef>
              <a:defRPr/>
            </a:pPr>
            <a:r>
              <a:rPr lang="en-US" dirty="0" smtClean="0"/>
              <a:t>Once freed from government control, the banks kicked up their heels like cows in spring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dirty="0" smtClean="0"/>
              <a:t>Unprecedented borrowing and lending spree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dirty="0" smtClean="0"/>
              <a:t>Borrowed short abroad at low interest to make long-term housing loans at home at unprecedentedly low rates</a:t>
            </a:r>
          </a:p>
          <a:p>
            <a:pPr lvl="2" eaLnBrk="1" hangingPunct="1">
              <a:spcBef>
                <a:spcPts val="300"/>
              </a:spcBef>
              <a:defRPr/>
            </a:pPr>
            <a:r>
              <a:rPr lang="en-US" sz="2100" dirty="0" smtClean="0"/>
              <a:t>Icelandic version of subprime lending</a:t>
            </a:r>
          </a:p>
          <a:p>
            <a:pPr lvl="3" eaLnBrk="1" hangingPunct="1">
              <a:spcBef>
                <a:spcPts val="300"/>
              </a:spcBef>
              <a:defRPr/>
            </a:pPr>
            <a:r>
              <a:rPr lang="en-US" sz="1800" dirty="0" smtClean="0"/>
              <a:t>Loan pushers from the banks went into overdrive</a:t>
            </a:r>
          </a:p>
          <a:p>
            <a:pPr lvl="3" eaLnBrk="1" hangingPunct="1">
              <a:spcBef>
                <a:spcPts val="300"/>
              </a:spcBef>
              <a:defRPr/>
            </a:pPr>
            <a:r>
              <a:rPr lang="en-US" sz="1800" dirty="0" smtClean="0"/>
              <a:t>Extended loans indexed to foreign currencies: illegal </a:t>
            </a:r>
          </a:p>
          <a:p>
            <a:pPr lvl="2" eaLnBrk="1" hangingPunct="1">
              <a:spcBef>
                <a:spcPts val="300"/>
              </a:spcBef>
              <a:defRPr/>
            </a:pPr>
            <a:r>
              <a:rPr lang="en-US" sz="2100" dirty="0" smtClean="0"/>
              <a:t>Extensive insider lending without adequate collateral has come to light</a:t>
            </a:r>
          </a:p>
          <a:p>
            <a:pPr lvl="3" eaLnBrk="1" hangingPunct="1">
              <a:spcBef>
                <a:spcPts val="300"/>
              </a:spcBef>
              <a:defRPr/>
            </a:pPr>
            <a:r>
              <a:rPr lang="en-US" sz="1800" dirty="0" smtClean="0"/>
              <a:t>William Black: </a:t>
            </a:r>
            <a:r>
              <a:rPr lang="en-U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Best Way to Rob a Bank Is to Own One </a:t>
            </a:r>
            <a:r>
              <a:rPr lang="en-US" sz="1800" dirty="0" smtClean="0"/>
              <a:t>(2005)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dirty="0" smtClean="0"/>
              <a:t>There was nothing to hold them back</a:t>
            </a:r>
            <a:endParaRPr lang="en-US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Black’s Recipe for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fraud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7686675" cy="5033963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n-US" dirty="0" smtClean="0"/>
              <a:t>“The Best Way to Rob a Bank is to Own One”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When a senior officer deliberately causes bad loans to be made 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defraud himself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defrauds the bank’s creditors and shareholders</a:t>
            </a:r>
            <a:r>
              <a:rPr lang="en-US" sz="2200" dirty="0" smtClean="0"/>
              <a:t>, as a means of optimizing fictional accounting income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It pays to seek out bad loans because o</a:t>
            </a:r>
            <a:r>
              <a:rPr lang="en-US" dirty="0" smtClean="0"/>
              <a:t>nly those who have no intention of repaying are willing to offer the high loan fees and interest required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Grow really fast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Make really bad loans at higher yields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Pile up debts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Put aside pitifully low loss reserves </a:t>
            </a:r>
            <a:endParaRPr lang="en-US" sz="2700" dirty="0" smtClean="0"/>
          </a:p>
        </p:txBody>
      </p:sp>
      <p:sp>
        <p:nvSpPr>
          <p:cNvPr id="5" name="TextBox 4"/>
          <p:cNvSpPr txBox="1"/>
          <p:nvPr/>
        </p:nvSpPr>
        <p:spPr>
          <a:xfrm rot="21402023">
            <a:off x="5262827" y="357166"/>
            <a:ext cx="3643338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When the title says it all</a:t>
            </a:r>
          </a:p>
          <a:p>
            <a:pPr>
              <a:defRPr/>
            </a:pPr>
            <a:r>
              <a:rPr lang="en-US" dirty="0"/>
              <a:t>Article by </a:t>
            </a:r>
            <a:r>
              <a:rPr lang="en-US" dirty="0" err="1"/>
              <a:t>Akerlof</a:t>
            </a:r>
            <a:r>
              <a:rPr lang="en-US" dirty="0"/>
              <a:t> and </a:t>
            </a:r>
            <a:r>
              <a:rPr lang="en-US" dirty="0" err="1"/>
              <a:t>Romer</a:t>
            </a:r>
            <a:r>
              <a:rPr lang="en-US" dirty="0"/>
              <a:t>: </a:t>
            </a:r>
          </a:p>
          <a:p>
            <a:pPr>
              <a:defRPr/>
            </a:pPr>
            <a:r>
              <a:rPr lang="en-US" dirty="0"/>
              <a:t>“Looting: Bankruptcy for Profit”</a:t>
            </a:r>
          </a:p>
        </p:txBody>
      </p:sp>
      <p:sp>
        <p:nvSpPr>
          <p:cNvPr id="6" name="TextBox 5"/>
          <p:cNvSpPr txBox="1"/>
          <p:nvPr/>
        </p:nvSpPr>
        <p:spPr>
          <a:xfrm rot="204056">
            <a:off x="5809592" y="4708737"/>
            <a:ext cx="298511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Four-point recipe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Black’s Recipe for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fraud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25"/>
            <a:ext cx="7686675" cy="5033963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n-US" dirty="0" smtClean="0"/>
              <a:t>“The Best Way to Rob a Bank is to Own One”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When a senior officer deliberately causes bad loans to be made 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defraud himself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He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defrauds the bank’s creditors and shareholders</a:t>
            </a:r>
            <a:r>
              <a:rPr lang="en-US" sz="2200" dirty="0" smtClean="0"/>
              <a:t>, as a means of optimizing fictional accounting income</a:t>
            </a:r>
          </a:p>
          <a:p>
            <a:pPr marL="762000" lvl="1" indent="-514350" eaLnBrk="1" hangingPunct="1">
              <a:defRPr/>
            </a:pPr>
            <a:r>
              <a:rPr lang="en-US" sz="2200" dirty="0" smtClean="0"/>
              <a:t>It pays to seek out bad loans because o</a:t>
            </a:r>
            <a:r>
              <a:rPr lang="en-US" dirty="0" smtClean="0"/>
              <a:t>nly those who have no intention of repaying are willing to offer the high loan fees and interest required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Grow really fast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Make really bad loans at higher yields 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Pile up debts</a:t>
            </a:r>
          </a:p>
          <a:p>
            <a:pPr marL="514350" indent="-514350" eaLnBrk="1" hangingPunct="1"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Put aside pitifully low loss reserves </a:t>
            </a:r>
            <a:endParaRPr lang="en-US" sz="2700" dirty="0" smtClean="0"/>
          </a:p>
        </p:txBody>
      </p:sp>
      <p:sp>
        <p:nvSpPr>
          <p:cNvPr id="5" name="TextBox 4"/>
          <p:cNvSpPr txBox="1"/>
          <p:nvPr/>
        </p:nvSpPr>
        <p:spPr>
          <a:xfrm rot="21402023">
            <a:off x="5262827" y="357165"/>
            <a:ext cx="3643338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The script is from Mel </a:t>
            </a:r>
            <a:r>
              <a:rPr lang="en-US" dirty="0" err="1"/>
              <a:t>Brooks’s</a:t>
            </a:r>
            <a:r>
              <a:rPr lang="en-US" dirty="0"/>
              <a:t> </a:t>
            </a:r>
            <a:r>
              <a:rPr lang="en-US" dirty="0" smtClean="0"/>
              <a:t>movie, </a:t>
            </a:r>
            <a:r>
              <a:rPr lang="en-US" i="1" dirty="0" smtClean="0"/>
              <a:t>The Producers </a:t>
            </a:r>
            <a:r>
              <a:rPr lang="en-US" dirty="0" smtClean="0"/>
              <a:t>(1968): </a:t>
            </a:r>
          </a:p>
          <a:p>
            <a:pPr>
              <a:defRPr/>
            </a:pPr>
            <a:r>
              <a:rPr lang="en-US" dirty="0" smtClean="0"/>
              <a:t>A flop pays better than a hit</a:t>
            </a:r>
          </a:p>
        </p:txBody>
      </p:sp>
      <p:sp>
        <p:nvSpPr>
          <p:cNvPr id="6" name="TextBox 5"/>
          <p:cNvSpPr txBox="1"/>
          <p:nvPr/>
        </p:nvSpPr>
        <p:spPr>
          <a:xfrm rot="204056">
            <a:off x="5809592" y="4708737"/>
            <a:ext cx="2985113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/>
              <a:t>Four-point recipe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1533525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 of Bank assets to GDP 2007 (end of year)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07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presentationml/2006/ole">
            <p:oleObj spid="_x0000_s3074" r:id="rId4" imgW="7242676" imgH="4846740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 rot="21389218">
            <a:off x="3874991" y="4640670"/>
            <a:ext cx="4594494" cy="707886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Barclays: 100% of Britain’s GDP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Deutsche Bank: 80% of Germany’s GDP</a:t>
            </a:r>
          </a:p>
        </p:txBody>
      </p:sp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5000625" y="6357938"/>
            <a:ext cx="3071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sz="1400">
                <a:latin typeface="Trebuchet MS" pitchFamily="34" charset="0"/>
              </a:rPr>
              <a:t>Source: Union Bank of Switzerland</a:t>
            </a:r>
          </a:p>
          <a:p>
            <a:endParaRPr lang="is-IS" sz="140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 of Bank assets to GDP </a:t>
            </a:r>
            <a:r>
              <a:rPr lang="is-I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1992-2007</a:t>
            </a:r>
            <a:endParaRPr lang="is-I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1"/>
          <p:cNvSpPr txBox="1"/>
          <p:nvPr/>
        </p:nvSpPr>
        <p:spPr>
          <a:xfrm rot="21178424">
            <a:off x="7086359" y="1626680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account 1989-2008 (% of GDP)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60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85750" y="1609725"/>
          <a:ext cx="7489825" cy="5248275"/>
        </p:xfrm>
        <a:graphic>
          <a:graphicData uri="http://schemas.openxmlformats.org/presentationml/2006/ole">
            <p:oleObj spid="_x0000_s4098" name="Worksheet" r:id="rId4" imgW="7383858" imgH="5173841" progId="Excel.Sheet.8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 rot="21412528">
            <a:off x="1142398" y="4093274"/>
            <a:ext cx="5110542" cy="1061829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dirty="0"/>
              <a:t>Beyond our means, yes, big time: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100" dirty="0"/>
              <a:t> Investment (housing, hydro-projects)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100" dirty="0"/>
              <a:t> Consumption (jeeps, jets, Elton John)</a:t>
            </a:r>
          </a:p>
        </p:txBody>
      </p:sp>
      <p:sp>
        <p:nvSpPr>
          <p:cNvPr id="13" name="TextBox 1"/>
          <p:cNvSpPr txBox="1"/>
          <p:nvPr/>
        </p:nvSpPr>
        <p:spPr>
          <a:xfrm rot="21178424">
            <a:off x="7014921" y="3555507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14" name="TextBox 1"/>
          <p:cNvSpPr txBox="1"/>
          <p:nvPr/>
        </p:nvSpPr>
        <p:spPr>
          <a:xfrm rot="21178424">
            <a:off x="7157798" y="5198581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  <p:sp>
        <p:nvSpPr>
          <p:cNvPr id="7" name="TextBox 6"/>
          <p:cNvSpPr txBox="1"/>
          <p:nvPr/>
        </p:nvSpPr>
        <p:spPr>
          <a:xfrm rot="21307517">
            <a:off x="6246238" y="953065"/>
            <a:ext cx="229087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400" dirty="0"/>
              <a:t>Pepper, salt, or gold, anyone?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debt 1989-2008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(% of GDP)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7375" y="1487488"/>
            <a:ext cx="32702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Net External Debt (% of GDP)*</a:t>
            </a:r>
          </a:p>
        </p:txBody>
      </p:sp>
      <p:sp>
        <p:nvSpPr>
          <p:cNvPr id="25604" name="TextBox 10"/>
          <p:cNvSpPr txBox="1">
            <a:spLocks noChangeArrowheads="1"/>
          </p:cNvSpPr>
          <p:nvPr/>
        </p:nvSpPr>
        <p:spPr bwMode="auto">
          <a:xfrm>
            <a:off x="5286375" y="6215063"/>
            <a:ext cx="2428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*Excluding risk capital</a:t>
            </a:r>
          </a:p>
        </p:txBody>
      </p:sp>
      <p:graphicFrame>
        <p:nvGraphicFramePr>
          <p:cNvPr id="1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428750" y="1928813"/>
          <a:ext cx="4000500" cy="267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"/>
          <p:cNvSpPr txBox="1"/>
          <p:nvPr/>
        </p:nvSpPr>
        <p:spPr>
          <a:xfrm rot="21178424">
            <a:off x="6229103" y="2698251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15" name="TextBox 1"/>
          <p:cNvSpPr txBox="1"/>
          <p:nvPr/>
        </p:nvSpPr>
        <p:spPr>
          <a:xfrm rot="21178424">
            <a:off x="7300673" y="1840994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Graphic spid="12" grpId="0">
        <p:bldAsOne/>
      </p:bldGraphic>
      <p:bldGraphic spid="13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500188"/>
          <a:ext cx="7239000" cy="5005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bank foreign exchange reserves 1989-2008</a:t>
            </a:r>
            <a:endParaRPr lang="is-I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7575" y="4143375"/>
            <a:ext cx="6786563" cy="1588"/>
          </a:xfrm>
          <a:prstGeom prst="line">
            <a:avLst/>
          </a:prstGeom>
          <a:ln w="63500" cmpd="dbl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"/>
          <p:cNvSpPr txBox="1"/>
          <p:nvPr/>
        </p:nvSpPr>
        <p:spPr>
          <a:xfrm rot="21178424">
            <a:off x="6872046" y="3555506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10" name="TextBox 1"/>
          <p:cNvSpPr txBox="1"/>
          <p:nvPr/>
        </p:nvSpPr>
        <p:spPr>
          <a:xfrm rot="21178424">
            <a:off x="6800607" y="1555243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  <p:sp>
        <p:nvSpPr>
          <p:cNvPr id="11" name="TextBox 10"/>
          <p:cNvSpPr txBox="1"/>
          <p:nvPr/>
        </p:nvSpPr>
        <p:spPr>
          <a:xfrm rot="21304098">
            <a:off x="3255317" y="3367878"/>
            <a:ext cx="267169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Three-month Rule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bank foreign exchange reserves 1989-2008</a:t>
            </a:r>
            <a:endParaRPr lang="is-IS" dirty="0"/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304098">
            <a:off x="5013839" y="2510622"/>
            <a:ext cx="3583802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/>
              <a:t>Giudotti-Greenspan Rule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154113" y="3286125"/>
            <a:ext cx="6786562" cy="1588"/>
          </a:xfrm>
          <a:prstGeom prst="line">
            <a:avLst/>
          </a:prstGeom>
          <a:ln w="63500" cmpd="dbl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/>
          <p:nvPr/>
        </p:nvSpPr>
        <p:spPr>
          <a:xfrm rot="21178424">
            <a:off x="6926209" y="5055705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Mid-2008</a:t>
            </a:r>
            <a:endParaRPr lang="is-IS" sz="1400" dirty="0"/>
          </a:p>
        </p:txBody>
      </p:sp>
      <p:sp>
        <p:nvSpPr>
          <p:cNvPr id="8" name="TextBox 1"/>
          <p:cNvSpPr txBox="1"/>
          <p:nvPr/>
        </p:nvSpPr>
        <p:spPr>
          <a:xfrm rot="21178424">
            <a:off x="7443549" y="5412895"/>
            <a:ext cx="917909" cy="2857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sz="1400" dirty="0" smtClean="0"/>
              <a:t>End 2008</a:t>
            </a:r>
            <a:endParaRPr lang="is-I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9724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Depreciation of </a:t>
            </a:r>
            <a:r>
              <a:rPr lang="is-I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króna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half since fall of 2007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21217353">
            <a:off x="7517214" y="4218642"/>
            <a:ext cx="1375698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 per USD</a:t>
            </a:r>
          </a:p>
        </p:txBody>
      </p:sp>
      <p:sp>
        <p:nvSpPr>
          <p:cNvPr id="6" name="TextBox 5"/>
          <p:cNvSpPr txBox="1"/>
          <p:nvPr/>
        </p:nvSpPr>
        <p:spPr>
          <a:xfrm rot="21208219">
            <a:off x="5802963" y="5363775"/>
            <a:ext cx="1382110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s-I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 per EUR</a:t>
            </a:r>
          </a:p>
        </p:txBody>
      </p:sp>
      <p:sp>
        <p:nvSpPr>
          <p:cNvPr id="7" name="TextBox 6"/>
          <p:cNvSpPr txBox="1"/>
          <p:nvPr/>
        </p:nvSpPr>
        <p:spPr>
          <a:xfrm rot="21389356">
            <a:off x="3919604" y="2425692"/>
            <a:ext cx="4732333" cy="1554272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defRPr/>
            </a:pPr>
            <a:r>
              <a:rPr lang="en-US" sz="1900" dirty="0"/>
              <a:t>Inevitable correction, and overdue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1900" dirty="0"/>
              <a:t> At 2007 exchange rate, recorded per capita GDP in 2008 would be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72K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1900" dirty="0"/>
              <a:t> At pre-crash exchange rate,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44K</a:t>
            </a:r>
          </a:p>
          <a:p>
            <a:pPr indent="-180000" fontAlgn="auto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dirty="0"/>
              <a:t>At post-crash exchange rate, </a:t>
            </a:r>
            <a:r>
              <a:rPr lang="en-US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37K</a:t>
            </a:r>
          </a:p>
        </p:txBody>
      </p:sp>
      <p:sp>
        <p:nvSpPr>
          <p:cNvPr id="8" name="Oval 7"/>
          <p:cNvSpPr/>
          <p:nvPr/>
        </p:nvSpPr>
        <p:spPr>
          <a:xfrm>
            <a:off x="7858125" y="515833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21352288">
            <a:off x="8152671" y="5056567"/>
            <a:ext cx="55015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126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21352288">
            <a:off x="8152671" y="5704639"/>
            <a:ext cx="55015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163</a:t>
            </a:r>
            <a:endParaRPr lang="en-US" dirty="0"/>
          </a:p>
        </p:txBody>
      </p:sp>
      <p:sp>
        <p:nvSpPr>
          <p:cNvPr id="12" name="TextBox 1"/>
          <p:cNvSpPr txBox="1"/>
          <p:nvPr/>
        </p:nvSpPr>
        <p:spPr>
          <a:xfrm rot="21387426">
            <a:off x="1723385" y="5608559"/>
            <a:ext cx="3208134" cy="38736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dirty="0" smtClean="0"/>
              <a:t>US per capita GDP is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USD 42K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7858125" y="58064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 in three parts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43192" cy="4846638"/>
          </a:xfrm>
        </p:spPr>
        <p:txBody>
          <a:bodyPr/>
          <a:lstStyle/>
          <a:p>
            <a:r>
              <a:rPr lang="en-US" dirty="0" smtClean="0"/>
              <a:t>Background and history</a:t>
            </a:r>
          </a:p>
          <a:p>
            <a:pPr lvl="1"/>
            <a:r>
              <a:rPr lang="en-US" dirty="0" smtClean="0"/>
              <a:t>Long story of mismanagement, evidenced by OECD region’s second highest inflation rate after Turkey</a:t>
            </a:r>
          </a:p>
          <a:p>
            <a:pPr lvl="2"/>
            <a:r>
              <a:rPr lang="en-US" dirty="0" smtClean="0"/>
              <a:t>Over 100 years of inefficient state banks </a:t>
            </a:r>
          </a:p>
          <a:p>
            <a:pPr lvl="2"/>
            <a:r>
              <a:rPr lang="en-US" dirty="0" smtClean="0"/>
              <a:t>Followed by Russian-style privatization 1998-2003</a:t>
            </a:r>
          </a:p>
          <a:p>
            <a:r>
              <a:rPr lang="en-US" dirty="0" smtClean="0"/>
              <a:t>Collapse in 2008</a:t>
            </a:r>
          </a:p>
          <a:p>
            <a:pPr lvl="1"/>
            <a:r>
              <a:rPr lang="en-US" dirty="0" smtClean="0"/>
              <a:t>One of the most spectacular crashes on record</a:t>
            </a:r>
          </a:p>
          <a:p>
            <a:pPr lvl="1"/>
            <a:r>
              <a:rPr lang="en-US" dirty="0" smtClean="0"/>
              <a:t>Currency fell by 50%, public debt rose by 64% of GDP</a:t>
            </a:r>
          </a:p>
          <a:p>
            <a:r>
              <a:rPr lang="en-US" dirty="0" smtClean="0"/>
              <a:t>After the fall: Redemption?</a:t>
            </a:r>
          </a:p>
          <a:p>
            <a:pPr lvl="1"/>
            <a:r>
              <a:rPr lang="en-US" dirty="0" smtClean="0"/>
              <a:t>IMF-supported rescue package</a:t>
            </a:r>
          </a:p>
          <a:p>
            <a:pPr lvl="1"/>
            <a:r>
              <a:rPr lang="en-US" dirty="0" smtClean="0"/>
              <a:t>Prospects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Twin bubbles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50593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Stock market rose by a factor of 9 from 2001 to 2007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44% average annual increase six years in a row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World record</a:t>
            </a:r>
            <a:endParaRPr lang="is-IS" dirty="0" smtClean="0"/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Clearly a bubble, and hence unsustainable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Even before bank collapse, stock market fell by more than 50% from 2007</a:t>
            </a:r>
          </a:p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Real estate prices rose by a factor of 2.5 from 2001 to 2008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11% per year on average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Led to construction boom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Count the cranes! (Professor Robert </a:t>
            </a:r>
            <a:r>
              <a:rPr lang="en-US" dirty="0" err="1" smtClean="0"/>
              <a:t>Aliber</a:t>
            </a:r>
            <a:r>
              <a:rPr lang="en-US" dirty="0" smtClean="0"/>
              <a:t>)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Also, a bubble, unsustainable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Accident waiting to happen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57118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largest corporate bankruptcies of all time 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(USD billion)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146" name="Content Placeholder 3"/>
          <p:cNvGraphicFramePr>
            <a:graphicFrameLocks noGrp="1"/>
          </p:cNvGraphicFramePr>
          <p:nvPr>
            <p:ph idx="1"/>
          </p:nvPr>
        </p:nvGraphicFramePr>
        <p:xfrm>
          <a:off x="230188" y="1608138"/>
          <a:ext cx="8128000" cy="4424362"/>
        </p:xfrm>
        <a:graphic>
          <a:graphicData uri="http://schemas.openxmlformats.org/presentationml/2006/ole">
            <p:oleObj spid="_x0000_s6146" r:id="rId4" imgW="8126672" imgH="4426080" progId="Excel.Sheet.8">
              <p:embed/>
            </p:oleObj>
          </a:graphicData>
        </a:graphic>
      </p:graphicFrame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3924300" y="6237288"/>
            <a:ext cx="43926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Source: Financial Supervisory Authority of Iceland.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/>
          <a:lstStyle/>
          <a:p>
            <a:pPr>
              <a:defRPr/>
            </a:pP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Imf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 rescue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15238" cy="5033963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defRPr/>
            </a:pPr>
            <a:r>
              <a:rPr lang="en-US" dirty="0" smtClean="0"/>
              <a:t>Two-year stand-by arrangement in November 2008, extended to 3 years</a:t>
            </a:r>
          </a:p>
          <a:p>
            <a:pPr lvl="1">
              <a:spcBef>
                <a:spcPts val="300"/>
              </a:spcBef>
              <a:defRPr/>
            </a:pPr>
            <a:r>
              <a:rPr lang="en-US" dirty="0" smtClean="0"/>
              <a:t>IMF provides $2.1 billion, with $0.8 billion up front and the rest in eight equal installments subject to quarterly reviews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Exceptional access to Fund resources, amounting to nearly 1,200% of Iceland's quota</a:t>
            </a:r>
          </a:p>
          <a:p>
            <a:pPr lvl="1">
              <a:spcBef>
                <a:spcPts val="300"/>
              </a:spcBef>
              <a:defRPr/>
            </a:pPr>
            <a:r>
              <a:rPr lang="en-US" dirty="0" smtClean="0"/>
              <a:t>Fund money covers 42% of total financing gap of $5 billion during 2008-2010</a:t>
            </a:r>
          </a:p>
          <a:p>
            <a:pPr lvl="1">
              <a:spcBef>
                <a:spcPts val="300"/>
              </a:spcBef>
              <a:defRPr/>
            </a:pPr>
            <a:r>
              <a:rPr lang="en-US" dirty="0" smtClean="0"/>
              <a:t>Remaining $2.9 billion is provided by 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Denmark, Finland, Norway, and Sweden (conditional, 2.5)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Russia (conditional, but withdrew)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Poland (conditional, 0.2)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Faroe Islands (unconditional, 0.05)</a:t>
            </a:r>
          </a:p>
          <a:p>
            <a:pPr lvl="2">
              <a:spcBef>
                <a:spcPts val="300"/>
              </a:spcBef>
              <a:defRPr/>
            </a:pPr>
            <a:r>
              <a:rPr lang="en-US" dirty="0" smtClean="0"/>
              <a:t>EU (macro-stabilization loan, 0.15)</a:t>
            </a:r>
          </a:p>
          <a:p>
            <a:pPr lvl="1">
              <a:spcBef>
                <a:spcPts val="300"/>
              </a:spcBef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1437072">
            <a:off x="5515576" y="5358637"/>
            <a:ext cx="3360584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Shared conditionality:</a:t>
            </a:r>
          </a:p>
          <a:p>
            <a:pPr>
              <a:defRPr/>
            </a:pPr>
            <a:r>
              <a:rPr lang="en-US" sz="2000" dirty="0"/>
              <a:t>Fund </a:t>
            </a:r>
            <a:r>
              <a:rPr lang="en-US" sz="2000" dirty="0" smtClean="0"/>
              <a:t>needed </a:t>
            </a:r>
            <a:r>
              <a:rPr lang="en-US" sz="2000" dirty="0"/>
              <a:t>to listen to concerns of other creditors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43824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features of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imf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15238" cy="51054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Monetary restraint, business as usual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Transparent bank restructuring (takes too long)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Floating exchange rate</a:t>
            </a:r>
          </a:p>
          <a:p>
            <a:pPr marL="521208" lvl="1" eaLnBrk="1" fontAlgn="auto" hangingPunct="1">
              <a:lnSpc>
                <a:spcPct val="8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Supported by strict but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temporary capital controls</a:t>
            </a:r>
          </a:p>
          <a:p>
            <a:pPr marL="759333" lvl="2" eaLnBrk="1" fontAlgn="auto" hangingPunct="1">
              <a:lnSpc>
                <a:spcPct val="85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Trebuchet MS" pitchFamily="34" charset="0"/>
              <a:buChar char="•"/>
              <a:defRPr/>
            </a:pPr>
            <a:r>
              <a:rPr lang="en-US" dirty="0" smtClean="0"/>
              <a:t>Due to delays in program implementation and other issues, there is still no sign of relaxation 4 years later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Fiscal space provided in 2009, with government budget deficit of 14% of GDP; turned out at 9%</a:t>
            </a:r>
          </a:p>
          <a:p>
            <a:pPr marL="521208" lvl="1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Fiscal restraint kicked in from 2010 onward </a:t>
            </a:r>
          </a:p>
          <a:p>
            <a:pPr marL="758952" lvl="2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Cut spending from 50% of GDP in 2009 to 40% in 2017 </a:t>
            </a:r>
          </a:p>
          <a:p>
            <a:pPr marL="758952" lvl="2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Keep revenue at 41% of GDP from 2009 to 2017</a:t>
            </a:r>
          </a:p>
          <a:p>
            <a:pPr marL="758952" lvl="2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Adjustment equivalent to 10% of GDP in 8 years; tough</a:t>
            </a:r>
          </a:p>
          <a:p>
            <a:pPr marL="274320" indent="-274320" eaLnBrk="1" fontAlgn="auto" hangingPunct="1">
              <a:lnSpc>
                <a:spcPct val="8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Different from Asian programs 10 years ago</a:t>
            </a:r>
          </a:p>
          <a:p>
            <a:pPr marL="521208" lvl="1" eaLnBrk="1" fontAlgn="auto" hangingPunct="1">
              <a:lnSpc>
                <a:spcPct val="85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IMF tolerates capital controls, grants fiscal space</a:t>
            </a:r>
            <a:endParaRPr lang="en-US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2068" y="6021288"/>
            <a:ext cx="960519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+mn-lt"/>
              </a:rPr>
              <a:t>temporary</a:t>
            </a:r>
            <a:endParaRPr lang="en-US" sz="1300" dirty="0">
              <a:latin typeface="+mn-lt"/>
            </a:endParaRPr>
          </a:p>
        </p:txBody>
      </p:sp>
      <p:sp>
        <p:nvSpPr>
          <p:cNvPr id="5" name="Right Brace 4"/>
          <p:cNvSpPr/>
          <p:nvPr/>
        </p:nvSpPr>
        <p:spPr>
          <a:xfrm rot="5400000">
            <a:off x="2730528" y="5838852"/>
            <a:ext cx="144016" cy="864096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Debt developments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9725"/>
            <a:ext cx="7571184" cy="4846638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 smtClean="0"/>
              <a:t>Gross external debt, public and private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291% of GDP at end-2010, even after huge write-offs of private debt equivalent to ca. 500% of GDP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Scheduled to drop to 157% by 2017, still heavy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Net external debt said to drop to 50%-70%, some say 100%</a:t>
            </a:r>
          </a:p>
          <a:p>
            <a:pPr>
              <a:lnSpc>
                <a:spcPct val="95000"/>
              </a:lnSpc>
            </a:pPr>
            <a:r>
              <a:rPr lang="en-US" dirty="0" smtClean="0"/>
              <a:t>Public debt, domestic and foreign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Gross public debt: 93% of GDP at end-2010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Up from 29% in 2007, scheduled to drop to 77% 2017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Crisis has increased public debt by about 64% of GDP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Net public debt: 63% of GDP at end-2010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Recapitalization of Central Bank cost 18% of GDP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Recapitalization of the 3 banks cost another 18% of GDP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Scheduled to drop to 53% by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expected results of program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609725"/>
          <a:ext cx="8496944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328"/>
                <a:gridCol w="952349"/>
                <a:gridCol w="1072180"/>
                <a:gridCol w="938158"/>
                <a:gridCol w="938158"/>
                <a:gridCol w="853257"/>
                <a:gridCol w="853257"/>
                <a:gridCol w="8532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2009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2010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2011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2012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2013</a:t>
                      </a:r>
                      <a:endParaRPr lang="en-US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2015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GDP growth*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-4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Unemployment**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effectLst/>
                        </a:rPr>
                        <a:t>8</a:t>
                      </a:r>
                      <a:endParaRPr lang="en-US" sz="2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8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Inflation*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12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/>
                        <a:t>2.5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Foreign debt***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effectLst/>
                        </a:rPr>
                        <a:t>159</a:t>
                      </a:r>
                      <a:endParaRPr lang="en-US" sz="2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183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170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154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147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135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131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9211" name="TextBox 4"/>
          <p:cNvSpPr txBox="1">
            <a:spLocks noChangeArrowheads="1"/>
          </p:cNvSpPr>
          <p:nvPr/>
        </p:nvSpPr>
        <p:spPr bwMode="auto">
          <a:xfrm>
            <a:off x="5148064" y="5929313"/>
            <a:ext cx="3095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rebuchet MS" pitchFamily="34" charset="0"/>
              </a:rPr>
              <a:t>Source: IMF, </a:t>
            </a:r>
            <a:r>
              <a:rPr lang="en-US" dirty="0" smtClean="0">
                <a:latin typeface="Trebuchet MS" pitchFamily="34" charset="0"/>
              </a:rPr>
              <a:t>November 2012</a:t>
            </a:r>
            <a:endParaRPr lang="en-US" dirty="0">
              <a:latin typeface="Trebuchet MS" pitchFamily="34" charset="0"/>
            </a:endParaRPr>
          </a:p>
        </p:txBody>
      </p:sp>
      <p:sp>
        <p:nvSpPr>
          <p:cNvPr id="49212" name="TextBox 5"/>
          <p:cNvSpPr txBox="1">
            <a:spLocks noChangeArrowheads="1"/>
          </p:cNvSpPr>
          <p:nvPr/>
        </p:nvSpPr>
        <p:spPr bwMode="auto">
          <a:xfrm>
            <a:off x="465138" y="4786313"/>
            <a:ext cx="154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 % per year</a:t>
            </a:r>
          </a:p>
        </p:txBody>
      </p:sp>
      <p:sp>
        <p:nvSpPr>
          <p:cNvPr id="49213" name="TextBox 6"/>
          <p:cNvSpPr txBox="1">
            <a:spLocks noChangeArrowheads="1"/>
          </p:cNvSpPr>
          <p:nvPr/>
        </p:nvSpPr>
        <p:spPr bwMode="auto">
          <a:xfrm>
            <a:off x="465138" y="5253038"/>
            <a:ext cx="2255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rebuchet MS" pitchFamily="34" charset="0"/>
              </a:rPr>
              <a:t>** % of labor force</a:t>
            </a:r>
          </a:p>
        </p:txBody>
      </p:sp>
      <p:sp>
        <p:nvSpPr>
          <p:cNvPr id="49214" name="TextBox 7"/>
          <p:cNvSpPr txBox="1">
            <a:spLocks noChangeArrowheads="1"/>
          </p:cNvSpPr>
          <p:nvPr/>
        </p:nvSpPr>
        <p:spPr bwMode="auto">
          <a:xfrm>
            <a:off x="465138" y="5681663"/>
            <a:ext cx="4392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Trebuchet MS" pitchFamily="34" charset="0"/>
              </a:rPr>
              <a:t>*** </a:t>
            </a:r>
            <a:r>
              <a:rPr lang="en-US" sz="2000" dirty="0" smtClean="0">
                <a:latin typeface="Trebuchet MS" pitchFamily="34" charset="0"/>
              </a:rPr>
              <a:t>Net, public </a:t>
            </a:r>
            <a:r>
              <a:rPr lang="en-US" sz="2000" dirty="0">
                <a:latin typeface="Trebuchet MS" pitchFamily="34" charset="0"/>
              </a:rPr>
              <a:t>and private, % of GDP</a:t>
            </a:r>
          </a:p>
        </p:txBody>
      </p:sp>
      <p:sp>
        <p:nvSpPr>
          <p:cNvPr id="8" name="TextBox 7"/>
          <p:cNvSpPr txBox="1"/>
          <p:nvPr/>
        </p:nvSpPr>
        <p:spPr>
          <a:xfrm rot="21371392">
            <a:off x="2163600" y="4142166"/>
            <a:ext cx="6441443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Measured in </a:t>
            </a:r>
            <a:r>
              <a:rPr lang="en-US" sz="2400" dirty="0" err="1"/>
              <a:t>krónur</a:t>
            </a:r>
            <a:r>
              <a:rPr lang="en-US" sz="2400" dirty="0"/>
              <a:t>, GDP will recover by </a:t>
            </a:r>
            <a:r>
              <a:rPr lang="en-US" sz="2400" dirty="0" smtClean="0"/>
              <a:t>2015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In </a:t>
            </a:r>
            <a:r>
              <a:rPr lang="en-US" sz="2400" dirty="0" smtClean="0"/>
              <a:t>euro, </a:t>
            </a:r>
            <a:r>
              <a:rPr lang="en-US" sz="2400" dirty="0"/>
              <a:t>recovery of GDP will take longer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Iceland vs.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ireland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Did Iceland stand up to the banks?</a:t>
            </a:r>
          </a:p>
          <a:p>
            <a:r>
              <a:rPr lang="en-US" dirty="0" smtClean="0"/>
              <a:t>No, debts of Iceland’s private banks were so large that there was no way for the government to bail them out</a:t>
            </a:r>
          </a:p>
          <a:p>
            <a:pPr lvl="1"/>
            <a:r>
              <a:rPr lang="en-US" dirty="0" smtClean="0"/>
              <a:t>Yet, foreign creditors were led to believe that the government stood behind the banks</a:t>
            </a:r>
          </a:p>
          <a:p>
            <a:pPr lvl="1"/>
            <a:r>
              <a:rPr lang="en-US" dirty="0" smtClean="0"/>
              <a:t>Private banks defaulted while sovereign default was averted, and remains unlikely</a:t>
            </a:r>
          </a:p>
          <a:p>
            <a:r>
              <a:rPr lang="en-US" dirty="0" smtClean="0"/>
              <a:t>In Ireland, bailout seemed feasible at the time, but may turn out not to be feasible</a:t>
            </a:r>
          </a:p>
          <a:p>
            <a:pPr lvl="1"/>
            <a:r>
              <a:rPr lang="en-US" dirty="0" smtClean="0"/>
              <a:t>Ireland may have to renegotiate with its creditors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to do about debts?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643192" cy="4846638"/>
          </a:xfrm>
        </p:spPr>
        <p:txBody>
          <a:bodyPr/>
          <a:lstStyle/>
          <a:p>
            <a:pPr>
              <a:lnSpc>
                <a:spcPct val="95000"/>
              </a:lnSpc>
            </a:pPr>
            <a:r>
              <a:rPr lang="en-US" dirty="0" smtClean="0"/>
              <a:t>General rule is pay back if at all possible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But, if you cannot pay back, you don’t</a:t>
            </a:r>
          </a:p>
          <a:p>
            <a:pPr>
              <a:lnSpc>
                <a:spcPct val="95000"/>
              </a:lnSpc>
            </a:pPr>
            <a:r>
              <a:rPr lang="en-US" dirty="0" smtClean="0"/>
              <a:t>Many households and firms in dire straits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Nominal, indexed debts rose while real wages fell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Oldest trick in the book is to allow moderate inflation to equitably deflate debts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But this is sensitive in a high-inflation country that introduced financial indexation 30 years ago in reaction to the inequitable consequences of high inflation for borrowers and lenders</a:t>
            </a:r>
          </a:p>
          <a:p>
            <a:pPr lvl="1">
              <a:lnSpc>
                <a:spcPct val="95000"/>
              </a:lnSpc>
            </a:pPr>
            <a:r>
              <a:rPr lang="en-US" dirty="0" smtClean="0"/>
              <a:t>Banks made illegal foreign-currency-indexed loans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Two banks owned by US venture firms, one by government</a:t>
            </a:r>
          </a:p>
          <a:p>
            <a:pPr lvl="2">
              <a:lnSpc>
                <a:spcPct val="95000"/>
              </a:lnSpc>
            </a:pPr>
            <a:r>
              <a:rPr lang="en-US" dirty="0" smtClean="0"/>
              <a:t>No plan in sight for future organization of banking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Economics and justice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499176" cy="4846638"/>
          </a:xfrm>
        </p:spPr>
        <p:txBody>
          <a:bodyPr/>
          <a:lstStyle/>
          <a:p>
            <a:r>
              <a:rPr lang="en-US" dirty="0" smtClean="0"/>
              <a:t>Banks violated the laws (SIC 2010)</a:t>
            </a:r>
          </a:p>
          <a:p>
            <a:pPr lvl="1"/>
            <a:r>
              <a:rPr lang="en-US" dirty="0" smtClean="0"/>
              <a:t>Need accountability, responsibility, transparency</a:t>
            </a:r>
          </a:p>
          <a:p>
            <a:r>
              <a:rPr lang="en-US" dirty="0" smtClean="0"/>
              <a:t>80 cases of suspected violations under investigation by Special Prosecutor, involving over 200 individuals</a:t>
            </a:r>
          </a:p>
          <a:p>
            <a:pPr lvl="1"/>
            <a:r>
              <a:rPr lang="en-US" dirty="0" smtClean="0"/>
              <a:t>Insider trading</a:t>
            </a:r>
          </a:p>
          <a:p>
            <a:pPr lvl="1"/>
            <a:r>
              <a:rPr lang="en-US" dirty="0" smtClean="0"/>
              <a:t>Market manipulation</a:t>
            </a:r>
          </a:p>
          <a:p>
            <a:pPr lvl="1"/>
            <a:r>
              <a:rPr lang="en-US" dirty="0" smtClean="0"/>
              <a:t>Breach of fiduciary trust</a:t>
            </a:r>
          </a:p>
          <a:p>
            <a:r>
              <a:rPr lang="en-US" dirty="0" smtClean="0"/>
              <a:t>Bumpy ride</a:t>
            </a:r>
          </a:p>
          <a:p>
            <a:pPr lvl="1"/>
            <a:r>
              <a:rPr lang="en-US" dirty="0" smtClean="0"/>
              <a:t>Repeated attempts to unseat </a:t>
            </a:r>
            <a:r>
              <a:rPr lang="en-US" dirty="0" smtClean="0"/>
              <a:t>crime-busting post-crash </a:t>
            </a:r>
            <a:r>
              <a:rPr lang="en-US" dirty="0" smtClean="0"/>
              <a:t>Director of FSA succeeded in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Prospects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71184" cy="52482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Iceland is not alone, given Europe’s woes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Two views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Pessimists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warn that debt burden threatens to match that which the allies imposed on Germany at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Versailles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after World War I, with predictable economic and political consequences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/>
              <a:t>France, UK, US, Italy imposed war damages on Germany equivalent to 80% of GDP, then reduced their claim by half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/>
              <a:t>Victors also took land, reducing Germany by more than 10%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/>
              <a:t>Claim was not paid in full, was settled peacefully in 1932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Optimists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emphasize that the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Faroe Islands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emerged from their deep financial crisis in early 1990s with an external debt to Denmark equivalent to 120% of GDP, and were able to repay with interest within 6-8 years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Long-term loss to </a:t>
            </a:r>
            <a:r>
              <a:rPr lang="en-US" dirty="0" err="1" smtClean="0"/>
              <a:t>Faroes</a:t>
            </a:r>
            <a:r>
              <a:rPr lang="en-US" dirty="0" smtClean="0"/>
              <a:t> despite recovery in other respects</a:t>
            </a:r>
          </a:p>
          <a:p>
            <a:pPr marL="100584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Net emigration of about 10% of population</a:t>
            </a:r>
          </a:p>
          <a:p>
            <a:pPr marL="100584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This Iceland (pop. 320,000) must avoid</a:t>
            </a:r>
          </a:p>
          <a:p>
            <a:pPr marL="1280477" lvl="4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No net emigration thus far</a:t>
            </a:r>
            <a:endParaRPr lang="en-US" dirty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Evolving composition of iceland’s gdp: 1980</a:t>
            </a:r>
            <a:endParaRPr lang="en-US"/>
          </a:p>
        </p:txBody>
      </p:sp>
      <p:graphicFrame>
        <p:nvGraphicFramePr>
          <p:cNvPr id="1026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presentationml/2006/ole">
            <p:oleObj spid="_x0000_s1026" r:id="rId4" imgW="7242676" imgH="4846740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 rot="293916">
            <a:off x="3887479" y="1682269"/>
            <a:ext cx="3078317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>
              <a:defRPr/>
            </a:pPr>
            <a:r>
              <a:rPr lang="en-US" sz="2400" dirty="0"/>
              <a:t>Agriculture and fisheries: 21% of GDP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Prospects 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763"/>
            <a:ext cx="7686675" cy="4962525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dirty="0" smtClean="0"/>
              <a:t>Successful recovery rests on two pillars</a:t>
            </a:r>
          </a:p>
          <a:p>
            <a:pPr lvl="1" eaLnBrk="1" hangingPunct="1">
              <a:lnSpc>
                <a:spcPct val="95000"/>
              </a:lnSpc>
            </a:pPr>
            <a:r>
              <a:rPr lang="en-US" dirty="0" smtClean="0"/>
              <a:t>Continued economic revival backed by further reforms</a:t>
            </a:r>
          </a:p>
          <a:p>
            <a:pPr lvl="2" eaLnBrk="1" hangingPunct="1">
              <a:lnSpc>
                <a:spcPct val="95000"/>
              </a:lnSpc>
            </a:pPr>
            <a:r>
              <a:rPr lang="en-US" dirty="0" smtClean="0"/>
              <a:t>Decision by Parliament in 2009 to apply for EU and EMU membership will, it is hoped, send encouraging signal to international community</a:t>
            </a:r>
          </a:p>
          <a:p>
            <a:pPr lvl="2" eaLnBrk="1" hangingPunct="1">
              <a:lnSpc>
                <a:spcPct val="95000"/>
              </a:lnSpc>
            </a:pPr>
            <a:r>
              <a:rPr lang="en-US" dirty="0" smtClean="0"/>
              <a:t>This prospect looks less attractive now to some voters</a:t>
            </a:r>
          </a:p>
          <a:p>
            <a:pPr lvl="1" eaLnBrk="1" hangingPunct="1">
              <a:lnSpc>
                <a:spcPct val="95000"/>
              </a:lnSpc>
            </a:pPr>
            <a:r>
              <a:rPr lang="en-US" dirty="0" smtClean="0"/>
              <a:t>Must uncover the causes of the collapse, including massive failure of policy and institutions</a:t>
            </a:r>
          </a:p>
          <a:p>
            <a:pPr lvl="2" eaLnBrk="1" hangingPunct="1">
              <a:lnSpc>
                <a:spcPct val="95000"/>
              </a:lnSpc>
            </a:pPr>
            <a:r>
              <a:rPr lang="en-US" dirty="0" smtClean="0"/>
              <a:t>Special Investigation Commission, appointed by Parliament, produced a scathing 2,300 page report</a:t>
            </a:r>
          </a:p>
          <a:p>
            <a:pPr lvl="3" eaLnBrk="1" hangingPunct="1">
              <a:lnSpc>
                <a:spcPct val="95000"/>
              </a:lnSpc>
            </a:pPr>
            <a:r>
              <a:rPr lang="en-US" dirty="0" smtClean="0"/>
              <a:t>Former Prime Minister was indicted by a Court of Impeachment</a:t>
            </a:r>
          </a:p>
          <a:p>
            <a:pPr lvl="2" eaLnBrk="1" hangingPunct="1">
              <a:lnSpc>
                <a:spcPct val="95000"/>
              </a:lnSpc>
            </a:pPr>
            <a:r>
              <a:rPr lang="en-US" dirty="0" smtClean="0"/>
              <a:t>New post-crash constitution is underway</a:t>
            </a:r>
          </a:p>
          <a:p>
            <a:pPr lvl="1" eaLnBrk="1" hangingPunct="1">
              <a:lnSpc>
                <a:spcPct val="95000"/>
              </a:lnSpc>
            </a:pPr>
            <a:endParaRPr lang="en-US" sz="2100" dirty="0" smtClean="0"/>
          </a:p>
        </p:txBody>
      </p:sp>
      <p:sp>
        <p:nvSpPr>
          <p:cNvPr id="5" name="TextBox 4"/>
          <p:cNvSpPr txBox="1"/>
          <p:nvPr/>
        </p:nvSpPr>
        <p:spPr>
          <a:xfrm rot="21252229">
            <a:off x="6313401" y="208537"/>
            <a:ext cx="2592441" cy="12926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 number to remember</a:t>
            </a:r>
          </a:p>
          <a:p>
            <a:pPr>
              <a:defRPr/>
            </a:pPr>
            <a:r>
              <a:rPr lang="en-US" sz="6000" dirty="0"/>
              <a:t>99.95%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21412516">
            <a:off x="6293527" y="5442714"/>
            <a:ext cx="2575395" cy="934575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Evolving composition of iceland’s gdp: 2007</a:t>
            </a:r>
            <a:endParaRPr lang="en-US"/>
          </a:p>
        </p:txBody>
      </p:sp>
      <p:graphicFrame>
        <p:nvGraphicFramePr>
          <p:cNvPr id="2050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presentationml/2006/ole">
            <p:oleObj spid="_x0000_s2050" r:id="rId4" imgW="7242676" imgH="4846740" progId="Excel.Sheet.8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 rot="21418229">
            <a:off x="6554741" y="1736823"/>
            <a:ext cx="2429273" cy="3416320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15000"/>
                  <a:satMod val="250000"/>
                </a:schemeClr>
              </a:gs>
              <a:gs pos="49000">
                <a:schemeClr val="accent4">
                  <a:tint val="50000"/>
                  <a:satMod val="200000"/>
                </a:schemeClr>
              </a:gs>
              <a:gs pos="49100">
                <a:schemeClr val="accent4">
                  <a:tint val="64000"/>
                  <a:satMod val="160000"/>
                </a:schemeClr>
              </a:gs>
              <a:gs pos="92000">
                <a:schemeClr val="accent4">
                  <a:tint val="50000"/>
                  <a:satMod val="200000"/>
                </a:schemeClr>
              </a:gs>
              <a:gs pos="100000">
                <a:schemeClr val="accent4">
                  <a:tint val="43000"/>
                  <a:satMod val="19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-180000"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400" dirty="0"/>
              <a:t> Share of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fisheries</a:t>
            </a:r>
            <a:r>
              <a:rPr lang="en-US" sz="2400" dirty="0"/>
              <a:t> fell from 16% to 7%</a:t>
            </a:r>
          </a:p>
          <a:p>
            <a:pPr indent="-180000"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400" dirty="0"/>
              <a:t> Share of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services</a:t>
            </a:r>
            <a:r>
              <a:rPr lang="en-US" sz="2400" dirty="0"/>
              <a:t> rose from 54% to 68%</a:t>
            </a:r>
          </a:p>
          <a:p>
            <a:pPr indent="-180000">
              <a:buClr>
                <a:schemeClr val="tx2"/>
              </a:buClr>
              <a:buFont typeface="Wingdings" pitchFamily="2" charset="2"/>
              <a:buChar char="q"/>
              <a:defRPr/>
            </a:pPr>
            <a:r>
              <a:rPr lang="en-US" sz="2400" dirty="0"/>
              <a:t> Share of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</a:t>
            </a:r>
            <a:r>
              <a:rPr lang="en-US" sz="2400" dirty="0"/>
              <a:t> rose from 5% to 8%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 apart: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GNI per person 1980-2010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187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1075" cy="457200"/>
          </a:xfrm>
        </p:spPr>
        <p:txBody>
          <a:bodyPr/>
          <a:lstStyle/>
          <a:p>
            <a:r>
              <a:rPr lang="en-US" sz="1600" dirty="0" smtClean="0"/>
              <a:t>GNI per person (USD, PPP, </a:t>
            </a:r>
            <a:br>
              <a:rPr lang="en-US" sz="1600" dirty="0" smtClean="0"/>
            </a:br>
            <a:r>
              <a:rPr lang="en-US" sz="1600" dirty="0" smtClean="0"/>
              <a:t>current international dollars)</a:t>
            </a:r>
          </a:p>
        </p:txBody>
      </p:sp>
      <p:sp>
        <p:nvSpPr>
          <p:cNvPr id="93188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300" y="5867400"/>
            <a:ext cx="3521075" cy="457200"/>
          </a:xfrm>
        </p:spPr>
        <p:txBody>
          <a:bodyPr/>
          <a:lstStyle/>
          <a:p>
            <a:r>
              <a:rPr lang="en-US" sz="1600" dirty="0" smtClean="0"/>
              <a:t>GNI per person (USD, PPP, </a:t>
            </a:r>
            <a:br>
              <a:rPr lang="en-US" sz="1600" dirty="0" smtClean="0"/>
            </a:br>
            <a:r>
              <a:rPr lang="en-US" sz="1600" dirty="0" smtClean="0"/>
              <a:t>current international dollars)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2"/>
          </p:nvPr>
        </p:nvGraphicFramePr>
        <p:xfrm>
          <a:off x="4572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</p:nvPr>
        </p:nvGraphicFramePr>
        <p:xfrm>
          <a:off x="4178300" y="1711325"/>
          <a:ext cx="3521075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GDP per hour worked 2011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947863" y="6376988"/>
            <a:ext cx="57150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Source: The Conference Board and Groningen Growth and Development Centre.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 rot="21395060">
            <a:off x="5011878" y="5119254"/>
            <a:ext cx="3571900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(US$ at purchasing power parity)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472363" cy="484663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 smtClean="0"/>
              <a:t>For decades, the government owned the banks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100" dirty="0" smtClean="0">
                <a:solidFill>
                  <a:schemeClr val="tx1">
                    <a:tint val="85000"/>
                  </a:schemeClr>
                </a:solidFill>
              </a:rPr>
              <a:t>Political leaders sat side by side on bank boards, representing essentially bankrupt economic interests and dividing the spoils (“</a:t>
            </a:r>
            <a:r>
              <a:rPr lang="en-US" sz="2100" i="1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Socialism of the Devil”</a:t>
            </a:r>
            <a:r>
              <a:rPr lang="en-US" sz="2100" dirty="0" smtClean="0">
                <a:solidFill>
                  <a:schemeClr val="tx1">
                    <a:tint val="85000"/>
                  </a:schemeClr>
                </a:solidFill>
              </a:rPr>
              <a:t>)</a:t>
            </a:r>
          </a:p>
          <a:p>
            <a:pPr marL="758952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With negative real interest rates and an overvalued currency, bankers exercised significant power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 smtClean="0"/>
              <a:t>Privatization 1998-2003 ought to have aimed to sever those connections, but did not fully succeed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100" dirty="0" smtClean="0">
                <a:solidFill>
                  <a:schemeClr val="tx1">
                    <a:tint val="85000"/>
                  </a:schemeClr>
                </a:solidFill>
              </a:rPr>
              <a:t>Two largest banks were sold in part to well-connected individuals with close ties to the two governing parties (“within shouting distance”)</a:t>
            </a:r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The two parties maintained their operatives on the banks’ governing boards</a:t>
            </a:r>
            <a:endParaRPr lang="en-US" sz="2400" dirty="0" smtClean="0"/>
          </a:p>
          <a:p>
            <a:pPr marL="758952" lvl="2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“Buyers” of banks borrowed from one another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ii</a:t>
            </a:r>
            <a:endParaRPr lang="is-I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786688" cy="5105400"/>
          </a:xfrm>
        </p:spPr>
        <p:txBody>
          <a:bodyPr/>
          <a:lstStyle/>
          <a:p>
            <a:pPr eaLnBrk="1" hangingPunct="1">
              <a:spcBef>
                <a:spcPts val="300"/>
              </a:spcBef>
              <a:defRPr/>
            </a:pPr>
            <a:r>
              <a:rPr lang="en-US" dirty="0" smtClean="0"/>
              <a:t>Banks were sold both at once at “modest” prices</a:t>
            </a:r>
          </a:p>
          <a:p>
            <a:pPr eaLnBrk="1" hangingPunct="1">
              <a:spcBef>
                <a:spcPts val="300"/>
              </a:spcBef>
              <a:defRPr/>
            </a:pPr>
            <a:r>
              <a:rPr lang="en-US" dirty="0" smtClean="0"/>
              <a:t>No serious attempt was made to attract foreign buyers of banks like in the </a:t>
            </a:r>
            <a:r>
              <a:rPr lang="en-US" dirty="0" err="1" smtClean="0"/>
              <a:t>Baltics</a:t>
            </a:r>
            <a:endParaRPr lang="en-US" dirty="0" smtClean="0"/>
          </a:p>
          <a:p>
            <a:pPr eaLnBrk="1" hangingPunct="1">
              <a:spcBef>
                <a:spcPts val="300"/>
              </a:spcBef>
              <a:defRPr/>
            </a:pPr>
            <a:r>
              <a:rPr lang="en-US" dirty="0" smtClean="0"/>
              <a:t>Unlike Nordic and Baltic countries, there is as yet no foreign competition in Icelandic banking</a:t>
            </a:r>
          </a:p>
          <a:p>
            <a:pPr lvl="1" eaLnBrk="1" hangingPunct="1">
              <a:spcBef>
                <a:spcPts val="300"/>
              </a:spcBef>
              <a:defRPr/>
            </a:pPr>
            <a:r>
              <a:rPr lang="en-US" dirty="0" smtClean="0"/>
              <a:t>More concentration of industry than elsewhere</a:t>
            </a:r>
          </a:p>
          <a:p>
            <a:pPr lvl="2" eaLnBrk="1" hangingPunct="1">
              <a:spcBef>
                <a:spcPts val="300"/>
              </a:spcBef>
              <a:buFont typeface="Wingdings" pitchFamily="2" charset="2"/>
              <a:buChar char="ü"/>
              <a:defRPr/>
            </a:pPr>
            <a:r>
              <a:rPr lang="en-US" dirty="0" smtClean="0"/>
              <a:t>Iceland: three banks had 85% market share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en-US" dirty="0" smtClean="0"/>
              <a:t>EU: five largest banks have over 50% market share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Privatization was supposed to make banks more efficient, enabling them to pay higher deposit rates and charge lower lending rates</a:t>
            </a:r>
          </a:p>
          <a:p>
            <a:pPr marL="759333" lvl="2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en-US" sz="2000" dirty="0" smtClean="0"/>
              <a:t>This did not happen, on the contrary</a:t>
            </a:r>
            <a:endParaRPr lang="en-US" sz="20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1005015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 history of the banks iii</a:t>
            </a:r>
            <a:endParaRPr lang="is-I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51054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Iceland’s privatization of its state banks 1998-2003 was mismanaged in ways that contributed to collapse and to weak restraints on bank growth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ought to have constrained the banks through taxes, but didn’t – you don’t tax your friends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Bank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ought to have constrained them through reserve requirements, but didn’t, on the contrary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Supervision Authority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ought to have applied more stringent stress tests, tailored to local conditions, but didn’t – it looked the other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way, designed to fail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eaLnBrk="1" fontAlgn="auto" hangingPunct="1">
              <a:spcBef>
                <a:spcPts val="3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Besides, several documented earlier episodes of bank problems – scandals, really – when banks were state-owned were covered up</a:t>
            </a:r>
          </a:p>
          <a:p>
            <a:pPr marL="521208" lvl="1" eaLnBrk="1" fontAlgn="auto" hangingPunct="1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No culture of accountability, no checks and balances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Opulent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pulent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4340</TotalTime>
  <Words>2202</Words>
  <Application>Microsoft Office PowerPoint</Application>
  <PresentationFormat>On-screen Show (4:3)</PresentationFormat>
  <Paragraphs>309</Paragraphs>
  <Slides>30</Slides>
  <Notes>30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Opulent</vt:lpstr>
      <vt:lpstr>Microsoft Office Excel 97-2003 Worksheet</vt:lpstr>
      <vt:lpstr>Worksheet</vt:lpstr>
      <vt:lpstr>Iceland: Rising  from the Ashes</vt:lpstr>
      <vt:lpstr>Story in three parts</vt:lpstr>
      <vt:lpstr>Evolving composition of iceland’s gdp: 1980</vt:lpstr>
      <vt:lpstr>Evolving composition of iceland’s gdp: 2007</vt:lpstr>
      <vt:lpstr>Growing apart:  GNI per person 1980-2010</vt:lpstr>
      <vt:lpstr>GDP per hour worked 2011</vt:lpstr>
      <vt:lpstr>Brief history of the banks i</vt:lpstr>
      <vt:lpstr>Brief history of the banks ii</vt:lpstr>
      <vt:lpstr>Brief history of the banks iii</vt:lpstr>
      <vt:lpstr>Brief history of the banks iv</vt:lpstr>
      <vt:lpstr>Black’s Recipe for  control fraud</vt:lpstr>
      <vt:lpstr>Black’s Recipe for  control fraud</vt:lpstr>
      <vt:lpstr>Ratio of Bank assets to GDP 2007 (end of year)</vt:lpstr>
      <vt:lpstr>Ratio of Bank assets to GDP 1992-2007</vt:lpstr>
      <vt:lpstr>Current account 1989-2008 (% of GDP)</vt:lpstr>
      <vt:lpstr>External debt 1989-2008 (% of GDP)</vt:lpstr>
      <vt:lpstr>Central bank foreign exchange reserves 1989-2008</vt:lpstr>
      <vt:lpstr>Central bank foreign exchange reserves 1989-2008</vt:lpstr>
      <vt:lpstr>Depreciation of króna by half since fall of 2007</vt:lpstr>
      <vt:lpstr>Twin bubbles</vt:lpstr>
      <vt:lpstr>Ten largest corporate bankruptcies of all time (USD billion)</vt:lpstr>
      <vt:lpstr>Imf to the rescue</vt:lpstr>
      <vt:lpstr>Main features of imf program</vt:lpstr>
      <vt:lpstr>Debt developments</vt:lpstr>
      <vt:lpstr>expected results of program</vt:lpstr>
      <vt:lpstr>Iceland vs. ireland</vt:lpstr>
      <vt:lpstr>What to do about debts?</vt:lpstr>
      <vt:lpstr>Economics and justice</vt:lpstr>
      <vt:lpstr>Prospects i</vt:lpstr>
      <vt:lpstr>Prospects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Icelandic banks 2008 in context</dc:title>
  <dc:creator>gylfason</dc:creator>
  <cp:lastModifiedBy>Þorvaldur Gylfason</cp:lastModifiedBy>
  <cp:revision>132</cp:revision>
  <dcterms:created xsi:type="dcterms:W3CDTF">2008-09-25T10:14:50Z</dcterms:created>
  <dcterms:modified xsi:type="dcterms:W3CDTF">2012-11-24T08:13:47Z</dcterms:modified>
</cp:coreProperties>
</file>