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25.xml" ContentType="application/vnd.openxmlformats-officedocument.presentationml.notesSlide+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06" r:id="rId3"/>
    <p:sldId id="342" r:id="rId4"/>
    <p:sldId id="340" r:id="rId5"/>
    <p:sldId id="341" r:id="rId6"/>
    <p:sldId id="330" r:id="rId7"/>
    <p:sldId id="343" r:id="rId8"/>
    <p:sldId id="335" r:id="rId9"/>
    <p:sldId id="345" r:id="rId10"/>
    <p:sldId id="333" r:id="rId11"/>
    <p:sldId id="284" r:id="rId12"/>
    <p:sldId id="348" r:id="rId13"/>
    <p:sldId id="346" r:id="rId14"/>
    <p:sldId id="347" r:id="rId15"/>
    <p:sldId id="349" r:id="rId16"/>
    <p:sldId id="350" r:id="rId17"/>
    <p:sldId id="351" r:id="rId18"/>
    <p:sldId id="336" r:id="rId19"/>
    <p:sldId id="352" r:id="rId20"/>
    <p:sldId id="353" r:id="rId21"/>
    <p:sldId id="339" r:id="rId22"/>
    <p:sldId id="326" r:id="rId23"/>
    <p:sldId id="338" r:id="rId24"/>
    <p:sldId id="334" r:id="rId25"/>
    <p:sldId id="281" r:id="rId26"/>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669900"/>
    <a:srgbClr val="33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42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ylfason\AppData\Local\Temp\ny.gnp.pcap.pp.cd_Indicator_en_excel_v2.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gylfason\AppData\Local\Temp\st.int.arvl_Indicator_en_excel_v2.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gylfason\AppData\Local\Temp\st.int.arvl_Indicator_en_excel_v2.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gz\Local%20Settings\Temp\Figure%20wbar-1.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gz\Local%20Settings\Temp\Figure%20sigma-1.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gz\Local%20Settings\Temp\Figure%20eta-1.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gz\Local%20Settings\Temp\Figure%20T-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ylfason\AppData\Local\Temp\ny.gnp.pcap.pp.cd_Indicator_en_excel_v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ylfason\Documents\Excel%202010\Nordic%20export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ylfason\Documents\Excel%202010\Nordic%20manuf%20exp%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ylfason\Documents\Excel%202010\Import%20volum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ylfason\AppData\Local\Temp\fs.ast.doms.gd.zs_Indicator_en_excel_v2.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ylfason\Documents\Excel%202010\Investment%20&#205;sland%20Danm&#246;rk.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ylfason\Documents\Excel%202010\Adjested%20Net%20Saving%20201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gylfason\Documents\Excel%202010\Hrein%20fj&#225;rfesting%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s-IS"/>
  <c:chart>
    <c:plotArea>
      <c:layout>
        <c:manualLayout>
          <c:layoutTarget val="inner"/>
          <c:xMode val="edge"/>
          <c:yMode val="edge"/>
          <c:x val="0.11423840769903755"/>
          <c:y val="5.1400554097404488E-2"/>
          <c:w val="0.8383910761154868"/>
          <c:h val="0.7827803295421405"/>
        </c:manualLayout>
      </c:layout>
      <c:lineChart>
        <c:grouping val="standard"/>
        <c:ser>
          <c:idx val="0"/>
          <c:order val="0"/>
          <c:tx>
            <c:strRef>
              <c:f>Data!$A$2</c:f>
              <c:strCache>
                <c:ptCount val="1"/>
                <c:pt idx="0">
                  <c:v>Denmark</c:v>
                </c:pt>
              </c:strCache>
            </c:strRef>
          </c:tx>
          <c:marker>
            <c:symbol val="none"/>
          </c:marker>
          <c:cat>
            <c:strRef>
              <c:f>Data!$B$1:$Y$1</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Data!$B$2:$Y$2</c:f>
              <c:numCache>
                <c:formatCode>General</c:formatCode>
                <c:ptCount val="24"/>
                <c:pt idx="0">
                  <c:v>17980</c:v>
                </c:pt>
                <c:pt idx="1">
                  <c:v>18750</c:v>
                </c:pt>
                <c:pt idx="2">
                  <c:v>19570</c:v>
                </c:pt>
                <c:pt idx="3">
                  <c:v>20090</c:v>
                </c:pt>
                <c:pt idx="4">
                  <c:v>21610</c:v>
                </c:pt>
                <c:pt idx="5">
                  <c:v>22710</c:v>
                </c:pt>
                <c:pt idx="6">
                  <c:v>23740</c:v>
                </c:pt>
                <c:pt idx="7">
                  <c:v>24900</c:v>
                </c:pt>
                <c:pt idx="8">
                  <c:v>25840</c:v>
                </c:pt>
                <c:pt idx="9">
                  <c:v>26690</c:v>
                </c:pt>
                <c:pt idx="10">
                  <c:v>28240</c:v>
                </c:pt>
                <c:pt idx="11">
                  <c:v>29040</c:v>
                </c:pt>
                <c:pt idx="12">
                  <c:v>30390</c:v>
                </c:pt>
                <c:pt idx="13">
                  <c:v>30260</c:v>
                </c:pt>
                <c:pt idx="14">
                  <c:v>32410</c:v>
                </c:pt>
                <c:pt idx="15">
                  <c:v>33660</c:v>
                </c:pt>
                <c:pt idx="16">
                  <c:v>36750</c:v>
                </c:pt>
                <c:pt idx="17">
                  <c:v>38070</c:v>
                </c:pt>
                <c:pt idx="18">
                  <c:v>40460</c:v>
                </c:pt>
                <c:pt idx="19">
                  <c:v>39240</c:v>
                </c:pt>
                <c:pt idx="20">
                  <c:v>41860</c:v>
                </c:pt>
                <c:pt idx="21">
                  <c:v>42960</c:v>
                </c:pt>
                <c:pt idx="22">
                  <c:v>43200</c:v>
                </c:pt>
                <c:pt idx="23">
                  <c:v>44460</c:v>
                </c:pt>
              </c:numCache>
            </c:numRef>
          </c:val>
        </c:ser>
        <c:ser>
          <c:idx val="1"/>
          <c:order val="1"/>
          <c:tx>
            <c:strRef>
              <c:f>Data!$A$3</c:f>
              <c:strCache>
                <c:ptCount val="1"/>
                <c:pt idx="0">
                  <c:v>Iceland</c:v>
                </c:pt>
              </c:strCache>
            </c:strRef>
          </c:tx>
          <c:spPr>
            <a:ln w="50800"/>
          </c:spPr>
          <c:marker>
            <c:symbol val="none"/>
          </c:marker>
          <c:cat>
            <c:strRef>
              <c:f>Data!$B$1:$Y$1</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Data!$B$3:$Y$3</c:f>
              <c:numCache>
                <c:formatCode>General</c:formatCode>
                <c:ptCount val="24"/>
                <c:pt idx="0">
                  <c:v>20580</c:v>
                </c:pt>
                <c:pt idx="1">
                  <c:v>21130</c:v>
                </c:pt>
                <c:pt idx="2">
                  <c:v>20700</c:v>
                </c:pt>
                <c:pt idx="3">
                  <c:v>21220</c:v>
                </c:pt>
                <c:pt idx="4">
                  <c:v>22110</c:v>
                </c:pt>
                <c:pt idx="5">
                  <c:v>22540</c:v>
                </c:pt>
                <c:pt idx="6">
                  <c:v>23610</c:v>
                </c:pt>
                <c:pt idx="7">
                  <c:v>25480</c:v>
                </c:pt>
                <c:pt idx="8">
                  <c:v>27200</c:v>
                </c:pt>
                <c:pt idx="9">
                  <c:v>28050</c:v>
                </c:pt>
                <c:pt idx="10">
                  <c:v>28070</c:v>
                </c:pt>
                <c:pt idx="11">
                  <c:v>29530</c:v>
                </c:pt>
                <c:pt idx="12">
                  <c:v>31040</c:v>
                </c:pt>
                <c:pt idx="13">
                  <c:v>30290</c:v>
                </c:pt>
                <c:pt idx="14">
                  <c:v>32400</c:v>
                </c:pt>
                <c:pt idx="15">
                  <c:v>33630</c:v>
                </c:pt>
                <c:pt idx="16">
                  <c:v>33830</c:v>
                </c:pt>
                <c:pt idx="17">
                  <c:v>35270</c:v>
                </c:pt>
                <c:pt idx="18">
                  <c:v>31160</c:v>
                </c:pt>
                <c:pt idx="19">
                  <c:v>30410</c:v>
                </c:pt>
                <c:pt idx="20">
                  <c:v>30210</c:v>
                </c:pt>
                <c:pt idx="21">
                  <c:v>32790</c:v>
                </c:pt>
                <c:pt idx="22">
                  <c:v>34190</c:v>
                </c:pt>
                <c:pt idx="23">
                  <c:v>38870</c:v>
                </c:pt>
              </c:numCache>
            </c:numRef>
          </c:val>
        </c:ser>
        <c:marker val="1"/>
        <c:axId val="62182528"/>
        <c:axId val="62184064"/>
      </c:lineChart>
      <c:catAx>
        <c:axId val="62182528"/>
        <c:scaling>
          <c:orientation val="minMax"/>
        </c:scaling>
        <c:axPos val="b"/>
        <c:tickLblPos val="nextTo"/>
        <c:txPr>
          <a:bodyPr rot="-2700000"/>
          <a:lstStyle/>
          <a:p>
            <a:pPr>
              <a:defRPr sz="1200"/>
            </a:pPr>
            <a:endParaRPr lang="is-IS"/>
          </a:p>
        </c:txPr>
        <c:crossAx val="62184064"/>
        <c:crosses val="autoZero"/>
        <c:auto val="1"/>
        <c:lblAlgn val="ctr"/>
        <c:lblOffset val="100"/>
      </c:catAx>
      <c:valAx>
        <c:axId val="62184064"/>
        <c:scaling>
          <c:orientation val="minMax"/>
        </c:scaling>
        <c:axPos val="l"/>
        <c:majorGridlines/>
        <c:numFmt formatCode="General" sourceLinked="1"/>
        <c:tickLblPos val="nextTo"/>
        <c:txPr>
          <a:bodyPr/>
          <a:lstStyle/>
          <a:p>
            <a:pPr>
              <a:defRPr sz="1400"/>
            </a:pPr>
            <a:endParaRPr lang="is-IS"/>
          </a:p>
        </c:txPr>
        <c:crossAx val="62182528"/>
        <c:crosses val="autoZero"/>
        <c:crossBetween val="between"/>
      </c:valAx>
    </c:plotArea>
    <c:legend>
      <c:legendPos val="r"/>
      <c:layout>
        <c:manualLayout>
          <c:xMode val="edge"/>
          <c:yMode val="edge"/>
          <c:x val="0.16613888888888897"/>
          <c:y val="0.12461614173228365"/>
          <c:w val="0.26208087346430442"/>
          <c:h val="0.16743438320210008"/>
        </c:manualLayout>
      </c:layout>
      <c:txPr>
        <a:bodyPr/>
        <a:lstStyle/>
        <a:p>
          <a:pPr>
            <a:defRPr sz="1400"/>
          </a:pPr>
          <a:endParaRPr lang="is-I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88E-2"/>
          <c:w val="0.88563648293963249"/>
          <c:h val="0.79523549139690852"/>
        </c:manualLayout>
      </c:layout>
      <c:lineChart>
        <c:grouping val="standard"/>
        <c:ser>
          <c:idx val="0"/>
          <c:order val="0"/>
          <c:tx>
            <c:strRef>
              <c:f>Sheet4!$A$2</c:f>
              <c:strCache>
                <c:ptCount val="1"/>
                <c:pt idx="0">
                  <c:v>France</c:v>
                </c:pt>
              </c:strCache>
            </c:strRef>
          </c:tx>
          <c:marker>
            <c:symbol val="none"/>
          </c:marker>
          <c:cat>
            <c:strRef>
              <c:f>Sheet4!$B$1:$R$1</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Sheet4!$B$2:$R$2</c:f>
              <c:numCache>
                <c:formatCode>General</c:formatCode>
                <c:ptCount val="17"/>
                <c:pt idx="0">
                  <c:v>100.82681075138655</c:v>
                </c:pt>
                <c:pt idx="1">
                  <c:v>104.4416573699115</c:v>
                </c:pt>
                <c:pt idx="2">
                  <c:v>111.05201619003594</c:v>
                </c:pt>
                <c:pt idx="3">
                  <c:v>116.48881390697242</c:v>
                </c:pt>
                <c:pt idx="4">
                  <c:v>120.91318573109689</c:v>
                </c:pt>
                <c:pt idx="5">
                  <c:v>126.72576015221574</c:v>
                </c:pt>
                <c:pt idx="6">
                  <c:v>122.5672094983814</c:v>
                </c:pt>
                <c:pt idx="7">
                  <c:v>124.60837604455737</c:v>
                </c:pt>
                <c:pt idx="8">
                  <c:v>120.5736134460208</c:v>
                </c:pt>
                <c:pt idx="9">
                  <c:v>118.70890300505145</c:v>
                </c:pt>
                <c:pt idx="10">
                  <c:v>118.69651134383641</c:v>
                </c:pt>
                <c:pt idx="11">
                  <c:v>122.4748194201414</c:v>
                </c:pt>
                <c:pt idx="12">
                  <c:v>126.30800087207774</c:v>
                </c:pt>
                <c:pt idx="13">
                  <c:v>123.06454485109847</c:v>
                </c:pt>
                <c:pt idx="14">
                  <c:v>118.64070248080451</c:v>
                </c:pt>
                <c:pt idx="15">
                  <c:v>119.40108472490182</c:v>
                </c:pt>
                <c:pt idx="16">
                  <c:v>124.53570634703348</c:v>
                </c:pt>
              </c:numCache>
            </c:numRef>
          </c:val>
        </c:ser>
        <c:ser>
          <c:idx val="1"/>
          <c:order val="1"/>
          <c:tx>
            <c:strRef>
              <c:f>Sheet4!$A$3</c:f>
              <c:strCache>
                <c:ptCount val="1"/>
                <c:pt idx="0">
                  <c:v>Greece</c:v>
                </c:pt>
              </c:strCache>
            </c:strRef>
          </c:tx>
          <c:spPr>
            <a:ln>
              <a:solidFill>
                <a:srgbClr val="FFC000"/>
              </a:solidFill>
            </a:ln>
          </c:spPr>
          <c:marker>
            <c:symbol val="none"/>
          </c:marker>
          <c:cat>
            <c:strRef>
              <c:f>Sheet4!$B$1:$R$1</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Sheet4!$B$3:$R$3</c:f>
              <c:numCache>
                <c:formatCode>General</c:formatCode>
                <c:ptCount val="17"/>
                <c:pt idx="0">
                  <c:v>95.257036490591588</c:v>
                </c:pt>
                <c:pt idx="1">
                  <c:v>86.215807700557249</c:v>
                </c:pt>
                <c:pt idx="2">
                  <c:v>93.444033426795926</c:v>
                </c:pt>
                <c:pt idx="3">
                  <c:v>100.74869310966066</c:v>
                </c:pt>
                <c:pt idx="4">
                  <c:v>111.77496512775379</c:v>
                </c:pt>
                <c:pt idx="5">
                  <c:v>119.95439974162542</c:v>
                </c:pt>
                <c:pt idx="6">
                  <c:v>128.3749333444872</c:v>
                </c:pt>
                <c:pt idx="7">
                  <c:v>129.05524010235987</c:v>
                </c:pt>
                <c:pt idx="8">
                  <c:v>126.72002775158595</c:v>
                </c:pt>
                <c:pt idx="9">
                  <c:v>120.35219538116246</c:v>
                </c:pt>
                <c:pt idx="10">
                  <c:v>132.97051998993157</c:v>
                </c:pt>
                <c:pt idx="11">
                  <c:v>143.86740410783204</c:v>
                </c:pt>
                <c:pt idx="12">
                  <c:v>144.42367804982558</c:v>
                </c:pt>
                <c:pt idx="13">
                  <c:v>141.84272197064487</c:v>
                </c:pt>
                <c:pt idx="14">
                  <c:v>132.19283225026501</c:v>
                </c:pt>
                <c:pt idx="15">
                  <c:v>132.71719960783557</c:v>
                </c:pt>
                <c:pt idx="16">
                  <c:v>145.37199017059859</c:v>
                </c:pt>
              </c:numCache>
            </c:numRef>
          </c:val>
        </c:ser>
        <c:ser>
          <c:idx val="2"/>
          <c:order val="2"/>
          <c:tx>
            <c:strRef>
              <c:f>Sheet4!$A$4</c:f>
              <c:strCache>
                <c:ptCount val="1"/>
                <c:pt idx="0">
                  <c:v>Iceland</c:v>
                </c:pt>
              </c:strCache>
            </c:strRef>
          </c:tx>
          <c:spPr>
            <a:ln w="50800">
              <a:solidFill>
                <a:srgbClr val="C00000"/>
              </a:solidFill>
            </a:ln>
          </c:spPr>
          <c:marker>
            <c:symbol val="none"/>
          </c:marker>
          <c:cat>
            <c:strRef>
              <c:f>Sheet4!$B$1:$R$1</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Sheet4!$B$4:$R$4</c:f>
              <c:numCache>
                <c:formatCode>General</c:formatCode>
                <c:ptCount val="17"/>
                <c:pt idx="0">
                  <c:v>71.036535211688758</c:v>
                </c:pt>
                <c:pt idx="1">
                  <c:v>74.744529890376342</c:v>
                </c:pt>
                <c:pt idx="2">
                  <c:v>74.503555516213709</c:v>
                </c:pt>
                <c:pt idx="3">
                  <c:v>84.657011388557379</c:v>
                </c:pt>
                <c:pt idx="4">
                  <c:v>94.815434366448358</c:v>
                </c:pt>
                <c:pt idx="5">
                  <c:v>107.75057342508134</c:v>
                </c:pt>
                <c:pt idx="6">
                  <c:v>105.62589483731372</c:v>
                </c:pt>
                <c:pt idx="7">
                  <c:v>99.122504982210117</c:v>
                </c:pt>
                <c:pt idx="8">
                  <c:v>109.4911940757334</c:v>
                </c:pt>
                <c:pt idx="9">
                  <c:v>123.25643501304373</c:v>
                </c:pt>
                <c:pt idx="10">
                  <c:v>126.03880916915485</c:v>
                </c:pt>
                <c:pt idx="11">
                  <c:v>138.91540644277887</c:v>
                </c:pt>
                <c:pt idx="12">
                  <c:v>155.66525230609238</c:v>
                </c:pt>
                <c:pt idx="13">
                  <c:v>158.15307453357372</c:v>
                </c:pt>
                <c:pt idx="14">
                  <c:v>155.10252779443579</c:v>
                </c:pt>
                <c:pt idx="15">
                  <c:v>153.75376130750439</c:v>
                </c:pt>
                <c:pt idx="16">
                  <c:v>177.42168055320587</c:v>
                </c:pt>
              </c:numCache>
            </c:numRef>
          </c:val>
        </c:ser>
        <c:ser>
          <c:idx val="3"/>
          <c:order val="3"/>
          <c:tx>
            <c:strRef>
              <c:f>Sheet4!$A$5</c:f>
              <c:strCache>
                <c:ptCount val="1"/>
                <c:pt idx="0">
                  <c:v>Mauritius</c:v>
                </c:pt>
              </c:strCache>
            </c:strRef>
          </c:tx>
          <c:marker>
            <c:symbol val="none"/>
          </c:marker>
          <c:cat>
            <c:strRef>
              <c:f>Sheet4!$B$1:$R$1</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Sheet4!$B$5:$R$5</c:f>
              <c:numCache>
                <c:formatCode>General</c:formatCode>
                <c:ptCount val="17"/>
                <c:pt idx="0">
                  <c:v>37.59609499517601</c:v>
                </c:pt>
                <c:pt idx="1">
                  <c:v>42.945477761825998</c:v>
                </c:pt>
                <c:pt idx="2">
                  <c:v>46.678347865162245</c:v>
                </c:pt>
                <c:pt idx="3">
                  <c:v>48.085996375453391</c:v>
                </c:pt>
                <c:pt idx="4">
                  <c:v>49.180313920156514</c:v>
                </c:pt>
                <c:pt idx="5">
                  <c:v>55.271288503487725</c:v>
                </c:pt>
                <c:pt idx="6">
                  <c:v>55.005454707591838</c:v>
                </c:pt>
                <c:pt idx="7">
                  <c:v>56.35450786484104</c:v>
                </c:pt>
                <c:pt idx="8">
                  <c:v>57.408708295885461</c:v>
                </c:pt>
                <c:pt idx="9">
                  <c:v>58.294807951443794</c:v>
                </c:pt>
                <c:pt idx="10">
                  <c:v>61.210389196728258</c:v>
                </c:pt>
                <c:pt idx="11">
                  <c:v>62.904227515329993</c:v>
                </c:pt>
                <c:pt idx="12">
                  <c:v>71.961110851053192</c:v>
                </c:pt>
                <c:pt idx="13">
                  <c:v>73.311182320180649</c:v>
                </c:pt>
                <c:pt idx="14">
                  <c:v>68.312010992665279</c:v>
                </c:pt>
                <c:pt idx="15">
                  <c:v>72.994182324634409</c:v>
                </c:pt>
                <c:pt idx="16">
                  <c:v>75.035904485903927</c:v>
                </c:pt>
              </c:numCache>
            </c:numRef>
          </c:val>
        </c:ser>
        <c:ser>
          <c:idx val="4"/>
          <c:order val="4"/>
          <c:tx>
            <c:strRef>
              <c:f>Sheet4!$A$6</c:f>
              <c:strCache>
                <c:ptCount val="1"/>
                <c:pt idx="0">
                  <c:v>Spain</c:v>
                </c:pt>
              </c:strCache>
            </c:strRef>
          </c:tx>
          <c:marker>
            <c:symbol val="none"/>
          </c:marker>
          <c:cat>
            <c:strRef>
              <c:f>Sheet4!$B$1:$R$1</c:f>
              <c:strCache>
                <c:ptCount val="17"/>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strCache>
            </c:strRef>
          </c:cat>
          <c:val>
            <c:numRef>
              <c:f>Sheet4!$B$6:$R$6</c:f>
              <c:numCache>
                <c:formatCode>General</c:formatCode>
                <c:ptCount val="17"/>
                <c:pt idx="0">
                  <c:v>88.658656226745919</c:v>
                </c:pt>
                <c:pt idx="1">
                  <c:v>91.749403075409802</c:v>
                </c:pt>
                <c:pt idx="2">
                  <c:v>99.925691745978227</c:v>
                </c:pt>
                <c:pt idx="3">
                  <c:v>105.46533596192739</c:v>
                </c:pt>
                <c:pt idx="4">
                  <c:v>113.8097855777538</c:v>
                </c:pt>
                <c:pt idx="5">
                  <c:v>115.24911472546141</c:v>
                </c:pt>
                <c:pt idx="6">
                  <c:v>119.26429951078184</c:v>
                </c:pt>
                <c:pt idx="7">
                  <c:v>121.82561091377001</c:v>
                </c:pt>
                <c:pt idx="8">
                  <c:v>121.0679174018465</c:v>
                </c:pt>
                <c:pt idx="9">
                  <c:v>122.81078876968265</c:v>
                </c:pt>
                <c:pt idx="10">
                  <c:v>128.83961417427452</c:v>
                </c:pt>
                <c:pt idx="11">
                  <c:v>131.47932762753967</c:v>
                </c:pt>
                <c:pt idx="12">
                  <c:v>130.72054167048714</c:v>
                </c:pt>
                <c:pt idx="13">
                  <c:v>125.54297247792047</c:v>
                </c:pt>
                <c:pt idx="14">
                  <c:v>113.65627969351445</c:v>
                </c:pt>
                <c:pt idx="15">
                  <c:v>114.33881000684791</c:v>
                </c:pt>
                <c:pt idx="16">
                  <c:v>122.78178646308145</c:v>
                </c:pt>
              </c:numCache>
            </c:numRef>
          </c:val>
        </c:ser>
        <c:marker val="1"/>
        <c:axId val="27430912"/>
        <c:axId val="27432448"/>
      </c:lineChart>
      <c:catAx>
        <c:axId val="27430912"/>
        <c:scaling>
          <c:orientation val="minMax"/>
        </c:scaling>
        <c:axPos val="b"/>
        <c:tickLblPos val="nextTo"/>
        <c:txPr>
          <a:bodyPr rot="-2700000"/>
          <a:lstStyle/>
          <a:p>
            <a:pPr>
              <a:defRPr sz="1200"/>
            </a:pPr>
            <a:endParaRPr lang="is-IS"/>
          </a:p>
        </c:txPr>
        <c:crossAx val="27432448"/>
        <c:crosses val="autoZero"/>
        <c:auto val="1"/>
        <c:lblAlgn val="ctr"/>
        <c:lblOffset val="100"/>
      </c:catAx>
      <c:valAx>
        <c:axId val="27432448"/>
        <c:scaling>
          <c:orientation val="minMax"/>
        </c:scaling>
        <c:axPos val="l"/>
        <c:majorGridlines/>
        <c:numFmt formatCode="General" sourceLinked="1"/>
        <c:tickLblPos val="nextTo"/>
        <c:txPr>
          <a:bodyPr/>
          <a:lstStyle/>
          <a:p>
            <a:pPr>
              <a:defRPr sz="1400"/>
            </a:pPr>
            <a:endParaRPr lang="is-IS"/>
          </a:p>
        </c:txPr>
        <c:crossAx val="27430912"/>
        <c:crosses val="autoZero"/>
        <c:crossBetween val="between"/>
      </c:valAx>
    </c:plotArea>
    <c:legend>
      <c:legendPos val="r"/>
      <c:layout>
        <c:manualLayout>
          <c:xMode val="edge"/>
          <c:yMode val="edge"/>
          <c:x val="0.12170822397200483"/>
          <c:y val="5.4595727617381996E-2"/>
          <c:w val="0.74390478776360003"/>
          <c:h val="0.24728966170895306"/>
        </c:manualLayout>
      </c:layout>
      <c:txPr>
        <a:bodyPr/>
        <a:lstStyle/>
        <a:p>
          <a:pPr>
            <a:defRPr sz="1400"/>
          </a:pPr>
          <a:endParaRPr lang="is-IS"/>
        </a:p>
      </c:txPr>
    </c:legend>
    <c:plotVisOnly val="1"/>
    <c:dispBlanksAs val="gap"/>
  </c:chart>
  <c:spPr>
    <a:ln>
      <a:no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88E-2"/>
          <c:w val="0.8939698162729659"/>
          <c:h val="0.79523549139690852"/>
        </c:manualLayout>
      </c:layout>
      <c:lineChart>
        <c:grouping val="standard"/>
        <c:ser>
          <c:idx val="0"/>
          <c:order val="0"/>
          <c:tx>
            <c:strRef>
              <c:f>Sheet3!$A$2</c:f>
              <c:strCache>
                <c:ptCount val="1"/>
                <c:pt idx="0">
                  <c:v>France</c:v>
                </c:pt>
              </c:strCache>
            </c:strRef>
          </c:tx>
          <c:marker>
            <c:symbol val="none"/>
          </c:marker>
          <c:cat>
            <c:strRef>
              <c:f>Sheet3!$B$1:$AZ$1</c:f>
              <c:strCache>
                <c:ptCount val="51"/>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strCache>
            </c:strRef>
          </c:cat>
          <c:val>
            <c:numRef>
              <c:f>Sheet3!$B$2:$AZ$2</c:f>
              <c:numCache>
                <c:formatCode>General</c:formatCode>
                <c:ptCount val="51"/>
                <c:pt idx="0">
                  <c:v>14.463805376507171</c:v>
                </c:pt>
                <c:pt idx="1">
                  <c:v>15.99247098239209</c:v>
                </c:pt>
                <c:pt idx="2">
                  <c:v>16.495835707816635</c:v>
                </c:pt>
                <c:pt idx="3">
                  <c:v>16.384250394044631</c:v>
                </c:pt>
                <c:pt idx="4">
                  <c:v>16.283934924501189</c:v>
                </c:pt>
                <c:pt idx="5">
                  <c:v>15.965638202226831</c:v>
                </c:pt>
                <c:pt idx="6">
                  <c:v>17.081778864439162</c:v>
                </c:pt>
                <c:pt idx="7">
                  <c:v>17.651167757772331</c:v>
                </c:pt>
                <c:pt idx="8">
                  <c:v>15.803190978667736</c:v>
                </c:pt>
                <c:pt idx="9">
                  <c:v>17.51203041166853</c:v>
                </c:pt>
                <c:pt idx="10">
                  <c:v>18.3401946229021</c:v>
                </c:pt>
                <c:pt idx="11">
                  <c:v>18.952586297959478</c:v>
                </c:pt>
                <c:pt idx="12">
                  <c:v>17.407805510225227</c:v>
                </c:pt>
                <c:pt idx="13">
                  <c:v>15.636434611463876</c:v>
                </c:pt>
                <c:pt idx="14">
                  <c:v>15.255877470304712</c:v>
                </c:pt>
                <c:pt idx="15">
                  <c:v>14.571186502176976</c:v>
                </c:pt>
                <c:pt idx="16">
                  <c:v>15.551482754064521</c:v>
                </c:pt>
                <c:pt idx="17">
                  <c:v>14.840515396537389</c:v>
                </c:pt>
                <c:pt idx="18">
                  <c:v>16.051987918578131</c:v>
                </c:pt>
                <c:pt idx="19">
                  <c:v>17.004080439531126</c:v>
                </c:pt>
                <c:pt idx="20">
                  <c:v>16.500384806461089</c:v>
                </c:pt>
                <c:pt idx="21">
                  <c:v>16.912685969399309</c:v>
                </c:pt>
                <c:pt idx="22">
                  <c:v>16.391181665716331</c:v>
                </c:pt>
                <c:pt idx="23">
                  <c:v>16.317797194947254</c:v>
                </c:pt>
                <c:pt idx="24">
                  <c:v>16.297714429400855</c:v>
                </c:pt>
                <c:pt idx="25">
                  <c:v>16.176508095445268</c:v>
                </c:pt>
                <c:pt idx="26">
                  <c:v>16.454055763475797</c:v>
                </c:pt>
                <c:pt idx="27">
                  <c:v>16.284361021233067</c:v>
                </c:pt>
                <c:pt idx="28">
                  <c:v>15.837139857737426</c:v>
                </c:pt>
                <c:pt idx="29">
                  <c:v>15.348822419539419</c:v>
                </c:pt>
                <c:pt idx="30">
                  <c:v>15.551173853831719</c:v>
                </c:pt>
                <c:pt idx="31">
                  <c:v>15.957535054880989</c:v>
                </c:pt>
                <c:pt idx="32">
                  <c:v>14.835148495804464</c:v>
                </c:pt>
                <c:pt idx="33">
                  <c:v>14.37809019938112</c:v>
                </c:pt>
                <c:pt idx="34">
                  <c:v>14.033145546696435</c:v>
                </c:pt>
                <c:pt idx="35">
                  <c:v>13.650980159690882</c:v>
                </c:pt>
                <c:pt idx="36">
                  <c:v>12.758203275682519</c:v>
                </c:pt>
                <c:pt idx="37">
                  <c:v>12.412053466324553</c:v>
                </c:pt>
                <c:pt idx="38">
                  <c:v>10.962492984037453</c:v>
                </c:pt>
                <c:pt idx="39">
                  <c:v>10.624177896403813</c:v>
                </c:pt>
                <c:pt idx="40">
                  <c:v>11.220075338320548</c:v>
                </c:pt>
                <c:pt idx="41">
                  <c:v>11.611221067152462</c:v>
                </c:pt>
                <c:pt idx="42">
                  <c:v>11.004832502688076</c:v>
                </c:pt>
                <c:pt idx="43">
                  <c:v>10.694333591983568</c:v>
                </c:pt>
                <c:pt idx="44">
                  <c:v>10.449218989221068</c:v>
                </c:pt>
                <c:pt idx="45">
                  <c:v>10.907466299836576</c:v>
                </c:pt>
                <c:pt idx="46">
                  <c:v>11.556788584643026</c:v>
                </c:pt>
                <c:pt idx="47">
                  <c:v>12.395832458233174</c:v>
                </c:pt>
                <c:pt idx="48">
                  <c:v>11.973883861110002</c:v>
                </c:pt>
                <c:pt idx="49">
                  <c:v>12.713696482459946</c:v>
                </c:pt>
                <c:pt idx="50">
                  <c:v>12.61740895799305</c:v>
                </c:pt>
              </c:numCache>
            </c:numRef>
          </c:val>
        </c:ser>
        <c:ser>
          <c:idx val="1"/>
          <c:order val="1"/>
          <c:tx>
            <c:strRef>
              <c:f>Sheet3!$A$3</c:f>
              <c:strCache>
                <c:ptCount val="1"/>
                <c:pt idx="0">
                  <c:v>Greece</c:v>
                </c:pt>
              </c:strCache>
            </c:strRef>
          </c:tx>
          <c:spPr>
            <a:ln>
              <a:solidFill>
                <a:srgbClr val="FFC000"/>
              </a:solidFill>
            </a:ln>
          </c:spPr>
          <c:marker>
            <c:symbol val="none"/>
          </c:marker>
          <c:cat>
            <c:strRef>
              <c:f>Sheet3!$B$1:$AZ$1</c:f>
              <c:strCache>
                <c:ptCount val="51"/>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strCache>
            </c:strRef>
          </c:cat>
          <c:val>
            <c:numRef>
              <c:f>Sheet3!$B$3:$AZ$3</c:f>
              <c:numCache>
                <c:formatCode>General</c:formatCode>
                <c:ptCount val="51"/>
                <c:pt idx="0">
                  <c:v>58.771075941195363</c:v>
                </c:pt>
                <c:pt idx="1">
                  <c:v>67.517718910473619</c:v>
                </c:pt>
                <c:pt idx="2">
                  <c:v>65.445439572678183</c:v>
                </c:pt>
                <c:pt idx="3">
                  <c:v>66.421145332215431</c:v>
                </c:pt>
                <c:pt idx="4">
                  <c:v>62.55798255364946</c:v>
                </c:pt>
                <c:pt idx="5">
                  <c:v>61.032204805338125</c:v>
                </c:pt>
                <c:pt idx="6">
                  <c:v>53.168264519888595</c:v>
                </c:pt>
                <c:pt idx="7">
                  <c:v>45.974782933327006</c:v>
                </c:pt>
                <c:pt idx="8">
                  <c:v>41.197503037197812</c:v>
                </c:pt>
                <c:pt idx="9">
                  <c:v>42.231137420569112</c:v>
                </c:pt>
                <c:pt idx="10">
                  <c:v>42.417750325951658</c:v>
                </c:pt>
                <c:pt idx="11">
                  <c:v>30.546560561444803</c:v>
                </c:pt>
                <c:pt idx="12">
                  <c:v>30.534836462403735</c:v>
                </c:pt>
                <c:pt idx="13">
                  <c:v>32.321232526775553</c:v>
                </c:pt>
                <c:pt idx="14">
                  <c:v>31.795480836296189</c:v>
                </c:pt>
                <c:pt idx="15">
                  <c:v>32.629568149741509</c:v>
                </c:pt>
                <c:pt idx="16">
                  <c:v>32.54691849507963</c:v>
                </c:pt>
                <c:pt idx="17">
                  <c:v>29.821274096176332</c:v>
                </c:pt>
                <c:pt idx="18">
                  <c:v>25.756222400195689</c:v>
                </c:pt>
                <c:pt idx="19">
                  <c:v>26.514159040254331</c:v>
                </c:pt>
                <c:pt idx="20">
                  <c:v>29.347057227675943</c:v>
                </c:pt>
                <c:pt idx="21">
                  <c:v>33.120335484313863</c:v>
                </c:pt>
                <c:pt idx="22">
                  <c:v>30.437765843746533</c:v>
                </c:pt>
                <c:pt idx="23">
                  <c:v>28.170576302787289</c:v>
                </c:pt>
                <c:pt idx="24">
                  <c:v>31.570650274319412</c:v>
                </c:pt>
                <c:pt idx="25">
                  <c:v>30.053920801009209</c:v>
                </c:pt>
                <c:pt idx="26">
                  <c:v>24.618405626629038</c:v>
                </c:pt>
                <c:pt idx="27">
                  <c:v>30.525952991319087</c:v>
                </c:pt>
                <c:pt idx="28">
                  <c:v>29.507364544365629</c:v>
                </c:pt>
                <c:pt idx="29">
                  <c:v>30.49515828801918</c:v>
                </c:pt>
                <c:pt idx="30">
                  <c:v>33.533801473880892</c:v>
                </c:pt>
                <c:pt idx="31">
                  <c:v>29.764072010868126</c:v>
                </c:pt>
                <c:pt idx="32">
                  <c:v>29.455166607772789</c:v>
                </c:pt>
                <c:pt idx="33">
                  <c:v>29.557220856767682</c:v>
                </c:pt>
                <c:pt idx="34">
                  <c:v>29.607695709310835</c:v>
                </c:pt>
                <c:pt idx="35">
                  <c:v>27.06638317829626</c:v>
                </c:pt>
                <c:pt idx="36">
                  <c:v>27.397345684736127</c:v>
                </c:pt>
                <c:pt idx="37">
                  <c:v>27.895145602093663</c:v>
                </c:pt>
                <c:pt idx="38">
                  <c:v>21.76437650076673</c:v>
                </c:pt>
                <c:pt idx="39">
                  <c:v>23.778406236674325</c:v>
                </c:pt>
                <c:pt idx="40">
                  <c:v>24.006077990912157</c:v>
                </c:pt>
                <c:pt idx="41">
                  <c:v>22.034808217148935</c:v>
                </c:pt>
                <c:pt idx="42">
                  <c:v>19.963696998310063</c:v>
                </c:pt>
                <c:pt idx="43">
                  <c:v>21.973076153615491</c:v>
                </c:pt>
                <c:pt idx="44">
                  <c:v>20.286789728289509</c:v>
                </c:pt>
                <c:pt idx="45">
                  <c:v>19.961976969279387</c:v>
                </c:pt>
                <c:pt idx="46">
                  <c:v>21.315936355881693</c:v>
                </c:pt>
                <c:pt idx="47">
                  <c:v>25.409859958271632</c:v>
                </c:pt>
                <c:pt idx="48">
                  <c:v>24.385765600783529</c:v>
                </c:pt>
                <c:pt idx="49">
                  <c:v>18.291109153018631</c:v>
                </c:pt>
                <c:pt idx="50">
                  <c:v>17.12489294436768</c:v>
                </c:pt>
              </c:numCache>
            </c:numRef>
          </c:val>
        </c:ser>
        <c:ser>
          <c:idx val="2"/>
          <c:order val="2"/>
          <c:tx>
            <c:strRef>
              <c:f>Sheet3!$A$4</c:f>
              <c:strCache>
                <c:ptCount val="1"/>
                <c:pt idx="0">
                  <c:v>Iceland</c:v>
                </c:pt>
              </c:strCache>
            </c:strRef>
          </c:tx>
          <c:spPr>
            <a:ln w="50800">
              <a:solidFill>
                <a:srgbClr val="C00000"/>
              </a:solidFill>
            </a:ln>
          </c:spPr>
          <c:marker>
            <c:symbol val="none"/>
          </c:marker>
          <c:cat>
            <c:strRef>
              <c:f>Sheet3!$B$1:$AZ$1</c:f>
              <c:strCache>
                <c:ptCount val="51"/>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strCache>
            </c:strRef>
          </c:cat>
          <c:val>
            <c:numRef>
              <c:f>Sheet3!$B$4:$AZ$4</c:f>
              <c:numCache>
                <c:formatCode>General</c:formatCode>
                <c:ptCount val="51"/>
                <c:pt idx="0">
                  <c:v>93.874900402875241</c:v>
                </c:pt>
                <c:pt idx="1">
                  <c:v>93.990682074554158</c:v>
                </c:pt>
                <c:pt idx="2">
                  <c:v>93.790703020836816</c:v>
                </c:pt>
                <c:pt idx="3">
                  <c:v>95.250317846615289</c:v>
                </c:pt>
                <c:pt idx="4">
                  <c:v>93.59310498344496</c:v>
                </c:pt>
                <c:pt idx="5">
                  <c:v>92.487394740371627</c:v>
                </c:pt>
                <c:pt idx="6">
                  <c:v>91.148791850525527</c:v>
                </c:pt>
                <c:pt idx="7">
                  <c:v>85.238869401657666</c:v>
                </c:pt>
                <c:pt idx="8">
                  <c:v>79.963730582223349</c:v>
                </c:pt>
                <c:pt idx="9">
                  <c:v>86.147788731364358</c:v>
                </c:pt>
                <c:pt idx="10">
                  <c:v>75.75688478962762</c:v>
                </c:pt>
                <c:pt idx="11">
                  <c:v>75.889449888398232</c:v>
                </c:pt>
                <c:pt idx="12">
                  <c:v>76.917669839820206</c:v>
                </c:pt>
                <c:pt idx="13">
                  <c:v>80.601130918002582</c:v>
                </c:pt>
                <c:pt idx="14">
                  <c:v>74.684888215772958</c:v>
                </c:pt>
                <c:pt idx="15">
                  <c:v>76.770130398844259</c:v>
                </c:pt>
                <c:pt idx="16">
                  <c:v>79.59779904584876</c:v>
                </c:pt>
                <c:pt idx="17">
                  <c:v>77.973647808058658</c:v>
                </c:pt>
                <c:pt idx="18">
                  <c:v>77.515724497024678</c:v>
                </c:pt>
                <c:pt idx="19">
                  <c:v>80.455181650433758</c:v>
                </c:pt>
                <c:pt idx="20">
                  <c:v>77.781330162640558</c:v>
                </c:pt>
                <c:pt idx="21">
                  <c:v>71.052535464795639</c:v>
                </c:pt>
                <c:pt idx="22">
                  <c:v>70.593352237149219</c:v>
                </c:pt>
                <c:pt idx="23">
                  <c:v>77.894343352806459</c:v>
                </c:pt>
                <c:pt idx="24">
                  <c:v>79.918685504685328</c:v>
                </c:pt>
                <c:pt idx="25">
                  <c:v>79.305216680674164</c:v>
                </c:pt>
                <c:pt idx="26">
                  <c:v>74.677736490195358</c:v>
                </c:pt>
                <c:pt idx="27">
                  <c:v>74.697272047969108</c:v>
                </c:pt>
                <c:pt idx="28">
                  <c:v>79.75299316344001</c:v>
                </c:pt>
                <c:pt idx="29">
                  <c:v>83.602072757962318</c:v>
                </c:pt>
                <c:pt idx="30">
                  <c:v>82.972265282024082</c:v>
                </c:pt>
                <c:pt idx="31">
                  <c:v>82.081480222777472</c:v>
                </c:pt>
                <c:pt idx="32">
                  <c:v>79.052034823515058</c:v>
                </c:pt>
                <c:pt idx="33">
                  <c:v>75.525653993687285</c:v>
                </c:pt>
                <c:pt idx="34">
                  <c:v>76.252024225273317</c:v>
                </c:pt>
                <c:pt idx="35">
                  <c:v>74.235532115657406</c:v>
                </c:pt>
                <c:pt idx="36">
                  <c:v>75.124841248987011</c:v>
                </c:pt>
                <c:pt idx="37">
                  <c:v>69.609896790185019</c:v>
                </c:pt>
                <c:pt idx="38">
                  <c:v>65.243365258795123</c:v>
                </c:pt>
                <c:pt idx="39">
                  <c:v>63.638260701568655</c:v>
                </c:pt>
                <c:pt idx="40">
                  <c:v>64.407339441465396</c:v>
                </c:pt>
                <c:pt idx="41">
                  <c:v>64.14852706386398</c:v>
                </c:pt>
                <c:pt idx="42">
                  <c:v>62.143590893526437</c:v>
                </c:pt>
                <c:pt idx="43">
                  <c:v>58.468227538894546</c:v>
                </c:pt>
                <c:pt idx="44">
                  <c:v>52.958249995904275</c:v>
                </c:pt>
                <c:pt idx="45">
                  <c:v>43.157617795101999</c:v>
                </c:pt>
                <c:pt idx="46">
                  <c:v>38.179534723991367</c:v>
                </c:pt>
                <c:pt idx="47">
                  <c:v>43.461826876930246</c:v>
                </c:pt>
                <c:pt idx="48">
                  <c:v>41.356945634324674</c:v>
                </c:pt>
                <c:pt idx="49">
                  <c:v>42.588861862105993</c:v>
                </c:pt>
                <c:pt idx="50">
                  <c:v>44.680439215966096</c:v>
                </c:pt>
              </c:numCache>
            </c:numRef>
          </c:val>
        </c:ser>
        <c:ser>
          <c:idx val="3"/>
          <c:order val="3"/>
          <c:tx>
            <c:strRef>
              <c:f>Sheet3!$A$5</c:f>
              <c:strCache>
                <c:ptCount val="1"/>
                <c:pt idx="0">
                  <c:v>Mauritius</c:v>
                </c:pt>
              </c:strCache>
            </c:strRef>
          </c:tx>
          <c:marker>
            <c:symbol val="none"/>
          </c:marker>
          <c:cat>
            <c:strRef>
              <c:f>Sheet3!$B$1:$AZ$1</c:f>
              <c:strCache>
                <c:ptCount val="51"/>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strCache>
            </c:strRef>
          </c:cat>
          <c:val>
            <c:numRef>
              <c:f>Sheet3!$B$5:$AZ$5</c:f>
              <c:numCache>
                <c:formatCode>General</c:formatCode>
                <c:ptCount val="51"/>
                <c:pt idx="8">
                  <c:v>98.0979563081561</c:v>
                </c:pt>
                <c:pt idx="9">
                  <c:v>96.381580487642324</c:v>
                </c:pt>
                <c:pt idx="10">
                  <c:v>96.303440152977558</c:v>
                </c:pt>
                <c:pt idx="11">
                  <c:v>92.257800647774104</c:v>
                </c:pt>
                <c:pt idx="12">
                  <c:v>91.612796581038381</c:v>
                </c:pt>
                <c:pt idx="13">
                  <c:v>88.431465729863675</c:v>
                </c:pt>
                <c:pt idx="14">
                  <c:v>81.343151397497408</c:v>
                </c:pt>
                <c:pt idx="15">
                  <c:v>77.553945455342827</c:v>
                </c:pt>
                <c:pt idx="16">
                  <c:v>74.022927032752904</c:v>
                </c:pt>
                <c:pt idx="26">
                  <c:v>35.916364685896689</c:v>
                </c:pt>
                <c:pt idx="27">
                  <c:v>35.128259226357613</c:v>
                </c:pt>
                <c:pt idx="28">
                  <c:v>31.859052986907116</c:v>
                </c:pt>
                <c:pt idx="29">
                  <c:v>31.03208739662146</c:v>
                </c:pt>
                <c:pt idx="30">
                  <c:v>30.909141415160189</c:v>
                </c:pt>
                <c:pt idx="31">
                  <c:v>29.086635293860741</c:v>
                </c:pt>
                <c:pt idx="32">
                  <c:v>28.612670543055842</c:v>
                </c:pt>
                <c:pt idx="33">
                  <c:v>28.618214933454045</c:v>
                </c:pt>
                <c:pt idx="34">
                  <c:v>30.878897082485793</c:v>
                </c:pt>
                <c:pt idx="35">
                  <c:v>27.543880579134289</c:v>
                </c:pt>
                <c:pt idx="36">
                  <c:v>25.86762916740377</c:v>
                </c:pt>
                <c:pt idx="37">
                  <c:v>23.841745058219992</c:v>
                </c:pt>
                <c:pt idx="38">
                  <c:v>17.820970341851531</c:v>
                </c:pt>
                <c:pt idx="39">
                  <c:v>24.425966748855533</c:v>
                </c:pt>
                <c:pt idx="40">
                  <c:v>26.071520749919326</c:v>
                </c:pt>
                <c:pt idx="41">
                  <c:v>24.834184159947831</c:v>
                </c:pt>
                <c:pt idx="42">
                  <c:v>25.887001969132339</c:v>
                </c:pt>
                <c:pt idx="43">
                  <c:v>30.771251000671434</c:v>
                </c:pt>
                <c:pt idx="44">
                  <c:v>26.610706948315727</c:v>
                </c:pt>
                <c:pt idx="45">
                  <c:v>27.512849602474404</c:v>
                </c:pt>
                <c:pt idx="46">
                  <c:v>26.669966368524268</c:v>
                </c:pt>
                <c:pt idx="47">
                  <c:v>32.726225537862732</c:v>
                </c:pt>
                <c:pt idx="48">
                  <c:v>37.202212486065207</c:v>
                </c:pt>
                <c:pt idx="49">
                  <c:v>33.190109407182007</c:v>
                </c:pt>
                <c:pt idx="50">
                  <c:v>36.035019017888381</c:v>
                </c:pt>
              </c:numCache>
            </c:numRef>
          </c:val>
        </c:ser>
        <c:ser>
          <c:idx val="4"/>
          <c:order val="4"/>
          <c:tx>
            <c:strRef>
              <c:f>Sheet3!$A$6</c:f>
              <c:strCache>
                <c:ptCount val="1"/>
                <c:pt idx="0">
                  <c:v>Spain</c:v>
                </c:pt>
              </c:strCache>
            </c:strRef>
          </c:tx>
          <c:marker>
            <c:symbol val="none"/>
          </c:marker>
          <c:cat>
            <c:strRef>
              <c:f>Sheet3!$B$1:$AZ$1</c:f>
              <c:strCache>
                <c:ptCount val="51"/>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strCache>
            </c:strRef>
          </c:cat>
          <c:val>
            <c:numRef>
              <c:f>Sheet3!$B$6:$AZ$6</c:f>
              <c:numCache>
                <c:formatCode>General</c:formatCode>
                <c:ptCount val="51"/>
                <c:pt idx="0">
                  <c:v>55.500643701073344</c:v>
                </c:pt>
                <c:pt idx="1">
                  <c:v>52.085099782735021</c:v>
                </c:pt>
                <c:pt idx="2">
                  <c:v>52.852424080342963</c:v>
                </c:pt>
                <c:pt idx="3">
                  <c:v>47.172439421954309</c:v>
                </c:pt>
                <c:pt idx="4">
                  <c:v>43.559176959041544</c:v>
                </c:pt>
                <c:pt idx="5">
                  <c:v>44.980344530542894</c:v>
                </c:pt>
                <c:pt idx="6">
                  <c:v>36.589289752281744</c:v>
                </c:pt>
                <c:pt idx="7">
                  <c:v>33.263871300912882</c:v>
                </c:pt>
                <c:pt idx="8">
                  <c:v>35.118039570962445</c:v>
                </c:pt>
                <c:pt idx="9">
                  <c:v>30.844304991275447</c:v>
                </c:pt>
                <c:pt idx="10">
                  <c:v>27.943844147535003</c:v>
                </c:pt>
                <c:pt idx="11">
                  <c:v>29.293756276891603</c:v>
                </c:pt>
                <c:pt idx="12">
                  <c:v>24.046797834482721</c:v>
                </c:pt>
                <c:pt idx="13">
                  <c:v>22.226440765354788</c:v>
                </c:pt>
                <c:pt idx="14">
                  <c:v>22.519033275258288</c:v>
                </c:pt>
                <c:pt idx="15">
                  <c:v>21.167266103744691</c:v>
                </c:pt>
                <c:pt idx="16">
                  <c:v>19.706804145902748</c:v>
                </c:pt>
                <c:pt idx="17">
                  <c:v>20.294035645463527</c:v>
                </c:pt>
                <c:pt idx="18">
                  <c:v>17.978699781188581</c:v>
                </c:pt>
                <c:pt idx="19">
                  <c:v>18.537321999741401</c:v>
                </c:pt>
                <c:pt idx="20">
                  <c:v>16.126501299430533</c:v>
                </c:pt>
                <c:pt idx="21">
                  <c:v>15.744432563038568</c:v>
                </c:pt>
                <c:pt idx="22">
                  <c:v>15.646141170006448</c:v>
                </c:pt>
                <c:pt idx="23">
                  <c:v>14.887914794793764</c:v>
                </c:pt>
                <c:pt idx="24">
                  <c:v>16.338093187995209</c:v>
                </c:pt>
                <c:pt idx="25">
                  <c:v>17.783523683229035</c:v>
                </c:pt>
                <c:pt idx="26">
                  <c:v>17.225213083152106</c:v>
                </c:pt>
                <c:pt idx="27">
                  <c:v>15.76211919263422</c:v>
                </c:pt>
                <c:pt idx="28">
                  <c:v>14.731945848670048</c:v>
                </c:pt>
                <c:pt idx="29">
                  <c:v>15.437647406011685</c:v>
                </c:pt>
                <c:pt idx="30">
                  <c:v>15.192030239575486</c:v>
                </c:pt>
                <c:pt idx="31">
                  <c:v>15.918817985198148</c:v>
                </c:pt>
                <c:pt idx="32">
                  <c:v>15.869163055990402</c:v>
                </c:pt>
                <c:pt idx="33">
                  <c:v>15.450601276179126</c:v>
                </c:pt>
                <c:pt idx="34">
                  <c:v>15.540428019654016</c:v>
                </c:pt>
                <c:pt idx="35">
                  <c:v>15.862789550299018</c:v>
                </c:pt>
                <c:pt idx="36">
                  <c:v>15.271187563833973</c:v>
                </c:pt>
                <c:pt idx="37">
                  <c:v>14.614029381176348</c:v>
                </c:pt>
                <c:pt idx="38">
                  <c:v>13.549398136616411</c:v>
                </c:pt>
                <c:pt idx="39">
                  <c:v>14.56684236055847</c:v>
                </c:pt>
                <c:pt idx="40">
                  <c:v>15.055913018610656</c:v>
                </c:pt>
                <c:pt idx="41">
                  <c:v>15.068786528217329</c:v>
                </c:pt>
                <c:pt idx="42">
                  <c:v>14.499458135431487</c:v>
                </c:pt>
                <c:pt idx="43">
                  <c:v>14.103608374803169</c:v>
                </c:pt>
                <c:pt idx="44">
                  <c:v>13.549650881359</c:v>
                </c:pt>
                <c:pt idx="45">
                  <c:v>13.479112013979726</c:v>
                </c:pt>
                <c:pt idx="46">
                  <c:v>14.214055014277069</c:v>
                </c:pt>
                <c:pt idx="47">
                  <c:v>16.045704574590776</c:v>
                </c:pt>
                <c:pt idx="48">
                  <c:v>15.136875837655699</c:v>
                </c:pt>
                <c:pt idx="49">
                  <c:v>14.374639381756571</c:v>
                </c:pt>
                <c:pt idx="50">
                  <c:v>15.485210870648476</c:v>
                </c:pt>
              </c:numCache>
            </c:numRef>
          </c:val>
        </c:ser>
        <c:marker val="1"/>
        <c:axId val="63201280"/>
        <c:axId val="63202816"/>
      </c:lineChart>
      <c:catAx>
        <c:axId val="63201280"/>
        <c:scaling>
          <c:orientation val="minMax"/>
        </c:scaling>
        <c:axPos val="b"/>
        <c:tickLblPos val="nextTo"/>
        <c:txPr>
          <a:bodyPr rot="-2700000"/>
          <a:lstStyle/>
          <a:p>
            <a:pPr>
              <a:defRPr sz="1200"/>
            </a:pPr>
            <a:endParaRPr lang="is-IS"/>
          </a:p>
        </c:txPr>
        <c:crossAx val="63202816"/>
        <c:crosses val="autoZero"/>
        <c:auto val="1"/>
        <c:lblAlgn val="ctr"/>
        <c:lblOffset val="100"/>
      </c:catAx>
      <c:valAx>
        <c:axId val="63202816"/>
        <c:scaling>
          <c:orientation val="minMax"/>
        </c:scaling>
        <c:axPos val="l"/>
        <c:majorGridlines/>
        <c:numFmt formatCode="General" sourceLinked="1"/>
        <c:tickLblPos val="nextTo"/>
        <c:txPr>
          <a:bodyPr/>
          <a:lstStyle/>
          <a:p>
            <a:pPr>
              <a:defRPr sz="1400"/>
            </a:pPr>
            <a:endParaRPr lang="is-IS"/>
          </a:p>
        </c:txPr>
        <c:crossAx val="63201280"/>
        <c:crosses val="autoZero"/>
        <c:crossBetween val="between"/>
      </c:valAx>
    </c:plotArea>
    <c:legend>
      <c:legendPos val="r"/>
      <c:layout>
        <c:manualLayout>
          <c:xMode val="edge"/>
          <c:yMode val="edge"/>
          <c:x val="0.3246068697934601"/>
          <c:y val="4.9966097987752589E-2"/>
          <c:w val="0.6560694587089656"/>
          <c:h val="0.20099336541265694"/>
        </c:manualLayout>
      </c:layout>
      <c:txPr>
        <a:bodyPr/>
        <a:lstStyle/>
        <a:p>
          <a:pPr>
            <a:defRPr sz="1400"/>
          </a:pPr>
          <a:endParaRPr lang="is-IS"/>
        </a:p>
      </c:txPr>
    </c:legend>
    <c:plotVisOnly val="1"/>
    <c:dispBlanksAs val="gap"/>
  </c:chart>
  <c:spPr>
    <a:ln>
      <a:no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20121255113381098"/>
          <c:y val="4.0805845215293866E-2"/>
          <c:w val="0.76178107843827925"/>
          <c:h val="0.73725772540489265"/>
        </c:manualLayout>
      </c:layout>
      <c:lineChart>
        <c:grouping val="standard"/>
        <c:ser>
          <c:idx val="1"/>
          <c:order val="0"/>
          <c:spPr>
            <a:ln w="12700">
              <a:solidFill>
                <a:srgbClr val="000000"/>
              </a:solidFill>
              <a:prstDash val="solid"/>
            </a:ln>
          </c:spPr>
          <c:marker>
            <c:symbol val="none"/>
          </c:marker>
          <c:cat>
            <c:numRef>
              <c:f>'a281'!$A$1:$A$41</c:f>
              <c:numCache>
                <c:formatCode>General</c:formatCode>
                <c:ptCount val="41"/>
                <c:pt idx="0">
                  <c:v>0.5</c:v>
                </c:pt>
                <c:pt idx="1">
                  <c:v>0.52500000000000002</c:v>
                </c:pt>
                <c:pt idx="2">
                  <c:v>0.55000000000000004</c:v>
                </c:pt>
                <c:pt idx="3">
                  <c:v>0.57500000000000062</c:v>
                </c:pt>
                <c:pt idx="4">
                  <c:v>0.60000000000000064</c:v>
                </c:pt>
                <c:pt idx="5">
                  <c:v>0.62500000000000788</c:v>
                </c:pt>
                <c:pt idx="6">
                  <c:v>0.6500000000000089</c:v>
                </c:pt>
                <c:pt idx="7">
                  <c:v>0.67500000000001004</c:v>
                </c:pt>
                <c:pt idx="8">
                  <c:v>0.70000000000000062</c:v>
                </c:pt>
                <c:pt idx="9">
                  <c:v>0.72500000000000064</c:v>
                </c:pt>
                <c:pt idx="10">
                  <c:v>0.75000000000000788</c:v>
                </c:pt>
                <c:pt idx="11">
                  <c:v>0.77500000000000879</c:v>
                </c:pt>
                <c:pt idx="12">
                  <c:v>0.8</c:v>
                </c:pt>
                <c:pt idx="13">
                  <c:v>0.82500000000000062</c:v>
                </c:pt>
                <c:pt idx="14">
                  <c:v>0.85000000000000064</c:v>
                </c:pt>
                <c:pt idx="15">
                  <c:v>0.87500000000000788</c:v>
                </c:pt>
                <c:pt idx="16">
                  <c:v>0.9</c:v>
                </c:pt>
                <c:pt idx="17">
                  <c:v>0.92500000000000004</c:v>
                </c:pt>
                <c:pt idx="18">
                  <c:v>0.95000000000000062</c:v>
                </c:pt>
                <c:pt idx="19">
                  <c:v>0.97500000000000064</c:v>
                </c:pt>
                <c:pt idx="20">
                  <c:v>1</c:v>
                </c:pt>
                <c:pt idx="21">
                  <c:v>1.0249999999999826</c:v>
                </c:pt>
                <c:pt idx="22">
                  <c:v>1.05</c:v>
                </c:pt>
                <c:pt idx="23">
                  <c:v>1.075</c:v>
                </c:pt>
                <c:pt idx="24">
                  <c:v>1.1000000000000001</c:v>
                </c:pt>
                <c:pt idx="25">
                  <c:v>1.125</c:v>
                </c:pt>
                <c:pt idx="26">
                  <c:v>1.1499999999999826</c:v>
                </c:pt>
                <c:pt idx="27">
                  <c:v>1.175</c:v>
                </c:pt>
                <c:pt idx="28">
                  <c:v>1.2</c:v>
                </c:pt>
                <c:pt idx="29">
                  <c:v>1.2249999999999805</c:v>
                </c:pt>
                <c:pt idx="30">
                  <c:v>1.25</c:v>
                </c:pt>
                <c:pt idx="31">
                  <c:v>1.2749999999999826</c:v>
                </c:pt>
                <c:pt idx="32">
                  <c:v>1.3</c:v>
                </c:pt>
                <c:pt idx="33">
                  <c:v>1.325</c:v>
                </c:pt>
                <c:pt idx="34">
                  <c:v>1.35</c:v>
                </c:pt>
                <c:pt idx="35">
                  <c:v>1.375</c:v>
                </c:pt>
                <c:pt idx="36">
                  <c:v>1.4</c:v>
                </c:pt>
                <c:pt idx="37">
                  <c:v>1.4249999999999774</c:v>
                </c:pt>
                <c:pt idx="38">
                  <c:v>1.45</c:v>
                </c:pt>
                <c:pt idx="39">
                  <c:v>1.4749999999999805</c:v>
                </c:pt>
                <c:pt idx="40">
                  <c:v>1.5</c:v>
                </c:pt>
              </c:numCache>
            </c:numRef>
          </c:cat>
          <c:val>
            <c:numRef>
              <c:f>'a281'!$B$1:$B$41</c:f>
              <c:numCache>
                <c:formatCode>General</c:formatCode>
                <c:ptCount val="41"/>
                <c:pt idx="0">
                  <c:v>0.24462898579625394</c:v>
                </c:pt>
                <c:pt idx="1">
                  <c:v>0.24945007245011599</c:v>
                </c:pt>
                <c:pt idx="2">
                  <c:v>0.25413529711267202</c:v>
                </c:pt>
                <c:pt idx="3">
                  <c:v>0.25869441390897602</c:v>
                </c:pt>
                <c:pt idx="4">
                  <c:v>0.263136087626344</c:v>
                </c:pt>
                <c:pt idx="5">
                  <c:v>0.26746805525683198</c:v>
                </c:pt>
                <c:pt idx="6">
                  <c:v>0.27169725813517198</c:v>
                </c:pt>
                <c:pt idx="7">
                  <c:v>0.27582995094111501</c:v>
                </c:pt>
                <c:pt idx="8">
                  <c:v>0.27987179231733789</c:v>
                </c:pt>
                <c:pt idx="9">
                  <c:v>0.2838279207448815</c:v>
                </c:pt>
                <c:pt idx="10">
                  <c:v>0.28770301849645874</c:v>
                </c:pt>
                <c:pt idx="11">
                  <c:v>0.29150136587326386</c:v>
                </c:pt>
                <c:pt idx="12">
                  <c:v>0.29522688746496673</c:v>
                </c:pt>
                <c:pt idx="13">
                  <c:v>0.29888319181729733</c:v>
                </c:pt>
                <c:pt idx="14">
                  <c:v>0.30247360561645414</c:v>
                </c:pt>
                <c:pt idx="15">
                  <c:v>0.30600120328630298</c:v>
                </c:pt>
                <c:pt idx="16">
                  <c:v>0.30946883272656139</c:v>
                </c:pt>
                <c:pt idx="17">
                  <c:v>0.31287913778761073</c:v>
                </c:pt>
                <c:pt idx="18">
                  <c:v>0.31623457797228605</c:v>
                </c:pt>
                <c:pt idx="19">
                  <c:v>0.319537445770257</c:v>
                </c:pt>
                <c:pt idx="20">
                  <c:v>0.32278988196251479</c:v>
                </c:pt>
                <c:pt idx="21">
                  <c:v>0.3259938891781764</c:v>
                </c:pt>
                <c:pt idx="22">
                  <c:v>0.32915134394079898</c:v>
                </c:pt>
                <c:pt idx="23">
                  <c:v>0.33226400740410789</c:v>
                </c:pt>
                <c:pt idx="24">
                  <c:v>0.33533353494679102</c:v>
                </c:pt>
                <c:pt idx="25">
                  <c:v>0.33836148477072026</c:v>
                </c:pt>
                <c:pt idx="26">
                  <c:v>0.34134932562565545</c:v>
                </c:pt>
                <c:pt idx="27">
                  <c:v>0.34429844376635005</c:v>
                </c:pt>
                <c:pt idx="28">
                  <c:v>0.34721014923279025</c:v>
                </c:pt>
                <c:pt idx="29">
                  <c:v>0.35008568153215086</c:v>
                </c:pt>
                <c:pt idx="30">
                  <c:v>0.35292621479043546</c:v>
                </c:pt>
                <c:pt idx="31">
                  <c:v>0.35573286243290608</c:v>
                </c:pt>
                <c:pt idx="32">
                  <c:v>0.35850668144468079</c:v>
                </c:pt>
                <c:pt idx="33">
                  <c:v>0.36124867625645202</c:v>
                </c:pt>
                <c:pt idx="34">
                  <c:v>0.36395980229490793</c:v>
                </c:pt>
                <c:pt idx="35">
                  <c:v>0.36664096923216166</c:v>
                </c:pt>
                <c:pt idx="36">
                  <c:v>0.36929304396491108</c:v>
                </c:pt>
                <c:pt idx="37">
                  <c:v>0.37191685335014979</c:v>
                </c:pt>
                <c:pt idx="38">
                  <c:v>0.37451318672108208</c:v>
                </c:pt>
                <c:pt idx="39">
                  <c:v>0.37708279820470558</c:v>
                </c:pt>
                <c:pt idx="40">
                  <c:v>0.37962640885932386</c:v>
                </c:pt>
              </c:numCache>
            </c:numRef>
          </c:val>
        </c:ser>
        <c:ser>
          <c:idx val="0"/>
          <c:order val="1"/>
          <c:spPr>
            <a:ln w="12700">
              <a:solidFill>
                <a:srgbClr val="000080"/>
              </a:solidFill>
              <a:prstDash val="solid"/>
            </a:ln>
          </c:spPr>
          <c:marker>
            <c:symbol val="none"/>
          </c:marker>
          <c:val>
            <c:numLit>
              <c:formatCode>General</c:formatCode>
              <c:ptCount val="1"/>
              <c:pt idx="0">
                <c:v>1</c:v>
              </c:pt>
            </c:numLit>
          </c:val>
        </c:ser>
        <c:ser>
          <c:idx val="3"/>
          <c:order val="2"/>
          <c:spPr>
            <a:ln w="12700">
              <a:solidFill>
                <a:srgbClr val="000000"/>
              </a:solidFill>
              <a:prstDash val="solid"/>
            </a:ln>
          </c:spPr>
          <c:marker>
            <c:symbol val="none"/>
          </c:marker>
          <c:val>
            <c:numRef>
              <c:f>'a281'!$D$1:$D$41</c:f>
              <c:numCache>
                <c:formatCode>General</c:formatCode>
                <c:ptCount val="41"/>
              </c:numCache>
            </c:numRef>
          </c:val>
        </c:ser>
        <c:marker val="1"/>
        <c:axId val="63389056"/>
        <c:axId val="63419904"/>
      </c:lineChart>
      <c:catAx>
        <c:axId val="63389056"/>
        <c:scaling>
          <c:orientation val="minMax"/>
        </c:scaling>
        <c:axPos val="b"/>
        <c:title>
          <c:tx>
            <c:rich>
              <a:bodyPr/>
              <a:lstStyle/>
              <a:p>
                <a:pPr>
                  <a:defRPr sz="1200" b="0" i="1" u="none" strike="noStrike" baseline="0">
                    <a:solidFill>
                      <a:srgbClr val="000000"/>
                    </a:solidFill>
                    <a:latin typeface="Times New Roman"/>
                    <a:ea typeface="Times New Roman"/>
                    <a:cs typeface="Times New Roman"/>
                  </a:defRPr>
                </a:pPr>
                <a:r>
                  <a:rPr lang="is-IS"/>
                  <a:t>wbar</a:t>
                </a:r>
              </a:p>
            </c:rich>
          </c:tx>
          <c:layout>
            <c:manualLayout>
              <c:xMode val="edge"/>
              <c:yMode val="edge"/>
              <c:x val="0.56544585068228781"/>
              <c:y val="0.8980425093921999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419904"/>
        <c:crosses val="autoZero"/>
        <c:auto val="1"/>
        <c:lblAlgn val="ctr"/>
        <c:lblOffset val="100"/>
        <c:tickLblSkip val="10"/>
        <c:tickMarkSkip val="10"/>
      </c:catAx>
      <c:valAx>
        <c:axId val="63419904"/>
        <c:scaling>
          <c:orientation val="minMax"/>
          <c:max val="0.5"/>
          <c:min val="0"/>
        </c:scaling>
        <c:axPos val="l"/>
        <c:majorGridlines>
          <c:spPr>
            <a:ln w="3175">
              <a:solidFill>
                <a:srgbClr val="FFFFFF"/>
              </a:solidFill>
              <a:prstDash val="solid"/>
            </a:ln>
          </c:spPr>
        </c:majorGridlines>
        <c:title>
          <c:tx>
            <c:rich>
              <a:bodyPr/>
              <a:lstStyle/>
              <a:p>
                <a:pPr>
                  <a:defRPr sz="900" b="0" i="0" u="none" strike="noStrike" baseline="0">
                    <a:solidFill>
                      <a:srgbClr val="000000"/>
                    </a:solidFill>
                    <a:latin typeface="Arial"/>
                    <a:ea typeface="Arial"/>
                    <a:cs typeface="Arial"/>
                  </a:defRPr>
                </a:pPr>
                <a:r>
                  <a:rPr lang="is-IS"/>
                  <a:t>thresholds</a:t>
                </a:r>
              </a:p>
            </c:rich>
          </c:tx>
          <c:layout>
            <c:manualLayout>
              <c:xMode val="edge"/>
              <c:yMode val="edge"/>
              <c:x val="6.2827225130890174E-2"/>
              <c:y val="0.2862757449436468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389056"/>
        <c:crosses val="autoZero"/>
        <c:crossBetween val="between"/>
        <c:majorUnit val="0.1"/>
        <c:minorUnit val="0.1"/>
      </c:valAx>
      <c:spPr>
        <a:noFill/>
        <a:ln w="12700">
          <a:solidFill>
            <a:srgbClr val="808080"/>
          </a:solidFill>
          <a:prstDash val="solid"/>
        </a:ln>
      </c:spPr>
    </c:plotArea>
    <c:plotVisOnly val="1"/>
    <c:dispBlanksAs val="gap"/>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is-I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8782288577564171"/>
          <c:y val="5.8823863233312054E-2"/>
          <c:w val="0.76178107843828025"/>
          <c:h val="0.73725772540489265"/>
        </c:manualLayout>
      </c:layout>
      <c:lineChart>
        <c:grouping val="standard"/>
        <c:ser>
          <c:idx val="1"/>
          <c:order val="0"/>
          <c:spPr>
            <a:ln w="12700">
              <a:solidFill>
                <a:srgbClr val="000000"/>
              </a:solidFill>
              <a:prstDash val="solid"/>
            </a:ln>
          </c:spPr>
          <c:marker>
            <c:symbol val="none"/>
          </c:marker>
          <c:cat>
            <c:numRef>
              <c:f>'a281'!$A$1:$A$41</c:f>
              <c:numCache>
                <c:formatCode>General</c:formatCode>
                <c:ptCount val="41"/>
                <c:pt idx="0">
                  <c:v>0.05</c:v>
                </c:pt>
                <c:pt idx="1">
                  <c:v>5.2500000000000012E-2</c:v>
                </c:pt>
                <c:pt idx="2">
                  <c:v>5.5000000000000014E-2</c:v>
                </c:pt>
                <c:pt idx="3">
                  <c:v>5.7500000000000023E-2</c:v>
                </c:pt>
                <c:pt idx="4">
                  <c:v>6.0000000000000032E-2</c:v>
                </c:pt>
                <c:pt idx="5">
                  <c:v>6.25E-2</c:v>
                </c:pt>
                <c:pt idx="6">
                  <c:v>6.5000000000000002E-2</c:v>
                </c:pt>
                <c:pt idx="7">
                  <c:v>6.7500000000000004E-2</c:v>
                </c:pt>
                <c:pt idx="8">
                  <c:v>7.0000000000000021E-2</c:v>
                </c:pt>
                <c:pt idx="9">
                  <c:v>7.2500000000000023E-2</c:v>
                </c:pt>
                <c:pt idx="10">
                  <c:v>7.5000000000000011E-2</c:v>
                </c:pt>
                <c:pt idx="11">
                  <c:v>7.7500000000000013E-2</c:v>
                </c:pt>
                <c:pt idx="12">
                  <c:v>8.0000000000000043E-2</c:v>
                </c:pt>
                <c:pt idx="13">
                  <c:v>8.2500000000000004E-2</c:v>
                </c:pt>
                <c:pt idx="14">
                  <c:v>8.5000000000000006E-2</c:v>
                </c:pt>
                <c:pt idx="15">
                  <c:v>8.7500000000000008E-2</c:v>
                </c:pt>
                <c:pt idx="16">
                  <c:v>9.0000000000000024E-2</c:v>
                </c:pt>
                <c:pt idx="17">
                  <c:v>9.2500000000000027E-2</c:v>
                </c:pt>
                <c:pt idx="18">
                  <c:v>9.5000000000000043E-2</c:v>
                </c:pt>
                <c:pt idx="19">
                  <c:v>9.7500000000000045E-2</c:v>
                </c:pt>
                <c:pt idx="20">
                  <c:v>0.1</c:v>
                </c:pt>
                <c:pt idx="21">
                  <c:v>0.10249999999999998</c:v>
                </c:pt>
                <c:pt idx="22">
                  <c:v>0.10500000000000002</c:v>
                </c:pt>
                <c:pt idx="23">
                  <c:v>0.10750000000000012</c:v>
                </c:pt>
                <c:pt idx="24">
                  <c:v>0.11</c:v>
                </c:pt>
                <c:pt idx="25">
                  <c:v>0.1125</c:v>
                </c:pt>
                <c:pt idx="26">
                  <c:v>0.115</c:v>
                </c:pt>
                <c:pt idx="27">
                  <c:v>0.11749999999999998</c:v>
                </c:pt>
                <c:pt idx="28">
                  <c:v>0.12000000000000002</c:v>
                </c:pt>
                <c:pt idx="29">
                  <c:v>0.12250000000000009</c:v>
                </c:pt>
                <c:pt idx="30">
                  <c:v>0.125</c:v>
                </c:pt>
                <c:pt idx="31">
                  <c:v>0.1275</c:v>
                </c:pt>
                <c:pt idx="32">
                  <c:v>0.13</c:v>
                </c:pt>
                <c:pt idx="33">
                  <c:v>0.13250000000000001</c:v>
                </c:pt>
                <c:pt idx="34">
                  <c:v>0.13500000000000001</c:v>
                </c:pt>
                <c:pt idx="35">
                  <c:v>0.13750000000000001</c:v>
                </c:pt>
                <c:pt idx="36">
                  <c:v>0.14000000000000001</c:v>
                </c:pt>
                <c:pt idx="37">
                  <c:v>0.14250000000000004</c:v>
                </c:pt>
                <c:pt idx="38">
                  <c:v>0.14500000000000021</c:v>
                </c:pt>
                <c:pt idx="39">
                  <c:v>0.14750000000000021</c:v>
                </c:pt>
                <c:pt idx="40">
                  <c:v>0.15000000000000024</c:v>
                </c:pt>
              </c:numCache>
            </c:numRef>
          </c:cat>
          <c:val>
            <c:numRef>
              <c:f>'a281'!$B$1:$B$41</c:f>
              <c:numCache>
                <c:formatCode>General</c:formatCode>
                <c:ptCount val="41"/>
                <c:pt idx="0">
                  <c:v>0.28811012018430332</c:v>
                </c:pt>
                <c:pt idx="1">
                  <c:v>0.28990904491656999</c:v>
                </c:pt>
                <c:pt idx="2">
                  <c:v>0.29170055848799276</c:v>
                </c:pt>
                <c:pt idx="3">
                  <c:v>0.29348476667367879</c:v>
                </c:pt>
                <c:pt idx="4">
                  <c:v>0.29526177268678599</c:v>
                </c:pt>
                <c:pt idx="5">
                  <c:v>0.29703167726564073</c:v>
                </c:pt>
                <c:pt idx="6">
                  <c:v>0.29879457875687132</c:v>
                </c:pt>
                <c:pt idx="7">
                  <c:v>0.30055057319515144</c:v>
                </c:pt>
                <c:pt idx="8">
                  <c:v>0.30229975437936801</c:v>
                </c:pt>
                <c:pt idx="9">
                  <c:v>0.30404221394574793</c:v>
                </c:pt>
                <c:pt idx="10">
                  <c:v>0.30577804143772008</c:v>
                </c:pt>
                <c:pt idx="11">
                  <c:v>0.30750732437308897</c:v>
                </c:pt>
                <c:pt idx="12">
                  <c:v>0.309230148308274</c:v>
                </c:pt>
                <c:pt idx="13">
                  <c:v>0.31094659690004073</c:v>
                </c:pt>
                <c:pt idx="14">
                  <c:v>0.31265675196468873</c:v>
                </c:pt>
                <c:pt idx="15">
                  <c:v>0.31436069353490675</c:v>
                </c:pt>
                <c:pt idx="16">
                  <c:v>0.31605849991435847</c:v>
                </c:pt>
                <c:pt idx="17">
                  <c:v>0.317750247730121</c:v>
                </c:pt>
                <c:pt idx="18">
                  <c:v>0.31943601198312332</c:v>
                </c:pt>
                <c:pt idx="19">
                  <c:v>0.32111586609655762</c:v>
                </c:pt>
                <c:pt idx="20">
                  <c:v>0.32278988196251479</c:v>
                </c:pt>
                <c:pt idx="21">
                  <c:v>0.32445812998682377</c:v>
                </c:pt>
                <c:pt idx="22">
                  <c:v>0.3261206791322267</c:v>
                </c:pt>
                <c:pt idx="23">
                  <c:v>0.32777759695989173</c:v>
                </c:pt>
                <c:pt idx="24">
                  <c:v>0.32942894966946867</c:v>
                </c:pt>
                <c:pt idx="25">
                  <c:v>0.33107480213759344</c:v>
                </c:pt>
                <c:pt idx="26">
                  <c:v>0.33271521795507952</c:v>
                </c:pt>
                <c:pt idx="27">
                  <c:v>0.33435025946269492</c:v>
                </c:pt>
                <c:pt idx="28">
                  <c:v>0.33597998778570648</c:v>
                </c:pt>
                <c:pt idx="29">
                  <c:v>0.33760446286716073</c:v>
                </c:pt>
                <c:pt idx="30">
                  <c:v>0.33922374350005402</c:v>
                </c:pt>
                <c:pt idx="31">
                  <c:v>0.34083788735832232</c:v>
                </c:pt>
                <c:pt idx="32">
                  <c:v>0.34244695102678002</c:v>
                </c:pt>
                <c:pt idx="33">
                  <c:v>0.34405099003002798</c:v>
                </c:pt>
                <c:pt idx="34">
                  <c:v>0.34565005886037875</c:v>
                </c:pt>
                <c:pt idx="35">
                  <c:v>0.34724421100484876</c:v>
                </c:pt>
                <c:pt idx="36">
                  <c:v>0.34883349897119176</c:v>
                </c:pt>
                <c:pt idx="37">
                  <c:v>0.35041797431318122</c:v>
                </c:pt>
                <c:pt idx="38">
                  <c:v>0.35199768765489298</c:v>
                </c:pt>
                <c:pt idx="39">
                  <c:v>0.35357268871433639</c:v>
                </c:pt>
                <c:pt idx="40">
                  <c:v>0.35514302632624101</c:v>
                </c:pt>
              </c:numCache>
            </c:numRef>
          </c:val>
        </c:ser>
        <c:ser>
          <c:idx val="0"/>
          <c:order val="1"/>
          <c:spPr>
            <a:ln w="12700">
              <a:solidFill>
                <a:srgbClr val="000080"/>
              </a:solidFill>
              <a:prstDash val="solid"/>
            </a:ln>
          </c:spPr>
          <c:marker>
            <c:symbol val="none"/>
          </c:marker>
          <c:val>
            <c:numLit>
              <c:formatCode>General</c:formatCode>
              <c:ptCount val="1"/>
              <c:pt idx="0">
                <c:v>1</c:v>
              </c:pt>
            </c:numLit>
          </c:val>
        </c:ser>
        <c:ser>
          <c:idx val="3"/>
          <c:order val="2"/>
          <c:spPr>
            <a:ln w="12700">
              <a:solidFill>
                <a:srgbClr val="000000"/>
              </a:solidFill>
              <a:prstDash val="solid"/>
            </a:ln>
          </c:spPr>
          <c:marker>
            <c:symbol val="none"/>
          </c:marker>
          <c:val>
            <c:numRef>
              <c:f>'a281'!$D$1:$D$41</c:f>
              <c:numCache>
                <c:formatCode>General</c:formatCode>
                <c:ptCount val="41"/>
              </c:numCache>
            </c:numRef>
          </c:val>
        </c:ser>
        <c:marker val="1"/>
        <c:axId val="63585664"/>
        <c:axId val="63587840"/>
      </c:lineChart>
      <c:catAx>
        <c:axId val="63585664"/>
        <c:scaling>
          <c:orientation val="minMax"/>
        </c:scaling>
        <c:axPos val="b"/>
        <c:title>
          <c:tx>
            <c:rich>
              <a:bodyPr/>
              <a:lstStyle/>
              <a:p>
                <a:pPr>
                  <a:defRPr sz="1200" b="0" i="1" u="none" strike="noStrike" baseline="0">
                    <a:solidFill>
                      <a:srgbClr val="000000"/>
                    </a:solidFill>
                    <a:latin typeface="Symbol"/>
                    <a:ea typeface="Symbol"/>
                    <a:cs typeface="Symbol"/>
                  </a:defRPr>
                </a:pPr>
                <a:r>
                  <a:rPr lang="is-IS"/>
                  <a:t>s</a:t>
                </a:r>
              </a:p>
            </c:rich>
          </c:tx>
          <c:layout>
            <c:manualLayout>
              <c:xMode val="edge"/>
              <c:yMode val="edge"/>
              <c:x val="0.56544585068228825"/>
              <c:y val="0.8980425093921999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587840"/>
        <c:crosses val="autoZero"/>
        <c:auto val="1"/>
        <c:lblAlgn val="ctr"/>
        <c:lblOffset val="100"/>
        <c:tickLblSkip val="10"/>
        <c:tickMarkSkip val="10"/>
      </c:catAx>
      <c:valAx>
        <c:axId val="63587840"/>
        <c:scaling>
          <c:orientation val="minMax"/>
          <c:max val="0.5"/>
          <c:min val="0"/>
        </c:scaling>
        <c:axPos val="l"/>
        <c:majorGridlines>
          <c:spPr>
            <a:ln w="3175">
              <a:solidFill>
                <a:srgbClr val="FFFFFF"/>
              </a:solidFill>
              <a:prstDash val="solid"/>
            </a:ln>
          </c:spPr>
        </c:majorGridlines>
        <c:title>
          <c:tx>
            <c:rich>
              <a:bodyPr/>
              <a:lstStyle/>
              <a:p>
                <a:pPr>
                  <a:defRPr sz="900" b="0" i="0" u="none" strike="noStrike" baseline="0">
                    <a:solidFill>
                      <a:srgbClr val="000000"/>
                    </a:solidFill>
                    <a:latin typeface="Arial"/>
                    <a:ea typeface="Arial"/>
                    <a:cs typeface="Arial"/>
                  </a:defRPr>
                </a:pPr>
                <a:r>
                  <a:rPr lang="is-IS"/>
                  <a:t>thresholds</a:t>
                </a:r>
              </a:p>
            </c:rich>
          </c:tx>
          <c:layout>
            <c:manualLayout>
              <c:xMode val="edge"/>
              <c:yMode val="edge"/>
              <c:x val="6.2827225130890132E-2"/>
              <c:y val="0.2862757449436468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585664"/>
        <c:crosses val="autoZero"/>
        <c:crossBetween val="between"/>
        <c:majorUnit val="0.1"/>
        <c:minorUnit val="0.1"/>
      </c:valAx>
      <c:spPr>
        <a:noFill/>
        <a:ln w="12700">
          <a:solidFill>
            <a:srgbClr val="808080"/>
          </a:solidFill>
          <a:prstDash val="solid"/>
        </a:ln>
      </c:spPr>
    </c:plotArea>
    <c:plotVisOnly val="1"/>
    <c:dispBlanksAs val="gap"/>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is-I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8703757425058687"/>
          <c:y val="5.8823934886928199E-2"/>
          <c:w val="0.76178107843827925"/>
          <c:h val="0.73725772540489265"/>
        </c:manualLayout>
      </c:layout>
      <c:lineChart>
        <c:grouping val="standard"/>
        <c:ser>
          <c:idx val="1"/>
          <c:order val="0"/>
          <c:spPr>
            <a:ln w="12700">
              <a:solidFill>
                <a:srgbClr val="000000"/>
              </a:solidFill>
              <a:prstDash val="solid"/>
            </a:ln>
          </c:spPr>
          <c:marker>
            <c:symbol val="none"/>
          </c:marker>
          <c:cat>
            <c:numRef>
              <c:f>'a281'!$A$1:$A$41</c:f>
              <c:numCache>
                <c:formatCode>General</c:formatCode>
                <c:ptCount val="41"/>
                <c:pt idx="0">
                  <c:v>-2.0000000000000014E-2</c:v>
                </c:pt>
                <c:pt idx="1">
                  <c:v>-1.9000000000000253E-2</c:v>
                </c:pt>
                <c:pt idx="2">
                  <c:v>-1.8000000000000016E-2</c:v>
                </c:pt>
                <c:pt idx="3">
                  <c:v>-1.7000000000000005E-2</c:v>
                </c:pt>
                <c:pt idx="4">
                  <c:v>-1.6000000000000038E-2</c:v>
                </c:pt>
                <c:pt idx="5">
                  <c:v>-1.4999999999999998E-2</c:v>
                </c:pt>
                <c:pt idx="6">
                  <c:v>-1.4000000000000002E-2</c:v>
                </c:pt>
                <c:pt idx="7">
                  <c:v>-1.2999999999999998E-2</c:v>
                </c:pt>
                <c:pt idx="8">
                  <c:v>-1.2000000000000005E-2</c:v>
                </c:pt>
                <c:pt idx="9">
                  <c:v>-1.0999999999999998E-2</c:v>
                </c:pt>
                <c:pt idx="10">
                  <c:v>-1.0000000000000007E-2</c:v>
                </c:pt>
                <c:pt idx="11">
                  <c:v>-9.0000000000000045E-3</c:v>
                </c:pt>
                <c:pt idx="12">
                  <c:v>-8.0000000000000227E-3</c:v>
                </c:pt>
                <c:pt idx="13">
                  <c:v>-7.0000000000000123E-3</c:v>
                </c:pt>
                <c:pt idx="14">
                  <c:v>-6.0000000000000123E-3</c:v>
                </c:pt>
                <c:pt idx="15">
                  <c:v>-5.0000000000000122E-3</c:v>
                </c:pt>
                <c:pt idx="16">
                  <c:v>-4.0000000000000114E-3</c:v>
                </c:pt>
                <c:pt idx="17">
                  <c:v>-3.0000000000000126E-3</c:v>
                </c:pt>
                <c:pt idx="18">
                  <c:v>-2.0000000000000052E-3</c:v>
                </c:pt>
                <c:pt idx="19">
                  <c:v>-1.0000000000000041E-3</c:v>
                </c:pt>
                <c:pt idx="20">
                  <c:v>0</c:v>
                </c:pt>
                <c:pt idx="21">
                  <c:v>1.0000000000000041E-3</c:v>
                </c:pt>
                <c:pt idx="22">
                  <c:v>2.0000000000000052E-3</c:v>
                </c:pt>
                <c:pt idx="23">
                  <c:v>3.0000000000000126E-3</c:v>
                </c:pt>
                <c:pt idx="24">
                  <c:v>4.0000000000000114E-3</c:v>
                </c:pt>
                <c:pt idx="25">
                  <c:v>5.0000000000000122E-3</c:v>
                </c:pt>
                <c:pt idx="26">
                  <c:v>6.0000000000000123E-3</c:v>
                </c:pt>
                <c:pt idx="27">
                  <c:v>7.0000000000000123E-3</c:v>
                </c:pt>
                <c:pt idx="28">
                  <c:v>8.0000000000000227E-3</c:v>
                </c:pt>
                <c:pt idx="29">
                  <c:v>9.0000000000000045E-3</c:v>
                </c:pt>
                <c:pt idx="30">
                  <c:v>1.0000000000000007E-2</c:v>
                </c:pt>
                <c:pt idx="31">
                  <c:v>1.0999999999999998E-2</c:v>
                </c:pt>
                <c:pt idx="32">
                  <c:v>1.2000000000000005E-2</c:v>
                </c:pt>
                <c:pt idx="33">
                  <c:v>1.2999999999999998E-2</c:v>
                </c:pt>
                <c:pt idx="34">
                  <c:v>1.4000000000000002E-2</c:v>
                </c:pt>
                <c:pt idx="35">
                  <c:v>1.4999999999999998E-2</c:v>
                </c:pt>
                <c:pt idx="36">
                  <c:v>1.6000000000000038E-2</c:v>
                </c:pt>
                <c:pt idx="37">
                  <c:v>1.7000000000000005E-2</c:v>
                </c:pt>
                <c:pt idx="38">
                  <c:v>1.8000000000000016E-2</c:v>
                </c:pt>
                <c:pt idx="39">
                  <c:v>1.9000000000000253E-2</c:v>
                </c:pt>
                <c:pt idx="40">
                  <c:v>2.0000000000000014E-2</c:v>
                </c:pt>
              </c:numCache>
            </c:numRef>
          </c:cat>
          <c:val>
            <c:numRef>
              <c:f>'a281'!$B$1:$B$41</c:f>
              <c:numCache>
                <c:formatCode>General</c:formatCode>
                <c:ptCount val="41"/>
                <c:pt idx="0">
                  <c:v>0.291754935914255</c:v>
                </c:pt>
                <c:pt idx="1">
                  <c:v>0.29282804315903405</c:v>
                </c:pt>
                <c:pt idx="2">
                  <c:v>0.29394335105098901</c:v>
                </c:pt>
                <c:pt idx="3">
                  <c:v>0.29510242936285236</c:v>
                </c:pt>
                <c:pt idx="4">
                  <c:v>0.29630684293848286</c:v>
                </c:pt>
                <c:pt idx="5">
                  <c:v>0.29755814043645601</c:v>
                </c:pt>
                <c:pt idx="6">
                  <c:v>0.29885784183489877</c:v>
                </c:pt>
                <c:pt idx="7">
                  <c:v>0.30020742476394802</c:v>
                </c:pt>
                <c:pt idx="8">
                  <c:v>0.30160830978003988</c:v>
                </c:pt>
                <c:pt idx="9">
                  <c:v>0.303061844748586</c:v>
                </c:pt>
                <c:pt idx="10">
                  <c:v>0.30456928855813875</c:v>
                </c:pt>
                <c:pt idx="11">
                  <c:v>0.30613179444510474</c:v>
                </c:pt>
                <c:pt idx="12">
                  <c:v>0.30775039326219389</c:v>
                </c:pt>
                <c:pt idx="13">
                  <c:v>0.30942597707107322</c:v>
                </c:pt>
                <c:pt idx="14">
                  <c:v>0.31115928347677901</c:v>
                </c:pt>
                <c:pt idx="15">
                  <c:v>0.31295088114405167</c:v>
                </c:pt>
                <c:pt idx="16">
                  <c:v>0.31480115694006006</c:v>
                </c:pt>
                <c:pt idx="17">
                  <c:v>0.31671030513254889</c:v>
                </c:pt>
                <c:pt idx="18">
                  <c:v>0.31867831903313698</c:v>
                </c:pt>
                <c:pt idx="19">
                  <c:v>0.32070498541621917</c:v>
                </c:pt>
                <c:pt idx="20">
                  <c:v>0.32278988196251479</c:v>
                </c:pt>
                <c:pt idx="21">
                  <c:v>0.32493237788015511</c:v>
                </c:pt>
                <c:pt idx="22">
                  <c:v>0.32713163774770332</c:v>
                </c:pt>
                <c:pt idx="23">
                  <c:v>0.32938662851090073</c:v>
                </c:pt>
                <c:pt idx="24">
                  <c:v>0.33169612945427202</c:v>
                </c:pt>
                <c:pt idx="25">
                  <c:v>0.33405874486761683</c:v>
                </c:pt>
                <c:pt idx="26">
                  <c:v>0.33647291904064247</c:v>
                </c:pt>
                <c:pt idx="27">
                  <c:v>0.33893695315337402</c:v>
                </c:pt>
                <c:pt idx="28">
                  <c:v>0.34144902358645107</c:v>
                </c:pt>
                <c:pt idx="29">
                  <c:v>0.34400720115650907</c:v>
                </c:pt>
                <c:pt idx="30">
                  <c:v>0.34660947078635107</c:v>
                </c:pt>
                <c:pt idx="31">
                  <c:v>0.34925375114504625</c:v>
                </c:pt>
                <c:pt idx="32">
                  <c:v>0.35193791383597989</c:v>
                </c:pt>
                <c:pt idx="33">
                  <c:v>0.35465980176682332</c:v>
                </c:pt>
                <c:pt idx="34">
                  <c:v>0.35741724639979938</c:v>
                </c:pt>
                <c:pt idx="35">
                  <c:v>0.36020808364849632</c:v>
                </c:pt>
                <c:pt idx="36">
                  <c:v>0.36303016825558698</c:v>
                </c:pt>
                <c:pt idx="37">
                  <c:v>0.36588138654986385</c:v>
                </c:pt>
                <c:pt idx="38">
                  <c:v>0.36875966753909639</c:v>
                </c:pt>
                <c:pt idx="39">
                  <c:v>0.37166299234575279</c:v>
                </c:pt>
                <c:pt idx="40">
                  <c:v>0.37458940203375951</c:v>
                </c:pt>
              </c:numCache>
            </c:numRef>
          </c:val>
        </c:ser>
        <c:ser>
          <c:idx val="0"/>
          <c:order val="1"/>
          <c:spPr>
            <a:ln w="12700">
              <a:solidFill>
                <a:srgbClr val="000080"/>
              </a:solidFill>
              <a:prstDash val="solid"/>
            </a:ln>
          </c:spPr>
          <c:marker>
            <c:symbol val="none"/>
          </c:marker>
          <c:val>
            <c:numLit>
              <c:formatCode>General</c:formatCode>
              <c:ptCount val="1"/>
              <c:pt idx="0">
                <c:v>1</c:v>
              </c:pt>
            </c:numLit>
          </c:val>
        </c:ser>
        <c:ser>
          <c:idx val="3"/>
          <c:order val="2"/>
          <c:spPr>
            <a:ln w="12700">
              <a:solidFill>
                <a:srgbClr val="000000"/>
              </a:solidFill>
              <a:prstDash val="solid"/>
            </a:ln>
          </c:spPr>
          <c:marker>
            <c:symbol val="none"/>
          </c:marker>
          <c:val>
            <c:numRef>
              <c:f>'a281'!$D$1:$D$41</c:f>
              <c:numCache>
                <c:formatCode>General</c:formatCode>
                <c:ptCount val="41"/>
              </c:numCache>
            </c:numRef>
          </c:val>
        </c:ser>
        <c:marker val="1"/>
        <c:axId val="63651840"/>
        <c:axId val="63653760"/>
      </c:lineChart>
      <c:catAx>
        <c:axId val="63651840"/>
        <c:scaling>
          <c:orientation val="minMax"/>
        </c:scaling>
        <c:axPos val="b"/>
        <c:title>
          <c:tx>
            <c:rich>
              <a:bodyPr/>
              <a:lstStyle/>
              <a:p>
                <a:pPr>
                  <a:defRPr sz="1200" b="0" i="1" u="none" strike="noStrike" baseline="0">
                    <a:solidFill>
                      <a:srgbClr val="000000"/>
                    </a:solidFill>
                    <a:latin typeface="Symbol"/>
                    <a:ea typeface="Symbol"/>
                    <a:cs typeface="Symbol"/>
                  </a:defRPr>
                </a:pPr>
                <a:r>
                  <a:rPr lang="is-IS"/>
                  <a:t>h</a:t>
                </a:r>
              </a:p>
            </c:rich>
          </c:tx>
          <c:layout>
            <c:manualLayout>
              <c:xMode val="edge"/>
              <c:yMode val="edge"/>
              <c:x val="0.56544585068228781"/>
              <c:y val="0.8980425093921999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653760"/>
        <c:crosses val="autoZero"/>
        <c:auto val="1"/>
        <c:lblAlgn val="ctr"/>
        <c:lblOffset val="100"/>
        <c:tickLblSkip val="10"/>
        <c:tickMarkSkip val="10"/>
      </c:catAx>
      <c:valAx>
        <c:axId val="63653760"/>
        <c:scaling>
          <c:orientation val="minMax"/>
          <c:max val="0.5"/>
          <c:min val="0"/>
        </c:scaling>
        <c:axPos val="l"/>
        <c:majorGridlines>
          <c:spPr>
            <a:ln w="3175">
              <a:solidFill>
                <a:srgbClr val="FFFFFF"/>
              </a:solidFill>
              <a:prstDash val="solid"/>
            </a:ln>
          </c:spPr>
        </c:majorGridlines>
        <c:title>
          <c:tx>
            <c:rich>
              <a:bodyPr/>
              <a:lstStyle/>
              <a:p>
                <a:pPr>
                  <a:defRPr sz="900" b="0" i="0" u="none" strike="noStrike" baseline="0">
                    <a:solidFill>
                      <a:srgbClr val="000000"/>
                    </a:solidFill>
                    <a:latin typeface="Arial"/>
                    <a:ea typeface="Arial"/>
                    <a:cs typeface="Arial"/>
                  </a:defRPr>
                </a:pPr>
                <a:r>
                  <a:rPr lang="is-IS"/>
                  <a:t>thresholds</a:t>
                </a:r>
              </a:p>
            </c:rich>
          </c:tx>
          <c:layout>
            <c:manualLayout>
              <c:xMode val="edge"/>
              <c:yMode val="edge"/>
              <c:x val="6.2827225130890174E-2"/>
              <c:y val="0.2862757449436468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651840"/>
        <c:crosses val="autoZero"/>
        <c:crossBetween val="between"/>
        <c:majorUnit val="0.1"/>
        <c:minorUnit val="0.1"/>
      </c:valAx>
      <c:spPr>
        <a:noFill/>
        <a:ln w="12700">
          <a:solidFill>
            <a:srgbClr val="808080"/>
          </a:solidFill>
          <a:prstDash val="solid"/>
        </a:ln>
      </c:spPr>
    </c:plotArea>
    <c:plotVisOnly val="1"/>
    <c:dispBlanksAs val="gap"/>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is-I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20506135685918844"/>
          <c:y val="5.8823941125006524E-2"/>
          <c:w val="0.76178107843827925"/>
          <c:h val="0.73725772540489265"/>
        </c:manualLayout>
      </c:layout>
      <c:lineChart>
        <c:grouping val="standard"/>
        <c:ser>
          <c:idx val="1"/>
          <c:order val="0"/>
          <c:spPr>
            <a:ln w="12700">
              <a:solidFill>
                <a:srgbClr val="000000"/>
              </a:solidFill>
              <a:prstDash val="solid"/>
            </a:ln>
          </c:spPr>
          <c:marker>
            <c:symbol val="none"/>
          </c:marker>
          <c:cat>
            <c:numRef>
              <c:f>'a281'!$A$1:$A$41</c:f>
              <c:numCache>
                <c:formatCode>General</c:formatCode>
                <c:ptCount val="41"/>
                <c:pt idx="0">
                  <c:v>0.5</c:v>
                </c:pt>
                <c:pt idx="1">
                  <c:v>0.52500000000000002</c:v>
                </c:pt>
                <c:pt idx="2">
                  <c:v>0.55000000000000004</c:v>
                </c:pt>
                <c:pt idx="3">
                  <c:v>0.57500000000000062</c:v>
                </c:pt>
                <c:pt idx="4">
                  <c:v>0.60000000000000064</c:v>
                </c:pt>
                <c:pt idx="5">
                  <c:v>0.62500000000000788</c:v>
                </c:pt>
                <c:pt idx="6">
                  <c:v>0.6500000000000089</c:v>
                </c:pt>
                <c:pt idx="7">
                  <c:v>0.67500000000001004</c:v>
                </c:pt>
                <c:pt idx="8">
                  <c:v>0.70000000000000062</c:v>
                </c:pt>
                <c:pt idx="9">
                  <c:v>0.72500000000000064</c:v>
                </c:pt>
                <c:pt idx="10">
                  <c:v>0.75000000000000788</c:v>
                </c:pt>
                <c:pt idx="11">
                  <c:v>0.7750000000000089</c:v>
                </c:pt>
                <c:pt idx="12">
                  <c:v>0.8</c:v>
                </c:pt>
                <c:pt idx="13">
                  <c:v>0.82500000000000062</c:v>
                </c:pt>
                <c:pt idx="14">
                  <c:v>0.85000000000000064</c:v>
                </c:pt>
                <c:pt idx="15">
                  <c:v>0.87500000000000788</c:v>
                </c:pt>
                <c:pt idx="16">
                  <c:v>0.9</c:v>
                </c:pt>
                <c:pt idx="17">
                  <c:v>0.92500000000000004</c:v>
                </c:pt>
                <c:pt idx="18">
                  <c:v>0.95000000000000062</c:v>
                </c:pt>
                <c:pt idx="19">
                  <c:v>0.97500000000000064</c:v>
                </c:pt>
                <c:pt idx="20">
                  <c:v>1</c:v>
                </c:pt>
                <c:pt idx="21">
                  <c:v>1.0249999999999826</c:v>
                </c:pt>
                <c:pt idx="22">
                  <c:v>1.05</c:v>
                </c:pt>
                <c:pt idx="23">
                  <c:v>1.075</c:v>
                </c:pt>
                <c:pt idx="24">
                  <c:v>1.1000000000000001</c:v>
                </c:pt>
                <c:pt idx="25">
                  <c:v>1.125</c:v>
                </c:pt>
                <c:pt idx="26">
                  <c:v>1.1499999999999826</c:v>
                </c:pt>
                <c:pt idx="27">
                  <c:v>1.175</c:v>
                </c:pt>
                <c:pt idx="28">
                  <c:v>1.2</c:v>
                </c:pt>
                <c:pt idx="29">
                  <c:v>1.2249999999999805</c:v>
                </c:pt>
                <c:pt idx="30">
                  <c:v>1.25</c:v>
                </c:pt>
                <c:pt idx="31">
                  <c:v>1.2749999999999826</c:v>
                </c:pt>
                <c:pt idx="32">
                  <c:v>1.3</c:v>
                </c:pt>
                <c:pt idx="33">
                  <c:v>1.325</c:v>
                </c:pt>
                <c:pt idx="34">
                  <c:v>1.35</c:v>
                </c:pt>
                <c:pt idx="35">
                  <c:v>1.375</c:v>
                </c:pt>
                <c:pt idx="36">
                  <c:v>1.4</c:v>
                </c:pt>
                <c:pt idx="37">
                  <c:v>1.4249999999999774</c:v>
                </c:pt>
                <c:pt idx="38">
                  <c:v>1.45</c:v>
                </c:pt>
                <c:pt idx="39">
                  <c:v>1.4749999999999805</c:v>
                </c:pt>
                <c:pt idx="40">
                  <c:v>1.5</c:v>
                </c:pt>
              </c:numCache>
            </c:numRef>
          </c:cat>
          <c:val>
            <c:numRef>
              <c:f>'a281'!$B$1:$B$41</c:f>
              <c:numCache>
                <c:formatCode>General</c:formatCode>
                <c:ptCount val="41"/>
                <c:pt idx="0">
                  <c:v>0.37078820642001697</c:v>
                </c:pt>
                <c:pt idx="1">
                  <c:v>0.36718763872646132</c:v>
                </c:pt>
                <c:pt idx="2">
                  <c:v>0.3637871673158572</c:v>
                </c:pt>
                <c:pt idx="3">
                  <c:v>0.36056730522051317</c:v>
                </c:pt>
                <c:pt idx="4">
                  <c:v>0.35751120920276552</c:v>
                </c:pt>
                <c:pt idx="5">
                  <c:v>0.35460422810245268</c:v>
                </c:pt>
                <c:pt idx="6">
                  <c:v>0.35183354299118275</c:v>
                </c:pt>
                <c:pt idx="7">
                  <c:v>0.34918787771813597</c:v>
                </c:pt>
                <c:pt idx="8">
                  <c:v>0.34665726402351599</c:v>
                </c:pt>
                <c:pt idx="9">
                  <c:v>0.34423284938253002</c:v>
                </c:pt>
                <c:pt idx="10">
                  <c:v>0.34190673862401832</c:v>
                </c:pt>
                <c:pt idx="11">
                  <c:v>0.33967186247659997</c:v>
                </c:pt>
                <c:pt idx="12">
                  <c:v>0.33752186775627285</c:v>
                </c:pt>
                <c:pt idx="13">
                  <c:v>0.33545102507747693</c:v>
                </c:pt>
                <c:pt idx="14">
                  <c:v>0.33345415085274904</c:v>
                </c:pt>
                <c:pt idx="15">
                  <c:v>0.33152654101927509</c:v>
                </c:pt>
                <c:pt idx="16">
                  <c:v>0.32966391444926896</c:v>
                </c:pt>
                <c:pt idx="17">
                  <c:v>0.32786236440313532</c:v>
                </c:pt>
                <c:pt idx="18">
                  <c:v>0.32611831669860852</c:v>
                </c:pt>
                <c:pt idx="19">
                  <c:v>0.32442849351682479</c:v>
                </c:pt>
                <c:pt idx="20">
                  <c:v>0.32278988196251479</c:v>
                </c:pt>
                <c:pt idx="21">
                  <c:v>0.32119970665201508</c:v>
                </c:pt>
                <c:pt idx="22">
                  <c:v>0.31965540572869588</c:v>
                </c:pt>
                <c:pt idx="23">
                  <c:v>0.3181546098067134</c:v>
                </c:pt>
                <c:pt idx="24">
                  <c:v>0.31669512342671174</c:v>
                </c:pt>
                <c:pt idx="25">
                  <c:v>0.31527490867412589</c:v>
                </c:pt>
                <c:pt idx="26">
                  <c:v>0.31389207066588592</c:v>
                </c:pt>
                <c:pt idx="27">
                  <c:v>0.31254484465703608</c:v>
                </c:pt>
                <c:pt idx="28">
                  <c:v>0.31123158455614103</c:v>
                </c:pt>
                <c:pt idx="29">
                  <c:v>0.30995075266966793</c:v>
                </c:pt>
                <c:pt idx="30">
                  <c:v>0.30870091052177301</c:v>
                </c:pt>
                <c:pt idx="31">
                  <c:v>0.30748071061774002</c:v>
                </c:pt>
                <c:pt idx="32">
                  <c:v>0.3062888890374566</c:v>
                </c:pt>
                <c:pt idx="33">
                  <c:v>0.305124258761311</c:v>
                </c:pt>
                <c:pt idx="34">
                  <c:v>0.30398570364370786</c:v>
                </c:pt>
                <c:pt idx="35">
                  <c:v>0.30287217296046159</c:v>
                </c:pt>
                <c:pt idx="36">
                  <c:v>0.30178267646636497</c:v>
                </c:pt>
                <c:pt idx="37">
                  <c:v>0.30071627990689292</c:v>
                </c:pt>
                <c:pt idx="38">
                  <c:v>0.29967210093499624</c:v>
                </c:pt>
                <c:pt idx="39">
                  <c:v>0.29864930539047901</c:v>
                </c:pt>
                <c:pt idx="40">
                  <c:v>0.29764710390388038</c:v>
                </c:pt>
              </c:numCache>
            </c:numRef>
          </c:val>
        </c:ser>
        <c:ser>
          <c:idx val="0"/>
          <c:order val="1"/>
          <c:spPr>
            <a:ln w="12700">
              <a:solidFill>
                <a:srgbClr val="000080"/>
              </a:solidFill>
              <a:prstDash val="solid"/>
            </a:ln>
          </c:spPr>
          <c:marker>
            <c:symbol val="none"/>
          </c:marker>
          <c:val>
            <c:numLit>
              <c:formatCode>General</c:formatCode>
              <c:ptCount val="1"/>
              <c:pt idx="0">
                <c:v>1</c:v>
              </c:pt>
            </c:numLit>
          </c:val>
        </c:ser>
        <c:ser>
          <c:idx val="3"/>
          <c:order val="2"/>
          <c:spPr>
            <a:ln w="12700">
              <a:solidFill>
                <a:srgbClr val="000000"/>
              </a:solidFill>
              <a:prstDash val="solid"/>
            </a:ln>
          </c:spPr>
          <c:marker>
            <c:symbol val="none"/>
          </c:marker>
          <c:val>
            <c:numRef>
              <c:f>'a281'!$D$1:$D$41</c:f>
              <c:numCache>
                <c:formatCode>General</c:formatCode>
                <c:ptCount val="41"/>
              </c:numCache>
            </c:numRef>
          </c:val>
        </c:ser>
        <c:marker val="1"/>
        <c:axId val="63315968"/>
        <c:axId val="63317888"/>
      </c:lineChart>
      <c:catAx>
        <c:axId val="63315968"/>
        <c:scaling>
          <c:orientation val="minMax"/>
        </c:scaling>
        <c:axPos val="b"/>
        <c:title>
          <c:tx>
            <c:rich>
              <a:bodyPr/>
              <a:lstStyle/>
              <a:p>
                <a:pPr>
                  <a:defRPr sz="1200" b="0" i="1" u="none" strike="noStrike" baseline="0">
                    <a:solidFill>
                      <a:srgbClr val="000000"/>
                    </a:solidFill>
                    <a:latin typeface="Times New Roman"/>
                    <a:ea typeface="Times New Roman"/>
                    <a:cs typeface="Times New Roman"/>
                  </a:defRPr>
                </a:pPr>
                <a:r>
                  <a:rPr lang="is-IS"/>
                  <a:t>T</a:t>
                </a:r>
              </a:p>
            </c:rich>
          </c:tx>
          <c:layout>
            <c:manualLayout>
              <c:xMode val="edge"/>
              <c:yMode val="edge"/>
              <c:x val="0.56544585068228781"/>
              <c:y val="0.8980425093921999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317888"/>
        <c:crosses val="autoZero"/>
        <c:auto val="1"/>
        <c:lblAlgn val="ctr"/>
        <c:lblOffset val="100"/>
        <c:tickLblSkip val="10"/>
        <c:tickMarkSkip val="10"/>
      </c:catAx>
      <c:valAx>
        <c:axId val="63317888"/>
        <c:scaling>
          <c:orientation val="minMax"/>
          <c:max val="0.5"/>
          <c:min val="0"/>
        </c:scaling>
        <c:axPos val="l"/>
        <c:majorGridlines>
          <c:spPr>
            <a:ln w="3175">
              <a:solidFill>
                <a:srgbClr val="FFFFFF"/>
              </a:solidFill>
              <a:prstDash val="solid"/>
            </a:ln>
          </c:spPr>
        </c:majorGridlines>
        <c:title>
          <c:tx>
            <c:rich>
              <a:bodyPr/>
              <a:lstStyle/>
              <a:p>
                <a:pPr>
                  <a:defRPr sz="900" b="0" i="0" u="none" strike="noStrike" baseline="0">
                    <a:solidFill>
                      <a:srgbClr val="000000"/>
                    </a:solidFill>
                    <a:latin typeface="Arial"/>
                    <a:ea typeface="Arial"/>
                    <a:cs typeface="Arial"/>
                  </a:defRPr>
                </a:pPr>
                <a:r>
                  <a:rPr lang="is-IS"/>
                  <a:t>thresholds</a:t>
                </a:r>
              </a:p>
            </c:rich>
          </c:tx>
          <c:layout>
            <c:manualLayout>
              <c:xMode val="edge"/>
              <c:yMode val="edge"/>
              <c:x val="6.2827225130890132E-2"/>
              <c:y val="0.28627574494364688"/>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is-IS"/>
          </a:p>
        </c:txPr>
        <c:crossAx val="63315968"/>
        <c:crosses val="autoZero"/>
        <c:crossBetween val="between"/>
        <c:majorUnit val="0.1"/>
        <c:minorUnit val="0.1"/>
      </c:valAx>
      <c:spPr>
        <a:noFill/>
        <a:ln w="12700">
          <a:solidFill>
            <a:srgbClr val="808080"/>
          </a:solidFill>
          <a:prstDash val="solid"/>
        </a:ln>
      </c:spPr>
    </c:plotArea>
    <c:plotVisOnly val="1"/>
    <c:dispBlanksAs val="gap"/>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is-I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1423840769903749"/>
          <c:y val="5.1400554097404488E-2"/>
          <c:w val="0.85237423447069194"/>
          <c:h val="0.7827803295421405"/>
        </c:manualLayout>
      </c:layout>
      <c:lineChart>
        <c:grouping val="standard"/>
        <c:ser>
          <c:idx val="0"/>
          <c:order val="0"/>
          <c:tx>
            <c:strRef>
              <c:f>Data!$A$9</c:f>
              <c:strCache>
                <c:ptCount val="1"/>
                <c:pt idx="0">
                  <c:v>Greece</c:v>
                </c:pt>
              </c:strCache>
            </c:strRef>
          </c:tx>
          <c:marker>
            <c:symbol val="none"/>
          </c:marker>
          <c:cat>
            <c:strRef>
              <c:f>Data!$B$8:$Y$8</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Data!$B$9:$Y$9</c:f>
              <c:numCache>
                <c:formatCode>General</c:formatCode>
                <c:ptCount val="24"/>
                <c:pt idx="0">
                  <c:v>12950</c:v>
                </c:pt>
                <c:pt idx="1">
                  <c:v>13720</c:v>
                </c:pt>
                <c:pt idx="2">
                  <c:v>14020</c:v>
                </c:pt>
                <c:pt idx="3">
                  <c:v>13940</c:v>
                </c:pt>
                <c:pt idx="4">
                  <c:v>14410</c:v>
                </c:pt>
                <c:pt idx="5">
                  <c:v>14910</c:v>
                </c:pt>
                <c:pt idx="6">
                  <c:v>15380</c:v>
                </c:pt>
                <c:pt idx="7">
                  <c:v>16260</c:v>
                </c:pt>
                <c:pt idx="8">
                  <c:v>16730</c:v>
                </c:pt>
                <c:pt idx="9">
                  <c:v>17030</c:v>
                </c:pt>
                <c:pt idx="10">
                  <c:v>18340</c:v>
                </c:pt>
                <c:pt idx="11">
                  <c:v>19920</c:v>
                </c:pt>
                <c:pt idx="12">
                  <c:v>21490</c:v>
                </c:pt>
                <c:pt idx="13">
                  <c:v>22420</c:v>
                </c:pt>
                <c:pt idx="14">
                  <c:v>23720</c:v>
                </c:pt>
                <c:pt idx="15">
                  <c:v>24020</c:v>
                </c:pt>
                <c:pt idx="16">
                  <c:v>26230</c:v>
                </c:pt>
                <c:pt idx="17">
                  <c:v>27000</c:v>
                </c:pt>
                <c:pt idx="18">
                  <c:v>28770</c:v>
                </c:pt>
                <c:pt idx="19">
                  <c:v>29000</c:v>
                </c:pt>
                <c:pt idx="20">
                  <c:v>27590</c:v>
                </c:pt>
                <c:pt idx="21">
                  <c:v>26260</c:v>
                </c:pt>
                <c:pt idx="22">
                  <c:v>25680</c:v>
                </c:pt>
                <c:pt idx="23">
                  <c:v>25630</c:v>
                </c:pt>
              </c:numCache>
            </c:numRef>
          </c:val>
        </c:ser>
        <c:ser>
          <c:idx val="1"/>
          <c:order val="1"/>
          <c:tx>
            <c:strRef>
              <c:f>Data!$A$10</c:f>
              <c:strCache>
                <c:ptCount val="1"/>
                <c:pt idx="0">
                  <c:v>Iceland</c:v>
                </c:pt>
              </c:strCache>
            </c:strRef>
          </c:tx>
          <c:spPr>
            <a:ln w="50800"/>
          </c:spPr>
          <c:marker>
            <c:symbol val="none"/>
          </c:marker>
          <c:cat>
            <c:strRef>
              <c:f>Data!$B$8:$Y$8</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Data!$B$10:$Y$10</c:f>
              <c:numCache>
                <c:formatCode>General</c:formatCode>
                <c:ptCount val="24"/>
                <c:pt idx="0">
                  <c:v>20580</c:v>
                </c:pt>
                <c:pt idx="1">
                  <c:v>21130</c:v>
                </c:pt>
                <c:pt idx="2">
                  <c:v>20700</c:v>
                </c:pt>
                <c:pt idx="3">
                  <c:v>21220</c:v>
                </c:pt>
                <c:pt idx="4">
                  <c:v>22110</c:v>
                </c:pt>
                <c:pt idx="5">
                  <c:v>22540</c:v>
                </c:pt>
                <c:pt idx="6">
                  <c:v>23610</c:v>
                </c:pt>
                <c:pt idx="7">
                  <c:v>25480</c:v>
                </c:pt>
                <c:pt idx="8">
                  <c:v>27200</c:v>
                </c:pt>
                <c:pt idx="9">
                  <c:v>28050</c:v>
                </c:pt>
                <c:pt idx="10">
                  <c:v>28070</c:v>
                </c:pt>
                <c:pt idx="11">
                  <c:v>29530</c:v>
                </c:pt>
                <c:pt idx="12">
                  <c:v>31040</c:v>
                </c:pt>
                <c:pt idx="13">
                  <c:v>30290</c:v>
                </c:pt>
                <c:pt idx="14">
                  <c:v>32400</c:v>
                </c:pt>
                <c:pt idx="15">
                  <c:v>33630</c:v>
                </c:pt>
                <c:pt idx="16">
                  <c:v>33830</c:v>
                </c:pt>
                <c:pt idx="17">
                  <c:v>35270</c:v>
                </c:pt>
                <c:pt idx="18">
                  <c:v>31160</c:v>
                </c:pt>
                <c:pt idx="19">
                  <c:v>30410</c:v>
                </c:pt>
                <c:pt idx="20">
                  <c:v>30210</c:v>
                </c:pt>
                <c:pt idx="21">
                  <c:v>32790</c:v>
                </c:pt>
                <c:pt idx="22">
                  <c:v>34190</c:v>
                </c:pt>
                <c:pt idx="23">
                  <c:v>38870</c:v>
                </c:pt>
              </c:numCache>
            </c:numRef>
          </c:val>
        </c:ser>
        <c:ser>
          <c:idx val="2"/>
          <c:order val="2"/>
          <c:tx>
            <c:strRef>
              <c:f>Data!$A$11</c:f>
              <c:strCache>
                <c:ptCount val="1"/>
                <c:pt idx="0">
                  <c:v>Ireland</c:v>
                </c:pt>
              </c:strCache>
            </c:strRef>
          </c:tx>
          <c:marker>
            <c:symbol val="none"/>
          </c:marker>
          <c:cat>
            <c:strRef>
              <c:f>Data!$B$8:$Y$8</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Data!$B$11:$Y$11</c:f>
              <c:numCache>
                <c:formatCode>General</c:formatCode>
                <c:ptCount val="24"/>
                <c:pt idx="0">
                  <c:v>12050</c:v>
                </c:pt>
                <c:pt idx="1">
                  <c:v>12670</c:v>
                </c:pt>
                <c:pt idx="2">
                  <c:v>13140</c:v>
                </c:pt>
                <c:pt idx="3">
                  <c:v>13800</c:v>
                </c:pt>
                <c:pt idx="4">
                  <c:v>14920</c:v>
                </c:pt>
                <c:pt idx="5">
                  <c:v>16330</c:v>
                </c:pt>
                <c:pt idx="6">
                  <c:v>17790</c:v>
                </c:pt>
                <c:pt idx="7">
                  <c:v>19390</c:v>
                </c:pt>
                <c:pt idx="8">
                  <c:v>21300</c:v>
                </c:pt>
                <c:pt idx="9">
                  <c:v>22360</c:v>
                </c:pt>
                <c:pt idx="10">
                  <c:v>24930</c:v>
                </c:pt>
                <c:pt idx="11">
                  <c:v>25920</c:v>
                </c:pt>
                <c:pt idx="12">
                  <c:v>27500</c:v>
                </c:pt>
                <c:pt idx="13">
                  <c:v>29700</c:v>
                </c:pt>
                <c:pt idx="14">
                  <c:v>31390</c:v>
                </c:pt>
                <c:pt idx="15">
                  <c:v>33420</c:v>
                </c:pt>
                <c:pt idx="16">
                  <c:v>37030</c:v>
                </c:pt>
                <c:pt idx="17">
                  <c:v>38950</c:v>
                </c:pt>
                <c:pt idx="18">
                  <c:v>36570</c:v>
                </c:pt>
                <c:pt idx="19">
                  <c:v>33560</c:v>
                </c:pt>
                <c:pt idx="20">
                  <c:v>34570</c:v>
                </c:pt>
                <c:pt idx="21">
                  <c:v>34850</c:v>
                </c:pt>
                <c:pt idx="22">
                  <c:v>35090</c:v>
                </c:pt>
              </c:numCache>
            </c:numRef>
          </c:val>
        </c:ser>
        <c:ser>
          <c:idx val="3"/>
          <c:order val="3"/>
          <c:tx>
            <c:strRef>
              <c:f>Data!$A$12</c:f>
              <c:strCache>
                <c:ptCount val="1"/>
                <c:pt idx="0">
                  <c:v>Latvia</c:v>
                </c:pt>
              </c:strCache>
            </c:strRef>
          </c:tx>
          <c:marker>
            <c:symbol val="none"/>
          </c:marker>
          <c:cat>
            <c:strRef>
              <c:f>Data!$B$8:$Y$8</c:f>
              <c:strCach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strCache>
            </c:strRef>
          </c:cat>
          <c:val>
            <c:numRef>
              <c:f>Data!$B$12:$Y$12</c:f>
              <c:numCache>
                <c:formatCode>General</c:formatCode>
                <c:ptCount val="24"/>
                <c:pt idx="0">
                  <c:v>7810</c:v>
                </c:pt>
                <c:pt idx="1">
                  <c:v>7090</c:v>
                </c:pt>
                <c:pt idx="2">
                  <c:v>5000</c:v>
                </c:pt>
                <c:pt idx="3">
                  <c:v>4970</c:v>
                </c:pt>
                <c:pt idx="4">
                  <c:v>5270</c:v>
                </c:pt>
                <c:pt idx="5">
                  <c:v>5410</c:v>
                </c:pt>
                <c:pt idx="6">
                  <c:v>5810</c:v>
                </c:pt>
                <c:pt idx="7">
                  <c:v>6490</c:v>
                </c:pt>
                <c:pt idx="8">
                  <c:v>6990</c:v>
                </c:pt>
                <c:pt idx="9">
                  <c:v>7340</c:v>
                </c:pt>
                <c:pt idx="10">
                  <c:v>8050</c:v>
                </c:pt>
                <c:pt idx="11">
                  <c:v>9020</c:v>
                </c:pt>
                <c:pt idx="12">
                  <c:v>10020</c:v>
                </c:pt>
                <c:pt idx="13">
                  <c:v>10760</c:v>
                </c:pt>
                <c:pt idx="14">
                  <c:v>11700</c:v>
                </c:pt>
                <c:pt idx="15">
                  <c:v>13140</c:v>
                </c:pt>
                <c:pt idx="16">
                  <c:v>14960</c:v>
                </c:pt>
                <c:pt idx="17">
                  <c:v>17080</c:v>
                </c:pt>
                <c:pt idx="18">
                  <c:v>18520</c:v>
                </c:pt>
                <c:pt idx="19">
                  <c:v>18200</c:v>
                </c:pt>
                <c:pt idx="20">
                  <c:v>18010</c:v>
                </c:pt>
                <c:pt idx="21">
                  <c:v>20120</c:v>
                </c:pt>
                <c:pt idx="22">
                  <c:v>21350</c:v>
                </c:pt>
                <c:pt idx="23">
                  <c:v>22970</c:v>
                </c:pt>
              </c:numCache>
            </c:numRef>
          </c:val>
        </c:ser>
        <c:marker val="1"/>
        <c:axId val="62497920"/>
        <c:axId val="62499456"/>
      </c:lineChart>
      <c:catAx>
        <c:axId val="62497920"/>
        <c:scaling>
          <c:orientation val="minMax"/>
        </c:scaling>
        <c:axPos val="b"/>
        <c:tickLblPos val="nextTo"/>
        <c:txPr>
          <a:bodyPr rot="-2700000"/>
          <a:lstStyle/>
          <a:p>
            <a:pPr>
              <a:defRPr sz="1200"/>
            </a:pPr>
            <a:endParaRPr lang="is-IS"/>
          </a:p>
        </c:txPr>
        <c:crossAx val="62499456"/>
        <c:crosses val="autoZero"/>
        <c:auto val="1"/>
        <c:lblAlgn val="ctr"/>
        <c:lblOffset val="100"/>
      </c:catAx>
      <c:valAx>
        <c:axId val="62499456"/>
        <c:scaling>
          <c:orientation val="minMax"/>
        </c:scaling>
        <c:axPos val="l"/>
        <c:majorGridlines/>
        <c:numFmt formatCode="General" sourceLinked="1"/>
        <c:tickLblPos val="nextTo"/>
        <c:txPr>
          <a:bodyPr/>
          <a:lstStyle/>
          <a:p>
            <a:pPr>
              <a:defRPr sz="1400"/>
            </a:pPr>
            <a:endParaRPr lang="is-IS"/>
          </a:p>
        </c:txPr>
        <c:crossAx val="62497920"/>
        <c:crosses val="autoZero"/>
        <c:crossBetween val="between"/>
      </c:valAx>
    </c:plotArea>
    <c:legend>
      <c:legendPos val="r"/>
      <c:layout>
        <c:manualLayout>
          <c:xMode val="edge"/>
          <c:yMode val="edge"/>
          <c:x val="0.17402156230863908"/>
          <c:y val="6.5462704819289341E-2"/>
          <c:w val="0.22762152767039232"/>
          <c:h val="0.33486876640419994"/>
        </c:manualLayout>
      </c:layout>
      <c:txPr>
        <a:bodyPr/>
        <a:lstStyle/>
        <a:p>
          <a:pPr>
            <a:defRPr sz="1400"/>
          </a:pPr>
          <a:endParaRPr lang="is-I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804E-2"/>
          <c:y val="5.1400554097404488E-2"/>
          <c:w val="0.89137270341207353"/>
          <c:h val="0.79523549139690852"/>
        </c:manualLayout>
      </c:layout>
      <c:lineChart>
        <c:grouping val="standard"/>
        <c:ser>
          <c:idx val="0"/>
          <c:order val="0"/>
          <c:tx>
            <c:strRef>
              <c:f>Sheet3!$A$2</c:f>
              <c:strCache>
                <c:ptCount val="1"/>
                <c:pt idx="0">
                  <c:v>Denmark</c:v>
                </c:pt>
              </c:strCache>
            </c:strRef>
          </c:tx>
          <c:marker>
            <c:symbol val="none"/>
          </c:marker>
          <c:cat>
            <c:strRef>
              <c:f>Sheet3!$B$1:$BB$1</c:f>
              <c:strCach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strCache>
            </c:strRef>
          </c:cat>
          <c:val>
            <c:numRef>
              <c:f>Sheet3!$B$2:$BB$2</c:f>
              <c:numCache>
                <c:formatCode>General</c:formatCode>
                <c:ptCount val="53"/>
                <c:pt idx="0">
                  <c:v>32.310459044934255</c:v>
                </c:pt>
                <c:pt idx="1">
                  <c:v>29.996963472121589</c:v>
                </c:pt>
                <c:pt idx="2">
                  <c:v>28.619458520014796</c:v>
                </c:pt>
                <c:pt idx="3">
                  <c:v>30.402964801009659</c:v>
                </c:pt>
                <c:pt idx="4">
                  <c:v>29.852160531561669</c:v>
                </c:pt>
                <c:pt idx="5">
                  <c:v>29.297128360068164</c:v>
                </c:pt>
                <c:pt idx="6">
                  <c:v>28.551948936991749</c:v>
                </c:pt>
                <c:pt idx="7">
                  <c:v>27.335583279786892</c:v>
                </c:pt>
                <c:pt idx="8">
                  <c:v>27.663153529752833</c:v>
                </c:pt>
                <c:pt idx="9">
                  <c:v>27.551329541704789</c:v>
                </c:pt>
                <c:pt idx="10">
                  <c:v>28.0368724332752</c:v>
                </c:pt>
                <c:pt idx="11">
                  <c:v>27.788686710011486</c:v>
                </c:pt>
                <c:pt idx="12">
                  <c:v>27.366999592335535</c:v>
                </c:pt>
                <c:pt idx="13">
                  <c:v>28.743089807672803</c:v>
                </c:pt>
                <c:pt idx="14">
                  <c:v>31.897128574520849</c:v>
                </c:pt>
                <c:pt idx="15">
                  <c:v>30.199418929194731</c:v>
                </c:pt>
                <c:pt idx="16">
                  <c:v>29.012733787335474</c:v>
                </c:pt>
                <c:pt idx="17">
                  <c:v>29.054673781475326</c:v>
                </c:pt>
                <c:pt idx="18">
                  <c:v>28.057615559870946</c:v>
                </c:pt>
                <c:pt idx="19">
                  <c:v>29.744815929422735</c:v>
                </c:pt>
                <c:pt idx="20">
                  <c:v>33.212853961183576</c:v>
                </c:pt>
                <c:pt idx="21">
                  <c:v>37.07995014741855</c:v>
                </c:pt>
                <c:pt idx="22">
                  <c:v>36.884631674974749</c:v>
                </c:pt>
                <c:pt idx="23">
                  <c:v>36.888376663194244</c:v>
                </c:pt>
                <c:pt idx="24">
                  <c:v>37.329081671062717</c:v>
                </c:pt>
                <c:pt idx="25">
                  <c:v>37.449810343232294</c:v>
                </c:pt>
                <c:pt idx="26">
                  <c:v>33.048886421105998</c:v>
                </c:pt>
                <c:pt idx="27">
                  <c:v>32.400894313591998</c:v>
                </c:pt>
                <c:pt idx="28">
                  <c:v>34.306158514745881</c:v>
                </c:pt>
                <c:pt idx="29">
                  <c:v>36.184247323655846</c:v>
                </c:pt>
                <c:pt idx="30">
                  <c:v>37.153719511614845</c:v>
                </c:pt>
                <c:pt idx="31">
                  <c:v>38.544060075734137</c:v>
                </c:pt>
                <c:pt idx="32">
                  <c:v>37.850528626342872</c:v>
                </c:pt>
                <c:pt idx="33">
                  <c:v>37.365610560983711</c:v>
                </c:pt>
                <c:pt idx="34">
                  <c:v>37.691988801826099</c:v>
                </c:pt>
                <c:pt idx="35">
                  <c:v>37.527426450033794</c:v>
                </c:pt>
                <c:pt idx="36">
                  <c:v>37.829596966025363</c:v>
                </c:pt>
                <c:pt idx="37">
                  <c:v>38.734463296912594</c:v>
                </c:pt>
                <c:pt idx="38">
                  <c:v>38.169755460354153</c:v>
                </c:pt>
                <c:pt idx="39">
                  <c:v>40.660484411271995</c:v>
                </c:pt>
                <c:pt idx="40">
                  <c:v>46.507589475123844</c:v>
                </c:pt>
                <c:pt idx="41">
                  <c:v>47.193756265859363</c:v>
                </c:pt>
                <c:pt idx="42">
                  <c:v>47.187261653178894</c:v>
                </c:pt>
                <c:pt idx="43">
                  <c:v>45.302990171265705</c:v>
                </c:pt>
                <c:pt idx="44">
                  <c:v>45.318037348756626</c:v>
                </c:pt>
                <c:pt idx="45">
                  <c:v>48.989003123751999</c:v>
                </c:pt>
                <c:pt idx="46">
                  <c:v>52.069825864350328</c:v>
                </c:pt>
                <c:pt idx="47">
                  <c:v>52.218474526681391</c:v>
                </c:pt>
                <c:pt idx="48">
                  <c:v>54.734843299383044</c:v>
                </c:pt>
                <c:pt idx="49">
                  <c:v>47.642465416058485</c:v>
                </c:pt>
                <c:pt idx="50">
                  <c:v>50.366472168783879</c:v>
                </c:pt>
                <c:pt idx="51">
                  <c:v>53.408896812646994</c:v>
                </c:pt>
                <c:pt idx="52">
                  <c:v>54.523094942609461</c:v>
                </c:pt>
              </c:numCache>
            </c:numRef>
          </c:val>
        </c:ser>
        <c:ser>
          <c:idx val="1"/>
          <c:order val="1"/>
          <c:tx>
            <c:strRef>
              <c:f>Sheet3!$A$3</c:f>
              <c:strCache>
                <c:ptCount val="1"/>
                <c:pt idx="0">
                  <c:v>Iceland</c:v>
                </c:pt>
              </c:strCache>
            </c:strRef>
          </c:tx>
          <c:spPr>
            <a:ln w="50800"/>
          </c:spPr>
          <c:marker>
            <c:symbol val="none"/>
          </c:marker>
          <c:cat>
            <c:strRef>
              <c:f>Sheet3!$B$1:$BB$1</c:f>
              <c:strCach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strCache>
            </c:strRef>
          </c:cat>
          <c:val>
            <c:numRef>
              <c:f>Sheet3!$B$3:$BB$3</c:f>
              <c:numCache>
                <c:formatCode>General</c:formatCode>
                <c:ptCount val="53"/>
                <c:pt idx="0">
                  <c:v>41.282447167121646</c:v>
                </c:pt>
                <c:pt idx="1">
                  <c:v>41.401602377978811</c:v>
                </c:pt>
                <c:pt idx="2">
                  <c:v>45.034579855392764</c:v>
                </c:pt>
                <c:pt idx="3">
                  <c:v>41.161827070045945</c:v>
                </c:pt>
                <c:pt idx="4">
                  <c:v>37.067420641213744</c:v>
                </c:pt>
                <c:pt idx="5">
                  <c:v>36.235040288321613</c:v>
                </c:pt>
                <c:pt idx="6">
                  <c:v>32.849320309170061</c:v>
                </c:pt>
                <c:pt idx="7">
                  <c:v>28.054598130463987</c:v>
                </c:pt>
                <c:pt idx="8">
                  <c:v>31.586204898570429</c:v>
                </c:pt>
                <c:pt idx="9">
                  <c:v>43.203212835347713</c:v>
                </c:pt>
                <c:pt idx="10">
                  <c:v>44.982389138642944</c:v>
                </c:pt>
                <c:pt idx="11">
                  <c:v>37.434926875785045</c:v>
                </c:pt>
                <c:pt idx="12">
                  <c:v>35.015185433794755</c:v>
                </c:pt>
                <c:pt idx="13">
                  <c:v>35.566607404008494</c:v>
                </c:pt>
                <c:pt idx="14">
                  <c:v>31.413028824777612</c:v>
                </c:pt>
                <c:pt idx="15">
                  <c:v>33.287902958649823</c:v>
                </c:pt>
                <c:pt idx="16">
                  <c:v>34.538574280831583</c:v>
                </c:pt>
                <c:pt idx="17">
                  <c:v>32.923179099979563</c:v>
                </c:pt>
                <c:pt idx="18">
                  <c:v>36.523350225942188</c:v>
                </c:pt>
                <c:pt idx="19">
                  <c:v>37.947101404834974</c:v>
                </c:pt>
                <c:pt idx="20">
                  <c:v>35.493311265647144</c:v>
                </c:pt>
                <c:pt idx="21">
                  <c:v>34.620792790238319</c:v>
                </c:pt>
                <c:pt idx="22">
                  <c:v>32.181923273904914</c:v>
                </c:pt>
                <c:pt idx="23">
                  <c:v>39.691284570113844</c:v>
                </c:pt>
                <c:pt idx="24">
                  <c:v>38.011733680131172</c:v>
                </c:pt>
                <c:pt idx="25">
                  <c:v>40.250698148482861</c:v>
                </c:pt>
                <c:pt idx="26">
                  <c:v>38.589232570253444</c:v>
                </c:pt>
                <c:pt idx="27">
                  <c:v>34.281645401648895</c:v>
                </c:pt>
                <c:pt idx="28">
                  <c:v>31.761350919883817</c:v>
                </c:pt>
                <c:pt idx="29">
                  <c:v>33.531245353487144</c:v>
                </c:pt>
                <c:pt idx="30">
                  <c:v>33.646434423998095</c:v>
                </c:pt>
                <c:pt idx="31">
                  <c:v>31.302445145399826</c:v>
                </c:pt>
                <c:pt idx="32">
                  <c:v>30.300480858772517</c:v>
                </c:pt>
                <c:pt idx="33">
                  <c:v>32.774274666689394</c:v>
                </c:pt>
                <c:pt idx="34">
                  <c:v>35.768039087046155</c:v>
                </c:pt>
                <c:pt idx="35">
                  <c:v>35.527007175627745</c:v>
                </c:pt>
                <c:pt idx="36">
                  <c:v>36.284050414061753</c:v>
                </c:pt>
                <c:pt idx="37">
                  <c:v>36.234336695987665</c:v>
                </c:pt>
                <c:pt idx="38">
                  <c:v>34.718226082879212</c:v>
                </c:pt>
                <c:pt idx="39">
                  <c:v>33.583702617111648</c:v>
                </c:pt>
                <c:pt idx="40">
                  <c:v>33.576330250805533</c:v>
                </c:pt>
                <c:pt idx="41">
                  <c:v>38.799689443752094</c:v>
                </c:pt>
                <c:pt idx="42">
                  <c:v>37.431163819208784</c:v>
                </c:pt>
                <c:pt idx="43">
                  <c:v>34.290650450827819</c:v>
                </c:pt>
                <c:pt idx="44">
                  <c:v>34.070486573523894</c:v>
                </c:pt>
                <c:pt idx="45">
                  <c:v>31.734126622229425</c:v>
                </c:pt>
                <c:pt idx="46">
                  <c:v>32.242076795154638</c:v>
                </c:pt>
                <c:pt idx="47">
                  <c:v>34.645659724692194</c:v>
                </c:pt>
                <c:pt idx="48">
                  <c:v>44.399839180019043</c:v>
                </c:pt>
                <c:pt idx="49">
                  <c:v>52.833908097843725</c:v>
                </c:pt>
                <c:pt idx="50">
                  <c:v>56.356357626907929</c:v>
                </c:pt>
                <c:pt idx="51">
                  <c:v>59.110555196252008</c:v>
                </c:pt>
                <c:pt idx="52">
                  <c:v>59.184211631879236</c:v>
                </c:pt>
              </c:numCache>
            </c:numRef>
          </c:val>
        </c:ser>
        <c:marker val="1"/>
        <c:axId val="62592512"/>
        <c:axId val="62594048"/>
      </c:lineChart>
      <c:catAx>
        <c:axId val="62592512"/>
        <c:scaling>
          <c:orientation val="minMax"/>
        </c:scaling>
        <c:axPos val="b"/>
        <c:tickLblPos val="nextTo"/>
        <c:txPr>
          <a:bodyPr rot="-2700000"/>
          <a:lstStyle/>
          <a:p>
            <a:pPr>
              <a:defRPr sz="1200"/>
            </a:pPr>
            <a:endParaRPr lang="is-IS"/>
          </a:p>
        </c:txPr>
        <c:crossAx val="62594048"/>
        <c:crosses val="autoZero"/>
        <c:auto val="1"/>
        <c:lblAlgn val="ctr"/>
        <c:lblOffset val="100"/>
        <c:tickLblSkip val="4"/>
      </c:catAx>
      <c:valAx>
        <c:axId val="62594048"/>
        <c:scaling>
          <c:orientation val="minMax"/>
        </c:scaling>
        <c:axPos val="l"/>
        <c:majorGridlines/>
        <c:numFmt formatCode="General" sourceLinked="1"/>
        <c:tickLblPos val="nextTo"/>
        <c:txPr>
          <a:bodyPr/>
          <a:lstStyle/>
          <a:p>
            <a:pPr>
              <a:defRPr sz="1400"/>
            </a:pPr>
            <a:endParaRPr lang="is-IS"/>
          </a:p>
        </c:txPr>
        <c:crossAx val="62592512"/>
        <c:crosses val="autoZero"/>
        <c:crossBetween val="between"/>
      </c:valAx>
    </c:plotArea>
    <c:legend>
      <c:legendPos val="r"/>
      <c:layout>
        <c:manualLayout>
          <c:xMode val="edge"/>
          <c:yMode val="edge"/>
          <c:x val="0.11336111111111156"/>
          <c:y val="6.2249069164282599E-2"/>
          <c:w val="0.29686613593228861"/>
          <c:h val="0.21886053357791194"/>
        </c:manualLayout>
      </c:layout>
      <c:txPr>
        <a:bodyPr/>
        <a:lstStyle/>
        <a:p>
          <a:pPr>
            <a:defRPr sz="1400"/>
          </a:pPr>
          <a:endParaRPr lang="is-IS"/>
        </a:p>
      </c:txPr>
    </c:legend>
    <c:plotVisOnly val="1"/>
    <c:dispBlanksAs val="gap"/>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6.8651356080489695E-2"/>
          <c:y val="6.211006756685538E-2"/>
          <c:w val="0.89970603674540695"/>
          <c:h val="0.79523549139690852"/>
        </c:manualLayout>
      </c:layout>
      <c:lineChart>
        <c:grouping val="standard"/>
        <c:ser>
          <c:idx val="0"/>
          <c:order val="0"/>
          <c:tx>
            <c:strRef>
              <c:f>Sheet3!$A$2</c:f>
              <c:strCache>
                <c:ptCount val="1"/>
                <c:pt idx="0">
                  <c:v>Denmark</c:v>
                </c:pt>
              </c:strCache>
            </c:strRef>
          </c:tx>
          <c:marker>
            <c:symbol val="none"/>
          </c:marker>
          <c:cat>
            <c:strRef>
              <c:f>Sheet3!$B$1:$AY$1</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Sheet3!$B$2:$AY$2</c:f>
              <c:numCache>
                <c:formatCode>General</c:formatCode>
                <c:ptCount val="50"/>
                <c:pt idx="0">
                  <c:v>37.970739415591993</c:v>
                </c:pt>
                <c:pt idx="1">
                  <c:v>39.706092671227907</c:v>
                </c:pt>
                <c:pt idx="2">
                  <c:v>40.979762337578563</c:v>
                </c:pt>
                <c:pt idx="3">
                  <c:v>42.124360403989527</c:v>
                </c:pt>
                <c:pt idx="4">
                  <c:v>42.702488279288204</c:v>
                </c:pt>
                <c:pt idx="5">
                  <c:v>46.308722502168635</c:v>
                </c:pt>
                <c:pt idx="6">
                  <c:v>49.411361079777656</c:v>
                </c:pt>
                <c:pt idx="7">
                  <c:v>52.950814329346095</c:v>
                </c:pt>
                <c:pt idx="8">
                  <c:v>53.821062074261974</c:v>
                </c:pt>
                <c:pt idx="9">
                  <c:v>54.269020966913303</c:v>
                </c:pt>
                <c:pt idx="10">
                  <c:v>55.259835798647146</c:v>
                </c:pt>
                <c:pt idx="11">
                  <c:v>54.253862006830914</c:v>
                </c:pt>
                <c:pt idx="12">
                  <c:v>55.703761940902012</c:v>
                </c:pt>
                <c:pt idx="13">
                  <c:v>56.012724802487021</c:v>
                </c:pt>
                <c:pt idx="14">
                  <c:v>56.024870488906942</c:v>
                </c:pt>
                <c:pt idx="15">
                  <c:v>55.883753582377445</c:v>
                </c:pt>
                <c:pt idx="16">
                  <c:v>54.693289380947043</c:v>
                </c:pt>
                <c:pt idx="17">
                  <c:v>54.342374978035288</c:v>
                </c:pt>
                <c:pt idx="18">
                  <c:v>55.479221388783046</c:v>
                </c:pt>
                <c:pt idx="19">
                  <c:v>55.999800072982175</c:v>
                </c:pt>
                <c:pt idx="20">
                  <c:v>55.928926259624426</c:v>
                </c:pt>
                <c:pt idx="21">
                  <c:v>56.659916992646444</c:v>
                </c:pt>
                <c:pt idx="22">
                  <c:v>57.292848054504482</c:v>
                </c:pt>
                <c:pt idx="23">
                  <c:v>57.632038821020679</c:v>
                </c:pt>
                <c:pt idx="24">
                  <c:v>59.421312672004362</c:v>
                </c:pt>
                <c:pt idx="25">
                  <c:v>59.863929415715994</c:v>
                </c:pt>
                <c:pt idx="26">
                  <c:v>59.170080001562994</c:v>
                </c:pt>
                <c:pt idx="27">
                  <c:v>58.703426519736944</c:v>
                </c:pt>
                <c:pt idx="28">
                  <c:v>60.203372009514119</c:v>
                </c:pt>
                <c:pt idx="29">
                  <c:v>59.461696808812825</c:v>
                </c:pt>
                <c:pt idx="30">
                  <c:v>61.15766332678507</c:v>
                </c:pt>
                <c:pt idx="31">
                  <c:v>57.804815808498297</c:v>
                </c:pt>
                <c:pt idx="32">
                  <c:v>57.992135781145613</c:v>
                </c:pt>
                <c:pt idx="33">
                  <c:v>59.769840806072516</c:v>
                </c:pt>
                <c:pt idx="34">
                  <c:v>59.356585057907139</c:v>
                </c:pt>
                <c:pt idx="35">
                  <c:v>63.158088773652707</c:v>
                </c:pt>
                <c:pt idx="36">
                  <c:v>64.956103452399205</c:v>
                </c:pt>
                <c:pt idx="37">
                  <c:v>66.218108390243572</c:v>
                </c:pt>
                <c:pt idx="38">
                  <c:v>64.156234956627458</c:v>
                </c:pt>
                <c:pt idx="39">
                  <c:v>65.059217599092847</c:v>
                </c:pt>
                <c:pt idx="40">
                  <c:v>66.499393024032926</c:v>
                </c:pt>
                <c:pt idx="41">
                  <c:v>66.277925772964878</c:v>
                </c:pt>
                <c:pt idx="42">
                  <c:v>65.68486641947851</c:v>
                </c:pt>
                <c:pt idx="43">
                  <c:v>65.329272086778758</c:v>
                </c:pt>
                <c:pt idx="44">
                  <c:v>62.714380517709891</c:v>
                </c:pt>
                <c:pt idx="45">
                  <c:v>64.561774612009458</c:v>
                </c:pt>
                <c:pt idx="46">
                  <c:v>63.335002206130063</c:v>
                </c:pt>
                <c:pt idx="47">
                  <c:v>64.713137625988892</c:v>
                </c:pt>
                <c:pt idx="48">
                  <c:v>60.400760833386926</c:v>
                </c:pt>
                <c:pt idx="49">
                  <c:v>60.6006106078556</c:v>
                </c:pt>
              </c:numCache>
            </c:numRef>
          </c:val>
        </c:ser>
        <c:ser>
          <c:idx val="1"/>
          <c:order val="1"/>
          <c:tx>
            <c:strRef>
              <c:f>Sheet3!$A$3</c:f>
              <c:strCache>
                <c:ptCount val="1"/>
                <c:pt idx="0">
                  <c:v>Iceland</c:v>
                </c:pt>
              </c:strCache>
            </c:strRef>
          </c:tx>
          <c:spPr>
            <a:ln w="50800"/>
          </c:spPr>
          <c:marker>
            <c:symbol val="none"/>
          </c:marker>
          <c:cat>
            <c:strRef>
              <c:f>Sheet3!$B$1:$AY$1</c:f>
              <c:strCache>
                <c:ptCount val="50"/>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strCache>
            </c:strRef>
          </c:cat>
          <c:val>
            <c:numRef>
              <c:f>Sheet3!$B$3:$AY$3</c:f>
              <c:numCache>
                <c:formatCode>General</c:formatCode>
                <c:ptCount val="50"/>
                <c:pt idx="0">
                  <c:v>1.2103462757471777</c:v>
                </c:pt>
                <c:pt idx="1">
                  <c:v>1.7103416377324057</c:v>
                </c:pt>
                <c:pt idx="2">
                  <c:v>1.8572678995716421</c:v>
                </c:pt>
                <c:pt idx="3">
                  <c:v>1.6631951142761281</c:v>
                </c:pt>
                <c:pt idx="4">
                  <c:v>3.2309773297944697</c:v>
                </c:pt>
                <c:pt idx="5">
                  <c:v>3.5192782661061064</c:v>
                </c:pt>
                <c:pt idx="6">
                  <c:v>2.5053125300250509</c:v>
                </c:pt>
                <c:pt idx="7">
                  <c:v>4.3520841304848075</c:v>
                </c:pt>
                <c:pt idx="8">
                  <c:v>3.2991485119655142</c:v>
                </c:pt>
                <c:pt idx="9">
                  <c:v>4.4455322349473985</c:v>
                </c:pt>
                <c:pt idx="10">
                  <c:v>4.8691484992960739</c:v>
                </c:pt>
                <c:pt idx="11">
                  <c:v>4.3653052966044745</c:v>
                </c:pt>
                <c:pt idx="12">
                  <c:v>5.5229432982708575</c:v>
                </c:pt>
                <c:pt idx="13">
                  <c:v>5.2793714780762704</c:v>
                </c:pt>
                <c:pt idx="14">
                  <c:v>5.7615543718419255</c:v>
                </c:pt>
                <c:pt idx="15">
                  <c:v>5.8192544722029274</c:v>
                </c:pt>
                <c:pt idx="16">
                  <c:v>4.7039590323792106</c:v>
                </c:pt>
                <c:pt idx="17">
                  <c:v>6.3786985793444373</c:v>
                </c:pt>
                <c:pt idx="18">
                  <c:v>8.1658935166384268</c:v>
                </c:pt>
                <c:pt idx="19">
                  <c:v>7.4782875554934014</c:v>
                </c:pt>
                <c:pt idx="20">
                  <c:v>9.2984556431088539</c:v>
                </c:pt>
                <c:pt idx="21">
                  <c:v>9.0814774583068552</c:v>
                </c:pt>
                <c:pt idx="22">
                  <c:v>12.135315028672315</c:v>
                </c:pt>
                <c:pt idx="23">
                  <c:v>9.4286962697914998</c:v>
                </c:pt>
                <c:pt idx="24">
                  <c:v>8.5327058935389868</c:v>
                </c:pt>
                <c:pt idx="25">
                  <c:v>8.4260926721391574</c:v>
                </c:pt>
                <c:pt idx="26">
                  <c:v>12.235870215521137</c:v>
                </c:pt>
                <c:pt idx="27">
                  <c:v>10.143678964815948</c:v>
                </c:pt>
                <c:pt idx="28">
                  <c:v>8.0059833137467766</c:v>
                </c:pt>
                <c:pt idx="29">
                  <c:v>6.0345124259232028</c:v>
                </c:pt>
                <c:pt idx="30">
                  <c:v>6.1866905441198963</c:v>
                </c:pt>
                <c:pt idx="31">
                  <c:v>7.5081988225619485</c:v>
                </c:pt>
                <c:pt idx="32">
                  <c:v>9.2203783969429889</c:v>
                </c:pt>
                <c:pt idx="33">
                  <c:v>11.577101331540367</c:v>
                </c:pt>
                <c:pt idx="34">
                  <c:v>11.497454692169526</c:v>
                </c:pt>
                <c:pt idx="35">
                  <c:v>12.139396324030548</c:v>
                </c:pt>
                <c:pt idx="36">
                  <c:v>9.1778874900838101</c:v>
                </c:pt>
                <c:pt idx="37">
                  <c:v>12.52163052066107</c:v>
                </c:pt>
                <c:pt idx="38">
                  <c:v>13.26869445949235</c:v>
                </c:pt>
                <c:pt idx="39">
                  <c:v>13.277911747773492</c:v>
                </c:pt>
                <c:pt idx="40">
                  <c:v>13.954144101612764</c:v>
                </c:pt>
                <c:pt idx="41">
                  <c:v>14.549063989734448</c:v>
                </c:pt>
                <c:pt idx="42">
                  <c:v>16.728756355815289</c:v>
                </c:pt>
                <c:pt idx="43">
                  <c:v>19.299102540899089</c:v>
                </c:pt>
                <c:pt idx="44">
                  <c:v>19.054854081889872</c:v>
                </c:pt>
                <c:pt idx="45">
                  <c:v>26.749183908340989</c:v>
                </c:pt>
                <c:pt idx="46">
                  <c:v>19.050417327295321</c:v>
                </c:pt>
                <c:pt idx="47">
                  <c:v>19.259618821930989</c:v>
                </c:pt>
                <c:pt idx="48">
                  <c:v>14.625705640985704</c:v>
                </c:pt>
                <c:pt idx="49">
                  <c:v>14.003886082390906</c:v>
                </c:pt>
              </c:numCache>
            </c:numRef>
          </c:val>
        </c:ser>
        <c:marker val="1"/>
        <c:axId val="62614528"/>
        <c:axId val="62628608"/>
      </c:lineChart>
      <c:catAx>
        <c:axId val="62614528"/>
        <c:scaling>
          <c:orientation val="minMax"/>
        </c:scaling>
        <c:axPos val="b"/>
        <c:tickLblPos val="nextTo"/>
        <c:txPr>
          <a:bodyPr rot="-2700000"/>
          <a:lstStyle/>
          <a:p>
            <a:pPr>
              <a:defRPr sz="1200"/>
            </a:pPr>
            <a:endParaRPr lang="is-IS"/>
          </a:p>
        </c:txPr>
        <c:crossAx val="62628608"/>
        <c:crosses val="autoZero"/>
        <c:auto val="1"/>
        <c:lblAlgn val="ctr"/>
        <c:lblOffset val="100"/>
        <c:tickLblSkip val="4"/>
      </c:catAx>
      <c:valAx>
        <c:axId val="62628608"/>
        <c:scaling>
          <c:orientation val="minMax"/>
        </c:scaling>
        <c:axPos val="l"/>
        <c:majorGridlines/>
        <c:numFmt formatCode="General" sourceLinked="1"/>
        <c:tickLblPos val="nextTo"/>
        <c:txPr>
          <a:bodyPr/>
          <a:lstStyle/>
          <a:p>
            <a:pPr>
              <a:defRPr sz="1400"/>
            </a:pPr>
            <a:endParaRPr lang="is-IS"/>
          </a:p>
        </c:txPr>
        <c:crossAx val="62614528"/>
        <c:crosses val="autoZero"/>
        <c:crossBetween val="between"/>
      </c:valAx>
    </c:plotArea>
    <c:legend>
      <c:legendPos val="r"/>
      <c:layout>
        <c:manualLayout>
          <c:xMode val="edge"/>
          <c:yMode val="edge"/>
          <c:x val="9.113888888888895E-2"/>
          <c:y val="0.50635011532649332"/>
          <c:w val="0.40369325927282351"/>
          <c:h val="0.24916381696297521"/>
        </c:manualLayout>
      </c:layout>
      <c:txPr>
        <a:bodyPr/>
        <a:lstStyle/>
        <a:p>
          <a:pPr>
            <a:defRPr sz="1400"/>
          </a:pPr>
          <a:endParaRPr lang="is-IS"/>
        </a:p>
      </c:txPr>
    </c:legend>
    <c:plotVisOnly val="1"/>
    <c:dispBlanksAs val="gap"/>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88E-2"/>
          <c:w val="0.88562270341207361"/>
          <c:h val="0.8326195683872849"/>
        </c:manualLayout>
      </c:layout>
      <c:lineChart>
        <c:grouping val="standard"/>
        <c:ser>
          <c:idx val="0"/>
          <c:order val="0"/>
          <c:tx>
            <c:strRef>
              <c:f>Sheet2!$A$2</c:f>
              <c:strCache>
                <c:ptCount val="1"/>
                <c:pt idx="0">
                  <c:v>Denmark</c:v>
                </c:pt>
              </c:strCache>
            </c:strRef>
          </c:tx>
          <c:marker>
            <c:symbol val="none"/>
          </c:marker>
          <c:cat>
            <c:strRef>
              <c:f>Sheet2!$B$1:$M$1</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strCache>
            </c:strRef>
          </c:cat>
          <c:val>
            <c:numRef>
              <c:f>Sheet2!$B$2:$M$2</c:f>
              <c:numCache>
                <c:formatCode>General</c:formatCode>
                <c:ptCount val="12"/>
                <c:pt idx="0">
                  <c:v>100</c:v>
                </c:pt>
                <c:pt idx="1">
                  <c:v>101.50748811999838</c:v>
                </c:pt>
                <c:pt idx="2">
                  <c:v>108.44431565000156</c:v>
                </c:pt>
                <c:pt idx="3">
                  <c:v>105.81489022000002</c:v>
                </c:pt>
                <c:pt idx="4">
                  <c:v>113.06227671000001</c:v>
                </c:pt>
                <c:pt idx="5">
                  <c:v>120.84385174000002</c:v>
                </c:pt>
                <c:pt idx="6">
                  <c:v>132.32210573</c:v>
                </c:pt>
                <c:pt idx="7">
                  <c:v>133.42665249000001</c:v>
                </c:pt>
                <c:pt idx="8">
                  <c:v>139.18221172</c:v>
                </c:pt>
                <c:pt idx="9">
                  <c:v>118.47115099000042</c:v>
                </c:pt>
                <c:pt idx="10">
                  <c:v>125.36689665999998</c:v>
                </c:pt>
                <c:pt idx="11">
                  <c:v>132.62264678000147</c:v>
                </c:pt>
              </c:numCache>
            </c:numRef>
          </c:val>
        </c:ser>
        <c:ser>
          <c:idx val="1"/>
          <c:order val="1"/>
          <c:tx>
            <c:strRef>
              <c:f>Sheet2!$A$3</c:f>
              <c:strCache>
                <c:ptCount val="1"/>
                <c:pt idx="0">
                  <c:v>Iceland</c:v>
                </c:pt>
              </c:strCache>
            </c:strRef>
          </c:tx>
          <c:spPr>
            <a:ln w="50800"/>
          </c:spPr>
          <c:marker>
            <c:symbol val="none"/>
          </c:marker>
          <c:cat>
            <c:strRef>
              <c:f>Sheet2!$B$1:$M$1</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strCache>
            </c:strRef>
          </c:cat>
          <c:val>
            <c:numRef>
              <c:f>Sheet2!$B$3:$M$3</c:f>
              <c:numCache>
                <c:formatCode>General</c:formatCode>
                <c:ptCount val="12"/>
                <c:pt idx="0">
                  <c:v>100</c:v>
                </c:pt>
                <c:pt idx="1">
                  <c:v>100.33496199000002</c:v>
                </c:pt>
                <c:pt idx="2">
                  <c:v>98.745503920001127</c:v>
                </c:pt>
                <c:pt idx="3">
                  <c:v>105.38542988</c:v>
                </c:pt>
                <c:pt idx="4">
                  <c:v>118.34587344000002</c:v>
                </c:pt>
                <c:pt idx="5">
                  <c:v>141.35680382000001</c:v>
                </c:pt>
                <c:pt idx="6">
                  <c:v>175.89588642000001</c:v>
                </c:pt>
                <c:pt idx="7">
                  <c:v>174.47342599000001</c:v>
                </c:pt>
                <c:pt idx="8">
                  <c:v>135.84769402999999</c:v>
                </c:pt>
                <c:pt idx="9">
                  <c:v>93.81494602799998</c:v>
                </c:pt>
                <c:pt idx="10">
                  <c:v>93.779563742999983</c:v>
                </c:pt>
                <c:pt idx="11">
                  <c:v>101.61059929000002</c:v>
                </c:pt>
              </c:numCache>
            </c:numRef>
          </c:val>
        </c:ser>
        <c:marker val="1"/>
        <c:axId val="62960768"/>
        <c:axId val="62962304"/>
      </c:lineChart>
      <c:catAx>
        <c:axId val="62960768"/>
        <c:scaling>
          <c:orientation val="minMax"/>
        </c:scaling>
        <c:axPos val="b"/>
        <c:tickLblPos val="nextTo"/>
        <c:txPr>
          <a:bodyPr rot="-2700000"/>
          <a:lstStyle/>
          <a:p>
            <a:pPr>
              <a:defRPr sz="1200"/>
            </a:pPr>
            <a:endParaRPr lang="is-IS"/>
          </a:p>
        </c:txPr>
        <c:crossAx val="62962304"/>
        <c:crosses val="autoZero"/>
        <c:auto val="1"/>
        <c:lblAlgn val="ctr"/>
        <c:lblOffset val="100"/>
        <c:tickLblSkip val="1"/>
      </c:catAx>
      <c:valAx>
        <c:axId val="62962304"/>
        <c:scaling>
          <c:orientation val="minMax"/>
        </c:scaling>
        <c:axPos val="l"/>
        <c:majorGridlines/>
        <c:numFmt formatCode="General" sourceLinked="1"/>
        <c:tickLblPos val="nextTo"/>
        <c:txPr>
          <a:bodyPr/>
          <a:lstStyle/>
          <a:p>
            <a:pPr>
              <a:defRPr sz="1400"/>
            </a:pPr>
            <a:endParaRPr lang="is-IS"/>
          </a:p>
        </c:txPr>
        <c:crossAx val="62960768"/>
        <c:crosses val="autoZero"/>
        <c:crossBetween val="between"/>
      </c:valAx>
    </c:plotArea>
    <c:legend>
      <c:legendPos val="r"/>
      <c:layout>
        <c:manualLayout>
          <c:xMode val="edge"/>
          <c:yMode val="edge"/>
          <c:x val="0.14162197116664765"/>
          <c:y val="5.5171594116773137E-2"/>
          <c:w val="0.35695538057742787"/>
          <c:h val="0.16743438320210424"/>
        </c:manualLayout>
      </c:layout>
      <c:txPr>
        <a:bodyPr/>
        <a:lstStyle/>
        <a:p>
          <a:pPr>
            <a:defRPr sz="1400"/>
          </a:pPr>
          <a:endParaRPr lang="is-IS"/>
        </a:p>
      </c:txPr>
    </c:legend>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88E-2"/>
          <c:w val="0.79106764880194969"/>
          <c:h val="0.80592847769030163"/>
        </c:manualLayout>
      </c:layout>
      <c:lineChart>
        <c:grouping val="standard"/>
        <c:ser>
          <c:idx val="0"/>
          <c:order val="0"/>
          <c:tx>
            <c:strRef>
              <c:f>Data!$A$2</c:f>
              <c:strCache>
                <c:ptCount val="1"/>
                <c:pt idx="0">
                  <c:v>Denmark</c:v>
                </c:pt>
              </c:strCache>
            </c:strRef>
          </c:tx>
          <c:marker>
            <c:symbol val="none"/>
          </c:marker>
          <c:cat>
            <c:strRef>
              <c:f>Data!$B$1:$BB$1</c:f>
              <c:strCach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strCache>
            </c:strRef>
          </c:cat>
          <c:val>
            <c:numRef>
              <c:f>Data!$B$2:$BB$2</c:f>
              <c:numCache>
                <c:formatCode>General</c:formatCode>
                <c:ptCount val="53"/>
                <c:pt idx="0">
                  <c:v>50.785001788343799</c:v>
                </c:pt>
                <c:pt idx="1">
                  <c:v>50.744350090026813</c:v>
                </c:pt>
                <c:pt idx="2">
                  <c:v>50.423176991916506</c:v>
                </c:pt>
                <c:pt idx="3">
                  <c:v>50.655800342079566</c:v>
                </c:pt>
                <c:pt idx="4">
                  <c:v>47.595363509778409</c:v>
                </c:pt>
                <c:pt idx="5">
                  <c:v>46.884085387923825</c:v>
                </c:pt>
                <c:pt idx="6">
                  <c:v>48.510196332302556</c:v>
                </c:pt>
                <c:pt idx="7">
                  <c:v>48.836829684076044</c:v>
                </c:pt>
                <c:pt idx="8">
                  <c:v>51.193209235465417</c:v>
                </c:pt>
                <c:pt idx="9">
                  <c:v>50.189044222567496</c:v>
                </c:pt>
                <c:pt idx="10">
                  <c:v>47.409365983814055</c:v>
                </c:pt>
                <c:pt idx="11">
                  <c:v>46.160783115881962</c:v>
                </c:pt>
                <c:pt idx="12">
                  <c:v>45.938646555237362</c:v>
                </c:pt>
                <c:pt idx="13">
                  <c:v>44.421088638043848</c:v>
                </c:pt>
                <c:pt idx="14">
                  <c:v>43.742988722914333</c:v>
                </c:pt>
                <c:pt idx="15">
                  <c:v>49.514968507016142</c:v>
                </c:pt>
                <c:pt idx="16">
                  <c:v>48.959935156918753</c:v>
                </c:pt>
                <c:pt idx="17">
                  <c:v>45.561143597524598</c:v>
                </c:pt>
                <c:pt idx="18">
                  <c:v>42.579550146027472</c:v>
                </c:pt>
                <c:pt idx="19">
                  <c:v>42.982781602561445</c:v>
                </c:pt>
                <c:pt idx="20">
                  <c:v>45.093986636966982</c:v>
                </c:pt>
                <c:pt idx="21">
                  <c:v>47.180213361428656</c:v>
                </c:pt>
                <c:pt idx="22">
                  <c:v>46.826230736501529</c:v>
                </c:pt>
                <c:pt idx="23">
                  <c:v>51.920107567389749</c:v>
                </c:pt>
                <c:pt idx="24">
                  <c:v>58.656711174164812</c:v>
                </c:pt>
                <c:pt idx="25">
                  <c:v>61.545933943936063</c:v>
                </c:pt>
                <c:pt idx="26">
                  <c:v>66.354075585696819</c:v>
                </c:pt>
                <c:pt idx="27">
                  <c:v>60.387272643099706</c:v>
                </c:pt>
                <c:pt idx="28">
                  <c:v>61.555890545031374</c:v>
                </c:pt>
                <c:pt idx="29">
                  <c:v>64.508687475840503</c:v>
                </c:pt>
                <c:pt idx="30">
                  <c:v>61.865608435396894</c:v>
                </c:pt>
                <c:pt idx="31">
                  <c:v>64.70218890781058</c:v>
                </c:pt>
                <c:pt idx="32">
                  <c:v>57.715628257380594</c:v>
                </c:pt>
                <c:pt idx="33">
                  <c:v>52.909754126138267</c:v>
                </c:pt>
                <c:pt idx="34">
                  <c:v>54.068193194090163</c:v>
                </c:pt>
                <c:pt idx="35">
                  <c:v>53.503935579106354</c:v>
                </c:pt>
                <c:pt idx="36">
                  <c:v>55.431206334245921</c:v>
                </c:pt>
                <c:pt idx="37">
                  <c:v>55.915217906952577</c:v>
                </c:pt>
                <c:pt idx="38">
                  <c:v>61.410426472672462</c:v>
                </c:pt>
                <c:pt idx="39">
                  <c:v>57.483964538147944</c:v>
                </c:pt>
                <c:pt idx="40">
                  <c:v>144.74664267834265</c:v>
                </c:pt>
                <c:pt idx="41">
                  <c:v>152.45576743527869</c:v>
                </c:pt>
                <c:pt idx="42">
                  <c:v>155.53299721650981</c:v>
                </c:pt>
                <c:pt idx="43">
                  <c:v>161.39635565068573</c:v>
                </c:pt>
                <c:pt idx="44">
                  <c:v>164.76817307561146</c:v>
                </c:pt>
                <c:pt idx="45">
                  <c:v>178.24471916321932</c:v>
                </c:pt>
                <c:pt idx="46">
                  <c:v>190.00416140872571</c:v>
                </c:pt>
                <c:pt idx="47">
                  <c:v>205.18922126583232</c:v>
                </c:pt>
                <c:pt idx="48">
                  <c:v>209.43848565327067</c:v>
                </c:pt>
                <c:pt idx="49">
                  <c:v>222.17084437076142</c:v>
                </c:pt>
                <c:pt idx="50">
                  <c:v>214.58927180265241</c:v>
                </c:pt>
                <c:pt idx="51">
                  <c:v>205.44638680716687</c:v>
                </c:pt>
                <c:pt idx="52">
                  <c:v>206.15909670309782</c:v>
                </c:pt>
              </c:numCache>
            </c:numRef>
          </c:val>
        </c:ser>
        <c:ser>
          <c:idx val="1"/>
          <c:order val="1"/>
          <c:tx>
            <c:strRef>
              <c:f>Data!$A$3</c:f>
              <c:strCache>
                <c:ptCount val="1"/>
                <c:pt idx="0">
                  <c:v>Iceland</c:v>
                </c:pt>
              </c:strCache>
            </c:strRef>
          </c:tx>
          <c:spPr>
            <a:ln w="50800"/>
          </c:spPr>
          <c:marker>
            <c:symbol val="none"/>
          </c:marker>
          <c:cat>
            <c:strRef>
              <c:f>Data!$B$1:$BB$1</c:f>
              <c:strCache>
                <c:ptCount val="53"/>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strCache>
            </c:strRef>
          </c:cat>
          <c:val>
            <c:numRef>
              <c:f>Data!$B$3:$BB$3</c:f>
              <c:numCache>
                <c:formatCode>General</c:formatCode>
                <c:ptCount val="53"/>
                <c:pt idx="0">
                  <c:v>47.169630845864383</c:v>
                </c:pt>
                <c:pt idx="1">
                  <c:v>47.707602062430595</c:v>
                </c:pt>
                <c:pt idx="2">
                  <c:v>44.762193257357538</c:v>
                </c:pt>
                <c:pt idx="3">
                  <c:v>41.805004553482313</c:v>
                </c:pt>
                <c:pt idx="4">
                  <c:v>33.314551659071995</c:v>
                </c:pt>
                <c:pt idx="5">
                  <c:v>33.795636899080463</c:v>
                </c:pt>
                <c:pt idx="6">
                  <c:v>31.74679738636279</c:v>
                </c:pt>
                <c:pt idx="7">
                  <c:v>41.242123329570695</c:v>
                </c:pt>
                <c:pt idx="8">
                  <c:v>45.679420008183421</c:v>
                </c:pt>
                <c:pt idx="9">
                  <c:v>39.628524900596311</c:v>
                </c:pt>
                <c:pt idx="10">
                  <c:v>36.896746254785121</c:v>
                </c:pt>
                <c:pt idx="11">
                  <c:v>34.118007548053839</c:v>
                </c:pt>
                <c:pt idx="12">
                  <c:v>31.966784765281481</c:v>
                </c:pt>
                <c:pt idx="13">
                  <c:v>31.369183293536889</c:v>
                </c:pt>
                <c:pt idx="14">
                  <c:v>34.853286893762714</c:v>
                </c:pt>
                <c:pt idx="15">
                  <c:v>36.472238785121412</c:v>
                </c:pt>
                <c:pt idx="16">
                  <c:v>32.414502012624276</c:v>
                </c:pt>
                <c:pt idx="17">
                  <c:v>29.99286241597882</c:v>
                </c:pt>
                <c:pt idx="18">
                  <c:v>27.854227779789685</c:v>
                </c:pt>
                <c:pt idx="19">
                  <c:v>28.194674758572731</c:v>
                </c:pt>
                <c:pt idx="20">
                  <c:v>28.845105163868865</c:v>
                </c:pt>
                <c:pt idx="21">
                  <c:v>30.69535342158153</c:v>
                </c:pt>
                <c:pt idx="22">
                  <c:v>37.445487817070145</c:v>
                </c:pt>
                <c:pt idx="23">
                  <c:v>40.833292615409448</c:v>
                </c:pt>
                <c:pt idx="24">
                  <c:v>42.966391376636345</c:v>
                </c:pt>
                <c:pt idx="25">
                  <c:v>42.616894974176788</c:v>
                </c:pt>
                <c:pt idx="26">
                  <c:v>36.543744064551447</c:v>
                </c:pt>
                <c:pt idx="27">
                  <c:v>40.082729451398073</c:v>
                </c:pt>
                <c:pt idx="28">
                  <c:v>45.760462128060013</c:v>
                </c:pt>
                <c:pt idx="29">
                  <c:v>52.794904471270975</c:v>
                </c:pt>
                <c:pt idx="30">
                  <c:v>49.371133844741109</c:v>
                </c:pt>
                <c:pt idx="31">
                  <c:v>50.79791699486961</c:v>
                </c:pt>
                <c:pt idx="32">
                  <c:v>53.198994925810013</c:v>
                </c:pt>
                <c:pt idx="33">
                  <c:v>55.807705694582907</c:v>
                </c:pt>
                <c:pt idx="34">
                  <c:v>54.950523662460022</c:v>
                </c:pt>
                <c:pt idx="35">
                  <c:v>52.477809531577194</c:v>
                </c:pt>
                <c:pt idx="36">
                  <c:v>53.074427350073194</c:v>
                </c:pt>
                <c:pt idx="37">
                  <c:v>70.521032992172948</c:v>
                </c:pt>
                <c:pt idx="38">
                  <c:v>65.033418397584953</c:v>
                </c:pt>
                <c:pt idx="39">
                  <c:v>73.909966643266785</c:v>
                </c:pt>
                <c:pt idx="40">
                  <c:v>98.182752579132227</c:v>
                </c:pt>
                <c:pt idx="41">
                  <c:v>99.744053051826327</c:v>
                </c:pt>
                <c:pt idx="42">
                  <c:v>104.76328516289611</c:v>
                </c:pt>
                <c:pt idx="43">
                  <c:v>130.29363399838257</c:v>
                </c:pt>
                <c:pt idx="44">
                  <c:v>164.18510699674445</c:v>
                </c:pt>
                <c:pt idx="45">
                  <c:v>242.40905722694453</c:v>
                </c:pt>
                <c:pt idx="46">
                  <c:v>304.55491175123194</c:v>
                </c:pt>
                <c:pt idx="47">
                  <c:v>313.94958142099426</c:v>
                </c:pt>
                <c:pt idx="48">
                  <c:v>185.92048851987801</c:v>
                </c:pt>
                <c:pt idx="49">
                  <c:v>182.76667775062401</c:v>
                </c:pt>
                <c:pt idx="50">
                  <c:v>166.70782297861504</c:v>
                </c:pt>
                <c:pt idx="51">
                  <c:v>148.0003800430548</c:v>
                </c:pt>
                <c:pt idx="52">
                  <c:v>143.94947244878921</c:v>
                </c:pt>
              </c:numCache>
            </c:numRef>
          </c:val>
        </c:ser>
        <c:marker val="1"/>
        <c:axId val="62990976"/>
        <c:axId val="63000960"/>
      </c:lineChart>
      <c:catAx>
        <c:axId val="62990976"/>
        <c:scaling>
          <c:orientation val="minMax"/>
        </c:scaling>
        <c:axPos val="b"/>
        <c:tickLblPos val="nextTo"/>
        <c:txPr>
          <a:bodyPr rot="-2700000"/>
          <a:lstStyle/>
          <a:p>
            <a:pPr>
              <a:defRPr sz="1200"/>
            </a:pPr>
            <a:endParaRPr lang="is-IS"/>
          </a:p>
        </c:txPr>
        <c:crossAx val="63000960"/>
        <c:crosses val="autoZero"/>
        <c:auto val="1"/>
        <c:lblAlgn val="ctr"/>
        <c:lblOffset val="100"/>
        <c:tickLblSkip val="4"/>
      </c:catAx>
      <c:valAx>
        <c:axId val="63000960"/>
        <c:scaling>
          <c:orientation val="minMax"/>
        </c:scaling>
        <c:axPos val="l"/>
        <c:majorGridlines/>
        <c:numFmt formatCode="General" sourceLinked="1"/>
        <c:tickLblPos val="nextTo"/>
        <c:txPr>
          <a:bodyPr/>
          <a:lstStyle/>
          <a:p>
            <a:pPr>
              <a:defRPr sz="1400"/>
            </a:pPr>
            <a:endParaRPr lang="is-IS"/>
          </a:p>
        </c:txPr>
        <c:crossAx val="62990976"/>
        <c:crosses val="autoZero"/>
        <c:crossBetween val="between"/>
      </c:valAx>
    </c:plotArea>
    <c:legend>
      <c:legendPos val="r"/>
      <c:layout>
        <c:manualLayout>
          <c:xMode val="edge"/>
          <c:yMode val="edge"/>
          <c:x val="0.11336111111111112"/>
          <c:y val="9.2208734324876057E-2"/>
          <c:w val="0.39665118783229542"/>
          <c:h val="0.16743438320210388"/>
        </c:manualLayout>
      </c:layout>
      <c:txPr>
        <a:bodyPr/>
        <a:lstStyle/>
        <a:p>
          <a:pPr>
            <a:defRPr sz="1400"/>
          </a:pPr>
          <a:endParaRPr lang="is-IS"/>
        </a:p>
      </c:txPr>
    </c:legend>
    <c:plotVisOnly val="1"/>
    <c:dispBlanksAs val="gap"/>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638E-2"/>
          <c:y val="6.1042880195014887E-2"/>
          <c:w val="0.89415048118985141"/>
          <c:h val="0.91149240450202551"/>
        </c:manualLayout>
      </c:layout>
      <c:lineChart>
        <c:grouping val="standard"/>
        <c:ser>
          <c:idx val="0"/>
          <c:order val="0"/>
          <c:tx>
            <c:strRef>
              <c:f>Data!$A$2</c:f>
              <c:strCache>
                <c:ptCount val="1"/>
                <c:pt idx="0">
                  <c:v>Denmark</c:v>
                </c:pt>
              </c:strCache>
            </c:strRef>
          </c:tx>
          <c:marker>
            <c:symbol val="none"/>
          </c:marker>
          <c:cat>
            <c:strRef>
              <c:f>Data!$B$1:$AW$1</c:f>
              <c:strCache>
                <c:ptCount val="48"/>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strCache>
            </c:strRef>
          </c:cat>
          <c:val>
            <c:numRef>
              <c:f>Data!$B$2:$AW$2</c:f>
              <c:numCache>
                <c:formatCode>General</c:formatCode>
                <c:ptCount val="48"/>
                <c:pt idx="1">
                  <c:v>25.421896307431187</c:v>
                </c:pt>
                <c:pt idx="2">
                  <c:v>24.952873379956127</c:v>
                </c:pt>
                <c:pt idx="3">
                  <c:v>24.545130193816401</c:v>
                </c:pt>
                <c:pt idx="4">
                  <c:v>26.271977264566861</c:v>
                </c:pt>
                <c:pt idx="5">
                  <c:v>26.177177346117091</c:v>
                </c:pt>
                <c:pt idx="6">
                  <c:v>25.214178702855335</c:v>
                </c:pt>
                <c:pt idx="7">
                  <c:v>26.123624133713786</c:v>
                </c:pt>
                <c:pt idx="8">
                  <c:v>27.038851556379445</c:v>
                </c:pt>
                <c:pt idx="9">
                  <c:v>26.013560055893535</c:v>
                </c:pt>
                <c:pt idx="10">
                  <c:v>21.886414283265207</c:v>
                </c:pt>
                <c:pt idx="11">
                  <c:v>24.899818954481091</c:v>
                </c:pt>
                <c:pt idx="12">
                  <c:v>23.915986156809932</c:v>
                </c:pt>
                <c:pt idx="13">
                  <c:v>22.665484181715289</c:v>
                </c:pt>
                <c:pt idx="14">
                  <c:v>22.797817812040531</c:v>
                </c:pt>
                <c:pt idx="15">
                  <c:v>19.897677378300987</c:v>
                </c:pt>
                <c:pt idx="16">
                  <c:v>16.65178529906899</c:v>
                </c:pt>
                <c:pt idx="17">
                  <c:v>17.816766037858795</c:v>
                </c:pt>
                <c:pt idx="18">
                  <c:v>17.844662632889289</c:v>
                </c:pt>
                <c:pt idx="19">
                  <c:v>20.106838071561089</c:v>
                </c:pt>
                <c:pt idx="20">
                  <c:v>21.556727418509229</c:v>
                </c:pt>
                <c:pt idx="21">
                  <c:v>23.362331367534686</c:v>
                </c:pt>
                <c:pt idx="22">
                  <c:v>21.392177206985629</c:v>
                </c:pt>
                <c:pt idx="23">
                  <c:v>20.238830877982799</c:v>
                </c:pt>
                <c:pt idx="24">
                  <c:v>20.605705805364103</c:v>
                </c:pt>
                <c:pt idx="25">
                  <c:v>19.937119936049289</c:v>
                </c:pt>
                <c:pt idx="26">
                  <c:v>18.667761558986371</c:v>
                </c:pt>
                <c:pt idx="27">
                  <c:v>17.872699496467529</c:v>
                </c:pt>
                <c:pt idx="28">
                  <c:v>16.243094770944289</c:v>
                </c:pt>
                <c:pt idx="29">
                  <c:v>17.625864301470543</c:v>
                </c:pt>
                <c:pt idx="30">
                  <c:v>19.506936917938887</c:v>
                </c:pt>
                <c:pt idx="31">
                  <c:v>19.036772736112979</c:v>
                </c:pt>
                <c:pt idx="32">
                  <c:v>20.81036493873269</c:v>
                </c:pt>
                <c:pt idx="33">
                  <c:v>21.537020406234031</c:v>
                </c:pt>
                <c:pt idx="34">
                  <c:v>19.836123259437986</c:v>
                </c:pt>
                <c:pt idx="35">
                  <c:v>21.181749400871489</c:v>
                </c:pt>
                <c:pt idx="36">
                  <c:v>20.363788558195463</c:v>
                </c:pt>
                <c:pt idx="37">
                  <c:v>20.40755075444169</c:v>
                </c:pt>
                <c:pt idx="38">
                  <c:v>19.630696036022272</c:v>
                </c:pt>
                <c:pt idx="39">
                  <c:v>20.359573858598534</c:v>
                </c:pt>
                <c:pt idx="40">
                  <c:v>20.825467867157329</c:v>
                </c:pt>
                <c:pt idx="41">
                  <c:v>22.713998451882638</c:v>
                </c:pt>
                <c:pt idx="42">
                  <c:v>23.368159767446251</c:v>
                </c:pt>
                <c:pt idx="43">
                  <c:v>22.366001350710036</c:v>
                </c:pt>
                <c:pt idx="44">
                  <c:v>16.929522642495268</c:v>
                </c:pt>
                <c:pt idx="45">
                  <c:v>16.901953409304635</c:v>
                </c:pt>
                <c:pt idx="46">
                  <c:v>17.706260781918246</c:v>
                </c:pt>
                <c:pt idx="47">
                  <c:v>17.403491051073029</c:v>
                </c:pt>
              </c:numCache>
            </c:numRef>
          </c:val>
        </c:ser>
        <c:ser>
          <c:idx val="1"/>
          <c:order val="1"/>
          <c:tx>
            <c:strRef>
              <c:f>Data!$A$3</c:f>
              <c:strCache>
                <c:ptCount val="1"/>
                <c:pt idx="0">
                  <c:v>Iceland</c:v>
                </c:pt>
              </c:strCache>
            </c:strRef>
          </c:tx>
          <c:spPr>
            <a:ln w="50800"/>
          </c:spPr>
          <c:marker>
            <c:symbol val="none"/>
          </c:marker>
          <c:cat>
            <c:strRef>
              <c:f>Data!$B$1:$AW$1</c:f>
              <c:strCache>
                <c:ptCount val="48"/>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strCache>
            </c:strRef>
          </c:cat>
          <c:val>
            <c:numRef>
              <c:f>Data!$B$3:$AW$3</c:f>
              <c:numCache>
                <c:formatCode>General</c:formatCode>
                <c:ptCount val="48"/>
                <c:pt idx="0">
                  <c:v>27.868556526595423</c:v>
                </c:pt>
                <c:pt idx="1">
                  <c:v>29.484275749887967</c:v>
                </c:pt>
                <c:pt idx="2">
                  <c:v>33.017087961800755</c:v>
                </c:pt>
                <c:pt idx="3">
                  <c:v>33.496570778189337</c:v>
                </c:pt>
                <c:pt idx="4">
                  <c:v>26.254011745239691</c:v>
                </c:pt>
                <c:pt idx="5">
                  <c:v>24.980674574382867</c:v>
                </c:pt>
                <c:pt idx="6">
                  <c:v>33.406981151632529</c:v>
                </c:pt>
                <c:pt idx="7">
                  <c:v>28.474286733959989</c:v>
                </c:pt>
                <c:pt idx="8">
                  <c:v>32.373363918750591</c:v>
                </c:pt>
                <c:pt idx="9">
                  <c:v>36.346549478371827</c:v>
                </c:pt>
                <c:pt idx="10">
                  <c:v>35.478816416148575</c:v>
                </c:pt>
                <c:pt idx="11">
                  <c:v>28.779367806084021</c:v>
                </c:pt>
                <c:pt idx="12">
                  <c:v>30.02875053170948</c:v>
                </c:pt>
                <c:pt idx="13">
                  <c:v>24.798909867745529</c:v>
                </c:pt>
                <c:pt idx="14">
                  <c:v>25.067377668942036</c:v>
                </c:pt>
                <c:pt idx="15">
                  <c:v>27.052957659427591</c:v>
                </c:pt>
                <c:pt idx="16">
                  <c:v>26.792715620726486</c:v>
                </c:pt>
                <c:pt idx="17">
                  <c:v>28.041976177311327</c:v>
                </c:pt>
                <c:pt idx="18">
                  <c:v>21.020821491405194</c:v>
                </c:pt>
                <c:pt idx="19">
                  <c:v>23.171567429361431</c:v>
                </c:pt>
                <c:pt idx="20">
                  <c:v>20.769708325881282</c:v>
                </c:pt>
                <c:pt idx="21">
                  <c:v>18.431476961999287</c:v>
                </c:pt>
                <c:pt idx="22">
                  <c:v>20.703585180817978</c:v>
                </c:pt>
                <c:pt idx="23">
                  <c:v>20.835535927608948</c:v>
                </c:pt>
                <c:pt idx="24">
                  <c:v>18.804892406471531</c:v>
                </c:pt>
                <c:pt idx="25">
                  <c:v>18.976920305165486</c:v>
                </c:pt>
                <c:pt idx="26">
                  <c:v>20.031108249007392</c:v>
                </c:pt>
                <c:pt idx="27">
                  <c:v>18.104126623979887</c:v>
                </c:pt>
                <c:pt idx="28">
                  <c:v>16.911519252128119</c:v>
                </c:pt>
                <c:pt idx="29">
                  <c:v>16.005566418482591</c:v>
                </c:pt>
                <c:pt idx="30">
                  <c:v>16.342020056990279</c:v>
                </c:pt>
                <c:pt idx="31">
                  <c:v>18.950006121763238</c:v>
                </c:pt>
                <c:pt idx="32">
                  <c:v>19.689142899671179</c:v>
                </c:pt>
                <c:pt idx="33">
                  <c:v>24.138374170755366</c:v>
                </c:pt>
                <c:pt idx="34">
                  <c:v>21.803087419058429</c:v>
                </c:pt>
                <c:pt idx="35">
                  <c:v>23.234904970570327</c:v>
                </c:pt>
                <c:pt idx="36">
                  <c:v>21.273282891803738</c:v>
                </c:pt>
                <c:pt idx="37">
                  <c:v>18.197057732115251</c:v>
                </c:pt>
                <c:pt idx="38">
                  <c:v>19.775952191386306</c:v>
                </c:pt>
                <c:pt idx="39">
                  <c:v>23.497407656836277</c:v>
                </c:pt>
                <c:pt idx="40">
                  <c:v>28.193403613693658</c:v>
                </c:pt>
                <c:pt idx="41">
                  <c:v>35.607406107302971</c:v>
                </c:pt>
                <c:pt idx="42">
                  <c:v>29.015301686287671</c:v>
                </c:pt>
                <c:pt idx="43">
                  <c:v>24.57181760898759</c:v>
                </c:pt>
                <c:pt idx="44">
                  <c:v>13.865304838258785</c:v>
                </c:pt>
                <c:pt idx="45">
                  <c:v>12.461647474668695</c:v>
                </c:pt>
                <c:pt idx="46">
                  <c:v>14.374741418548522</c:v>
                </c:pt>
                <c:pt idx="47">
                  <c:v>14.794138231708972</c:v>
                </c:pt>
              </c:numCache>
            </c:numRef>
          </c:val>
        </c:ser>
        <c:marker val="1"/>
        <c:axId val="63055360"/>
        <c:axId val="63056896"/>
      </c:lineChart>
      <c:catAx>
        <c:axId val="63055360"/>
        <c:scaling>
          <c:orientation val="minMax"/>
        </c:scaling>
        <c:axPos val="b"/>
        <c:tickLblPos val="nextTo"/>
        <c:txPr>
          <a:bodyPr rot="-2700000"/>
          <a:lstStyle/>
          <a:p>
            <a:pPr>
              <a:defRPr sz="1200"/>
            </a:pPr>
            <a:endParaRPr lang="is-IS"/>
          </a:p>
        </c:txPr>
        <c:crossAx val="63056896"/>
        <c:crosses val="autoZero"/>
        <c:auto val="1"/>
        <c:lblAlgn val="ctr"/>
        <c:lblOffset val="100"/>
        <c:tickLblSkip val="4"/>
      </c:catAx>
      <c:valAx>
        <c:axId val="63056896"/>
        <c:scaling>
          <c:orientation val="minMax"/>
          <c:min val="-10"/>
        </c:scaling>
        <c:axPos val="l"/>
        <c:majorGridlines/>
        <c:numFmt formatCode="General" sourceLinked="1"/>
        <c:tickLblPos val="nextTo"/>
        <c:txPr>
          <a:bodyPr/>
          <a:lstStyle/>
          <a:p>
            <a:pPr>
              <a:defRPr sz="1400"/>
            </a:pPr>
            <a:endParaRPr lang="is-IS"/>
          </a:p>
        </c:txPr>
        <c:crossAx val="63055360"/>
        <c:crosses val="autoZero"/>
        <c:crossBetween val="between"/>
      </c:valAx>
    </c:plotArea>
    <c:legend>
      <c:legendPos val="r"/>
      <c:layout>
        <c:manualLayout>
          <c:xMode val="edge"/>
          <c:yMode val="edge"/>
          <c:x val="0.43485803901068715"/>
          <c:y val="5.9139080306769273E-2"/>
          <c:w val="0.30265765765766001"/>
          <c:h val="0.15443037110608379"/>
        </c:manualLayout>
      </c:layout>
      <c:txPr>
        <a:bodyPr/>
        <a:lstStyle/>
        <a:p>
          <a:pPr>
            <a:defRPr sz="1400"/>
          </a:pPr>
          <a:endParaRPr lang="is-IS"/>
        </a:p>
      </c:txPr>
    </c:legend>
    <c:plotVisOnly val="1"/>
    <c:dispBlanksAs val="gap"/>
  </c:chart>
  <c:spPr>
    <a:ln>
      <a:no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0579609132653728"/>
          <c:y val="6.0401440204589797E-2"/>
          <c:w val="0.88565048118985124"/>
          <c:h val="0.89719889180519163"/>
        </c:manualLayout>
      </c:layout>
      <c:lineChart>
        <c:grouping val="standard"/>
        <c:ser>
          <c:idx val="0"/>
          <c:order val="0"/>
          <c:tx>
            <c:strRef>
              <c:f>'2005-2013'!$A$32</c:f>
              <c:strCache>
                <c:ptCount val="1"/>
                <c:pt idx="0">
                  <c:v>Denmark</c:v>
                </c:pt>
              </c:strCache>
            </c:strRef>
          </c:tx>
          <c:marker>
            <c:symbol val="none"/>
          </c:marker>
          <c:cat>
            <c:numRef>
              <c:f>'2005-2013'!$B$31:$I$31</c:f>
              <c:numCache>
                <c:formatCode>General</c:formatCode>
                <c:ptCount val="8"/>
                <c:pt idx="0">
                  <c:v>2005</c:v>
                </c:pt>
                <c:pt idx="1">
                  <c:v>2006</c:v>
                </c:pt>
                <c:pt idx="2">
                  <c:v>2007</c:v>
                </c:pt>
                <c:pt idx="3">
                  <c:v>2008</c:v>
                </c:pt>
                <c:pt idx="4">
                  <c:v>2009</c:v>
                </c:pt>
                <c:pt idx="5">
                  <c:v>2010</c:v>
                </c:pt>
                <c:pt idx="6">
                  <c:v>2011</c:v>
                </c:pt>
                <c:pt idx="7">
                  <c:v>2012</c:v>
                </c:pt>
              </c:numCache>
            </c:numRef>
          </c:cat>
          <c:val>
            <c:numRef>
              <c:f>'2005-2013'!$B$32:$I$32</c:f>
              <c:numCache>
                <c:formatCode>General</c:formatCode>
                <c:ptCount val="8"/>
                <c:pt idx="0">
                  <c:v>13.9</c:v>
                </c:pt>
                <c:pt idx="1">
                  <c:v>14.3</c:v>
                </c:pt>
                <c:pt idx="2">
                  <c:v>14.4</c:v>
                </c:pt>
                <c:pt idx="3">
                  <c:v>14.4</c:v>
                </c:pt>
                <c:pt idx="4">
                  <c:v>13.7</c:v>
                </c:pt>
                <c:pt idx="5">
                  <c:v>10.7</c:v>
                </c:pt>
                <c:pt idx="6">
                  <c:v>13.9</c:v>
                </c:pt>
                <c:pt idx="7">
                  <c:v>14.9</c:v>
                </c:pt>
              </c:numCache>
            </c:numRef>
          </c:val>
        </c:ser>
        <c:ser>
          <c:idx val="1"/>
          <c:order val="1"/>
          <c:tx>
            <c:strRef>
              <c:f>'2005-2013'!$A$33</c:f>
              <c:strCache>
                <c:ptCount val="1"/>
                <c:pt idx="0">
                  <c:v>Iceland</c:v>
                </c:pt>
              </c:strCache>
            </c:strRef>
          </c:tx>
          <c:spPr>
            <a:ln w="50800"/>
          </c:spPr>
          <c:marker>
            <c:symbol val="none"/>
          </c:marker>
          <c:cat>
            <c:numRef>
              <c:f>'2005-2013'!$B$31:$I$31</c:f>
              <c:numCache>
                <c:formatCode>General</c:formatCode>
                <c:ptCount val="8"/>
                <c:pt idx="0">
                  <c:v>2005</c:v>
                </c:pt>
                <c:pt idx="1">
                  <c:v>2006</c:v>
                </c:pt>
                <c:pt idx="2">
                  <c:v>2007</c:v>
                </c:pt>
                <c:pt idx="3">
                  <c:v>2008</c:v>
                </c:pt>
                <c:pt idx="4">
                  <c:v>2009</c:v>
                </c:pt>
                <c:pt idx="5">
                  <c:v>2010</c:v>
                </c:pt>
                <c:pt idx="6">
                  <c:v>2011</c:v>
                </c:pt>
                <c:pt idx="7">
                  <c:v>2012</c:v>
                </c:pt>
              </c:numCache>
            </c:numRef>
          </c:cat>
          <c:val>
            <c:numRef>
              <c:f>'2005-2013'!$B$33:$I$33</c:f>
              <c:numCache>
                <c:formatCode>General</c:formatCode>
                <c:ptCount val="8"/>
                <c:pt idx="0">
                  <c:v>7.8</c:v>
                </c:pt>
                <c:pt idx="1">
                  <c:v>8</c:v>
                </c:pt>
                <c:pt idx="2">
                  <c:v>1.8</c:v>
                </c:pt>
                <c:pt idx="3">
                  <c:v>3.6</c:v>
                </c:pt>
                <c:pt idx="4">
                  <c:v>0</c:v>
                </c:pt>
                <c:pt idx="5">
                  <c:v>4.0999999999999996</c:v>
                </c:pt>
                <c:pt idx="6">
                  <c:v>-6.7</c:v>
                </c:pt>
                <c:pt idx="7">
                  <c:v>0.8</c:v>
                </c:pt>
              </c:numCache>
            </c:numRef>
          </c:val>
        </c:ser>
        <c:marker val="1"/>
        <c:axId val="63085568"/>
        <c:axId val="63091456"/>
      </c:lineChart>
      <c:catAx>
        <c:axId val="63085568"/>
        <c:scaling>
          <c:orientation val="minMax"/>
        </c:scaling>
        <c:axPos val="b"/>
        <c:numFmt formatCode="General" sourceLinked="1"/>
        <c:tickLblPos val="nextTo"/>
        <c:txPr>
          <a:bodyPr rot="-2700000"/>
          <a:lstStyle/>
          <a:p>
            <a:pPr>
              <a:defRPr sz="1200"/>
            </a:pPr>
            <a:endParaRPr lang="is-IS"/>
          </a:p>
        </c:txPr>
        <c:crossAx val="63091456"/>
        <c:crosses val="autoZero"/>
        <c:auto val="1"/>
        <c:lblAlgn val="ctr"/>
        <c:lblOffset val="100"/>
      </c:catAx>
      <c:valAx>
        <c:axId val="63091456"/>
        <c:scaling>
          <c:orientation val="minMax"/>
          <c:max val="40"/>
        </c:scaling>
        <c:axPos val="l"/>
        <c:majorGridlines/>
        <c:numFmt formatCode="General" sourceLinked="1"/>
        <c:tickLblPos val="nextTo"/>
        <c:txPr>
          <a:bodyPr/>
          <a:lstStyle/>
          <a:p>
            <a:pPr>
              <a:defRPr sz="1400"/>
            </a:pPr>
            <a:endParaRPr lang="is-IS"/>
          </a:p>
        </c:txPr>
        <c:crossAx val="63085568"/>
        <c:crosses val="autoZero"/>
        <c:crossBetween val="between"/>
      </c:valAx>
    </c:plotArea>
    <c:legend>
      <c:legendPos val="r"/>
      <c:layout>
        <c:manualLayout>
          <c:xMode val="edge"/>
          <c:yMode val="edge"/>
          <c:x val="0.67746329006171524"/>
          <c:y val="5.1719011818438618E-2"/>
          <c:w val="0.29276688453159039"/>
          <c:h val="0.19796878443629726"/>
        </c:manualLayout>
      </c:layout>
      <c:txPr>
        <a:bodyPr/>
        <a:lstStyle/>
        <a:p>
          <a:pPr>
            <a:defRPr sz="1400"/>
          </a:pPr>
          <a:endParaRPr lang="is-IS"/>
        </a:p>
      </c:txPr>
    </c:legend>
    <c:plotVisOnly val="1"/>
    <c:dispBlanksAs val="gap"/>
  </c:chart>
  <c:spPr>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THJ011022013913352738!$A$47</c:f>
              <c:strCache>
                <c:ptCount val="1"/>
                <c:pt idx="0">
                  <c:v>Inet/Y</c:v>
                </c:pt>
              </c:strCache>
            </c:strRef>
          </c:tx>
          <c:cat>
            <c:strRef>
              <c:f>THJ011022013913352738!$B$46:$N$46</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THJ011022013913352738!$B$47:$N$47</c:f>
              <c:numCache>
                <c:formatCode>General</c:formatCode>
                <c:ptCount val="13"/>
                <c:pt idx="0">
                  <c:v>0.11526046915013886</c:v>
                </c:pt>
                <c:pt idx="1">
                  <c:v>9.1186213633236687E-2</c:v>
                </c:pt>
                <c:pt idx="2">
                  <c:v>6.1354645109927115E-2</c:v>
                </c:pt>
                <c:pt idx="3">
                  <c:v>7.7492305315571539E-2</c:v>
                </c:pt>
                <c:pt idx="4">
                  <c:v>0.11955714241174192</c:v>
                </c:pt>
                <c:pt idx="5">
                  <c:v>0.16554195020180554</c:v>
                </c:pt>
                <c:pt idx="6">
                  <c:v>0.23221507407996941</c:v>
                </c:pt>
                <c:pt idx="7">
                  <c:v>0.1601736299511658</c:v>
                </c:pt>
                <c:pt idx="8">
                  <c:v>9.7354942695830074E-2</c:v>
                </c:pt>
                <c:pt idx="9">
                  <c:v>-3.2025443043551989E-2</c:v>
                </c:pt>
                <c:pt idx="10">
                  <c:v>-3.8866955047489084E-2</c:v>
                </c:pt>
                <c:pt idx="11">
                  <c:v>-1.0229161460498307E-2</c:v>
                </c:pt>
                <c:pt idx="12">
                  <c:v>-5.8457737805064991E-3</c:v>
                </c:pt>
              </c:numCache>
            </c:numRef>
          </c:val>
        </c:ser>
        <c:axId val="63107072"/>
        <c:axId val="63108608"/>
      </c:barChart>
      <c:catAx>
        <c:axId val="63107072"/>
        <c:scaling>
          <c:orientation val="minMax"/>
        </c:scaling>
        <c:axPos val="b"/>
        <c:tickLblPos val="nextTo"/>
        <c:txPr>
          <a:bodyPr rot="-2700000"/>
          <a:lstStyle/>
          <a:p>
            <a:pPr>
              <a:defRPr/>
            </a:pPr>
            <a:endParaRPr lang="is-IS"/>
          </a:p>
        </c:txPr>
        <c:crossAx val="63108608"/>
        <c:crosses val="autoZero"/>
        <c:auto val="1"/>
        <c:lblAlgn val="ctr"/>
        <c:lblOffset val="100"/>
      </c:catAx>
      <c:valAx>
        <c:axId val="63108608"/>
        <c:scaling>
          <c:orientation val="minMax"/>
        </c:scaling>
        <c:axPos val="l"/>
        <c:majorGridlines/>
        <c:numFmt formatCode="0%" sourceLinked="0"/>
        <c:tickLblPos val="nextTo"/>
        <c:crossAx val="63107072"/>
        <c:crosses val="autoZero"/>
        <c:crossBetween val="between"/>
      </c:valAx>
    </c:plotArea>
    <c:plotVisOnly val="1"/>
  </c:chart>
  <c:spPr>
    <a:solidFill>
      <a:schemeClr val="lt1"/>
    </a:solidFill>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F7D21-3A5C-43FC-BB06-8B1ED691BFA4}" type="datetimeFigureOut">
              <a:rPr lang="en-US" smtClean="0"/>
              <a:pPr/>
              <a:t>12/2/2014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A4AB7-27FD-46B3-8CDA-B12B933D8D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644200-192A-47B1-B867-0D64CB7A1476}" type="datetimeFigureOut">
              <a:rPr lang="en-US" smtClean="0"/>
              <a:pPr/>
              <a:t>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644200-192A-47B1-B867-0D64CB7A1476}" type="datetimeFigureOut">
              <a:rPr lang="en-US" smtClean="0"/>
              <a:pPr/>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644200-192A-47B1-B867-0D64CB7A1476}" type="datetimeFigureOut">
              <a:rPr lang="en-US" smtClean="0"/>
              <a:pPr/>
              <a:t>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644200-192A-47B1-B867-0D64CB7A1476}" type="datetimeFigureOut">
              <a:rPr lang="en-US" smtClean="0"/>
              <a:pPr/>
              <a:t>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4200-192A-47B1-B867-0D64CB7A1476}" type="datetimeFigureOut">
              <a:rPr lang="en-US" smtClean="0"/>
              <a:pPr/>
              <a:t>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44200-192A-47B1-B867-0D64CB7A1476}" type="datetimeFigureOut">
              <a:rPr lang="en-US" smtClean="0"/>
              <a:pPr/>
              <a:t>12/2/2014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38A24-BDBF-4366-BB58-343FC24FC4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chart" Target="../charts/char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chart" Target="../charts/chart13.xml"/></Relationships>
</file>

<file path=ppt/slides/_rels/slide2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chart" Target="../charts/char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918648" cy="1470025"/>
          </a:xfrm>
        </p:spPr>
        <p:txBody>
          <a:bodyPr>
            <a:noAutofit/>
          </a:bodyPr>
          <a:lstStyle/>
          <a:p>
            <a:r>
              <a:rPr lang="en-US" b="1" dirty="0" smtClean="0">
                <a:effectLst>
                  <a:outerShdw blurRad="38100" dist="38100" dir="2700000" algn="tl">
                    <a:srgbClr val="000000">
                      <a:alpha val="43137"/>
                    </a:srgbClr>
                  </a:outerShdw>
                </a:effectLst>
              </a:rPr>
              <a:t>The Dutch Disease in Reverse </a:t>
            </a:r>
            <a:r>
              <a:rPr lang="en-US" sz="3600" b="1" dirty="0" smtClean="0">
                <a:effectLst>
                  <a:outerShdw blurRad="38100" dist="38100" dir="2700000" algn="tl">
                    <a:srgbClr val="000000">
                      <a:alpha val="43137"/>
                    </a:srgbClr>
                  </a:outerShdw>
                </a:effectLst>
              </a:rPr>
              <a:t>Iceland’s Natural Experiment</a:t>
            </a:r>
            <a:endParaRPr 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059632" y="4772744"/>
            <a:ext cx="6400800" cy="1752600"/>
          </a:xfrm>
        </p:spPr>
        <p:txBody>
          <a:bodyPr>
            <a:normAutofit fontScale="85000" lnSpcReduction="20000"/>
          </a:bodyPr>
          <a:lstStyle/>
          <a:p>
            <a:endParaRPr lang="en-US" sz="2000" dirty="0" smtClean="0"/>
          </a:p>
          <a:p>
            <a:pPr algn="r"/>
            <a:endParaRPr lang="en-US" sz="2000" dirty="0" smtClean="0"/>
          </a:p>
          <a:p>
            <a:pPr algn="r"/>
            <a:endParaRPr lang="en-US" sz="2000" dirty="0" smtClean="0">
              <a:solidFill>
                <a:schemeClr val="tx1"/>
              </a:solidFill>
            </a:endParaRPr>
          </a:p>
          <a:p>
            <a:pPr algn="r"/>
            <a:endParaRPr lang="is-IS" sz="2000" dirty="0" smtClean="0">
              <a:solidFill>
                <a:schemeClr val="tx1"/>
              </a:solidFill>
            </a:endParaRPr>
          </a:p>
          <a:p>
            <a:pPr algn="r"/>
            <a:r>
              <a:rPr lang="is-IS" sz="2800" dirty="0" err="1" smtClean="0">
                <a:solidFill>
                  <a:schemeClr val="tx1"/>
                </a:solidFill>
              </a:rPr>
              <a:t>Thorvaldur</a:t>
            </a:r>
            <a:r>
              <a:rPr lang="is-IS" sz="2800" dirty="0" smtClean="0">
                <a:solidFill>
                  <a:schemeClr val="tx1"/>
                </a:solidFill>
              </a:rPr>
              <a:t> Gylfason</a:t>
            </a:r>
            <a:br>
              <a:rPr lang="is-IS" sz="2800" dirty="0" smtClean="0">
                <a:solidFill>
                  <a:schemeClr val="tx1"/>
                </a:solidFill>
              </a:rPr>
            </a:br>
            <a:r>
              <a:rPr lang="is-IS" sz="2800" dirty="0" smtClean="0">
                <a:solidFill>
                  <a:schemeClr val="tx1"/>
                </a:solidFill>
              </a:rPr>
              <a:t>Gylfi Zoega</a:t>
            </a:r>
          </a:p>
          <a:p>
            <a:pPr algn="r"/>
            <a:endParaRPr lang="en-US" sz="2000" dirty="0" smtClean="0">
              <a:solidFill>
                <a:schemeClr val="tx1"/>
              </a:solidFill>
            </a:endParaRPr>
          </a:p>
          <a:p>
            <a:pPr algn="r"/>
            <a:endParaRPr lang="en-US" sz="2000" dirty="0"/>
          </a:p>
        </p:txBody>
      </p:sp>
      <p:pic>
        <p:nvPicPr>
          <p:cNvPr id="4" name="Picture 8"/>
          <p:cNvPicPr>
            <a:picLocks noChangeAspect="1" noChangeArrowheads="1"/>
          </p:cNvPicPr>
          <p:nvPr/>
        </p:nvPicPr>
        <p:blipFill>
          <a:blip r:embed="rId3" cstate="print"/>
          <a:srcRect/>
          <a:stretch>
            <a:fillRect/>
          </a:stretch>
        </p:blipFill>
        <p:spPr bwMode="auto">
          <a:xfrm>
            <a:off x="395536" y="4457107"/>
            <a:ext cx="1900222" cy="1996229"/>
          </a:xfrm>
          <a:prstGeom prst="rect">
            <a:avLst/>
          </a:prstGeom>
          <a:ln>
            <a:headEnd/>
            <a:tailEnd/>
          </a:ln>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en-US" b="1" dirty="0" smtClean="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Imports and domestic credit</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Import volume 2000-2011 </a:t>
            </a:r>
            <a:br>
              <a:rPr lang="en-US" dirty="0" smtClean="0"/>
            </a:br>
            <a:r>
              <a:rPr lang="en-US" dirty="0" smtClean="0"/>
              <a:t>(2000 = 100)</a:t>
            </a:r>
            <a:endParaRPr lang="en-US" dirty="0"/>
          </a:p>
        </p:txBody>
      </p:sp>
      <p:sp>
        <p:nvSpPr>
          <p:cNvPr id="5" name="Text Placeholder 4"/>
          <p:cNvSpPr>
            <a:spLocks noGrp="1"/>
          </p:cNvSpPr>
          <p:nvPr>
            <p:ph type="body" sz="quarter" idx="3"/>
          </p:nvPr>
        </p:nvSpPr>
        <p:spPr>
          <a:xfrm>
            <a:off x="4499992" y="1600960"/>
            <a:ext cx="4392488" cy="639762"/>
          </a:xfrm>
        </p:spPr>
        <p:txBody>
          <a:bodyPr>
            <a:noAutofit/>
          </a:bodyPr>
          <a:lstStyle/>
          <a:p>
            <a:pPr algn="ctr"/>
            <a:r>
              <a:rPr lang="en-US" sz="2200" dirty="0" smtClean="0"/>
              <a:t>Domestic bank credit 1960-2012 </a:t>
            </a:r>
            <a:br>
              <a:rPr lang="en-US" sz="2200" dirty="0" smtClean="0"/>
            </a:br>
            <a:r>
              <a:rPr lang="en-US" sz="2200" dirty="0" smtClean="0"/>
              <a:t>(% of GDP)</a:t>
            </a:r>
            <a:endParaRPr lang="en-US" sz="2200" dirty="0"/>
          </a:p>
        </p:txBody>
      </p:sp>
      <p:graphicFrame>
        <p:nvGraphicFramePr>
          <p:cNvPr id="11" name="Content Placeholder 10"/>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2"/>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9" name="TextBox 8"/>
          <p:cNvSpPr txBox="1"/>
          <p:nvPr/>
        </p:nvSpPr>
        <p:spPr>
          <a:xfrm rot="21306586">
            <a:off x="1183220" y="4514470"/>
            <a:ext cx="3390472"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 and imports collapsed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rPr>
              <a:t>Investment and adjusted net saving</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Gross investment 1965-2012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Adjusted net saving 2005-2012</a:t>
            </a:r>
            <a:br>
              <a:rPr lang="en-US" dirty="0" smtClean="0"/>
            </a:br>
            <a:r>
              <a:rPr lang="en-US" dirty="0" smtClean="0"/>
              <a:t>(% of GNI)</a:t>
            </a:r>
            <a:endParaRPr lang="en-US" dirty="0"/>
          </a:p>
        </p:txBody>
      </p:sp>
      <p:sp>
        <p:nvSpPr>
          <p:cNvPr id="9" name="TextBox 8"/>
          <p:cNvSpPr txBox="1"/>
          <p:nvPr/>
        </p:nvSpPr>
        <p:spPr>
          <a:xfrm>
            <a:off x="683568" y="6237312"/>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12" name="Content Placeholder 11"/>
          <p:cNvGraphicFramePr>
            <a:graphicFrameLocks noGrp="1"/>
          </p:cNvGraphicFramePr>
          <p:nvPr>
            <p:ph sz="half" idx="2"/>
          </p:nvPr>
        </p:nvGraphicFramePr>
        <p:xfrm>
          <a:off x="457200" y="2174875"/>
          <a:ext cx="4043363"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ontent Placeholder 1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1459959" y="5229200"/>
          <a:ext cx="2808312" cy="147444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a:off x="1315943" y="5013176"/>
            <a:ext cx="3169201" cy="338554"/>
          </a:xfrm>
          <a:prstGeom prst="rect">
            <a:avLst/>
          </a:prstGeom>
          <a:noFill/>
        </p:spPr>
        <p:txBody>
          <a:bodyPr wrap="none" rtlCol="0">
            <a:spAutoFit/>
          </a:bodyPr>
          <a:lstStyle/>
          <a:p>
            <a:r>
              <a:rPr lang="en-US" sz="1600" b="1" dirty="0" smtClean="0"/>
              <a:t>Iceland: Collapse of net investment</a:t>
            </a:r>
            <a:endParaRPr lang="en-US" sz="1600" b="1" dirty="0"/>
          </a:p>
        </p:txBody>
      </p:sp>
      <p:sp>
        <p:nvSpPr>
          <p:cNvPr id="13" name="Oval 12"/>
          <p:cNvSpPr/>
          <p:nvPr/>
        </p:nvSpPr>
        <p:spPr>
          <a:xfrm>
            <a:off x="3404175" y="5805264"/>
            <a:ext cx="864096" cy="864096"/>
          </a:xfrm>
          <a:prstGeom prst="ellipse">
            <a:avLst/>
          </a:prstGeom>
          <a:no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14" name="TextBox 13"/>
          <p:cNvSpPr txBox="1"/>
          <p:nvPr/>
        </p:nvSpPr>
        <p:spPr>
          <a:xfrm>
            <a:off x="1892007" y="5373216"/>
            <a:ext cx="859531" cy="307777"/>
          </a:xfrm>
          <a:prstGeom prst="rect">
            <a:avLst/>
          </a:prstGeom>
          <a:noFill/>
        </p:spPr>
        <p:txBody>
          <a:bodyPr wrap="none" rtlCol="0">
            <a:spAutoFit/>
          </a:bodyPr>
          <a:lstStyle/>
          <a:p>
            <a:r>
              <a:rPr lang="en-US" sz="1400" dirty="0" smtClean="0"/>
              <a:t>% of GDP</a:t>
            </a:r>
            <a:endParaRPr lang="en-US" sz="1400" dirty="0"/>
          </a:p>
        </p:txBody>
      </p:sp>
      <p:sp>
        <p:nvSpPr>
          <p:cNvPr id="15" name="TextBox 14"/>
          <p:cNvSpPr txBox="1"/>
          <p:nvPr/>
        </p:nvSpPr>
        <p:spPr>
          <a:xfrm rot="21417410">
            <a:off x="5180723" y="2769269"/>
            <a:ext cx="2308653" cy="1323439"/>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dirty="0" smtClean="0"/>
              <a:t>Intended to reflect “real” difference between production and consumption</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strVal val="#ppt_w*0.70"/>
                                          </p:val>
                                        </p:tav>
                                        <p:tav tm="100000">
                                          <p:val>
                                            <p:strVal val="#ppt_w"/>
                                          </p:val>
                                        </p:tav>
                                      </p:tavLst>
                                    </p:anim>
                                    <p:anim calcmode="lin" valueType="num">
                                      <p:cBhvr>
                                        <p:cTn id="23" dur="1000" fill="hold"/>
                                        <p:tgtEl>
                                          <p:spTgt spid="13"/>
                                        </p:tgtEl>
                                        <p:attrNameLst>
                                          <p:attrName>ppt_h</p:attrName>
                                        </p:attrNameLst>
                                      </p:cBhvr>
                                      <p:tavLst>
                                        <p:tav tm="0">
                                          <p:val>
                                            <p:strVal val="#ppt_h"/>
                                          </p:val>
                                        </p:tav>
                                        <p:tav tm="100000">
                                          <p:val>
                                            <p:strVal val="#ppt_h"/>
                                          </p:val>
                                        </p:tav>
                                      </p:tavLst>
                                    </p:anim>
                                    <p:animEffect transition="in" filter="fade">
                                      <p:cBhvr>
                                        <p:cTn id="24" dur="10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left)">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AsOne/>
      </p:bldGraphic>
      <p:bldGraphic spid="10" grpId="0">
        <p:bldAsOne/>
      </p:bldGraphic>
      <p:bldP spid="11" grpId="0"/>
      <p:bldP spid="13" grpId="0" animBg="1"/>
      <p:bldP spid="14" grpId="0"/>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68760"/>
            <a:ext cx="8229600" cy="5328592"/>
          </a:xfrm>
        </p:spPr>
        <p:txBody>
          <a:bodyPr>
            <a:normAutofit fontScale="25000" lnSpcReduction="20000"/>
          </a:bodyPr>
          <a:lstStyle/>
          <a:p>
            <a:r>
              <a:rPr lang="en-US" sz="12000" dirty="0" smtClean="0">
                <a:effectLst>
                  <a:outerShdw blurRad="38100" dist="38100" dir="2700000" algn="tl">
                    <a:srgbClr val="000000">
                      <a:alpha val="43137"/>
                    </a:srgbClr>
                  </a:outerShdw>
                </a:effectLst>
              </a:rPr>
              <a:t>Primary output is stochastic </a:t>
            </a:r>
            <a:r>
              <a:rPr lang="en-US" sz="12000" dirty="0" smtClean="0"/>
              <a:t>and follows a Brownian motion subject to random productivity shocks and is independent of the real exchange rate:</a:t>
            </a:r>
          </a:p>
          <a:p>
            <a:pPr>
              <a:buNone/>
            </a:pPr>
            <a:endParaRPr lang="en-US" sz="4300" i="1" dirty="0" smtClean="0"/>
          </a:p>
          <a:p>
            <a:endParaRPr lang="en-US" sz="6300" i="1" dirty="0" smtClean="0"/>
          </a:p>
          <a:p>
            <a:endParaRPr lang="en-US" sz="6300" i="1" dirty="0" smtClean="0"/>
          </a:p>
          <a:p>
            <a:endParaRPr lang="en-US" sz="6300" i="1" dirty="0" smtClean="0"/>
          </a:p>
          <a:p>
            <a:r>
              <a:rPr lang="en-US" sz="12000" i="1" dirty="0" err="1" smtClean="0"/>
              <a:t>dW</a:t>
            </a:r>
            <a:r>
              <a:rPr lang="en-US" sz="12000" dirty="0" smtClean="0"/>
              <a:t> represents the increment of a Wiener process  </a:t>
            </a:r>
            <a:br>
              <a:rPr lang="en-US" sz="12000" dirty="0" smtClean="0"/>
            </a:br>
            <a:r>
              <a:rPr lang="en-US" sz="12000" dirty="0" smtClean="0"/>
              <a:t>                      , </a:t>
            </a:r>
            <a:r>
              <a:rPr lang="en-US" sz="12000" i="1" dirty="0" smtClean="0">
                <a:sym typeface="Symbol"/>
              </a:rPr>
              <a:t></a:t>
            </a:r>
            <a:r>
              <a:rPr lang="en-US" sz="12000" dirty="0" smtClean="0"/>
              <a:t> having a zero mean and a unit SD</a:t>
            </a:r>
          </a:p>
          <a:p>
            <a:r>
              <a:rPr lang="en-US" sz="12000" dirty="0" smtClean="0"/>
              <a:t>The drift term          reflects growth in primary output while the stochastic term represents the vicissitudes of, e.g., commodity prices that make primary output rise or fall at random, creating uncertainty about output in the primary sector </a:t>
            </a:r>
            <a:endParaRPr lang="is-IS" sz="12000" dirty="0" smtClean="0"/>
          </a:p>
          <a:p>
            <a:endParaRPr lang="en-US" sz="12000" dirty="0"/>
          </a:p>
        </p:txBody>
      </p:sp>
      <p:pic>
        <p:nvPicPr>
          <p:cNvPr id="4" name="Picture 1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99792" y="2852936"/>
            <a:ext cx="3744415" cy="653786"/>
          </a:xfrm>
          <a:prstGeom prst="rect">
            <a:avLst/>
          </a:prstGeom>
          <a:noFill/>
        </p:spPr>
      </p:pic>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17"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99592" y="4077072"/>
            <a:ext cx="1800200" cy="505674"/>
          </a:xfrm>
          <a:prstGeom prst="rect">
            <a:avLst/>
          </a:prstGeom>
          <a:noFill/>
        </p:spPr>
      </p:pic>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0419"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131840" y="4509120"/>
            <a:ext cx="611560" cy="56059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99592" y="1879769"/>
            <a:ext cx="3096344" cy="500879"/>
          </a:xfrm>
          <a:prstGeom prst="rect">
            <a:avLst/>
          </a:prstGeom>
          <a:noFill/>
        </p:spPr>
      </p:pic>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99592" y="2564904"/>
            <a:ext cx="3047248" cy="504056"/>
          </a:xfrm>
          <a:prstGeom prst="rect">
            <a:avLst/>
          </a:prstGeom>
          <a:noFill/>
        </p:spPr>
      </p:pic>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3"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99591" y="3140968"/>
            <a:ext cx="4359757" cy="864096"/>
          </a:xfrm>
          <a:prstGeom prst="rect">
            <a:avLst/>
          </a:prstGeom>
          <a:noFill/>
        </p:spPr>
      </p:pic>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5"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899592" y="4293096"/>
            <a:ext cx="5616624" cy="839266"/>
          </a:xfrm>
          <a:prstGeom prst="rect">
            <a:avLst/>
          </a:prstGeom>
          <a:noFill/>
        </p:spPr>
      </p:pic>
      <p:sp>
        <p:nvSpPr>
          <p:cNvPr id="20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7" name="Picture 9"/>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899591" y="5445224"/>
            <a:ext cx="7186863" cy="1224136"/>
          </a:xfrm>
          <a:prstGeom prst="rect">
            <a:avLst/>
          </a:prstGeom>
          <a:noFill/>
        </p:spPr>
      </p:pic>
      <p:sp>
        <p:nvSpPr>
          <p:cNvPr id="14" name="TextBox 13"/>
          <p:cNvSpPr txBox="1"/>
          <p:nvPr/>
        </p:nvSpPr>
        <p:spPr>
          <a:xfrm rot="21416451">
            <a:off x="5033542" y="1866915"/>
            <a:ext cx="3558538" cy="1200329"/>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buFont typeface="Symbol" pitchFamily="18" charset="2"/>
              <a:buChar char="l"/>
            </a:pPr>
            <a:r>
              <a:rPr lang="en-US" sz="2400" dirty="0" smtClean="0"/>
              <a:t>= real exchange rate</a:t>
            </a:r>
          </a:p>
          <a:p>
            <a:r>
              <a:rPr lang="en-US" sz="2400" dirty="0" smtClean="0"/>
              <a:t>(appreciation makes </a:t>
            </a:r>
            <a:r>
              <a:rPr lang="en-US" sz="2400" i="1" dirty="0" smtClean="0">
                <a:sym typeface="Symbol"/>
              </a:rPr>
              <a:t></a:t>
            </a:r>
            <a:r>
              <a:rPr lang="en-US" sz="2400" i="1" dirty="0" smtClean="0"/>
              <a:t>  </a:t>
            </a:r>
            <a:r>
              <a:rPr lang="en-US" sz="2400" dirty="0" smtClean="0"/>
              <a:t>fall)</a:t>
            </a:r>
          </a:p>
          <a:p>
            <a:r>
              <a:rPr lang="en-US" sz="2400" dirty="0" smtClean="0"/>
              <a:t>r = saving</a:t>
            </a:r>
            <a:endParaRPr lang="en-US" sz="2400" dirty="0"/>
          </a:p>
        </p:txBody>
      </p:sp>
      <p:sp>
        <p:nvSpPr>
          <p:cNvPr id="20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p:cNvSpPr txBox="1"/>
          <p:nvPr/>
        </p:nvSpPr>
        <p:spPr>
          <a:xfrm>
            <a:off x="827584" y="1268760"/>
            <a:ext cx="5429115" cy="553998"/>
          </a:xfrm>
          <a:prstGeom prst="rect">
            <a:avLst/>
          </a:prstGeom>
          <a:noFill/>
        </p:spPr>
        <p:txBody>
          <a:bodyPr wrap="none" rtlCol="0">
            <a:spAutoFit/>
          </a:bodyPr>
          <a:lstStyle/>
          <a:p>
            <a:r>
              <a:rPr lang="en-US" sz="3000" dirty="0" smtClean="0">
                <a:effectLst>
                  <a:outerShdw blurRad="38100" dist="38100" dir="2700000" algn="tl">
                    <a:srgbClr val="000000">
                      <a:alpha val="43137"/>
                    </a:srgbClr>
                  </a:outerShdw>
                </a:effectLst>
              </a:rPr>
              <a:t>Secondary output is deterministic</a:t>
            </a:r>
            <a:endParaRPr lang="en-US" sz="3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836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39552" y="1556792"/>
            <a:ext cx="6764106" cy="1152128"/>
          </a:xfrm>
          <a:prstGeom prst="rect">
            <a:avLst/>
          </a:prstGeom>
          <a:noFill/>
        </p:spPr>
      </p:pic>
      <p:sp>
        <p:nvSpPr>
          <p:cNvPr id="6" name="TextBox 5"/>
          <p:cNvSpPr txBox="1"/>
          <p:nvPr/>
        </p:nvSpPr>
        <p:spPr>
          <a:xfrm>
            <a:off x="395536" y="3068960"/>
            <a:ext cx="8064896" cy="830997"/>
          </a:xfrm>
          <a:prstGeom prst="rect">
            <a:avLst/>
          </a:prstGeom>
          <a:noFill/>
        </p:spPr>
        <p:txBody>
          <a:bodyPr wrap="square" rtlCol="0">
            <a:spAutoFit/>
          </a:bodyPr>
          <a:lstStyle/>
          <a:p>
            <a:r>
              <a:rPr lang="en-US" sz="2400" dirty="0" smtClean="0"/>
              <a:t>The drift term, with </a:t>
            </a:r>
            <a:r>
              <a:rPr lang="en-US" sz="2400" i="1" dirty="0" smtClean="0">
                <a:sym typeface="Symbol"/>
              </a:rPr>
              <a:t></a:t>
            </a:r>
            <a:r>
              <a:rPr lang="is-IS" sz="2400" dirty="0" smtClean="0"/>
              <a:t> &lt; 0</a:t>
            </a:r>
            <a:r>
              <a:rPr lang="en-US" sz="2400" dirty="0" smtClean="0"/>
              <a:t> denoting appreciation – a fall in the relative price of tradable goods – signals the Dutch disease</a:t>
            </a:r>
            <a:endParaRPr lang="en-US" sz="2400" dirty="0"/>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3"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is-IS" sz="700" b="0" i="0" u="none" strike="noStrike" cap="none" normalizeH="0" baseline="0" smtClean="0">
                <a:ln>
                  <a:noFill/>
                </a:ln>
                <a:solidFill>
                  <a:schemeClr val="tx1"/>
                </a:solidFill>
                <a:effectLst/>
                <a:latin typeface="Arial" pitchFamily="34" charset="0"/>
                <a:cs typeface="Arial" pitchFamily="34" charset="0"/>
              </a:rPr>
              <a:t> </a:t>
            </a:r>
            <a:endParaRPr kumimoji="0" lang="is-I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407728" y="4149080"/>
            <a:ext cx="7920880" cy="1569660"/>
          </a:xfrm>
          <a:prstGeom prst="rect">
            <a:avLst/>
          </a:prstGeom>
          <a:noFill/>
        </p:spPr>
        <p:txBody>
          <a:bodyPr wrap="square" rtlCol="0">
            <a:spAutoFit/>
          </a:bodyPr>
          <a:lstStyle/>
          <a:p>
            <a:r>
              <a:rPr lang="en-US" sz="2400" dirty="0" smtClean="0"/>
              <a:t>The volatility of the real exchange rate </a:t>
            </a:r>
            <a:r>
              <a:rPr lang="el-GR" sz="2400" i="1" dirty="0" smtClean="0"/>
              <a:t>λ</a:t>
            </a:r>
            <a:r>
              <a:rPr lang="is-IS" sz="2400" dirty="0" smtClean="0"/>
              <a:t> </a:t>
            </a:r>
            <a:r>
              <a:rPr lang="en-US" sz="2400" dirty="0" smtClean="0"/>
              <a:t>described by the stochastic term may be no less important in its effect on investment for other export industries and import-competing industries</a:t>
            </a:r>
            <a:endParaRPr lang="en-US" sz="2400" dirty="0"/>
          </a:p>
        </p:txBody>
      </p:sp>
      <p:sp>
        <p:nvSpPr>
          <p:cNvPr id="11" name="TextBox 10"/>
          <p:cNvSpPr txBox="1"/>
          <p:nvPr/>
        </p:nvSpPr>
        <p:spPr>
          <a:xfrm rot="21437723">
            <a:off x="1412943" y="5484993"/>
            <a:ext cx="7172989" cy="1077218"/>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800" dirty="0" smtClean="0"/>
              <a:t>Derive and play with stochastic equation for </a:t>
            </a:r>
            <a:r>
              <a:rPr lang="en-US" sz="2800" dirty="0" err="1" smtClean="0"/>
              <a:t>y</a:t>
            </a:r>
            <a:r>
              <a:rPr lang="en-US" sz="2800" baseline="30000" dirty="0" err="1" smtClean="0"/>
              <a:t>s</a:t>
            </a:r>
            <a:r>
              <a:rPr lang="en-US" sz="2800" dirty="0" smtClean="0"/>
              <a:t>:  </a:t>
            </a:r>
            <a:br>
              <a:rPr lang="en-US" sz="2800" dirty="0" smtClean="0"/>
            </a:br>
            <a:r>
              <a:rPr lang="en-US" sz="3600" i="1" dirty="0" err="1" smtClean="0">
                <a:effectLst>
                  <a:outerShdw blurRad="38100" dist="38100" dir="2700000" algn="tl">
                    <a:srgbClr val="000000">
                      <a:alpha val="43137"/>
                    </a:srgbClr>
                  </a:outerShdw>
                </a:effectLst>
              </a:rPr>
              <a:t>dy</a:t>
            </a:r>
            <a:r>
              <a:rPr lang="en-US" sz="3600" i="1" baseline="30000" dirty="0" err="1" smtClean="0">
                <a:effectLst>
                  <a:outerShdw blurRad="38100" dist="38100" dir="2700000" algn="tl">
                    <a:srgbClr val="000000">
                      <a:alpha val="43137"/>
                    </a:srgbClr>
                  </a:outerShdw>
                </a:effectLst>
              </a:rPr>
              <a:t>s</a:t>
            </a:r>
            <a:r>
              <a:rPr lang="en-US" sz="3600" dirty="0" smtClean="0">
                <a:effectLst>
                  <a:outerShdw blurRad="38100" dist="38100" dir="2700000" algn="tl">
                    <a:srgbClr val="000000">
                      <a:alpha val="43137"/>
                    </a:srgbClr>
                  </a:outerShdw>
                </a:effectLst>
              </a:rPr>
              <a:t> = </a:t>
            </a:r>
            <a:r>
              <a:rPr lang="en-US" sz="3600" i="1" dirty="0" err="1" smtClean="0">
                <a:effectLst>
                  <a:outerShdw blurRad="38100" dist="38100" dir="2700000" algn="tl">
                    <a:srgbClr val="000000">
                      <a:alpha val="43137"/>
                    </a:srgbClr>
                  </a:outerShdw>
                </a:effectLst>
              </a:rPr>
              <a:t>Adt</a:t>
            </a:r>
            <a:r>
              <a:rPr lang="en-US" sz="3600" dirty="0" smtClean="0">
                <a:effectLst>
                  <a:outerShdw blurRad="38100" dist="38100" dir="2700000" algn="tl">
                    <a:srgbClr val="000000">
                      <a:alpha val="43137"/>
                    </a:srgbClr>
                  </a:outerShdw>
                </a:effectLst>
              </a:rPr>
              <a:t> + </a:t>
            </a:r>
            <a:r>
              <a:rPr lang="en-US" sz="3600" i="1" dirty="0" err="1" smtClean="0">
                <a:effectLst>
                  <a:outerShdw blurRad="38100" dist="38100" dir="2700000" algn="tl">
                    <a:srgbClr val="000000">
                      <a:alpha val="43137"/>
                    </a:srgbClr>
                  </a:outerShdw>
                </a:effectLst>
              </a:rPr>
              <a:t>BdW</a:t>
            </a:r>
            <a:endParaRPr lang="en-US" sz="3200" i="1" dirty="0">
              <a:effectLst>
                <a:outerShdw blurRad="38100" dist="38100" dir="2700000" algn="tl">
                  <a:srgbClr val="000000">
                    <a:alpha val="43137"/>
                  </a:srgbClr>
                </a:outerShdw>
              </a:effectLst>
            </a:endParaRPr>
          </a:p>
        </p:txBody>
      </p:sp>
      <p:sp>
        <p:nvSpPr>
          <p:cNvPr id="12" name="TextBox 11"/>
          <p:cNvSpPr txBox="1"/>
          <p:nvPr/>
        </p:nvSpPr>
        <p:spPr>
          <a:xfrm rot="21282231">
            <a:off x="240480" y="809607"/>
            <a:ext cx="997132"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Again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r>
              <a:rPr lang="en-US" dirty="0" smtClean="0"/>
              <a:t>Employment and output in secondary sector depend on the real exchange rate </a:t>
            </a:r>
            <a:r>
              <a:rPr lang="en-US" i="1" dirty="0" smtClean="0"/>
              <a:t>λ</a:t>
            </a:r>
            <a:r>
              <a:rPr lang="en-US" dirty="0" smtClean="0"/>
              <a:t>, and hence on primary-sector output and external debt as well as primary-sector wages</a:t>
            </a:r>
          </a:p>
          <a:p>
            <a:r>
              <a:rPr lang="en-US" dirty="0" smtClean="0"/>
              <a:t>A primary-sector boom has an immediate adverse effect on secondary-sector output by reducing </a:t>
            </a:r>
            <a:r>
              <a:rPr lang="en-US" i="1" dirty="0" smtClean="0"/>
              <a:t>λ </a:t>
            </a:r>
            <a:r>
              <a:rPr lang="en-US" dirty="0" smtClean="0"/>
              <a:t>(i.e., by making the currency appreciate), a key aspect of the Dutch disease </a:t>
            </a:r>
            <a:endParaRPr lang="is-IS" dirty="0" smtClean="0"/>
          </a:p>
          <a:p>
            <a:r>
              <a:rPr lang="en-US" dirty="0" smtClean="0"/>
              <a:t>Firms will decide to invest whenever the real exchange rate </a:t>
            </a:r>
            <a:r>
              <a:rPr lang="en-US" i="1" dirty="0" smtClean="0"/>
              <a:t>λ</a:t>
            </a:r>
            <a:r>
              <a:rPr lang="en-US" dirty="0" smtClean="0"/>
              <a:t> exceeds – i.e., falls below – the threshold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69160"/>
          </a:xfrm>
        </p:spPr>
        <p:txBody>
          <a:bodyPr>
            <a:normAutofit/>
          </a:bodyPr>
          <a:lstStyle/>
          <a:p>
            <a:r>
              <a:rPr lang="en-US" dirty="0" smtClean="0"/>
              <a:t>Investment threshold is a function of the parameters of the model</a:t>
            </a:r>
          </a:p>
          <a:p>
            <a:pPr lvl="1"/>
            <a:r>
              <a:rPr lang="en-US" dirty="0" smtClean="0"/>
              <a:t>Rise in primary-sector wage raises secondary- sector wages, lowering profits and lifting the real exchange threshold, making investment less likely</a:t>
            </a:r>
          </a:p>
          <a:p>
            <a:pPr lvl="1"/>
            <a:r>
              <a:rPr lang="en-US" dirty="0" smtClean="0"/>
              <a:t>Volatility of </a:t>
            </a:r>
            <a:r>
              <a:rPr lang="en-US" i="1" dirty="0" smtClean="0"/>
              <a:t>λ</a:t>
            </a:r>
            <a:r>
              <a:rPr lang="en-US" dirty="0" smtClean="0"/>
              <a:t>, created by volatility of primary output, will (a) raise profits due to convexity in the profit function and (b) lift the threshold by increasing the option value of investment</a:t>
            </a:r>
          </a:p>
          <a:p>
            <a:pPr lvl="2"/>
            <a:r>
              <a:rPr lang="en-US" dirty="0" smtClean="0"/>
              <a:t>Second effect dominates, so increased volatility of primary output makes investment less likely on balance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4853136"/>
          </a:xfrm>
        </p:spPr>
        <p:txBody>
          <a:bodyPr>
            <a:normAutofit/>
          </a:bodyPr>
          <a:lstStyle/>
          <a:p>
            <a:r>
              <a:rPr lang="en-US" dirty="0" smtClean="0"/>
              <a:t>Investment threshold is a function of the parameters of the model</a:t>
            </a:r>
          </a:p>
          <a:p>
            <a:pPr lvl="1"/>
            <a:r>
              <a:rPr lang="en-US" dirty="0" smtClean="0"/>
              <a:t>Positive trend growth of primary output, </a:t>
            </a:r>
            <a:r>
              <a:rPr lang="en-US" i="1" dirty="0" smtClean="0">
                <a:sym typeface="Symbol"/>
              </a:rPr>
              <a:t></a:t>
            </a:r>
            <a:r>
              <a:rPr lang="en-US" dirty="0" smtClean="0"/>
              <a:t>, has a negative effect on the trend growth of </a:t>
            </a:r>
            <a:r>
              <a:rPr lang="en-US" i="1" dirty="0" smtClean="0"/>
              <a:t>λ </a:t>
            </a:r>
            <a:r>
              <a:rPr lang="en-US" dirty="0" smtClean="0"/>
              <a:t>(i.e., </a:t>
            </a:r>
            <a:r>
              <a:rPr lang="en-US" i="1" dirty="0" smtClean="0">
                <a:sym typeface="Symbol"/>
              </a:rPr>
              <a:t></a:t>
            </a:r>
            <a:r>
              <a:rPr lang="en-US" dirty="0" smtClean="0"/>
              <a:t> ), which raises the investment threshold and makes investment less likely</a:t>
            </a:r>
          </a:p>
          <a:p>
            <a:pPr lvl="1"/>
            <a:r>
              <a:rPr lang="en-US" dirty="0" smtClean="0"/>
              <a:t>Increase in the fixed factor endowment, </a:t>
            </a:r>
            <a:r>
              <a:rPr lang="en-US" i="1" dirty="0" smtClean="0"/>
              <a:t>T</a:t>
            </a:r>
            <a:r>
              <a:rPr lang="en-US" dirty="0" smtClean="0"/>
              <a:t> , lowers the investment threshold so firms start investing at a lower real exchange rate </a:t>
            </a:r>
            <a:r>
              <a:rPr lang="en-US" i="1" dirty="0" smtClean="0"/>
              <a:t>λ</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17" y="413792"/>
            <a:ext cx="8892480" cy="1143000"/>
          </a:xfrm>
        </p:spPr>
        <p:txBody>
          <a:bodyPr>
            <a:noAutofit/>
          </a:bodyPr>
          <a:lstStyle/>
          <a:p>
            <a:r>
              <a:rPr lang="en-GB" sz="3400" dirty="0" smtClean="0">
                <a:effectLst>
                  <a:outerShdw blurRad="38100" dist="38100" dir="2700000" algn="tl">
                    <a:srgbClr val="000000">
                      <a:alpha val="43137"/>
                    </a:srgbClr>
                  </a:outerShdw>
                </a:effectLst>
              </a:rPr>
              <a:t>Data: Real exchange rate, current account, tourism and non-primary </a:t>
            </a:r>
            <a:r>
              <a:rPr lang="en-US" sz="3400" dirty="0" smtClean="0">
                <a:effectLst>
                  <a:outerShdw blurRad="38100" dist="38100" dir="2700000" algn="tl">
                    <a:srgbClr val="000000">
                      <a:alpha val="43137"/>
                    </a:srgbClr>
                  </a:outerShdw>
                </a:effectLst>
              </a:rPr>
              <a:t>merchandise exports </a:t>
            </a:r>
            <a:endParaRPr lang="en-US" sz="3400" dirty="0">
              <a:effectLst>
                <a:outerShdw blurRad="38100" dist="38100" dir="2700000" algn="tl">
                  <a:srgbClr val="000000">
                    <a:alpha val="43137"/>
                  </a:srgbClr>
                </a:outerShdw>
              </a:effectLst>
            </a:endParaRPr>
          </a:p>
        </p:txBody>
      </p:sp>
      <p:pic>
        <p:nvPicPr>
          <p:cNvPr id="8" name="Content Placeholder 7"/>
          <p:cNvPicPr>
            <a:picLocks noGrp="1"/>
          </p:cNvPicPr>
          <p:nvPr>
            <p:ph idx="1"/>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952609" y="1600200"/>
            <a:ext cx="7238781" cy="4525963"/>
          </a:xfrm>
          <a:prstGeom prst="rect">
            <a:avLst/>
          </a:prstGeom>
          <a:noFill/>
          <a:ln>
            <a:noFill/>
          </a:ln>
        </p:spPr>
      </p:pic>
      <p:sp>
        <p:nvSpPr>
          <p:cNvPr id="4" name="TextBox 3"/>
          <p:cNvSpPr txBox="1"/>
          <p:nvPr/>
        </p:nvSpPr>
        <p:spPr>
          <a:xfrm>
            <a:off x="1115616" y="1484784"/>
            <a:ext cx="335207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the current account</a:t>
            </a:r>
            <a:endParaRPr lang="en-US" sz="1400" dirty="0"/>
          </a:p>
        </p:txBody>
      </p:sp>
      <p:sp>
        <p:nvSpPr>
          <p:cNvPr id="5" name="TextBox 4"/>
          <p:cNvSpPr txBox="1"/>
          <p:nvPr/>
        </p:nvSpPr>
        <p:spPr>
          <a:xfrm>
            <a:off x="1223004" y="3789040"/>
            <a:ext cx="3204980"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change in tourism</a:t>
            </a:r>
            <a:endParaRPr lang="en-US" sz="1400" dirty="0"/>
          </a:p>
        </p:txBody>
      </p:sp>
      <p:sp>
        <p:nvSpPr>
          <p:cNvPr id="6" name="TextBox 5"/>
          <p:cNvSpPr txBox="1"/>
          <p:nvPr/>
        </p:nvSpPr>
        <p:spPr>
          <a:xfrm>
            <a:off x="5190871" y="1484784"/>
            <a:ext cx="2477473"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tourism</a:t>
            </a:r>
            <a:endParaRPr lang="en-US" sz="1400" dirty="0"/>
          </a:p>
        </p:txBody>
      </p:sp>
      <p:sp>
        <p:nvSpPr>
          <p:cNvPr id="7" name="TextBox 6"/>
          <p:cNvSpPr txBox="1"/>
          <p:nvPr/>
        </p:nvSpPr>
        <p:spPr>
          <a:xfrm>
            <a:off x="4981457" y="3789040"/>
            <a:ext cx="290291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other exports</a:t>
            </a: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VAR model</a:t>
            </a:r>
            <a:endParaRPr lang="en-US" dirty="0">
              <a:effectLst>
                <a:outerShdw blurRad="38100" dist="38100" dir="2700000" algn="tl">
                  <a:srgbClr val="000000">
                    <a:alpha val="43137"/>
                  </a:srgbClr>
                </a:outerShdw>
              </a:effectLst>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246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55576" y="1803561"/>
            <a:ext cx="4176464" cy="1337407"/>
          </a:xfrm>
          <a:prstGeom prst="rect">
            <a:avLst/>
          </a:prstGeom>
          <a:noFill/>
        </p:spPr>
      </p:pic>
      <p:sp>
        <p:nvSpPr>
          <p:cNvPr id="624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246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55576" y="3429000"/>
            <a:ext cx="5017648" cy="504056"/>
          </a:xfrm>
          <a:prstGeom prst="rect">
            <a:avLst/>
          </a:prstGeom>
          <a:noFill/>
        </p:spPr>
      </p:pic>
      <p:sp>
        <p:nvSpPr>
          <p:cNvPr id="8" name="TextBox 7"/>
          <p:cNvSpPr txBox="1"/>
          <p:nvPr/>
        </p:nvSpPr>
        <p:spPr>
          <a:xfrm>
            <a:off x="395536" y="4349422"/>
            <a:ext cx="8508291" cy="181588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i="1" dirty="0" smtClean="0"/>
              <a:t>E</a:t>
            </a:r>
            <a:r>
              <a:rPr lang="en-US" sz="2800" dirty="0" smtClean="0"/>
              <a:t> = real exchange rate (i.e., </a:t>
            </a:r>
            <a:r>
              <a:rPr lang="el-GR" sz="2800" i="1" dirty="0" smtClean="0"/>
              <a:t>λ</a:t>
            </a:r>
            <a:r>
              <a:rPr lang="en-US" sz="2800" dirty="0" smtClean="0"/>
              <a:t>)</a:t>
            </a:r>
          </a:p>
          <a:p>
            <a:r>
              <a:rPr lang="en-US" sz="2800" i="1" dirty="0" smtClean="0"/>
              <a:t>CA</a:t>
            </a:r>
            <a:r>
              <a:rPr lang="en-US" sz="2800" dirty="0" smtClean="0"/>
              <a:t> = current account (% of </a:t>
            </a:r>
            <a:r>
              <a:rPr lang="en-US" sz="2800" i="1" dirty="0" smtClean="0"/>
              <a:t>GDP</a:t>
            </a:r>
            <a:r>
              <a:rPr lang="en-US" sz="2800" dirty="0" smtClean="0"/>
              <a:t>)</a:t>
            </a:r>
          </a:p>
          <a:p>
            <a:r>
              <a:rPr lang="en-US" sz="2800" i="1" dirty="0" smtClean="0">
                <a:sym typeface="Symbol"/>
              </a:rPr>
              <a:t></a:t>
            </a:r>
            <a:r>
              <a:rPr lang="en-US" sz="2800" i="1" dirty="0" smtClean="0"/>
              <a:t>T</a:t>
            </a:r>
            <a:r>
              <a:rPr lang="en-US" sz="2800" dirty="0" smtClean="0"/>
              <a:t> = change in tourists (% of population)</a:t>
            </a:r>
          </a:p>
          <a:p>
            <a:r>
              <a:rPr lang="en-US" sz="2800" i="1" dirty="0" smtClean="0">
                <a:sym typeface="Symbol"/>
              </a:rPr>
              <a:t></a:t>
            </a:r>
            <a:r>
              <a:rPr lang="en-US" sz="2800" i="1" dirty="0" smtClean="0"/>
              <a:t>NP</a:t>
            </a:r>
            <a:r>
              <a:rPr lang="en-US" sz="2800" dirty="0" smtClean="0"/>
              <a:t> = change in non-primary exports (% of total exports)</a:t>
            </a:r>
            <a:endParaRPr lang="en-US" sz="2800" dirty="0"/>
          </a:p>
        </p:txBody>
      </p:sp>
      <p:sp>
        <p:nvSpPr>
          <p:cNvPr id="9" name="TextBox 8"/>
          <p:cNvSpPr txBox="1"/>
          <p:nvPr/>
        </p:nvSpPr>
        <p:spPr>
          <a:xfrm rot="21407291">
            <a:off x="6181352" y="3212954"/>
            <a:ext cx="2617896" cy="83099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i="1" dirty="0" smtClean="0"/>
              <a:t>E</a:t>
            </a:r>
            <a:r>
              <a:rPr lang="en-US" sz="2400" dirty="0" smtClean="0"/>
              <a:t>, </a:t>
            </a:r>
            <a:r>
              <a:rPr lang="en-US" sz="2400" i="1" dirty="0" smtClean="0"/>
              <a:t>CA</a:t>
            </a:r>
            <a:r>
              <a:rPr lang="en-US" sz="2400" dirty="0" smtClean="0"/>
              <a:t>: No unit roots</a:t>
            </a:r>
            <a:br>
              <a:rPr lang="en-US" sz="2400" dirty="0" smtClean="0"/>
            </a:br>
            <a:r>
              <a:rPr lang="en-US" sz="2400" i="1" dirty="0" smtClean="0"/>
              <a:t>T</a:t>
            </a:r>
            <a:r>
              <a:rPr lang="en-US" sz="2400" dirty="0" smtClean="0"/>
              <a:t>, </a:t>
            </a:r>
            <a:r>
              <a:rPr lang="en-US" sz="2400" i="1" dirty="0" smtClean="0"/>
              <a:t>NP</a:t>
            </a:r>
            <a:r>
              <a:rPr lang="en-US" sz="2400" dirty="0" smtClean="0"/>
              <a:t>: Unit roots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63272" cy="5141168"/>
          </a:xfrm>
        </p:spPr>
        <p:txBody>
          <a:bodyPr>
            <a:noAutofit/>
          </a:bodyPr>
          <a:lstStyle/>
          <a:p>
            <a:pPr>
              <a:lnSpc>
                <a:spcPts val="3000"/>
              </a:lnSpc>
            </a:pPr>
            <a:r>
              <a:rPr lang="en-US" sz="2800" dirty="0" smtClean="0"/>
              <a:t>Abundant natural resources brought Iceland a systemically overvalued currency, with adverse effects on the secondary tradable sector</a:t>
            </a:r>
          </a:p>
          <a:p>
            <a:pPr>
              <a:lnSpc>
                <a:spcPts val="3000"/>
              </a:lnSpc>
            </a:pPr>
            <a:r>
              <a:rPr lang="en-US" sz="2800" dirty="0" smtClean="0"/>
              <a:t>During 2003-2008 another national treasure, the sovereign’s AAA rating, was used to attract foreign capital, elevating the real exchange rate even further</a:t>
            </a:r>
          </a:p>
          <a:p>
            <a:pPr>
              <a:lnSpc>
                <a:spcPts val="3000"/>
              </a:lnSpc>
            </a:pPr>
            <a:r>
              <a:rPr lang="en-US" sz="2800" dirty="0" smtClean="0"/>
              <a:t>The financial collapse in 2008 left Iceland with a large foreign debt without the possibility of rollovers in foreign capital markets</a:t>
            </a:r>
          </a:p>
          <a:p>
            <a:pPr>
              <a:lnSpc>
                <a:spcPts val="3000"/>
              </a:lnSpc>
            </a:pPr>
            <a:r>
              <a:rPr lang="en-US" sz="2800" dirty="0" smtClean="0"/>
              <a:t>The currency plunged, producing a bout of the Dutch disease in reverse as witnessed, in particular, by a massive expansion of tourism after the crash</a:t>
            </a:r>
            <a:endParaRPr lang="is-I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MLE estimation results for VAR(2)</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0200"/>
          <a:ext cx="8229600" cy="46329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20506">
                <a:tc>
                  <a:txBody>
                    <a:bodyPr/>
                    <a:lstStyle/>
                    <a:p>
                      <a:r>
                        <a:rPr lang="en-US" sz="2600" dirty="0" smtClean="0"/>
                        <a:t>1960-2012</a:t>
                      </a:r>
                      <a:endParaRPr lang="en-US" sz="2600" dirty="0"/>
                    </a:p>
                  </a:txBody>
                  <a:tcPr/>
                </a:tc>
                <a:tc>
                  <a:txBody>
                    <a:bodyPr/>
                    <a:lstStyle/>
                    <a:p>
                      <a:pPr algn="ctr"/>
                      <a:r>
                        <a:rPr lang="en-US" sz="2800" dirty="0" smtClean="0"/>
                        <a:t>Log(</a:t>
                      </a:r>
                      <a:r>
                        <a:rPr lang="en-US" sz="2800" i="1" dirty="0" smtClean="0"/>
                        <a:t>E</a:t>
                      </a:r>
                      <a:r>
                        <a:rPr lang="en-US" sz="2800" dirty="0" smtClean="0"/>
                        <a:t>)</a:t>
                      </a:r>
                      <a:endParaRPr lang="en-US" sz="2800" dirty="0"/>
                    </a:p>
                  </a:txBody>
                  <a:tcPr/>
                </a:tc>
                <a:tc>
                  <a:txBody>
                    <a:bodyPr/>
                    <a:lstStyle/>
                    <a:p>
                      <a:pPr algn="ctr"/>
                      <a:r>
                        <a:rPr lang="en-US" sz="2800" i="1" dirty="0" smtClean="0"/>
                        <a:t>CA</a:t>
                      </a:r>
                      <a:endParaRPr lang="en-US" sz="2800" i="1" dirty="0"/>
                    </a:p>
                  </a:txBody>
                  <a:tcPr/>
                </a:tc>
                <a:tc>
                  <a:txBody>
                    <a:bodyPr/>
                    <a:lstStyle/>
                    <a:p>
                      <a:pPr algn="ctr"/>
                      <a:r>
                        <a:rPr lang="en-US" sz="2800" i="1" dirty="0" smtClean="0">
                          <a:sym typeface="Symbol"/>
                        </a:rPr>
                        <a:t></a:t>
                      </a:r>
                      <a:r>
                        <a:rPr lang="en-US" sz="2800" i="1" dirty="0" smtClean="0"/>
                        <a:t>T</a:t>
                      </a:r>
                      <a:endParaRPr lang="en-US" sz="2800" i="1" dirty="0"/>
                    </a:p>
                  </a:txBody>
                  <a:tcPr/>
                </a:tc>
                <a:tc>
                  <a:txBody>
                    <a:bodyPr/>
                    <a:lstStyle/>
                    <a:p>
                      <a:pPr algn="ctr"/>
                      <a:r>
                        <a:rPr lang="en-US" sz="2800" i="1" dirty="0" smtClean="0">
                          <a:sym typeface="Symbol"/>
                        </a:rPr>
                        <a:t></a:t>
                      </a:r>
                      <a:r>
                        <a:rPr lang="en-US" sz="2800" i="1" dirty="0" smtClean="0"/>
                        <a:t>N</a:t>
                      </a:r>
                      <a:r>
                        <a:rPr lang="en-US" sz="2800" i="1" baseline="0" dirty="0" smtClean="0"/>
                        <a:t>P</a:t>
                      </a:r>
                      <a:endParaRPr lang="en-US" sz="2800" i="1" baseline="0" dirty="0"/>
                    </a:p>
                  </a:txBody>
                  <a:tcPr/>
                </a:tc>
              </a:tr>
              <a:tr h="420506">
                <a:tc>
                  <a:txBody>
                    <a:bodyPr/>
                    <a:lstStyle/>
                    <a:p>
                      <a:r>
                        <a:rPr lang="en-US" sz="2400" dirty="0" smtClean="0"/>
                        <a:t>Log(</a:t>
                      </a:r>
                      <a:r>
                        <a:rPr lang="en-US" sz="2400" i="1" dirty="0" smtClean="0"/>
                        <a:t>E</a:t>
                      </a:r>
                      <a:r>
                        <a:rPr lang="en-US" sz="2400" i="1" baseline="-25000" dirty="0" smtClean="0"/>
                        <a:t>-1</a:t>
                      </a:r>
                      <a:r>
                        <a:rPr lang="en-US" sz="2400" dirty="0" smtClean="0"/>
                        <a:t>)</a:t>
                      </a:r>
                      <a:endParaRPr lang="en-US" sz="2400" dirty="0"/>
                    </a:p>
                  </a:txBody>
                  <a:tcPr/>
                </a:tc>
                <a:tc>
                  <a:txBody>
                    <a:bodyPr/>
                    <a:lstStyle/>
                    <a:p>
                      <a:pPr algn="ctr"/>
                      <a:r>
                        <a:rPr lang="en-US" sz="2400" dirty="0" smtClean="0"/>
                        <a:t>0.96*</a:t>
                      </a:r>
                      <a:endParaRPr lang="en-US" sz="2400" dirty="0"/>
                    </a:p>
                  </a:txBody>
                  <a:tcPr/>
                </a:tc>
                <a:tc>
                  <a:txBody>
                    <a:bodyPr/>
                    <a:lstStyle/>
                    <a:p>
                      <a:pPr algn="ctr"/>
                      <a:r>
                        <a:rPr lang="en-US" sz="2400" dirty="0" smtClean="0"/>
                        <a:t>33.29*</a:t>
                      </a:r>
                      <a:endParaRPr lang="en-US" sz="2400" dirty="0"/>
                    </a:p>
                  </a:txBody>
                  <a:tcPr/>
                </a:tc>
                <a:tc>
                  <a:txBody>
                    <a:bodyPr/>
                    <a:lstStyle/>
                    <a:p>
                      <a:pPr algn="ctr"/>
                      <a:r>
                        <a:rPr lang="en-US" sz="2400" dirty="0" smtClean="0"/>
                        <a:t>10.02</a:t>
                      </a:r>
                      <a:endParaRPr lang="en-US" sz="2400" dirty="0"/>
                    </a:p>
                  </a:txBody>
                  <a:tcPr/>
                </a:tc>
                <a:tc>
                  <a:txBody>
                    <a:bodyPr/>
                    <a:lstStyle/>
                    <a:p>
                      <a:pPr algn="ctr"/>
                      <a:r>
                        <a:rPr lang="en-US" sz="2400" dirty="0" smtClean="0"/>
                        <a:t>8.71</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Log(</a:t>
                      </a:r>
                      <a:r>
                        <a:rPr lang="en-US" sz="2400" i="1" dirty="0" smtClean="0"/>
                        <a:t>E</a:t>
                      </a:r>
                      <a:r>
                        <a:rPr lang="en-US" sz="2400" i="1" baseline="-25000" dirty="0" smtClean="0"/>
                        <a:t>-2</a:t>
                      </a:r>
                      <a:r>
                        <a:rPr lang="en-US" sz="2400" dirty="0" smtClean="0"/>
                        <a:t>)</a:t>
                      </a:r>
                    </a:p>
                  </a:txBody>
                  <a:tcPr/>
                </a:tc>
                <a:tc>
                  <a:txBody>
                    <a:bodyPr/>
                    <a:lstStyle/>
                    <a:p>
                      <a:pPr algn="ctr"/>
                      <a:r>
                        <a:rPr lang="en-US" sz="2400" dirty="0" smtClean="0"/>
                        <a:t>-0.22</a:t>
                      </a:r>
                      <a:endParaRPr lang="en-US" sz="2400" dirty="0"/>
                    </a:p>
                  </a:txBody>
                  <a:tcPr/>
                </a:tc>
                <a:tc>
                  <a:txBody>
                    <a:bodyPr/>
                    <a:lstStyle/>
                    <a:p>
                      <a:pPr algn="ctr"/>
                      <a:r>
                        <a:rPr lang="en-US" sz="2400" dirty="0" smtClean="0"/>
                        <a:t>-30.18*</a:t>
                      </a:r>
                      <a:endParaRPr lang="en-US" sz="2400" dirty="0"/>
                    </a:p>
                  </a:txBody>
                  <a:tcPr/>
                </a:tc>
                <a:tc>
                  <a:txBody>
                    <a:bodyPr/>
                    <a:lstStyle/>
                    <a:p>
                      <a:pPr algn="ctr"/>
                      <a:r>
                        <a:rPr lang="en-US" sz="2400" dirty="0" smtClean="0"/>
                        <a:t>26.50*</a:t>
                      </a:r>
                      <a:endParaRPr lang="en-US" sz="2400" dirty="0"/>
                    </a:p>
                  </a:txBody>
                  <a:tcPr/>
                </a:tc>
                <a:tc>
                  <a:txBody>
                    <a:bodyPr/>
                    <a:lstStyle/>
                    <a:p>
                      <a:pPr algn="ctr"/>
                      <a:r>
                        <a:rPr lang="en-US" sz="2400" dirty="0" smtClean="0"/>
                        <a:t>-11.50*</a:t>
                      </a:r>
                      <a:endParaRPr lang="en-US" sz="2400" dirty="0"/>
                    </a:p>
                  </a:txBody>
                  <a:tcPr/>
                </a:tc>
              </a:tr>
              <a:tr h="420506">
                <a:tc>
                  <a:txBody>
                    <a:bodyPr/>
                    <a:lstStyle/>
                    <a:p>
                      <a:r>
                        <a:rPr lang="en-US" sz="2400" i="1" dirty="0" smtClean="0"/>
                        <a:t>CA</a:t>
                      </a:r>
                      <a:r>
                        <a:rPr lang="en-US" sz="2400" i="1" baseline="-25000" dirty="0" smtClean="0"/>
                        <a:t>-1</a:t>
                      </a:r>
                      <a:endParaRPr lang="en-US" sz="2400" i="1" baseline="-25000" dirty="0"/>
                    </a:p>
                  </a:txBody>
                  <a:tcPr/>
                </a:tc>
                <a:tc>
                  <a:txBody>
                    <a:bodyPr/>
                    <a:lstStyle/>
                    <a:p>
                      <a:pPr algn="ctr"/>
                      <a:r>
                        <a:rPr lang="en-US" sz="2400" dirty="0" smtClean="0"/>
                        <a:t>-0.00</a:t>
                      </a:r>
                      <a:endParaRPr lang="en-US" sz="2400" dirty="0"/>
                    </a:p>
                  </a:txBody>
                  <a:tcPr/>
                </a:tc>
                <a:tc>
                  <a:txBody>
                    <a:bodyPr/>
                    <a:lstStyle/>
                    <a:p>
                      <a:pPr algn="ctr"/>
                      <a:r>
                        <a:rPr lang="en-US" sz="2400" dirty="0" smtClean="0"/>
                        <a:t>0.52*</a:t>
                      </a:r>
                      <a:endParaRPr lang="en-US" sz="2400" dirty="0"/>
                    </a:p>
                  </a:txBody>
                  <a:tcPr/>
                </a:tc>
                <a:tc>
                  <a:txBody>
                    <a:bodyPr/>
                    <a:lstStyle/>
                    <a:p>
                      <a:pPr algn="ctr"/>
                      <a:r>
                        <a:rPr lang="en-US" sz="2400" dirty="0" smtClean="0"/>
                        <a:t>-0.51*</a:t>
                      </a:r>
                      <a:endParaRPr lang="en-US" sz="2400" dirty="0"/>
                    </a:p>
                  </a:txBody>
                  <a:tcPr/>
                </a:tc>
                <a:tc>
                  <a:txBody>
                    <a:bodyPr/>
                    <a:lstStyle/>
                    <a:p>
                      <a:pPr algn="ctr"/>
                      <a:r>
                        <a:rPr lang="en-US" sz="2400" dirty="0" smtClean="0"/>
                        <a:t>-0.21</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t>CA</a:t>
                      </a:r>
                      <a:r>
                        <a:rPr lang="en-US" sz="2400" i="1" baseline="-25000" dirty="0" smtClean="0"/>
                        <a:t>-2</a:t>
                      </a:r>
                    </a:p>
                  </a:txBody>
                  <a:tcPr/>
                </a:tc>
                <a:tc>
                  <a:txBody>
                    <a:bodyPr/>
                    <a:lstStyle/>
                    <a:p>
                      <a:pPr algn="ctr"/>
                      <a:r>
                        <a:rPr lang="en-US" sz="2400" dirty="0" smtClean="0"/>
                        <a:t>0.00</a:t>
                      </a:r>
                      <a:endParaRPr lang="en-US" sz="2400" dirty="0"/>
                    </a:p>
                  </a:txBody>
                  <a:tcPr/>
                </a:tc>
                <a:tc>
                  <a:txBody>
                    <a:bodyPr/>
                    <a:lstStyle/>
                    <a:p>
                      <a:pPr algn="ctr"/>
                      <a:r>
                        <a:rPr lang="en-US" sz="2400" dirty="0" smtClean="0"/>
                        <a:t>0.10</a:t>
                      </a:r>
                      <a:endParaRPr lang="en-US" sz="2400" dirty="0"/>
                    </a:p>
                  </a:txBody>
                  <a:tcPr/>
                </a:tc>
                <a:tc>
                  <a:txBody>
                    <a:bodyPr/>
                    <a:lstStyle/>
                    <a:p>
                      <a:pPr algn="ctr"/>
                      <a:r>
                        <a:rPr lang="en-US" sz="2400" dirty="0" smtClean="0"/>
                        <a:t>0.23</a:t>
                      </a:r>
                      <a:endParaRPr lang="en-US" sz="2400" dirty="0"/>
                    </a:p>
                  </a:txBody>
                  <a:tcPr/>
                </a:tc>
                <a:tc>
                  <a:txBody>
                    <a:bodyPr/>
                    <a:lstStyle/>
                    <a:p>
                      <a:pPr algn="ctr"/>
                      <a:r>
                        <a:rPr lang="en-US" sz="2400" dirty="0" smtClean="0"/>
                        <a:t>0.15</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sym typeface="Symbol"/>
                        </a:rPr>
                        <a:t></a:t>
                      </a:r>
                      <a:r>
                        <a:rPr lang="en-US" sz="2400" i="1" dirty="0" smtClean="0"/>
                        <a:t>T</a:t>
                      </a:r>
                      <a:r>
                        <a:rPr lang="en-US" sz="2400" i="1" baseline="-25000" dirty="0" smtClean="0"/>
                        <a:t>-1</a:t>
                      </a:r>
                    </a:p>
                  </a:txBody>
                  <a:tcPr/>
                </a:tc>
                <a:tc>
                  <a:txBody>
                    <a:bodyPr/>
                    <a:lstStyle/>
                    <a:p>
                      <a:pPr algn="ctr"/>
                      <a:r>
                        <a:rPr lang="en-US" sz="2400" dirty="0" smtClean="0"/>
                        <a:t>-0.00</a:t>
                      </a:r>
                      <a:endParaRPr lang="en-US" sz="2400" dirty="0"/>
                    </a:p>
                  </a:txBody>
                  <a:tcPr/>
                </a:tc>
                <a:tc>
                  <a:txBody>
                    <a:bodyPr/>
                    <a:lstStyle/>
                    <a:p>
                      <a:pPr algn="ctr"/>
                      <a:r>
                        <a:rPr lang="en-US" sz="2400" dirty="0" smtClean="0"/>
                        <a:t>-0.12</a:t>
                      </a:r>
                      <a:endParaRPr lang="en-US" sz="2400" dirty="0"/>
                    </a:p>
                  </a:txBody>
                  <a:tcPr/>
                </a:tc>
                <a:tc>
                  <a:txBody>
                    <a:bodyPr/>
                    <a:lstStyle/>
                    <a:p>
                      <a:pPr algn="ctr"/>
                      <a:r>
                        <a:rPr lang="en-US" sz="2400" dirty="0" smtClean="0"/>
                        <a:t>0.35*</a:t>
                      </a:r>
                      <a:endParaRPr lang="en-US" sz="2400" dirty="0"/>
                    </a:p>
                  </a:txBody>
                  <a:tcPr/>
                </a:tc>
                <a:tc>
                  <a:txBody>
                    <a:bodyPr/>
                    <a:lstStyle/>
                    <a:p>
                      <a:pPr algn="ctr"/>
                      <a:r>
                        <a:rPr lang="en-US" sz="2400" dirty="0" smtClean="0"/>
                        <a:t>0.13</a:t>
                      </a:r>
                      <a:endParaRPr lang="en-US" sz="2400" dirty="0"/>
                    </a:p>
                  </a:txBody>
                  <a:tcPr/>
                </a:tc>
              </a:tr>
              <a:tr h="420506">
                <a:tc>
                  <a:txBody>
                    <a:bodyPr/>
                    <a:lstStyle/>
                    <a:p>
                      <a:r>
                        <a:rPr lang="en-US" sz="2400" i="1" dirty="0" smtClean="0">
                          <a:sym typeface="Symbol"/>
                        </a:rPr>
                        <a:t></a:t>
                      </a:r>
                      <a:r>
                        <a:rPr lang="en-US" sz="2400" i="1" dirty="0" smtClean="0"/>
                        <a:t>T</a:t>
                      </a:r>
                      <a:r>
                        <a:rPr lang="en-US" sz="2400" i="1" baseline="-25000" dirty="0" smtClean="0"/>
                        <a:t>-2</a:t>
                      </a:r>
                      <a:endParaRPr lang="en-US" sz="2400" dirty="0"/>
                    </a:p>
                  </a:txBody>
                  <a:tcPr/>
                </a:tc>
                <a:tc>
                  <a:txBody>
                    <a:bodyPr/>
                    <a:lstStyle/>
                    <a:p>
                      <a:pPr algn="ctr"/>
                      <a:r>
                        <a:rPr lang="en-US" sz="2400" dirty="0" smtClean="0"/>
                        <a:t>-0.03</a:t>
                      </a:r>
                      <a:endParaRPr lang="en-US" sz="2400" dirty="0"/>
                    </a:p>
                  </a:txBody>
                  <a:tcPr/>
                </a:tc>
                <a:tc>
                  <a:txBody>
                    <a:bodyPr/>
                    <a:lstStyle/>
                    <a:p>
                      <a:pPr algn="ctr"/>
                      <a:r>
                        <a:rPr lang="en-US" sz="2400" dirty="0" smtClean="0"/>
                        <a:t>-11.65</a:t>
                      </a:r>
                      <a:endParaRPr lang="en-US" sz="2400" dirty="0"/>
                    </a:p>
                  </a:txBody>
                  <a:tcPr/>
                </a:tc>
                <a:tc>
                  <a:txBody>
                    <a:bodyPr/>
                    <a:lstStyle/>
                    <a:p>
                      <a:pPr algn="ctr"/>
                      <a:r>
                        <a:rPr lang="en-US" sz="2400" dirty="0" smtClean="0"/>
                        <a:t>0.35*</a:t>
                      </a:r>
                      <a:endParaRPr lang="en-US" sz="2400" dirty="0"/>
                    </a:p>
                  </a:txBody>
                  <a:tcPr/>
                </a:tc>
                <a:tc>
                  <a:txBody>
                    <a:bodyPr/>
                    <a:lstStyle/>
                    <a:p>
                      <a:pPr algn="ctr"/>
                      <a:r>
                        <a:rPr lang="en-US" sz="2400" dirty="0" smtClean="0"/>
                        <a:t>12.78</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-1</a:t>
                      </a:r>
                      <a:endParaRPr lang="en-US" sz="2400" dirty="0"/>
                    </a:p>
                  </a:txBody>
                  <a:tcPr/>
                </a:tc>
                <a:tc>
                  <a:txBody>
                    <a:bodyPr/>
                    <a:lstStyle/>
                    <a:p>
                      <a:pPr algn="ctr"/>
                      <a:r>
                        <a:rPr lang="en-US" sz="2400" dirty="0" smtClean="0"/>
                        <a:t>0.06</a:t>
                      </a:r>
                      <a:endParaRPr lang="en-US" sz="2400" dirty="0"/>
                    </a:p>
                  </a:txBody>
                  <a:tcPr/>
                </a:tc>
                <a:tc>
                  <a:txBody>
                    <a:bodyPr/>
                    <a:lstStyle/>
                    <a:p>
                      <a:pPr algn="ctr"/>
                      <a:r>
                        <a:rPr lang="en-US" sz="2400" dirty="0" smtClean="0"/>
                        <a:t>11.94</a:t>
                      </a:r>
                      <a:endParaRPr lang="en-US" sz="2400" dirty="0"/>
                    </a:p>
                  </a:txBody>
                  <a:tcPr/>
                </a:tc>
                <a:tc>
                  <a:txBody>
                    <a:bodyPr/>
                    <a:lstStyle/>
                    <a:p>
                      <a:pPr algn="ctr"/>
                      <a:r>
                        <a:rPr lang="en-US" sz="2400" dirty="0" smtClean="0"/>
                        <a:t>-0.60*</a:t>
                      </a:r>
                      <a:endParaRPr lang="en-US" sz="2400" dirty="0"/>
                    </a:p>
                  </a:txBody>
                  <a:tcPr/>
                </a:tc>
                <a:tc>
                  <a:txBody>
                    <a:bodyPr/>
                    <a:lstStyle/>
                    <a:p>
                      <a:pPr algn="ctr"/>
                      <a:r>
                        <a:rPr lang="en-US" sz="2400" dirty="0" smtClean="0"/>
                        <a:t>-9.36</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-2</a:t>
                      </a:r>
                      <a:endParaRPr lang="en-US" sz="2400" dirty="0"/>
                    </a:p>
                  </a:txBody>
                  <a:tcPr/>
                </a:tc>
                <a:tc>
                  <a:txBody>
                    <a:bodyPr/>
                    <a:lstStyle/>
                    <a:p>
                      <a:pPr algn="ctr"/>
                      <a:r>
                        <a:rPr lang="en-US" sz="2400" dirty="0" smtClean="0"/>
                        <a:t>0.01</a:t>
                      </a:r>
                      <a:endParaRPr lang="en-US" sz="2400" dirty="0"/>
                    </a:p>
                  </a:txBody>
                  <a:tcPr/>
                </a:tc>
                <a:tc>
                  <a:txBody>
                    <a:bodyPr/>
                    <a:lstStyle/>
                    <a:p>
                      <a:pPr algn="ctr"/>
                      <a:r>
                        <a:rPr lang="en-US" sz="2400" dirty="0" smtClean="0"/>
                        <a:t>-0.02</a:t>
                      </a:r>
                      <a:endParaRPr lang="en-US" sz="2400" dirty="0"/>
                    </a:p>
                  </a:txBody>
                  <a:tcPr/>
                </a:tc>
                <a:tc>
                  <a:txBody>
                    <a:bodyPr/>
                    <a:lstStyle/>
                    <a:p>
                      <a:pPr algn="ctr"/>
                      <a:r>
                        <a:rPr lang="en-US" sz="2400" dirty="0" smtClean="0"/>
                        <a:t>-0.42</a:t>
                      </a:r>
                      <a:endParaRPr lang="en-US" sz="2400" dirty="0"/>
                    </a:p>
                  </a:txBody>
                  <a:tcPr/>
                </a:tc>
                <a:tc>
                  <a:txBody>
                    <a:bodyPr/>
                    <a:lstStyle/>
                    <a:p>
                      <a:pPr algn="ctr"/>
                      <a:r>
                        <a:rPr lang="en-US" sz="2400" dirty="0" smtClean="0"/>
                        <a:t>-0.24</a:t>
                      </a:r>
                      <a:endParaRPr lang="en-US" sz="2400" dirty="0"/>
                    </a:p>
                  </a:txBody>
                  <a:tcPr/>
                </a:tc>
              </a:tr>
              <a:tr h="420506">
                <a:tc>
                  <a:txBody>
                    <a:bodyPr/>
                    <a:lstStyle/>
                    <a:p>
                      <a:r>
                        <a:rPr lang="en-US" sz="2400" i="1" dirty="0" smtClean="0"/>
                        <a:t>R</a:t>
                      </a:r>
                      <a:r>
                        <a:rPr lang="en-US" sz="2400" i="1" baseline="30000" dirty="0" smtClean="0"/>
                        <a:t>2</a:t>
                      </a:r>
                      <a:endParaRPr lang="en-US" sz="2400" i="1" baseline="30000" dirty="0"/>
                    </a:p>
                  </a:txBody>
                  <a:tcPr/>
                </a:tc>
                <a:tc>
                  <a:txBody>
                    <a:bodyPr/>
                    <a:lstStyle/>
                    <a:p>
                      <a:pPr algn="ctr"/>
                      <a:r>
                        <a:rPr lang="en-US" sz="2400" dirty="0" smtClean="0"/>
                        <a:t>0.60</a:t>
                      </a:r>
                      <a:endParaRPr lang="en-US" sz="2400" dirty="0"/>
                    </a:p>
                  </a:txBody>
                  <a:tcPr/>
                </a:tc>
                <a:tc>
                  <a:txBody>
                    <a:bodyPr/>
                    <a:lstStyle/>
                    <a:p>
                      <a:pPr algn="ctr"/>
                      <a:r>
                        <a:rPr lang="en-US" sz="2400" dirty="0" smtClean="0"/>
                        <a:t>0.65</a:t>
                      </a:r>
                      <a:endParaRPr lang="en-US" sz="2400" dirty="0"/>
                    </a:p>
                  </a:txBody>
                  <a:tcPr/>
                </a:tc>
                <a:tc>
                  <a:txBody>
                    <a:bodyPr/>
                    <a:lstStyle/>
                    <a:p>
                      <a:pPr algn="ctr"/>
                      <a:r>
                        <a:rPr lang="en-US" sz="2400" dirty="0" smtClean="0"/>
                        <a:t>0.58</a:t>
                      </a:r>
                      <a:endParaRPr lang="en-US" sz="2400" dirty="0"/>
                    </a:p>
                  </a:txBody>
                  <a:tcPr/>
                </a:tc>
                <a:tc>
                  <a:txBody>
                    <a:bodyPr/>
                    <a:lstStyle/>
                    <a:p>
                      <a:pPr algn="ctr"/>
                      <a:r>
                        <a:rPr lang="en-US" sz="2400" dirty="0" smtClean="0"/>
                        <a:t>0.26</a:t>
                      </a:r>
                      <a:endParaRPr lang="en-US" sz="2400" dirty="0"/>
                    </a:p>
                  </a:txBody>
                  <a:tcPr/>
                </a:tc>
              </a:tr>
            </a:tbl>
          </a:graphicData>
        </a:graphic>
      </p:graphicFrame>
      <p:sp>
        <p:nvSpPr>
          <p:cNvPr id="5" name="TextBox 4"/>
          <p:cNvSpPr txBox="1"/>
          <p:nvPr/>
        </p:nvSpPr>
        <p:spPr>
          <a:xfrm>
            <a:off x="2072986" y="6309320"/>
            <a:ext cx="6605719"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GB" dirty="0" smtClean="0"/>
              <a:t>t-values not shown; * denotes statistical significance at the 5% level.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792"/>
            <a:ext cx="8507288" cy="1143000"/>
          </a:xfrm>
        </p:spPr>
        <p:txBody>
          <a:bodyPr>
            <a:noAutofit/>
          </a:bodyPr>
          <a:lstStyle/>
          <a:p>
            <a:r>
              <a:rPr lang="en-GB" sz="3400" dirty="0" smtClean="0">
                <a:effectLst>
                  <a:outerShdw blurRad="38100" dist="38100" dir="2700000" algn="tl">
                    <a:srgbClr val="000000">
                      <a:alpha val="43137"/>
                    </a:srgbClr>
                  </a:outerShdw>
                </a:effectLst>
              </a:rPr>
              <a:t>VAR Results: Impulse response functions to a rise in the price of tradable goods</a:t>
            </a:r>
            <a:endParaRPr lang="is-IS" sz="3400" dirty="0">
              <a:effectLst>
                <a:outerShdw blurRad="38100" dist="38100" dir="2700000" algn="tl">
                  <a:srgbClr val="000000">
                    <a:alpha val="43137"/>
                  </a:srgbClr>
                </a:outerShdw>
              </a:effectLst>
            </a:endParaRPr>
          </a:p>
        </p:txBody>
      </p:sp>
      <p:pic>
        <p:nvPicPr>
          <p:cNvPr id="7" name="Content Placeholder 6"/>
          <p:cNvPicPr>
            <a:picLocks noGrp="1"/>
          </p:cNvPicPr>
          <p:nvPr>
            <p:ph idx="1"/>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1272685" y="1600200"/>
            <a:ext cx="6598630" cy="4525963"/>
          </a:xfrm>
          <a:prstGeom prst="rect">
            <a:avLst/>
          </a:prstGeom>
          <a:noFill/>
          <a:ln>
            <a:noFill/>
          </a:ln>
        </p:spPr>
      </p:pic>
      <p:sp>
        <p:nvSpPr>
          <p:cNvPr id="4" name="TextBox 3"/>
          <p:cNvSpPr txBox="1"/>
          <p:nvPr/>
        </p:nvSpPr>
        <p:spPr>
          <a:xfrm>
            <a:off x="1619672" y="1556792"/>
            <a:ext cx="2848985"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Log(</a:t>
            </a:r>
            <a:r>
              <a:rPr lang="en-US" i="1" dirty="0" smtClean="0"/>
              <a:t>E</a:t>
            </a:r>
            <a:r>
              <a:rPr lang="en-US" dirty="0" smtClean="0"/>
              <a:t>) to Log(</a:t>
            </a:r>
            <a:r>
              <a:rPr lang="en-US" i="1" dirty="0" smtClean="0"/>
              <a:t>E</a:t>
            </a:r>
            <a:r>
              <a:rPr lang="en-US" dirty="0" smtClean="0"/>
              <a:t>)</a:t>
            </a:r>
            <a:endParaRPr lang="en-US" dirty="0"/>
          </a:p>
        </p:txBody>
      </p:sp>
      <p:sp>
        <p:nvSpPr>
          <p:cNvPr id="5" name="TextBox 4"/>
          <p:cNvSpPr txBox="1"/>
          <p:nvPr/>
        </p:nvSpPr>
        <p:spPr>
          <a:xfrm>
            <a:off x="5076056" y="1556792"/>
            <a:ext cx="2520370"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a:t>
            </a:r>
            <a:r>
              <a:rPr lang="en-US" i="1" dirty="0" smtClean="0"/>
              <a:t>CA</a:t>
            </a:r>
            <a:r>
              <a:rPr lang="en-US" dirty="0" smtClean="0"/>
              <a:t> to Log(</a:t>
            </a:r>
            <a:r>
              <a:rPr lang="en-US" i="1" dirty="0" smtClean="0"/>
              <a:t>E</a:t>
            </a:r>
            <a:r>
              <a:rPr lang="en-US" dirty="0" smtClean="0"/>
              <a:t>)</a:t>
            </a:r>
            <a:endParaRPr lang="en-US" dirty="0"/>
          </a:p>
        </p:txBody>
      </p:sp>
      <p:sp>
        <p:nvSpPr>
          <p:cNvPr id="6" name="TextBox 5"/>
          <p:cNvSpPr txBox="1"/>
          <p:nvPr/>
        </p:nvSpPr>
        <p:spPr>
          <a:xfrm>
            <a:off x="1640938" y="3933056"/>
            <a:ext cx="2618422"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T  </a:t>
            </a:r>
            <a:r>
              <a:rPr lang="en-US" dirty="0" smtClean="0"/>
              <a:t>to Log(</a:t>
            </a:r>
            <a:r>
              <a:rPr lang="en-US" i="1" dirty="0" smtClean="0"/>
              <a:t>E</a:t>
            </a:r>
            <a:r>
              <a:rPr lang="en-US" dirty="0" smtClean="0"/>
              <a:t>)</a:t>
            </a:r>
            <a:endParaRPr lang="en-US" dirty="0"/>
          </a:p>
        </p:txBody>
      </p:sp>
      <p:sp>
        <p:nvSpPr>
          <p:cNvPr id="8" name="TextBox 7"/>
          <p:cNvSpPr txBox="1"/>
          <p:nvPr/>
        </p:nvSpPr>
        <p:spPr>
          <a:xfrm>
            <a:off x="5076056" y="3861048"/>
            <a:ext cx="2736304"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NP </a:t>
            </a:r>
            <a:r>
              <a:rPr lang="en-US" dirty="0" smtClean="0"/>
              <a:t> to Log(</a:t>
            </a:r>
            <a:r>
              <a:rPr lang="en-US" i="1" dirty="0" smtClean="0"/>
              <a:t>E</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effectLst>
                  <a:outerShdw blurRad="38100" dist="38100" dir="2700000" algn="tl">
                    <a:srgbClr val="000000">
                      <a:alpha val="43137"/>
                    </a:srgbClr>
                  </a:outerShdw>
                </a:effectLst>
              </a:rPr>
              <a:t>Tourism and food exports</a:t>
            </a:r>
            <a:endParaRPr lang="en-US"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Tourist arrivals 1995-2011 </a:t>
            </a:r>
            <a:br>
              <a:rPr lang="en-US" dirty="0" smtClean="0"/>
            </a:br>
            <a:r>
              <a:rPr lang="en-US" dirty="0" smtClean="0"/>
              <a:t>(% of population)</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Food exports 1962-2012 </a:t>
            </a:r>
            <a:br>
              <a:rPr lang="en-US" dirty="0" smtClean="0"/>
            </a:br>
            <a:r>
              <a:rPr lang="en-US" dirty="0" smtClean="0"/>
              <a:t>(% of merchandise exports)</a:t>
            </a:r>
            <a:endParaRPr lang="en-US" dirty="0"/>
          </a:p>
        </p:txBody>
      </p:sp>
      <p:sp>
        <p:nvSpPr>
          <p:cNvPr id="13" name="TextBox 12"/>
          <p:cNvSpPr txBox="1"/>
          <p:nvPr/>
        </p:nvSpPr>
        <p:spPr>
          <a:xfrm>
            <a:off x="5307777" y="6176337"/>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15" name="Content Placeholder 14"/>
          <p:cNvGraphicFramePr>
            <a:graphicFrameLocks noGrp="1"/>
          </p:cNvGraphicFramePr>
          <p:nvPr>
            <p:ph sz="half" idx="2"/>
          </p:nvPr>
        </p:nvGraphicFramePr>
        <p:xfrm>
          <a:off x="457200" y="2174875"/>
          <a:ext cx="4043363"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Discussion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5257800"/>
          </a:xfrm>
        </p:spPr>
        <p:txBody>
          <a:bodyPr>
            <a:normAutofit fontScale="92500" lnSpcReduction="10000"/>
          </a:bodyPr>
          <a:lstStyle/>
          <a:p>
            <a:r>
              <a:rPr lang="en-US" dirty="0" smtClean="0"/>
              <a:t>Capital inflows resemble natural resource windfalls in that both events flood the recipient country with easy money, triggering similar reactions among the natives</a:t>
            </a:r>
          </a:p>
          <a:p>
            <a:pPr lvl="1"/>
            <a:r>
              <a:rPr lang="en-US" dirty="0" smtClean="0"/>
              <a:t>General euphoria</a:t>
            </a:r>
          </a:p>
          <a:p>
            <a:pPr lvl="1"/>
            <a:r>
              <a:rPr lang="en-US" dirty="0" smtClean="0"/>
              <a:t>Real appreciation of the currency (Dutch disease)</a:t>
            </a:r>
          </a:p>
          <a:p>
            <a:pPr lvl="1"/>
            <a:r>
              <a:rPr lang="en-US" dirty="0" smtClean="0"/>
              <a:t>Reckless public policies in the belief that anything goes</a:t>
            </a:r>
          </a:p>
          <a:p>
            <a:pPr lvl="1"/>
            <a:r>
              <a:rPr lang="en-US" dirty="0" smtClean="0"/>
              <a:t>Rent seeking, even plunder </a:t>
            </a:r>
          </a:p>
          <a:p>
            <a:r>
              <a:rPr lang="en-GB" dirty="0" smtClean="0"/>
              <a:t>Large capital outflows can be viewed as the Dutch disease in reverse, triggering an economic downturn and real depreciation of the currency</a:t>
            </a:r>
            <a:endParaRPr lang="en-US" dirty="0"/>
          </a:p>
        </p:txBody>
      </p:sp>
      <p:sp>
        <p:nvSpPr>
          <p:cNvPr id="4" name="TextBox 3"/>
          <p:cNvSpPr txBox="1"/>
          <p:nvPr/>
        </p:nvSpPr>
        <p:spPr>
          <a:xfrm rot="21411201">
            <a:off x="7055339" y="305371"/>
            <a:ext cx="1665841" cy="1323439"/>
          </a:xfrm>
          <a:prstGeom prst="rect">
            <a:avLst/>
          </a:prstGeom>
          <a:noFill/>
        </p:spPr>
        <p:txBody>
          <a:bodyPr wrap="none" rtlCol="0">
            <a:spAutoFit/>
          </a:bodyPr>
          <a:lstStyle/>
          <a:p>
            <a:r>
              <a:rPr lang="en-US" sz="8000" dirty="0" err="1" smtClean="0">
                <a:solidFill>
                  <a:srgbClr val="C00000"/>
                </a:solidFill>
                <a:effectLst>
                  <a:outerShdw blurRad="38100" dist="38100" dir="2700000" algn="tl">
                    <a:srgbClr val="000000">
                      <a:alpha val="43137"/>
                    </a:srgbClr>
                  </a:outerShdw>
                </a:effectLst>
              </a:rPr>
              <a:t>Fini</a:t>
            </a:r>
            <a:endParaRPr lang="en-US" sz="8000"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strVal val="#ppt_w*0.70"/>
                                          </p:val>
                                        </p:tav>
                                        <p:tav tm="100000">
                                          <p:val>
                                            <p:strVal val="#ppt_w"/>
                                          </p:val>
                                        </p:tav>
                                      </p:tavLst>
                                    </p:anim>
                                    <p:anim calcmode="lin" valueType="num">
                                      <p:cBhvr>
                                        <p:cTn id="38" dur="1000" fill="hold"/>
                                        <p:tgtEl>
                                          <p:spTgt spid="4"/>
                                        </p:tgtEl>
                                        <p:attrNameLst>
                                          <p:attrName>ppt_h</p:attrName>
                                        </p:attrNameLst>
                                      </p:cBhvr>
                                      <p:tavLst>
                                        <p:tav tm="0">
                                          <p:val>
                                            <p:strVal val="#ppt_h"/>
                                          </p:val>
                                        </p:tav>
                                        <p:tav tm="100000">
                                          <p:val>
                                            <p:strVal val="#ppt_h"/>
                                          </p:val>
                                        </p:tav>
                                      </p:tavLst>
                                    </p:anim>
                                    <p:animEffect transition="in" filter="fade">
                                      <p:cBhvr>
                                        <p:cTn id="3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effectLst>
                  <a:outerShdw blurRad="38100" dist="38100" dir="2700000" algn="tl">
                    <a:srgbClr val="000000">
                      <a:alpha val="43137"/>
                    </a:srgbClr>
                  </a:outerShdw>
                </a:effectLst>
              </a:rPr>
              <a:t>Investment thresholds I</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pPr algn="ctr"/>
            <a:r>
              <a:rPr lang="en-US" dirty="0" smtClean="0"/>
              <a:t>Threshold vs. </a:t>
            </a:r>
            <a:r>
              <a:rPr lang="en-US" dirty="0" err="1" smtClean="0"/>
              <a:t>wbar</a:t>
            </a:r>
            <a:endParaRPr lang="en-US" dirty="0"/>
          </a:p>
        </p:txBody>
      </p:sp>
      <p:sp>
        <p:nvSpPr>
          <p:cNvPr id="5" name="Text Placeholder 4"/>
          <p:cNvSpPr>
            <a:spLocks noGrp="1"/>
          </p:cNvSpPr>
          <p:nvPr>
            <p:ph type="body" sz="quarter" idx="3"/>
          </p:nvPr>
        </p:nvSpPr>
        <p:spPr/>
        <p:txBody>
          <a:bodyPr/>
          <a:lstStyle/>
          <a:p>
            <a:pPr algn="ctr"/>
            <a:r>
              <a:rPr lang="en-US" dirty="0" smtClean="0"/>
              <a:t>Threshold vs. </a:t>
            </a:r>
            <a:r>
              <a:rPr lang="el-GR" dirty="0" smtClean="0"/>
              <a:t>σ</a:t>
            </a:r>
            <a:endParaRPr lang="en-US" dirty="0"/>
          </a:p>
        </p:txBody>
      </p:sp>
      <p:sp>
        <p:nvSpPr>
          <p:cNvPr id="15" name="TextBox 14"/>
          <p:cNvSpPr txBox="1"/>
          <p:nvPr/>
        </p:nvSpPr>
        <p:spPr>
          <a:xfrm>
            <a:off x="6372200" y="6165304"/>
            <a:ext cx="2154949" cy="276999"/>
          </a:xfrm>
          <a:prstGeom prst="rect">
            <a:avLst/>
          </a:prstGeom>
          <a:noFill/>
        </p:spPr>
        <p:txBody>
          <a:bodyPr wrap="none" rtlCol="0">
            <a:spAutoFit/>
          </a:bodyPr>
          <a:lstStyle/>
          <a:p>
            <a:r>
              <a:rPr lang="en-US" sz="1200" dirty="0" smtClean="0"/>
              <a:t>Source: Authors’ computations.</a:t>
            </a:r>
            <a:endParaRPr lang="is-IS" sz="1200" dirty="0" smtClean="0"/>
          </a:p>
        </p:txBody>
      </p:sp>
      <p:graphicFrame>
        <p:nvGraphicFramePr>
          <p:cNvPr id="11" name="Content Placeholder 10"/>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ontent Placeholder 1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rot="21210702">
            <a:off x="297306" y="497118"/>
            <a:ext cx="1367682"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dirty="0" smtClean="0"/>
              <a:t>Appendix</a:t>
            </a:r>
            <a:endParaRPr lang="en-US" sz="24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a:bodyPr>
          <a:lstStyle/>
          <a:p>
            <a:r>
              <a:rPr lang="en-US" sz="4000" dirty="0" smtClean="0">
                <a:effectLst>
                  <a:outerShdw blurRad="38100" dist="38100" dir="2700000" algn="tl">
                    <a:srgbClr val="000000">
                      <a:alpha val="43137"/>
                    </a:srgbClr>
                  </a:outerShdw>
                </a:effectLst>
              </a:rPr>
              <a:t>Investment thresholds II</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pPr algn="ctr"/>
            <a:r>
              <a:rPr lang="en-US" dirty="0" smtClean="0"/>
              <a:t>Threshold vs. </a:t>
            </a:r>
            <a:r>
              <a:rPr lang="el-GR" dirty="0" smtClean="0"/>
              <a:t>η</a:t>
            </a:r>
            <a:endParaRPr lang="en-US" dirty="0"/>
          </a:p>
        </p:txBody>
      </p:sp>
      <p:sp>
        <p:nvSpPr>
          <p:cNvPr id="5" name="Text Placeholder 4"/>
          <p:cNvSpPr>
            <a:spLocks noGrp="1"/>
          </p:cNvSpPr>
          <p:nvPr>
            <p:ph type="body" sz="quarter" idx="3"/>
          </p:nvPr>
        </p:nvSpPr>
        <p:spPr>
          <a:xfrm>
            <a:off x="4645025" y="1535113"/>
            <a:ext cx="4247455" cy="639762"/>
          </a:xfrm>
        </p:spPr>
        <p:txBody>
          <a:bodyPr>
            <a:normAutofit/>
          </a:bodyPr>
          <a:lstStyle/>
          <a:p>
            <a:pPr algn="ctr"/>
            <a:r>
              <a:rPr lang="en-US" dirty="0" smtClean="0"/>
              <a:t>Threshold vs. T</a:t>
            </a:r>
            <a:endParaRPr lang="en-US" dirty="0"/>
          </a:p>
        </p:txBody>
      </p:sp>
      <p:graphicFrame>
        <p:nvGraphicFramePr>
          <p:cNvPr id="15" name="Content Placeholder 14"/>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6372200" y="6165304"/>
            <a:ext cx="2154949" cy="276999"/>
          </a:xfrm>
          <a:prstGeom prst="rect">
            <a:avLst/>
          </a:prstGeom>
          <a:noFill/>
        </p:spPr>
        <p:txBody>
          <a:bodyPr wrap="none" rtlCol="0">
            <a:spAutoFit/>
          </a:bodyPr>
          <a:lstStyle/>
          <a:p>
            <a:r>
              <a:rPr lang="en-US" sz="1200" dirty="0" smtClean="0"/>
              <a:t>Source: Authors’ computations.</a:t>
            </a:r>
            <a:endParaRPr lang="is-IS" sz="12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Insofar as the trouble with abundant natural resources has to do with the real appreciation of the currency, the depreciation resulting from a financial crash can be viewed as a case of the </a:t>
            </a:r>
            <a:r>
              <a:rPr lang="en-US" sz="3000" dirty="0" smtClean="0">
                <a:effectLst>
                  <a:outerShdw blurRad="38100" dist="38100" dir="2700000" algn="tl">
                    <a:srgbClr val="000000">
                      <a:alpha val="43137"/>
                    </a:srgbClr>
                  </a:outerShdw>
                </a:effectLst>
              </a:rPr>
              <a:t>Dutch disease in reverse</a:t>
            </a:r>
          </a:p>
          <a:p>
            <a:r>
              <a:rPr lang="en-US" sz="3000" dirty="0" smtClean="0"/>
              <a:t>Just as an appreciation of the currency weakens the current account, a massive depreciation following a financial crash stifles imports and strengthens exports, paving the way toward economic recovery</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Recent literature highlights several channels through which natural resource abundance, if not well managed, may retard economic growth </a:t>
            </a:r>
          </a:p>
          <a:p>
            <a:pPr lvl="1">
              <a:spcBef>
                <a:spcPts val="400"/>
              </a:spcBef>
            </a:pPr>
            <a:r>
              <a:rPr lang="en-US" sz="2600" dirty="0" smtClean="0"/>
              <a:t>Rent seeking</a:t>
            </a:r>
          </a:p>
          <a:p>
            <a:pPr lvl="1">
              <a:spcBef>
                <a:spcPts val="400"/>
              </a:spcBef>
            </a:pPr>
            <a:r>
              <a:rPr lang="en-US" sz="2600" dirty="0" smtClean="0"/>
              <a:t>Dutch disease</a:t>
            </a:r>
          </a:p>
          <a:p>
            <a:pPr lvl="1">
              <a:spcBef>
                <a:spcPts val="400"/>
              </a:spcBef>
            </a:pPr>
            <a:r>
              <a:rPr lang="en-US" sz="2600" dirty="0" smtClean="0"/>
              <a:t>Poor governance</a:t>
            </a:r>
          </a:p>
          <a:p>
            <a:pPr lvl="1">
              <a:spcBef>
                <a:spcPts val="400"/>
              </a:spcBef>
            </a:pPr>
            <a:r>
              <a:rPr lang="en-US" sz="2600" dirty="0" smtClean="0"/>
              <a:t>Political or ethnic conflict</a:t>
            </a:r>
          </a:p>
          <a:p>
            <a:pPr lvl="1">
              <a:spcBef>
                <a:spcPts val="400"/>
              </a:spcBef>
            </a:pPr>
            <a:r>
              <a:rPr lang="en-US" sz="2600" dirty="0" smtClean="0"/>
              <a:t>Corruption</a:t>
            </a:r>
          </a:p>
          <a:p>
            <a:pPr lvl="1">
              <a:spcBef>
                <a:spcPts val="400"/>
              </a:spcBef>
            </a:pPr>
            <a:r>
              <a:rPr lang="en-US" sz="2600" dirty="0" smtClean="0"/>
              <a:t>Autocracy</a:t>
            </a:r>
          </a:p>
          <a:p>
            <a:pPr lvl="1">
              <a:spcBef>
                <a:spcPts val="400"/>
              </a:spcBef>
            </a:pPr>
            <a:r>
              <a:rPr lang="en-US" sz="2600" dirty="0" smtClean="0"/>
              <a:t>Excessive borrowing</a:t>
            </a:r>
          </a:p>
          <a:p>
            <a:pPr lvl="1">
              <a:spcBef>
                <a:spcPts val="400"/>
              </a:spcBef>
            </a:pPr>
            <a:r>
              <a:rPr lang="en-US" sz="2600" dirty="0" smtClean="0"/>
              <a:t>Low levels of education </a:t>
            </a:r>
            <a:endParaRPr lang="is-I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left)">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pPr>
              <a:spcBef>
                <a:spcPts val="600"/>
              </a:spcBef>
            </a:pPr>
            <a:r>
              <a:rPr lang="en-US" sz="3000" dirty="0" smtClean="0"/>
              <a:t>Our 1999 model showed how a large and volatile primary sector would adversely affect the output of tradable goods by increasing real wages and the real exchange rate, lowering the relative price of tradable goods and hampering investment</a:t>
            </a:r>
          </a:p>
          <a:p>
            <a:pPr>
              <a:spcBef>
                <a:spcPts val="600"/>
              </a:spcBef>
            </a:pPr>
            <a:r>
              <a:rPr lang="en-US" sz="3000" dirty="0" smtClean="0"/>
              <a:t>If learning-by-doing occurs mostly in the secondary export sector and not in the primary sector, we also showed that natural resource booms are likely to hamper growth by discouraging employment and investment</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r>
              <a:rPr lang="en-US" dirty="0" smtClean="0"/>
              <a:t>Foreign aid inflows share important properties with natural resource discoveries</a:t>
            </a:r>
          </a:p>
          <a:p>
            <a:pPr lvl="1"/>
            <a:r>
              <a:rPr lang="en-US" dirty="0" smtClean="0"/>
              <a:t>Aid constitutes an unrequited transfer emerging like manna from heaven</a:t>
            </a:r>
          </a:p>
          <a:p>
            <a:pPr lvl="1"/>
            <a:r>
              <a:rPr lang="en-US" dirty="0" smtClean="0"/>
              <a:t>Aid inflows have about them an aura of ‘other people’s money’ which, like lottery winnings, as well as due to their transitory and often volatile nature, may seem easy to fritter away</a:t>
            </a:r>
          </a:p>
          <a:p>
            <a:pPr lvl="1"/>
            <a:r>
              <a:rPr lang="en-US" dirty="0" smtClean="0"/>
              <a:t>Like foreign aid that may create an encouragement to divert the aid</a:t>
            </a:r>
            <a:r>
              <a:rPr lang="en-GB" dirty="0" smtClean="0"/>
              <a:t> </a:t>
            </a:r>
            <a:r>
              <a:rPr lang="en-US" dirty="0" smtClean="0"/>
              <a:t>from its intended beneficiaries, natural resource abundance sometimes tends to attract the wrong sort of people to politics by offering them opportunities to divert rents from their right owners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5141168"/>
          </a:xfrm>
        </p:spPr>
        <p:txBody>
          <a:bodyPr>
            <a:normAutofit/>
          </a:bodyPr>
          <a:lstStyle/>
          <a:p>
            <a:r>
              <a:rPr lang="en-US" dirty="0" smtClean="0"/>
              <a:t>Inflows of foreign credit can exert a similar manna-from-heaven effect on its recipients as resource windfalls and foreign aid …</a:t>
            </a:r>
          </a:p>
          <a:p>
            <a:pPr lvl="1"/>
            <a:r>
              <a:rPr lang="en-US" dirty="0" smtClean="0"/>
              <a:t>… not least if the borrowing nation behaves as if there is no tomorrow and bankers revel in their role as </a:t>
            </a:r>
            <a:r>
              <a:rPr lang="en-US" dirty="0" err="1" smtClean="0"/>
              <a:t>rentiers</a:t>
            </a:r>
            <a:endParaRPr lang="en-US" dirty="0" smtClean="0"/>
          </a:p>
          <a:p>
            <a:r>
              <a:rPr lang="en-US" dirty="0" smtClean="0"/>
              <a:t>In some cases, resource windfalls, foreign aid and rapid capital inflows may invite plunder … </a:t>
            </a:r>
          </a:p>
          <a:p>
            <a:pPr lvl="1"/>
            <a:r>
              <a:rPr lang="en-US" dirty="0" smtClean="0"/>
              <a:t>… with royal families, clerics, generals, politicians and bankers sitting in the driver‘s seat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GNI per capita 1990-2013</a:t>
            </a:r>
            <a:br>
              <a:rPr lang="en-US" dirty="0" smtClean="0">
                <a:effectLst>
                  <a:outerShdw blurRad="38100" dist="38100" dir="2700000" algn="tl">
                    <a:srgbClr val="000000">
                      <a:alpha val="43137"/>
                    </a:srgbClr>
                  </a:outerShdw>
                </a:effectLst>
              </a:rPr>
            </a:br>
            <a:r>
              <a:rPr lang="en-US" sz="3600" dirty="0" smtClean="0"/>
              <a:t>(Current international dollars, </a:t>
            </a:r>
            <a:r>
              <a:rPr lang="en-US" sz="3600" dirty="0" err="1" smtClean="0"/>
              <a:t>ppp</a:t>
            </a:r>
            <a:r>
              <a:rPr lang="en-US" sz="3600" dirty="0" smtClean="0"/>
              <a:t>)</a:t>
            </a:r>
            <a:endParaRPr lang="en-US" sz="36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a:bodyPr>
          <a:lstStyle/>
          <a:p>
            <a:pPr algn="ctr"/>
            <a:r>
              <a:rPr lang="en-US" sz="2200" dirty="0" smtClean="0"/>
              <a:t>Denmark and Iceland</a:t>
            </a:r>
            <a:endParaRPr lang="en-US" sz="2200" dirty="0"/>
          </a:p>
        </p:txBody>
      </p:sp>
      <p:sp>
        <p:nvSpPr>
          <p:cNvPr id="5" name="Text Placeholder 4"/>
          <p:cNvSpPr>
            <a:spLocks noGrp="1"/>
          </p:cNvSpPr>
          <p:nvPr>
            <p:ph type="body" sz="quarter" idx="3"/>
          </p:nvPr>
        </p:nvSpPr>
        <p:spPr>
          <a:xfrm>
            <a:off x="4645025" y="1535113"/>
            <a:ext cx="4247455" cy="639762"/>
          </a:xfrm>
        </p:spPr>
        <p:txBody>
          <a:bodyPr>
            <a:normAutofit/>
          </a:bodyPr>
          <a:lstStyle/>
          <a:p>
            <a:pPr algn="ctr"/>
            <a:r>
              <a:rPr lang="en-US" sz="2200" dirty="0" smtClean="0"/>
              <a:t>Greece, Iceland, Ireland, Latvia</a:t>
            </a:r>
            <a:endParaRPr lang="en-US" sz="2200" dirty="0"/>
          </a:p>
        </p:txBody>
      </p:sp>
      <p:sp>
        <p:nvSpPr>
          <p:cNvPr id="11" name="TextBox 10"/>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8" name="TextBox 7"/>
          <p:cNvSpPr txBox="1"/>
          <p:nvPr/>
        </p:nvSpPr>
        <p:spPr>
          <a:xfrm>
            <a:off x="168626" y="5900932"/>
            <a:ext cx="5184576" cy="923330"/>
          </a:xfrm>
          <a:prstGeom prst="rect">
            <a:avLst/>
          </a:prstGeom>
          <a:solidFill>
            <a:schemeClr val="accent1">
              <a:lumMod val="40000"/>
              <a:lumOff val="60000"/>
            </a:schemeClr>
          </a:solidFill>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Shaky recovery accompanied by labor market unrest (doctors on strike!) and danger that relaxation of capital controls will cause further depreciation</a:t>
            </a:r>
            <a:endParaRPr lang="en-US" sz="1750" dirty="0"/>
          </a:p>
        </p:txBody>
      </p:sp>
      <p:graphicFrame>
        <p:nvGraphicFramePr>
          <p:cNvPr id="10" name="Content Placeholder 9"/>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2"/>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rot="21210702">
            <a:off x="149892" y="497118"/>
            <a:ext cx="1662506"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dirty="0" smtClean="0"/>
              <a:t>Background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13"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Exports of goods and services and manufactures</a:t>
            </a:r>
            <a:endParaRPr lang="en-U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Exports 1960-2012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Manufactures exports 1962-2012 </a:t>
            </a:r>
            <a:br>
              <a:rPr lang="en-US" dirty="0" smtClean="0"/>
            </a:br>
            <a:r>
              <a:rPr lang="en-US" dirty="0" smtClean="0"/>
              <a:t>(% of total exports)</a:t>
            </a:r>
            <a:endParaRPr lang="en-US" dirty="0"/>
          </a:p>
        </p:txBody>
      </p:sp>
      <p:sp>
        <p:nvSpPr>
          <p:cNvPr id="8" name="TextBox 7"/>
          <p:cNvSpPr txBox="1"/>
          <p:nvPr/>
        </p:nvSpPr>
        <p:spPr>
          <a:xfrm>
            <a:off x="341333" y="6163707"/>
            <a:ext cx="4662716" cy="36163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Iceland’s export share in GDP was flat 1870-2008</a:t>
            </a:r>
            <a:endParaRPr lang="en-US" sz="1750" dirty="0"/>
          </a:p>
        </p:txBody>
      </p:sp>
      <p:graphicFrame>
        <p:nvGraphicFramePr>
          <p:cNvPr id="10" name="Content Placeholder 9"/>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2"/>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15" name="TextBox 14"/>
          <p:cNvSpPr txBox="1"/>
          <p:nvPr/>
        </p:nvSpPr>
        <p:spPr>
          <a:xfrm rot="21306586">
            <a:off x="1098697" y="4346389"/>
            <a:ext cx="3444151" cy="83099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When the </a:t>
            </a:r>
            <a:r>
              <a:rPr lang="en-US" sz="2400" dirty="0" err="1" smtClean="0"/>
              <a:t>króna</a:t>
            </a:r>
            <a:r>
              <a:rPr lang="en-US" sz="2400" dirty="0" smtClean="0"/>
              <a:t> plunged, exports shot up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Graphic spid="13" grpId="0">
        <p:bldAsOne/>
      </p:bldGraphic>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5566</TotalTime>
  <Words>1356</Words>
  <Application>Microsoft Office PowerPoint</Application>
  <PresentationFormat>On-screen Show (4:3)</PresentationFormat>
  <Paragraphs>215</Paragraphs>
  <Slides>25</Slides>
  <Notes>25</Notes>
  <HiddenSlides>2</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Dutch Disease in Reverse Iceland’s Natural Experiment</vt:lpstr>
      <vt:lpstr>Key points</vt:lpstr>
      <vt:lpstr>Key points</vt:lpstr>
      <vt:lpstr>Literature</vt:lpstr>
      <vt:lpstr>Literature</vt:lpstr>
      <vt:lpstr>Parallels</vt:lpstr>
      <vt:lpstr>Parallels</vt:lpstr>
      <vt:lpstr>GNI per capita 1990-2013 (Current international dollars, ppp)</vt:lpstr>
      <vt:lpstr>Exports of goods and services and manufactures</vt:lpstr>
      <vt:lpstr> Imports and domestic credit</vt:lpstr>
      <vt:lpstr>Investment and adjusted net saving</vt:lpstr>
      <vt:lpstr>Model</vt:lpstr>
      <vt:lpstr>Model</vt:lpstr>
      <vt:lpstr>Model</vt:lpstr>
      <vt:lpstr>Model</vt:lpstr>
      <vt:lpstr>Model</vt:lpstr>
      <vt:lpstr>Model</vt:lpstr>
      <vt:lpstr>Data: Real exchange rate, current account, tourism and non-primary merchandise exports </vt:lpstr>
      <vt:lpstr>VAR model</vt:lpstr>
      <vt:lpstr>MLE estimation results for VAR(2)</vt:lpstr>
      <vt:lpstr>VAR Results: Impulse response functions to a rise in the price of tradable goods</vt:lpstr>
      <vt:lpstr>Tourism and food exports</vt:lpstr>
      <vt:lpstr>Discussion</vt:lpstr>
      <vt:lpstr>Investment thresholds I</vt:lpstr>
      <vt:lpstr>Investment thresholds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Iceland: From Boom to Bust and Then What?</dc:title>
  <dc:creator>Þorvaldur Gylfason</dc:creator>
  <cp:lastModifiedBy>Þorvaldur Gylfason</cp:lastModifiedBy>
  <cp:revision>123</cp:revision>
  <dcterms:created xsi:type="dcterms:W3CDTF">2013-09-13T12:03:41Z</dcterms:created>
  <dcterms:modified xsi:type="dcterms:W3CDTF">2014-12-02T16:45:43Z</dcterms:modified>
</cp:coreProperties>
</file>