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6" r:id="rId3"/>
    <p:sldId id="342" r:id="rId4"/>
    <p:sldId id="340" r:id="rId5"/>
    <p:sldId id="341" r:id="rId6"/>
    <p:sldId id="330" r:id="rId7"/>
    <p:sldId id="343" r:id="rId8"/>
    <p:sldId id="335" r:id="rId9"/>
    <p:sldId id="345" r:id="rId10"/>
    <p:sldId id="333" r:id="rId11"/>
    <p:sldId id="284" r:id="rId12"/>
    <p:sldId id="348" r:id="rId13"/>
    <p:sldId id="346" r:id="rId14"/>
    <p:sldId id="347" r:id="rId15"/>
    <p:sldId id="354" r:id="rId16"/>
    <p:sldId id="349" r:id="rId17"/>
    <p:sldId id="351" r:id="rId18"/>
    <p:sldId id="336" r:id="rId19"/>
    <p:sldId id="352" r:id="rId20"/>
    <p:sldId id="353" r:id="rId21"/>
    <p:sldId id="339" r:id="rId22"/>
    <p:sldId id="326" r:id="rId23"/>
    <p:sldId id="338" r:id="rId24"/>
    <p:sldId id="355" r:id="rId25"/>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99CC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14" y="3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oleObject" Target="file:///C:\Users\gylfason\Documents\Excel%202010\Hrein%20fj&#225;rfesting%202013.xlsx" TargetMode="Externa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Denmark</c:v>
                </c:pt>
              </c:strCache>
            </c:strRef>
          </c:tx>
          <c:spPr>
            <a:ln w="28575" cap="rnd">
              <a:solidFill>
                <a:schemeClr val="accent1"/>
              </a:solidFill>
              <a:round/>
            </a:ln>
            <a:effectLst/>
          </c:spPr>
          <c:marker>
            <c:symbol val="none"/>
          </c:marker>
          <c:cat>
            <c:strRef>
              <c:f>Sheet1!$B$1:$AA$1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Sheet1!$B$2:$AA$2</c:f>
              <c:numCache>
                <c:formatCode>General</c:formatCode>
                <c:ptCount val="26"/>
                <c:pt idx="0">
                  <c:v>17730</c:v>
                </c:pt>
                <c:pt idx="1">
                  <c:v>18500</c:v>
                </c:pt>
                <c:pt idx="2">
                  <c:v>19320</c:v>
                </c:pt>
                <c:pt idx="3">
                  <c:v>19850</c:v>
                </c:pt>
                <c:pt idx="4">
                  <c:v>21330</c:v>
                </c:pt>
                <c:pt idx="5">
                  <c:v>22420</c:v>
                </c:pt>
                <c:pt idx="6">
                  <c:v>23420</c:v>
                </c:pt>
                <c:pt idx="7">
                  <c:v>24570</c:v>
                </c:pt>
                <c:pt idx="8">
                  <c:v>25510</c:v>
                </c:pt>
                <c:pt idx="9">
                  <c:v>26430</c:v>
                </c:pt>
                <c:pt idx="10">
                  <c:v>28050</c:v>
                </c:pt>
                <c:pt idx="11">
                  <c:v>29110</c:v>
                </c:pt>
                <c:pt idx="12">
                  <c:v>30280</c:v>
                </c:pt>
                <c:pt idx="13">
                  <c:v>30590</c:v>
                </c:pt>
                <c:pt idx="14">
                  <c:v>33080</c:v>
                </c:pt>
                <c:pt idx="15">
                  <c:v>34430</c:v>
                </c:pt>
                <c:pt idx="16">
                  <c:v>37770</c:v>
                </c:pt>
                <c:pt idx="17">
                  <c:v>39150</c:v>
                </c:pt>
                <c:pt idx="18">
                  <c:v>41740</c:v>
                </c:pt>
                <c:pt idx="19">
                  <c:v>40780</c:v>
                </c:pt>
                <c:pt idx="20">
                  <c:v>43790</c:v>
                </c:pt>
                <c:pt idx="21">
                  <c:v>45340</c:v>
                </c:pt>
                <c:pt idx="22">
                  <c:v>45820</c:v>
                </c:pt>
                <c:pt idx="23">
                  <c:v>48250</c:v>
                </c:pt>
                <c:pt idx="24">
                  <c:v>49580</c:v>
                </c:pt>
                <c:pt idx="25">
                  <c:v>50660</c:v>
                </c:pt>
              </c:numCache>
            </c:numRef>
          </c:val>
          <c:smooth val="0"/>
        </c:ser>
        <c:ser>
          <c:idx val="1"/>
          <c:order val="1"/>
          <c:tx>
            <c:strRef>
              <c:f>Sheet1!$A$3</c:f>
              <c:strCache>
                <c:ptCount val="1"/>
                <c:pt idx="0">
                  <c:v>Iceland</c:v>
                </c:pt>
              </c:strCache>
            </c:strRef>
          </c:tx>
          <c:spPr>
            <a:ln w="50800" cap="rnd">
              <a:solidFill>
                <a:schemeClr val="accent2"/>
              </a:solidFill>
              <a:round/>
            </a:ln>
            <a:effectLst/>
          </c:spPr>
          <c:marker>
            <c:symbol val="none"/>
          </c:marker>
          <c:cat>
            <c:strRef>
              <c:f>Sheet1!$B$1:$AA$1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Sheet1!$B$3:$AA$3</c:f>
              <c:numCache>
                <c:formatCode>General</c:formatCode>
                <c:ptCount val="26"/>
                <c:pt idx="0">
                  <c:v>21360</c:v>
                </c:pt>
                <c:pt idx="1">
                  <c:v>21930</c:v>
                </c:pt>
                <c:pt idx="2">
                  <c:v>21490</c:v>
                </c:pt>
                <c:pt idx="3">
                  <c:v>22020</c:v>
                </c:pt>
                <c:pt idx="4">
                  <c:v>22950</c:v>
                </c:pt>
                <c:pt idx="5">
                  <c:v>23390</c:v>
                </c:pt>
                <c:pt idx="6">
                  <c:v>24390</c:v>
                </c:pt>
                <c:pt idx="7">
                  <c:v>26300</c:v>
                </c:pt>
                <c:pt idx="8">
                  <c:v>27880</c:v>
                </c:pt>
                <c:pt idx="9">
                  <c:v>28750</c:v>
                </c:pt>
                <c:pt idx="10">
                  <c:v>28560</c:v>
                </c:pt>
                <c:pt idx="11">
                  <c:v>30610</c:v>
                </c:pt>
                <c:pt idx="12">
                  <c:v>32030</c:v>
                </c:pt>
                <c:pt idx="13">
                  <c:v>31800</c:v>
                </c:pt>
                <c:pt idx="14">
                  <c:v>33820</c:v>
                </c:pt>
                <c:pt idx="15">
                  <c:v>35710</c:v>
                </c:pt>
                <c:pt idx="16">
                  <c:v>36440</c:v>
                </c:pt>
                <c:pt idx="17">
                  <c:v>38970</c:v>
                </c:pt>
                <c:pt idx="18">
                  <c:v>33860</c:v>
                </c:pt>
                <c:pt idx="19">
                  <c:v>33390</c:v>
                </c:pt>
                <c:pt idx="20">
                  <c:v>32200</c:v>
                </c:pt>
                <c:pt idx="21">
                  <c:v>34440</c:v>
                </c:pt>
                <c:pt idx="22">
                  <c:v>36480</c:v>
                </c:pt>
                <c:pt idx="23">
                  <c:v>41480</c:v>
                </c:pt>
                <c:pt idx="24">
                  <c:v>43930</c:v>
                </c:pt>
                <c:pt idx="25">
                  <c:v>47160</c:v>
                </c:pt>
              </c:numCache>
            </c:numRef>
          </c:val>
          <c:smooth val="0"/>
        </c:ser>
        <c:dLbls>
          <c:showLegendKey val="0"/>
          <c:showVal val="0"/>
          <c:showCatName val="0"/>
          <c:showSerName val="0"/>
          <c:showPercent val="0"/>
          <c:showBubbleSize val="0"/>
        </c:dLbls>
        <c:smooth val="0"/>
        <c:axId val="425103648"/>
        <c:axId val="425096200"/>
      </c:lineChart>
      <c:catAx>
        <c:axId val="425103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5096200"/>
        <c:crosses val="autoZero"/>
        <c:auto val="1"/>
        <c:lblAlgn val="ctr"/>
        <c:lblOffset val="100"/>
        <c:noMultiLvlLbl val="0"/>
      </c:catAx>
      <c:valAx>
        <c:axId val="425096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103648"/>
        <c:crosses val="autoZero"/>
        <c:crossBetween val="between"/>
      </c:valAx>
      <c:spPr>
        <a:noFill/>
        <a:ln>
          <a:noFill/>
        </a:ln>
        <a:effectLst/>
      </c:spPr>
    </c:plotArea>
    <c:legend>
      <c:legendPos val="b"/>
      <c:layout>
        <c:manualLayout>
          <c:xMode val="edge"/>
          <c:yMode val="edge"/>
          <c:x val="0.14253346626444116"/>
          <c:y val="0.10044167876398784"/>
          <c:w val="0.32514922572909971"/>
          <c:h val="0.1603057028492987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[API_TX.VAL.FOOD.ZS.UN_DS2_en_excel_v2.xls]Data!$A$2</c:f>
              <c:strCache>
                <c:ptCount val="1"/>
                <c:pt idx="0">
                  <c:v>France</c:v>
                </c:pt>
              </c:strCache>
            </c:strRef>
          </c:tx>
          <c:spPr>
            <a:ln w="28575" cap="rnd">
              <a:solidFill>
                <a:schemeClr val="accent1"/>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[API_TX.VAL.FOOD.ZS.UN_DS2_en_excel_v2.xls]Data!$B$2:$BC$2</c:f>
              <c:numCache>
                <c:formatCode>General</c:formatCode>
                <c:ptCount val="54"/>
                <c:pt idx="0">
                  <c:v>14.463805376507047</c:v>
                </c:pt>
                <c:pt idx="1">
                  <c:v>15.99247098239209</c:v>
                </c:pt>
                <c:pt idx="2">
                  <c:v>16.495835707816536</c:v>
                </c:pt>
                <c:pt idx="3">
                  <c:v>16.38425039404461</c:v>
                </c:pt>
                <c:pt idx="4">
                  <c:v>16.283934924501214</c:v>
                </c:pt>
                <c:pt idx="5">
                  <c:v>15.965638202226632</c:v>
                </c:pt>
                <c:pt idx="6">
                  <c:v>17.081778864439165</c:v>
                </c:pt>
                <c:pt idx="7">
                  <c:v>17.651167757772331</c:v>
                </c:pt>
                <c:pt idx="8">
                  <c:v>15.80319097866758</c:v>
                </c:pt>
                <c:pt idx="9">
                  <c:v>17.512030411668523</c:v>
                </c:pt>
                <c:pt idx="10">
                  <c:v>18.3401946229021</c:v>
                </c:pt>
                <c:pt idx="11">
                  <c:v>18.952586297959744</c:v>
                </c:pt>
                <c:pt idx="12">
                  <c:v>17.407805510225231</c:v>
                </c:pt>
                <c:pt idx="13">
                  <c:v>15.636434611463754</c:v>
                </c:pt>
                <c:pt idx="14">
                  <c:v>15.255877470304712</c:v>
                </c:pt>
                <c:pt idx="15">
                  <c:v>14.571186502176966</c:v>
                </c:pt>
                <c:pt idx="16">
                  <c:v>15.551482754064391</c:v>
                </c:pt>
                <c:pt idx="17">
                  <c:v>14.840515396537388</c:v>
                </c:pt>
                <c:pt idx="18">
                  <c:v>16.051987918578085</c:v>
                </c:pt>
                <c:pt idx="19">
                  <c:v>17.004080439531155</c:v>
                </c:pt>
                <c:pt idx="20">
                  <c:v>16.500384806461209</c:v>
                </c:pt>
                <c:pt idx="21">
                  <c:v>16.912685969399309</c:v>
                </c:pt>
                <c:pt idx="22">
                  <c:v>16.391181665716278</c:v>
                </c:pt>
                <c:pt idx="23">
                  <c:v>16.317797194947254</c:v>
                </c:pt>
                <c:pt idx="24">
                  <c:v>16.297714429400855</c:v>
                </c:pt>
                <c:pt idx="25">
                  <c:v>16.176508095445268</c:v>
                </c:pt>
                <c:pt idx="26">
                  <c:v>16.454055763475512</c:v>
                </c:pt>
                <c:pt idx="27">
                  <c:v>16.284361021233067</c:v>
                </c:pt>
                <c:pt idx="28">
                  <c:v>15.8371398577374</c:v>
                </c:pt>
                <c:pt idx="29">
                  <c:v>15.348822419539426</c:v>
                </c:pt>
                <c:pt idx="30">
                  <c:v>15.551173853831729</c:v>
                </c:pt>
                <c:pt idx="31">
                  <c:v>15.957535054880825</c:v>
                </c:pt>
                <c:pt idx="32">
                  <c:v>14.835148495804464</c:v>
                </c:pt>
                <c:pt idx="33">
                  <c:v>14.378090199381118</c:v>
                </c:pt>
                <c:pt idx="34">
                  <c:v>14.033145546696435</c:v>
                </c:pt>
                <c:pt idx="35">
                  <c:v>13.650980159690882</c:v>
                </c:pt>
                <c:pt idx="36">
                  <c:v>12.75820327568252</c:v>
                </c:pt>
                <c:pt idx="37">
                  <c:v>12.412053466324553</c:v>
                </c:pt>
                <c:pt idx="38">
                  <c:v>10.962492984037308</c:v>
                </c:pt>
                <c:pt idx="39">
                  <c:v>10.624177896403813</c:v>
                </c:pt>
                <c:pt idx="40">
                  <c:v>11.220075338320557</c:v>
                </c:pt>
                <c:pt idx="41">
                  <c:v>11.611221067152666</c:v>
                </c:pt>
                <c:pt idx="42">
                  <c:v>11.004832502687965</c:v>
                </c:pt>
                <c:pt idx="43">
                  <c:v>10.694333591983575</c:v>
                </c:pt>
                <c:pt idx="44">
                  <c:v>10.449218989221071</c:v>
                </c:pt>
                <c:pt idx="45">
                  <c:v>10.907466299836468</c:v>
                </c:pt>
                <c:pt idx="46">
                  <c:v>11.55678858464298</c:v>
                </c:pt>
                <c:pt idx="47">
                  <c:v>12.395832458233079</c:v>
                </c:pt>
                <c:pt idx="48">
                  <c:v>11.97388386110995</c:v>
                </c:pt>
                <c:pt idx="49">
                  <c:v>12.691406527203675</c:v>
                </c:pt>
                <c:pt idx="50">
                  <c:v>12.61158954278935</c:v>
                </c:pt>
                <c:pt idx="51">
                  <c:v>13.170146510729733</c:v>
                </c:pt>
                <c:pt idx="52">
                  <c:v>12.669118941419342</c:v>
                </c:pt>
                <c:pt idx="53">
                  <c:v>12.644972952417069</c:v>
                </c:pt>
              </c:numCache>
            </c:numRef>
          </c:val>
          <c:smooth val="0"/>
        </c:ser>
        <c:ser>
          <c:idx val="1"/>
          <c:order val="1"/>
          <c:tx>
            <c:strRef>
              <c:f>[API_TX.VAL.FOOD.ZS.UN_DS2_en_excel_v2.xls]Data!$A$3</c:f>
              <c:strCache>
                <c:ptCount val="1"/>
                <c:pt idx="0">
                  <c:v>Greece</c:v>
                </c:pt>
              </c:strCache>
            </c:strRef>
          </c:tx>
          <c:spPr>
            <a:ln w="28575" cap="rnd">
              <a:solidFill>
                <a:srgbClr val="339933"/>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[API_TX.VAL.FOOD.ZS.UN_DS2_en_excel_v2.xls]Data!$B$3:$BC$3</c:f>
              <c:numCache>
                <c:formatCode>General</c:formatCode>
                <c:ptCount val="54"/>
                <c:pt idx="0">
                  <c:v>58.771075941195363</c:v>
                </c:pt>
                <c:pt idx="1">
                  <c:v>67.517718910473704</c:v>
                </c:pt>
                <c:pt idx="2">
                  <c:v>65.445439572678183</c:v>
                </c:pt>
                <c:pt idx="3">
                  <c:v>66.421145332215431</c:v>
                </c:pt>
                <c:pt idx="4">
                  <c:v>62.55798255365039</c:v>
                </c:pt>
                <c:pt idx="5">
                  <c:v>61.032204805338132</c:v>
                </c:pt>
                <c:pt idx="6">
                  <c:v>53.168264519888595</c:v>
                </c:pt>
                <c:pt idx="7">
                  <c:v>45.974782933327013</c:v>
                </c:pt>
                <c:pt idx="8">
                  <c:v>41.197503037197798</c:v>
                </c:pt>
                <c:pt idx="9">
                  <c:v>42.231137420569105</c:v>
                </c:pt>
                <c:pt idx="10">
                  <c:v>42.417750325951658</c:v>
                </c:pt>
                <c:pt idx="11">
                  <c:v>30.546560561444803</c:v>
                </c:pt>
                <c:pt idx="12">
                  <c:v>30.534836462403636</c:v>
                </c:pt>
                <c:pt idx="13">
                  <c:v>32.321232526775553</c:v>
                </c:pt>
                <c:pt idx="14">
                  <c:v>31.795480836296207</c:v>
                </c:pt>
                <c:pt idx="15">
                  <c:v>32.629568149741509</c:v>
                </c:pt>
                <c:pt idx="16">
                  <c:v>32.54691849507963</c:v>
                </c:pt>
                <c:pt idx="17">
                  <c:v>29.821274096176335</c:v>
                </c:pt>
                <c:pt idx="18">
                  <c:v>25.756222400195711</c:v>
                </c:pt>
                <c:pt idx="19">
                  <c:v>26.514159040254313</c:v>
                </c:pt>
                <c:pt idx="20">
                  <c:v>29.347057227675943</c:v>
                </c:pt>
                <c:pt idx="21">
                  <c:v>33.120335484313848</c:v>
                </c:pt>
                <c:pt idx="22">
                  <c:v>30.437765843746522</c:v>
                </c:pt>
                <c:pt idx="23">
                  <c:v>28.170576302787364</c:v>
                </c:pt>
                <c:pt idx="24">
                  <c:v>31.570650274319412</c:v>
                </c:pt>
                <c:pt idx="25">
                  <c:v>30.053920801009209</c:v>
                </c:pt>
                <c:pt idx="26">
                  <c:v>24.618405626629038</c:v>
                </c:pt>
                <c:pt idx="27">
                  <c:v>30.525952991319087</c:v>
                </c:pt>
                <c:pt idx="28">
                  <c:v>29.507364544365664</c:v>
                </c:pt>
                <c:pt idx="29">
                  <c:v>30.49515828801918</c:v>
                </c:pt>
                <c:pt idx="30">
                  <c:v>33.533801473881404</c:v>
                </c:pt>
                <c:pt idx="31">
                  <c:v>29.764072010868141</c:v>
                </c:pt>
                <c:pt idx="32">
                  <c:v>29.455166607772998</c:v>
                </c:pt>
                <c:pt idx="33">
                  <c:v>29.557220856767685</c:v>
                </c:pt>
                <c:pt idx="34">
                  <c:v>29.607695709310665</c:v>
                </c:pt>
                <c:pt idx="35">
                  <c:v>27.06638317829626</c:v>
                </c:pt>
                <c:pt idx="36">
                  <c:v>27.397345684736131</c:v>
                </c:pt>
                <c:pt idx="37">
                  <c:v>27.895145602093663</c:v>
                </c:pt>
                <c:pt idx="38">
                  <c:v>21.764376500767099</c:v>
                </c:pt>
                <c:pt idx="39">
                  <c:v>23.778406236674584</c:v>
                </c:pt>
                <c:pt idx="40">
                  <c:v>24.006077990912157</c:v>
                </c:pt>
                <c:pt idx="41">
                  <c:v>22.034808217148882</c:v>
                </c:pt>
                <c:pt idx="42">
                  <c:v>19.963696998310365</c:v>
                </c:pt>
                <c:pt idx="43">
                  <c:v>21.973076153615484</c:v>
                </c:pt>
                <c:pt idx="44">
                  <c:v>20.286789728289509</c:v>
                </c:pt>
                <c:pt idx="45">
                  <c:v>19.961976969279398</c:v>
                </c:pt>
                <c:pt idx="46">
                  <c:v>19.296763025791453</c:v>
                </c:pt>
                <c:pt idx="47">
                  <c:v>22.684200744495815</c:v>
                </c:pt>
                <c:pt idx="48">
                  <c:v>20.159267123765204</c:v>
                </c:pt>
                <c:pt idx="49">
                  <c:v>18.466595955569471</c:v>
                </c:pt>
                <c:pt idx="50">
                  <c:v>17.128016968299931</c:v>
                </c:pt>
                <c:pt idx="51">
                  <c:v>17.788559142016119</c:v>
                </c:pt>
                <c:pt idx="52">
                  <c:v>17.431732657377601</c:v>
                </c:pt>
                <c:pt idx="53">
                  <c:v>20.799459261775688</c:v>
                </c:pt>
              </c:numCache>
            </c:numRef>
          </c:val>
          <c:smooth val="0"/>
        </c:ser>
        <c:ser>
          <c:idx val="2"/>
          <c:order val="2"/>
          <c:tx>
            <c:strRef>
              <c:f>[API_TX.VAL.FOOD.ZS.UN_DS2_en_excel_v2.xls]Data!$A$4</c:f>
              <c:strCache>
                <c:ptCount val="1"/>
                <c:pt idx="0">
                  <c:v>Iceland</c:v>
                </c:pt>
              </c:strCache>
            </c:strRef>
          </c:tx>
          <c:spPr>
            <a:ln w="50800" cap="rnd">
              <a:solidFill>
                <a:srgbClr val="C00000"/>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[API_TX.VAL.FOOD.ZS.UN_DS2_en_excel_v2.xls]Data!$B$4:$BC$4</c:f>
              <c:numCache>
                <c:formatCode>General</c:formatCode>
                <c:ptCount val="54"/>
                <c:pt idx="0">
                  <c:v>93.874900402875241</c:v>
                </c:pt>
                <c:pt idx="1">
                  <c:v>93.990682074554613</c:v>
                </c:pt>
                <c:pt idx="2">
                  <c:v>93.790703020836816</c:v>
                </c:pt>
                <c:pt idx="3">
                  <c:v>95.250317846615374</c:v>
                </c:pt>
                <c:pt idx="4">
                  <c:v>93.59310498344496</c:v>
                </c:pt>
                <c:pt idx="5">
                  <c:v>92.487394740370988</c:v>
                </c:pt>
                <c:pt idx="6">
                  <c:v>91.148791850527388</c:v>
                </c:pt>
                <c:pt idx="7">
                  <c:v>85.238869401657638</c:v>
                </c:pt>
                <c:pt idx="8">
                  <c:v>79.963730582223405</c:v>
                </c:pt>
                <c:pt idx="9">
                  <c:v>86.147788731364457</c:v>
                </c:pt>
                <c:pt idx="10">
                  <c:v>75.75688478962762</c:v>
                </c:pt>
                <c:pt idx="11">
                  <c:v>75.889449888398218</c:v>
                </c:pt>
                <c:pt idx="12">
                  <c:v>76.917669839818785</c:v>
                </c:pt>
                <c:pt idx="13">
                  <c:v>80.601130918002596</c:v>
                </c:pt>
                <c:pt idx="14">
                  <c:v>74.684888215773725</c:v>
                </c:pt>
                <c:pt idx="15">
                  <c:v>76.77013039884433</c:v>
                </c:pt>
                <c:pt idx="16">
                  <c:v>79.597799045847623</c:v>
                </c:pt>
                <c:pt idx="17">
                  <c:v>77.973647808059383</c:v>
                </c:pt>
                <c:pt idx="18">
                  <c:v>77.515724497024692</c:v>
                </c:pt>
                <c:pt idx="19">
                  <c:v>80.455181650434625</c:v>
                </c:pt>
                <c:pt idx="20">
                  <c:v>77.781330162641112</c:v>
                </c:pt>
                <c:pt idx="21">
                  <c:v>71.052535464795639</c:v>
                </c:pt>
                <c:pt idx="22">
                  <c:v>70.593352237149219</c:v>
                </c:pt>
                <c:pt idx="23">
                  <c:v>77.89434335280653</c:v>
                </c:pt>
                <c:pt idx="24">
                  <c:v>79.918685504685328</c:v>
                </c:pt>
                <c:pt idx="25">
                  <c:v>79.30521668067415</c:v>
                </c:pt>
                <c:pt idx="26">
                  <c:v>74.677736490195556</c:v>
                </c:pt>
                <c:pt idx="27">
                  <c:v>74.697272047969136</c:v>
                </c:pt>
                <c:pt idx="28">
                  <c:v>79.752993163440024</c:v>
                </c:pt>
                <c:pt idx="29">
                  <c:v>83.602072757964009</c:v>
                </c:pt>
                <c:pt idx="30">
                  <c:v>82.972265282024097</c:v>
                </c:pt>
                <c:pt idx="31">
                  <c:v>82.081480222777458</c:v>
                </c:pt>
                <c:pt idx="32">
                  <c:v>79.052034823515086</c:v>
                </c:pt>
                <c:pt idx="33">
                  <c:v>75.525653993687285</c:v>
                </c:pt>
                <c:pt idx="34">
                  <c:v>76.252024225272237</c:v>
                </c:pt>
                <c:pt idx="35">
                  <c:v>74.235532115658955</c:v>
                </c:pt>
                <c:pt idx="36">
                  <c:v>75.124841248987011</c:v>
                </c:pt>
                <c:pt idx="37">
                  <c:v>69.609896790185019</c:v>
                </c:pt>
                <c:pt idx="38">
                  <c:v>65.243365258795109</c:v>
                </c:pt>
                <c:pt idx="39">
                  <c:v>63.638260701568662</c:v>
                </c:pt>
                <c:pt idx="40">
                  <c:v>64.407339441465339</c:v>
                </c:pt>
                <c:pt idx="41">
                  <c:v>64.14852706386398</c:v>
                </c:pt>
                <c:pt idx="42">
                  <c:v>62.143590893526437</c:v>
                </c:pt>
                <c:pt idx="43">
                  <c:v>58.468227538894546</c:v>
                </c:pt>
                <c:pt idx="44">
                  <c:v>52.958249995904275</c:v>
                </c:pt>
                <c:pt idx="45">
                  <c:v>43.157617795102297</c:v>
                </c:pt>
                <c:pt idx="46">
                  <c:v>38.179534723991367</c:v>
                </c:pt>
                <c:pt idx="47">
                  <c:v>43.461826876930267</c:v>
                </c:pt>
                <c:pt idx="48">
                  <c:v>41.356945634324681</c:v>
                </c:pt>
                <c:pt idx="49">
                  <c:v>42.58886186210637</c:v>
                </c:pt>
                <c:pt idx="50">
                  <c:v>44.581166511022602</c:v>
                </c:pt>
                <c:pt idx="51">
                  <c:v>46.954016795456546</c:v>
                </c:pt>
                <c:pt idx="52">
                  <c:v>43.838200415300996</c:v>
                </c:pt>
                <c:pt idx="53">
                  <c:v>44.992190944648044</c:v>
                </c:pt>
              </c:numCache>
            </c:numRef>
          </c:val>
          <c:smooth val="0"/>
        </c:ser>
        <c:ser>
          <c:idx val="3"/>
          <c:order val="3"/>
          <c:tx>
            <c:strRef>
              <c:f>[API_TX.VAL.FOOD.ZS.UN_DS2_en_excel_v2.xls]Data!$A$5</c:f>
              <c:strCache>
                <c:ptCount val="1"/>
                <c:pt idx="0">
                  <c:v>Mauritius</c:v>
                </c:pt>
              </c:strCache>
            </c:strRef>
          </c:tx>
          <c:spPr>
            <a:ln w="28575" cap="rnd">
              <a:solidFill>
                <a:schemeClr val="accent4"/>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[API_TX.VAL.FOOD.ZS.UN_DS2_en_excel_v2.xls]Data!$B$5:$BC$5</c:f>
              <c:numCache>
                <c:formatCode>General</c:formatCode>
                <c:ptCount val="54"/>
                <c:pt idx="8">
                  <c:v>98.0979563081561</c:v>
                </c:pt>
                <c:pt idx="9">
                  <c:v>96.38158048764231</c:v>
                </c:pt>
                <c:pt idx="10">
                  <c:v>96.303440152977643</c:v>
                </c:pt>
                <c:pt idx="11">
                  <c:v>92.257800647774104</c:v>
                </c:pt>
                <c:pt idx="12">
                  <c:v>91.612796581038396</c:v>
                </c:pt>
                <c:pt idx="13">
                  <c:v>88.431465729862495</c:v>
                </c:pt>
                <c:pt idx="14">
                  <c:v>81.343151397497422</c:v>
                </c:pt>
                <c:pt idx="15">
                  <c:v>77.553945455342472</c:v>
                </c:pt>
                <c:pt idx="16">
                  <c:v>74.022927032754623</c:v>
                </c:pt>
                <c:pt idx="26">
                  <c:v>35.91636468589747</c:v>
                </c:pt>
                <c:pt idx="27">
                  <c:v>35.128259226357436</c:v>
                </c:pt>
                <c:pt idx="28">
                  <c:v>31.859052986907116</c:v>
                </c:pt>
                <c:pt idx="29">
                  <c:v>31.03208739662146</c:v>
                </c:pt>
                <c:pt idx="30">
                  <c:v>30.909141415160363</c:v>
                </c:pt>
                <c:pt idx="31">
                  <c:v>29.086635293861036</c:v>
                </c:pt>
                <c:pt idx="32">
                  <c:v>28.612670543055845</c:v>
                </c:pt>
                <c:pt idx="33">
                  <c:v>28.618214933454045</c:v>
                </c:pt>
                <c:pt idx="34">
                  <c:v>30.878897082485786</c:v>
                </c:pt>
                <c:pt idx="35">
                  <c:v>27.543880579134338</c:v>
                </c:pt>
                <c:pt idx="36">
                  <c:v>25.86762916740377</c:v>
                </c:pt>
                <c:pt idx="37">
                  <c:v>23.841745058219992</c:v>
                </c:pt>
                <c:pt idx="38">
                  <c:v>17.820970341851446</c:v>
                </c:pt>
                <c:pt idx="39">
                  <c:v>24.425966748855533</c:v>
                </c:pt>
                <c:pt idx="40">
                  <c:v>26.071520749919351</c:v>
                </c:pt>
                <c:pt idx="41">
                  <c:v>24.83418415994781</c:v>
                </c:pt>
                <c:pt idx="42">
                  <c:v>25.887001969132339</c:v>
                </c:pt>
                <c:pt idx="43">
                  <c:v>30.771251000671434</c:v>
                </c:pt>
                <c:pt idx="44">
                  <c:v>26.610706948315737</c:v>
                </c:pt>
                <c:pt idx="45">
                  <c:v>27.512849602474404</c:v>
                </c:pt>
                <c:pt idx="46">
                  <c:v>26.669966368524268</c:v>
                </c:pt>
                <c:pt idx="47">
                  <c:v>32.726225537862732</c:v>
                </c:pt>
                <c:pt idx="48">
                  <c:v>37.202212486064731</c:v>
                </c:pt>
                <c:pt idx="49">
                  <c:v>33.190109407182007</c:v>
                </c:pt>
                <c:pt idx="50">
                  <c:v>36.035019017888381</c:v>
                </c:pt>
                <c:pt idx="51">
                  <c:v>39.430318946847684</c:v>
                </c:pt>
                <c:pt idx="52">
                  <c:v>35.323966853881942</c:v>
                </c:pt>
                <c:pt idx="53">
                  <c:v>32.066591800537161</c:v>
                </c:pt>
              </c:numCache>
            </c:numRef>
          </c:val>
          <c:smooth val="0"/>
        </c:ser>
        <c:ser>
          <c:idx val="4"/>
          <c:order val="4"/>
          <c:tx>
            <c:strRef>
              <c:f>[API_TX.VAL.FOOD.ZS.UN_DS2_en_excel_v2.xls]Data!$A$6</c:f>
              <c:strCache>
                <c:ptCount val="1"/>
                <c:pt idx="0">
                  <c:v>Spain</c:v>
                </c:pt>
              </c:strCache>
            </c:strRef>
          </c:tx>
          <c:spPr>
            <a:ln w="28575" cap="rnd">
              <a:solidFill>
                <a:srgbClr val="FFC000"/>
              </a:solidFill>
              <a:round/>
            </a:ln>
            <a:effectLst/>
          </c:spPr>
          <c:marker>
            <c:symbol val="none"/>
          </c:marker>
          <c:cat>
            <c:strRef>
              <c:f>[API_TX.VAL.FOOD.ZS.UN_DS2_en_excel_v2.xls]Data!$B$1:$BC$1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[API_TX.VAL.FOOD.ZS.UN_DS2_en_excel_v2.xls]Data!$B$6:$BC$6</c:f>
              <c:numCache>
                <c:formatCode>General</c:formatCode>
                <c:ptCount val="54"/>
                <c:pt idx="0">
                  <c:v>55.500643701073415</c:v>
                </c:pt>
                <c:pt idx="1">
                  <c:v>52.085099782735021</c:v>
                </c:pt>
                <c:pt idx="2">
                  <c:v>52.852424080343916</c:v>
                </c:pt>
                <c:pt idx="3">
                  <c:v>47.172439421954309</c:v>
                </c:pt>
                <c:pt idx="4">
                  <c:v>43.559176959041544</c:v>
                </c:pt>
                <c:pt idx="5">
                  <c:v>44.980344530542915</c:v>
                </c:pt>
                <c:pt idx="6">
                  <c:v>36.589289752282319</c:v>
                </c:pt>
                <c:pt idx="7">
                  <c:v>33.263871300912882</c:v>
                </c:pt>
                <c:pt idx="8">
                  <c:v>35.118039570962445</c:v>
                </c:pt>
                <c:pt idx="9">
                  <c:v>30.844304991275447</c:v>
                </c:pt>
                <c:pt idx="10">
                  <c:v>27.943844147535234</c:v>
                </c:pt>
                <c:pt idx="11">
                  <c:v>29.293756276891841</c:v>
                </c:pt>
                <c:pt idx="12">
                  <c:v>24.046797834482962</c:v>
                </c:pt>
                <c:pt idx="13">
                  <c:v>22.226440765354798</c:v>
                </c:pt>
                <c:pt idx="14">
                  <c:v>22.519033275258288</c:v>
                </c:pt>
                <c:pt idx="15">
                  <c:v>21.16726610374468</c:v>
                </c:pt>
                <c:pt idx="16">
                  <c:v>19.706804145902748</c:v>
                </c:pt>
                <c:pt idx="17">
                  <c:v>20.294035645463531</c:v>
                </c:pt>
                <c:pt idx="18">
                  <c:v>17.978699781188858</c:v>
                </c:pt>
                <c:pt idx="19">
                  <c:v>18.537321999741401</c:v>
                </c:pt>
                <c:pt idx="20">
                  <c:v>16.126501299430526</c:v>
                </c:pt>
                <c:pt idx="21">
                  <c:v>15.744432563038572</c:v>
                </c:pt>
                <c:pt idx="22">
                  <c:v>15.646141170006455</c:v>
                </c:pt>
                <c:pt idx="23">
                  <c:v>14.887914794793764</c:v>
                </c:pt>
                <c:pt idx="24">
                  <c:v>16.338093187995209</c:v>
                </c:pt>
                <c:pt idx="25">
                  <c:v>17.783523683229479</c:v>
                </c:pt>
                <c:pt idx="26">
                  <c:v>17.225213083152397</c:v>
                </c:pt>
                <c:pt idx="27">
                  <c:v>15.76211919263422</c:v>
                </c:pt>
                <c:pt idx="28">
                  <c:v>14.731945848670099</c:v>
                </c:pt>
                <c:pt idx="29">
                  <c:v>15.437647406011685</c:v>
                </c:pt>
                <c:pt idx="30">
                  <c:v>15.192030239575342</c:v>
                </c:pt>
                <c:pt idx="31">
                  <c:v>15.918817985198183</c:v>
                </c:pt>
                <c:pt idx="32">
                  <c:v>15.869163055990402</c:v>
                </c:pt>
                <c:pt idx="33">
                  <c:v>15.450601276179087</c:v>
                </c:pt>
                <c:pt idx="34">
                  <c:v>15.540428019654016</c:v>
                </c:pt>
                <c:pt idx="35">
                  <c:v>15.86278955029878</c:v>
                </c:pt>
                <c:pt idx="36">
                  <c:v>15.271187563833974</c:v>
                </c:pt>
                <c:pt idx="37">
                  <c:v>14.61402938117638</c:v>
                </c:pt>
                <c:pt idx="38">
                  <c:v>13.549398136616416</c:v>
                </c:pt>
                <c:pt idx="39">
                  <c:v>14.566842360558468</c:v>
                </c:pt>
                <c:pt idx="40">
                  <c:v>15.055913018610646</c:v>
                </c:pt>
                <c:pt idx="41">
                  <c:v>15.068786528217181</c:v>
                </c:pt>
                <c:pt idx="42">
                  <c:v>14.499458135431487</c:v>
                </c:pt>
                <c:pt idx="43">
                  <c:v>14.103608374803169</c:v>
                </c:pt>
                <c:pt idx="44">
                  <c:v>13.549650881359</c:v>
                </c:pt>
                <c:pt idx="45">
                  <c:v>13.479112013979666</c:v>
                </c:pt>
                <c:pt idx="46">
                  <c:v>14.214055014277077</c:v>
                </c:pt>
                <c:pt idx="47">
                  <c:v>16.045704574591191</c:v>
                </c:pt>
                <c:pt idx="48">
                  <c:v>15.136875837655698</c:v>
                </c:pt>
                <c:pt idx="49">
                  <c:v>14.374639381756571</c:v>
                </c:pt>
                <c:pt idx="50">
                  <c:v>15.485210870648377</c:v>
                </c:pt>
                <c:pt idx="51">
                  <c:v>15.345264401393704</c:v>
                </c:pt>
                <c:pt idx="52">
                  <c:v>15.567847988481603</c:v>
                </c:pt>
                <c:pt idx="53">
                  <c:v>16.245803538794561</c:v>
                </c:pt>
              </c:numCache>
            </c:numRef>
          </c:val>
          <c:smooth val="0"/>
        </c:ser>
        <c:dLbls>
          <c:showLegendKey val="0"/>
          <c:showVal val="0"/>
          <c:showCatName val="0"/>
          <c:showSerName val="0"/>
          <c:showPercent val="0"/>
          <c:showBubbleSize val="0"/>
        </c:dLbls>
        <c:smooth val="0"/>
        <c:axId val="416581160"/>
        <c:axId val="416578808"/>
      </c:lineChart>
      <c:catAx>
        <c:axId val="416581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6578808"/>
        <c:crosses val="autoZero"/>
        <c:auto val="1"/>
        <c:lblAlgn val="ctr"/>
        <c:lblOffset val="100"/>
        <c:noMultiLvlLbl val="0"/>
      </c:catAx>
      <c:valAx>
        <c:axId val="416578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6581160"/>
        <c:crosses val="autoZero"/>
        <c:crossBetween val="between"/>
      </c:valAx>
      <c:spPr>
        <a:noFill/>
        <a:ln>
          <a:noFill/>
        </a:ln>
        <a:effectLst/>
      </c:spPr>
    </c:plotArea>
    <c:legend>
      <c:legendPos val="b"/>
      <c:layout>
        <c:manualLayout>
          <c:xMode val="edge"/>
          <c:yMode val="edge"/>
          <c:x val="0.72871176648873326"/>
          <c:y val="2.9730558744389169E-2"/>
          <c:w val="0.26842092892355462"/>
          <c:h val="0.3049420847075687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Tour!$A$16</c:f>
              <c:strCache>
                <c:ptCount val="1"/>
                <c:pt idx="0">
                  <c:v>France</c:v>
                </c:pt>
              </c:strCache>
            </c:strRef>
          </c:tx>
          <c:spPr>
            <a:ln w="28575" cap="rnd">
              <a:solidFill>
                <a:schemeClr val="accent1"/>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Tour!$B$16:$V$16</c:f>
              <c:numCache>
                <c:formatCode>0.0</c:formatCode>
                <c:ptCount val="21"/>
                <c:pt idx="0">
                  <c:v>100.8247973275962</c:v>
                </c:pt>
                <c:pt idx="1">
                  <c:v>104.43977314782909</c:v>
                </c:pt>
                <c:pt idx="2">
                  <c:v>111.05006608455338</c:v>
                </c:pt>
                <c:pt idx="3">
                  <c:v>116.48665972787724</c:v>
                </c:pt>
                <c:pt idx="4">
                  <c:v>120.91069738249423</c:v>
                </c:pt>
                <c:pt idx="5">
                  <c:v>126.72276221539954</c:v>
                </c:pt>
                <c:pt idx="6">
                  <c:v>122.56380160375359</c:v>
                </c:pt>
                <c:pt idx="7">
                  <c:v>124.6042671411807</c:v>
                </c:pt>
                <c:pt idx="8">
                  <c:v>120.56894507185523</c:v>
                </c:pt>
                <c:pt idx="9">
                  <c:v>118.70364765928888</c:v>
                </c:pt>
                <c:pt idx="10">
                  <c:v>118.69066851520297</c:v>
                </c:pt>
                <c:pt idx="11">
                  <c:v>122.46827229892041</c:v>
                </c:pt>
                <c:pt idx="12">
                  <c:v>126.30078538365639</c:v>
                </c:pt>
                <c:pt idx="13">
                  <c:v>123.0571064943078</c:v>
                </c:pt>
                <c:pt idx="14">
                  <c:v>118.63314293881204</c:v>
                </c:pt>
                <c:pt idx="15">
                  <c:v>117.86857230521137</c:v>
                </c:pt>
                <c:pt idx="16">
                  <c:v>123.1949496605409</c:v>
                </c:pt>
                <c:pt idx="17">
                  <c:v>124.8557145857457</c:v>
                </c:pt>
                <c:pt idx="18">
                  <c:v>126.77177746828329</c:v>
                </c:pt>
                <c:pt idx="19">
                  <c:v>126.3049621472927</c:v>
                </c:pt>
                <c:pt idx="20">
                  <c:v>126.92221547707699</c:v>
                </c:pt>
              </c:numCache>
            </c:numRef>
          </c:val>
          <c:smooth val="0"/>
        </c:ser>
        <c:ser>
          <c:idx val="1"/>
          <c:order val="1"/>
          <c:tx>
            <c:strRef>
              <c:f>Tour!$A$17</c:f>
              <c:strCache>
                <c:ptCount val="1"/>
                <c:pt idx="0">
                  <c:v>Greece</c:v>
                </c:pt>
              </c:strCache>
            </c:strRef>
          </c:tx>
          <c:spPr>
            <a:ln w="28575" cap="rnd">
              <a:solidFill>
                <a:srgbClr val="339933"/>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Tour!$B$17:$V$17</c:f>
              <c:numCache>
                <c:formatCode>0.0</c:formatCode>
                <c:ptCount val="21"/>
                <c:pt idx="0">
                  <c:v>95.908476235858359</c:v>
                </c:pt>
                <c:pt idx="1">
                  <c:v>87.031521001432779</c:v>
                </c:pt>
                <c:pt idx="2">
                  <c:v>94.454135294902784</c:v>
                </c:pt>
                <c:pt idx="3">
                  <c:v>101.82352349128199</c:v>
                </c:pt>
                <c:pt idx="4">
                  <c:v>113.03049016985982</c:v>
                </c:pt>
                <c:pt idx="5">
                  <c:v>121.19408377420736</c:v>
                </c:pt>
                <c:pt idx="6">
                  <c:v>129.41289978799742</c:v>
                </c:pt>
                <c:pt idx="7">
                  <c:v>130.06761498004681</c:v>
                </c:pt>
                <c:pt idx="8">
                  <c:v>127.82678002611623</c:v>
                </c:pt>
                <c:pt idx="9">
                  <c:v>121.52285397330806</c:v>
                </c:pt>
                <c:pt idx="10">
                  <c:v>134.38225211366492</c:v>
                </c:pt>
                <c:pt idx="11">
                  <c:v>145.53968372363812</c:v>
                </c:pt>
                <c:pt idx="12">
                  <c:v>146.30981131962761</c:v>
                </c:pt>
                <c:pt idx="13">
                  <c:v>143.8818267927839</c:v>
                </c:pt>
                <c:pt idx="14">
                  <c:v>134.28447980227276</c:v>
                </c:pt>
                <c:pt idx="15">
                  <c:v>134.93876323008169</c:v>
                </c:pt>
                <c:pt idx="16">
                  <c:v>147.92570378172732</c:v>
                </c:pt>
                <c:pt idx="17">
                  <c:v>140.49782295372998</c:v>
                </c:pt>
                <c:pt idx="18">
                  <c:v>163.42594775422015</c:v>
                </c:pt>
                <c:pt idx="19">
                  <c:v>202.27841158795576</c:v>
                </c:pt>
                <c:pt idx="20">
                  <c:v>218.08756272477947</c:v>
                </c:pt>
              </c:numCache>
            </c:numRef>
          </c:val>
          <c:smooth val="0"/>
        </c:ser>
        <c:ser>
          <c:idx val="2"/>
          <c:order val="2"/>
          <c:tx>
            <c:strRef>
              <c:f>Tour!$A$18</c:f>
              <c:strCache>
                <c:ptCount val="1"/>
                <c:pt idx="0">
                  <c:v>Iceland</c:v>
                </c:pt>
              </c:strCache>
            </c:strRef>
          </c:tx>
          <c:spPr>
            <a:ln w="50800" cap="rnd">
              <a:solidFill>
                <a:srgbClr val="C00000"/>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Tour!$B$18:$V$18</c:f>
              <c:numCache>
                <c:formatCode>0.0</c:formatCode>
                <c:ptCount val="21"/>
                <c:pt idx="0">
                  <c:v>71.036535211688872</c:v>
                </c:pt>
                <c:pt idx="1">
                  <c:v>74.744529890374693</c:v>
                </c:pt>
                <c:pt idx="2">
                  <c:v>74.503555516213737</c:v>
                </c:pt>
                <c:pt idx="3">
                  <c:v>84.657011388557436</c:v>
                </c:pt>
                <c:pt idx="4">
                  <c:v>94.81543436644904</c:v>
                </c:pt>
                <c:pt idx="5">
                  <c:v>107.75057342508134</c:v>
                </c:pt>
                <c:pt idx="6">
                  <c:v>105.62589483731507</c:v>
                </c:pt>
                <c:pt idx="7">
                  <c:v>99.122504982210117</c:v>
                </c:pt>
                <c:pt idx="8">
                  <c:v>109.49119407573198</c:v>
                </c:pt>
                <c:pt idx="9">
                  <c:v>123.25643501304464</c:v>
                </c:pt>
                <c:pt idx="10">
                  <c:v>126.03880916915486</c:v>
                </c:pt>
                <c:pt idx="11">
                  <c:v>138.91540644277805</c:v>
                </c:pt>
                <c:pt idx="12">
                  <c:v>155.66525230609244</c:v>
                </c:pt>
                <c:pt idx="13">
                  <c:v>158.15307453357445</c:v>
                </c:pt>
                <c:pt idx="14">
                  <c:v>155.10252779443579</c:v>
                </c:pt>
                <c:pt idx="15">
                  <c:v>153.75376130750439</c:v>
                </c:pt>
                <c:pt idx="16">
                  <c:v>177.42168055320457</c:v>
                </c:pt>
                <c:pt idx="17">
                  <c:v>209.84297634043827</c:v>
                </c:pt>
                <c:pt idx="18">
                  <c:v>249.34829073028502</c:v>
                </c:pt>
                <c:pt idx="19">
                  <c:v>304.71675636710182</c:v>
                </c:pt>
                <c:pt idx="20">
                  <c:v>389.64375859619423</c:v>
                </c:pt>
              </c:numCache>
            </c:numRef>
          </c:val>
          <c:smooth val="0"/>
        </c:ser>
        <c:ser>
          <c:idx val="3"/>
          <c:order val="3"/>
          <c:tx>
            <c:strRef>
              <c:f>Tour!$A$19</c:f>
              <c:strCache>
                <c:ptCount val="1"/>
                <c:pt idx="0">
                  <c:v>Mauritius</c:v>
                </c:pt>
              </c:strCache>
            </c:strRef>
          </c:tx>
          <c:spPr>
            <a:ln w="28575" cap="rnd">
              <a:solidFill>
                <a:schemeClr val="accent4"/>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Tour!$B$19:$V$19</c:f>
              <c:numCache>
                <c:formatCode>0.0</c:formatCode>
                <c:ptCount val="21"/>
                <c:pt idx="0">
                  <c:v>37.596094995175761</c:v>
                </c:pt>
                <c:pt idx="1">
                  <c:v>42.945477761826318</c:v>
                </c:pt>
                <c:pt idx="2">
                  <c:v>46.67834786516228</c:v>
                </c:pt>
                <c:pt idx="3">
                  <c:v>48.085996375453391</c:v>
                </c:pt>
                <c:pt idx="4">
                  <c:v>49.180313920156017</c:v>
                </c:pt>
                <c:pt idx="5">
                  <c:v>55.271288503487739</c:v>
                </c:pt>
                <c:pt idx="6">
                  <c:v>55.170707363701183</c:v>
                </c:pt>
                <c:pt idx="7">
                  <c:v>56.615317182748768</c:v>
                </c:pt>
                <c:pt idx="8">
                  <c:v>57.855394479837145</c:v>
                </c:pt>
                <c:pt idx="9">
                  <c:v>58.886014203077309</c:v>
                </c:pt>
                <c:pt idx="10">
                  <c:v>61.957868649318463</c:v>
                </c:pt>
                <c:pt idx="11">
                  <c:v>63.85758138600125</c:v>
                </c:pt>
                <c:pt idx="12">
                  <c:v>73.166993377056059</c:v>
                </c:pt>
                <c:pt idx="13">
                  <c:v>74.75157159150919</c:v>
                </c:pt>
                <c:pt idx="14">
                  <c:v>69.823613207645479</c:v>
                </c:pt>
                <c:pt idx="15">
                  <c:v>74.776071657069735</c:v>
                </c:pt>
                <c:pt idx="16">
                  <c:v>77.051813951408647</c:v>
                </c:pt>
                <c:pt idx="17">
                  <c:v>76.838429088083117</c:v>
                </c:pt>
                <c:pt idx="18">
                  <c:v>78.893865108175163</c:v>
                </c:pt>
                <c:pt idx="19">
                  <c:v>82.399237390696101</c:v>
                </c:pt>
                <c:pt idx="20">
                  <c:v>91.160735146779871</c:v>
                </c:pt>
              </c:numCache>
            </c:numRef>
          </c:val>
          <c:smooth val="0"/>
        </c:ser>
        <c:ser>
          <c:idx val="4"/>
          <c:order val="4"/>
          <c:tx>
            <c:strRef>
              <c:f>Tour!$A$20</c:f>
              <c:strCache>
                <c:ptCount val="1"/>
                <c:pt idx="0">
                  <c:v>Spain</c:v>
                </c:pt>
              </c:strCache>
            </c:strRef>
          </c:tx>
          <c:spPr>
            <a:ln w="28575" cap="rnd">
              <a:solidFill>
                <a:srgbClr val="FFC000"/>
              </a:solidFill>
              <a:round/>
            </a:ln>
            <a:effectLst/>
          </c:spPr>
          <c:marker>
            <c:symbol val="none"/>
          </c:marker>
          <c:cat>
            <c:numRef>
              <c:f>Tour!$B$15:$V$15</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Tour!$B$20:$V$20</c:f>
              <c:numCache>
                <c:formatCode>0.0</c:formatCode>
                <c:ptCount val="21"/>
                <c:pt idx="0">
                  <c:v>83.000096918617317</c:v>
                </c:pt>
                <c:pt idx="1">
                  <c:v>85.302397211200486</c:v>
                </c:pt>
                <c:pt idx="2">
                  <c:v>98.740834056857778</c:v>
                </c:pt>
                <c:pt idx="3">
                  <c:v>104.14804934099608</c:v>
                </c:pt>
                <c:pt idx="4">
                  <c:v>112.51179993500364</c:v>
                </c:pt>
                <c:pt idx="5">
                  <c:v>114.38364119934931</c:v>
                </c:pt>
                <c:pt idx="6">
                  <c:v>118.88496987496724</c:v>
                </c:pt>
                <c:pt idx="7">
                  <c:v>121.47986324820322</c:v>
                </c:pt>
                <c:pt idx="8">
                  <c:v>120.54240050611975</c:v>
                </c:pt>
                <c:pt idx="9">
                  <c:v>122.15210908092479</c:v>
                </c:pt>
                <c:pt idx="10">
                  <c:v>128.08696187022451</c:v>
                </c:pt>
                <c:pt idx="11">
                  <c:v>130.64752851405285</c:v>
                </c:pt>
                <c:pt idx="12">
                  <c:v>129.71511605629078</c:v>
                </c:pt>
                <c:pt idx="13">
                  <c:v>124.45460259851427</c:v>
                </c:pt>
                <c:pt idx="14">
                  <c:v>112.54246009302342</c:v>
                </c:pt>
                <c:pt idx="15">
                  <c:v>113.09684284034637</c:v>
                </c:pt>
                <c:pt idx="16">
                  <c:v>120.18348021296246</c:v>
                </c:pt>
                <c:pt idx="17">
                  <c:v>122.8570594758029</c:v>
                </c:pt>
                <c:pt idx="18">
                  <c:v>130.14787952263882</c:v>
                </c:pt>
                <c:pt idx="19">
                  <c:v>139.71120427534055</c:v>
                </c:pt>
                <c:pt idx="20">
                  <c:v>146.87582639856512</c:v>
                </c:pt>
              </c:numCache>
            </c:numRef>
          </c:val>
          <c:smooth val="0"/>
        </c:ser>
        <c:dLbls>
          <c:showLegendKey val="0"/>
          <c:showVal val="0"/>
          <c:showCatName val="0"/>
          <c:showSerName val="0"/>
          <c:showPercent val="0"/>
          <c:showBubbleSize val="0"/>
        </c:dLbls>
        <c:smooth val="0"/>
        <c:axId val="416583120"/>
        <c:axId val="416583512"/>
      </c:lineChart>
      <c:catAx>
        <c:axId val="416583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6583512"/>
        <c:crosses val="autoZero"/>
        <c:auto val="1"/>
        <c:lblAlgn val="ctr"/>
        <c:lblOffset val="100"/>
        <c:noMultiLvlLbl val="0"/>
      </c:catAx>
      <c:valAx>
        <c:axId val="4165835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6583120"/>
        <c:crosses val="autoZero"/>
        <c:crossBetween val="between"/>
      </c:valAx>
      <c:spPr>
        <a:noFill/>
        <a:ln>
          <a:noFill/>
        </a:ln>
        <a:effectLst/>
      </c:spPr>
    </c:plotArea>
    <c:legend>
      <c:legendPos val="b"/>
      <c:layout>
        <c:manualLayout>
          <c:xMode val="edge"/>
          <c:yMode val="edge"/>
          <c:x val="7.2003827544658797E-2"/>
          <c:y val="3.294470056346184E-2"/>
          <c:w val="0.39390963984844268"/>
          <c:h val="0.3756532047271674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IceRest!$A$2</c:f>
              <c:strCache>
                <c:ptCount val="1"/>
                <c:pt idx="0">
                  <c:v>Greece</c:v>
                </c:pt>
              </c:strCache>
            </c:strRef>
          </c:tx>
          <c:spPr>
            <a:ln w="28575" cap="rnd">
              <a:solidFill>
                <a:schemeClr val="accent1"/>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IceRest!$B$2:$AA$2</c:f>
              <c:numCache>
                <c:formatCode>General</c:formatCode>
                <c:ptCount val="26"/>
                <c:pt idx="0">
                  <c:v>13580</c:v>
                </c:pt>
                <c:pt idx="1">
                  <c:v>14350</c:v>
                </c:pt>
                <c:pt idx="2">
                  <c:v>14720</c:v>
                </c:pt>
                <c:pt idx="3">
                  <c:v>14690</c:v>
                </c:pt>
                <c:pt idx="4">
                  <c:v>15230</c:v>
                </c:pt>
                <c:pt idx="5">
                  <c:v>15810</c:v>
                </c:pt>
                <c:pt idx="6">
                  <c:v>16380</c:v>
                </c:pt>
                <c:pt idx="7">
                  <c:v>17300</c:v>
                </c:pt>
                <c:pt idx="8">
                  <c:v>18100</c:v>
                </c:pt>
                <c:pt idx="9">
                  <c:v>18260</c:v>
                </c:pt>
                <c:pt idx="10">
                  <c:v>19640</c:v>
                </c:pt>
                <c:pt idx="11">
                  <c:v>21170</c:v>
                </c:pt>
                <c:pt idx="12">
                  <c:v>22610</c:v>
                </c:pt>
                <c:pt idx="13">
                  <c:v>23800</c:v>
                </c:pt>
                <c:pt idx="14">
                  <c:v>25160</c:v>
                </c:pt>
                <c:pt idx="15">
                  <c:v>25620</c:v>
                </c:pt>
                <c:pt idx="16">
                  <c:v>28010</c:v>
                </c:pt>
                <c:pt idx="17">
                  <c:v>28530</c:v>
                </c:pt>
                <c:pt idx="18">
                  <c:v>29940</c:v>
                </c:pt>
                <c:pt idx="19">
                  <c:v>29720</c:v>
                </c:pt>
                <c:pt idx="20">
                  <c:v>27630</c:v>
                </c:pt>
                <c:pt idx="21">
                  <c:v>25430</c:v>
                </c:pt>
                <c:pt idx="22">
                  <c:v>25450</c:v>
                </c:pt>
                <c:pt idx="23">
                  <c:v>26090</c:v>
                </c:pt>
                <c:pt idx="24">
                  <c:v>26510</c:v>
                </c:pt>
                <c:pt idx="25">
                  <c:v>26470</c:v>
                </c:pt>
              </c:numCache>
            </c:numRef>
          </c:val>
          <c:smooth val="0"/>
        </c:ser>
        <c:ser>
          <c:idx val="1"/>
          <c:order val="1"/>
          <c:tx>
            <c:strRef>
              <c:f>IceRest!$A$3</c:f>
              <c:strCache>
                <c:ptCount val="1"/>
                <c:pt idx="0">
                  <c:v>Iceland</c:v>
                </c:pt>
              </c:strCache>
            </c:strRef>
          </c:tx>
          <c:spPr>
            <a:ln w="50800" cap="rnd">
              <a:solidFill>
                <a:schemeClr val="accent2"/>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IceRest!$B$3:$AA$3</c:f>
              <c:numCache>
                <c:formatCode>General</c:formatCode>
                <c:ptCount val="26"/>
                <c:pt idx="0">
                  <c:v>21360</c:v>
                </c:pt>
                <c:pt idx="1">
                  <c:v>21930</c:v>
                </c:pt>
                <c:pt idx="2">
                  <c:v>21490</c:v>
                </c:pt>
                <c:pt idx="3">
                  <c:v>22020</c:v>
                </c:pt>
                <c:pt idx="4">
                  <c:v>22950</c:v>
                </c:pt>
                <c:pt idx="5">
                  <c:v>23390</c:v>
                </c:pt>
                <c:pt idx="6">
                  <c:v>24390</c:v>
                </c:pt>
                <c:pt idx="7">
                  <c:v>26300</c:v>
                </c:pt>
                <c:pt idx="8">
                  <c:v>27880</c:v>
                </c:pt>
                <c:pt idx="9">
                  <c:v>28750</c:v>
                </c:pt>
                <c:pt idx="10">
                  <c:v>28560</c:v>
                </c:pt>
                <c:pt idx="11">
                  <c:v>30610</c:v>
                </c:pt>
                <c:pt idx="12">
                  <c:v>32030</c:v>
                </c:pt>
                <c:pt idx="13">
                  <c:v>31800</c:v>
                </c:pt>
                <c:pt idx="14">
                  <c:v>33820</c:v>
                </c:pt>
                <c:pt idx="15">
                  <c:v>35710</c:v>
                </c:pt>
                <c:pt idx="16">
                  <c:v>36440</c:v>
                </c:pt>
                <c:pt idx="17">
                  <c:v>38970</c:v>
                </c:pt>
                <c:pt idx="18">
                  <c:v>33860</c:v>
                </c:pt>
                <c:pt idx="19">
                  <c:v>33390</c:v>
                </c:pt>
                <c:pt idx="20">
                  <c:v>32200</c:v>
                </c:pt>
                <c:pt idx="21">
                  <c:v>34440</c:v>
                </c:pt>
                <c:pt idx="22">
                  <c:v>36480</c:v>
                </c:pt>
                <c:pt idx="23">
                  <c:v>41480</c:v>
                </c:pt>
                <c:pt idx="24">
                  <c:v>43930</c:v>
                </c:pt>
                <c:pt idx="25">
                  <c:v>47160</c:v>
                </c:pt>
              </c:numCache>
            </c:numRef>
          </c:val>
          <c:smooth val="0"/>
        </c:ser>
        <c:ser>
          <c:idx val="2"/>
          <c:order val="2"/>
          <c:tx>
            <c:strRef>
              <c:f>IceRest!$A$4</c:f>
              <c:strCache>
                <c:ptCount val="1"/>
                <c:pt idx="0">
                  <c:v>Ireland</c:v>
                </c:pt>
              </c:strCache>
            </c:strRef>
          </c:tx>
          <c:spPr>
            <a:ln w="28575" cap="rnd">
              <a:solidFill>
                <a:schemeClr val="accent3"/>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IceRest!$B$4:$AA$4</c:f>
              <c:numCache>
                <c:formatCode>General</c:formatCode>
                <c:ptCount val="26"/>
                <c:pt idx="0">
                  <c:v>12760</c:v>
                </c:pt>
                <c:pt idx="1">
                  <c:v>13410</c:v>
                </c:pt>
                <c:pt idx="2">
                  <c:v>13900</c:v>
                </c:pt>
                <c:pt idx="3">
                  <c:v>14610</c:v>
                </c:pt>
                <c:pt idx="4">
                  <c:v>15790</c:v>
                </c:pt>
                <c:pt idx="5">
                  <c:v>17290</c:v>
                </c:pt>
                <c:pt idx="6">
                  <c:v>18810</c:v>
                </c:pt>
                <c:pt idx="7">
                  <c:v>20430</c:v>
                </c:pt>
                <c:pt idx="8">
                  <c:v>22450</c:v>
                </c:pt>
                <c:pt idx="9">
                  <c:v>23540</c:v>
                </c:pt>
                <c:pt idx="10">
                  <c:v>26280</c:v>
                </c:pt>
                <c:pt idx="11">
                  <c:v>27840</c:v>
                </c:pt>
                <c:pt idx="12">
                  <c:v>29520</c:v>
                </c:pt>
                <c:pt idx="13">
                  <c:v>31290</c:v>
                </c:pt>
                <c:pt idx="14">
                  <c:v>33400</c:v>
                </c:pt>
                <c:pt idx="15">
                  <c:v>35070</c:v>
                </c:pt>
                <c:pt idx="16">
                  <c:v>38960</c:v>
                </c:pt>
                <c:pt idx="17">
                  <c:v>40580</c:v>
                </c:pt>
                <c:pt idx="18">
                  <c:v>38500</c:v>
                </c:pt>
                <c:pt idx="19">
                  <c:v>34890</c:v>
                </c:pt>
                <c:pt idx="20">
                  <c:v>36460</c:v>
                </c:pt>
                <c:pt idx="21">
                  <c:v>37650</c:v>
                </c:pt>
                <c:pt idx="22">
                  <c:v>38330</c:v>
                </c:pt>
                <c:pt idx="23">
                  <c:v>41100</c:v>
                </c:pt>
                <c:pt idx="24">
                  <c:v>43540</c:v>
                </c:pt>
                <c:pt idx="25">
                  <c:v>54610</c:v>
                </c:pt>
              </c:numCache>
            </c:numRef>
          </c:val>
          <c:smooth val="0"/>
        </c:ser>
        <c:ser>
          <c:idx val="3"/>
          <c:order val="3"/>
          <c:tx>
            <c:strRef>
              <c:f>IceRest!$A$5</c:f>
              <c:strCache>
                <c:ptCount val="1"/>
                <c:pt idx="0">
                  <c:v>Latvia</c:v>
                </c:pt>
              </c:strCache>
            </c:strRef>
          </c:tx>
          <c:spPr>
            <a:ln w="28575" cap="rnd">
              <a:solidFill>
                <a:srgbClr val="FFC000"/>
              </a:solidFill>
              <a:round/>
            </a:ln>
            <a:effectLst/>
          </c:spPr>
          <c:marker>
            <c:symbol val="none"/>
          </c:marker>
          <c:cat>
            <c:strRef>
              <c:f>IceRest!$B$1:$AA$1</c:f>
              <c:strCache>
                <c:ptCount val="26"/>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strCache>
            </c:strRef>
          </c:cat>
          <c:val>
            <c:numRef>
              <c:f>IceRest!$B$5:$AA$5</c:f>
              <c:numCache>
                <c:formatCode>General</c:formatCode>
                <c:ptCount val="26"/>
                <c:pt idx="5">
                  <c:v>5540</c:v>
                </c:pt>
                <c:pt idx="6">
                  <c:v>5830</c:v>
                </c:pt>
                <c:pt idx="7">
                  <c:v>6530</c:v>
                </c:pt>
                <c:pt idx="8">
                  <c:v>7120</c:v>
                </c:pt>
                <c:pt idx="9">
                  <c:v>7330</c:v>
                </c:pt>
                <c:pt idx="10">
                  <c:v>8000</c:v>
                </c:pt>
                <c:pt idx="11">
                  <c:v>9080</c:v>
                </c:pt>
                <c:pt idx="12">
                  <c:v>10090</c:v>
                </c:pt>
                <c:pt idx="13">
                  <c:v>10970</c:v>
                </c:pt>
                <c:pt idx="14">
                  <c:v>11970</c:v>
                </c:pt>
                <c:pt idx="15">
                  <c:v>13700</c:v>
                </c:pt>
                <c:pt idx="16">
                  <c:v>15370</c:v>
                </c:pt>
                <c:pt idx="17">
                  <c:v>17580</c:v>
                </c:pt>
                <c:pt idx="18">
                  <c:v>19180</c:v>
                </c:pt>
                <c:pt idx="19">
                  <c:v>18080</c:v>
                </c:pt>
                <c:pt idx="20">
                  <c:v>17810</c:v>
                </c:pt>
                <c:pt idx="21">
                  <c:v>19740</c:v>
                </c:pt>
                <c:pt idx="22">
                  <c:v>21070</c:v>
                </c:pt>
                <c:pt idx="23">
                  <c:v>22640</c:v>
                </c:pt>
                <c:pt idx="24">
                  <c:v>23850</c:v>
                </c:pt>
                <c:pt idx="25">
                  <c:v>24840</c:v>
                </c:pt>
              </c:numCache>
            </c:numRef>
          </c:val>
          <c:smooth val="0"/>
        </c:ser>
        <c:dLbls>
          <c:showLegendKey val="0"/>
          <c:showVal val="0"/>
          <c:showCatName val="0"/>
          <c:showSerName val="0"/>
          <c:showPercent val="0"/>
          <c:showBubbleSize val="0"/>
        </c:dLbls>
        <c:smooth val="0"/>
        <c:axId val="425100120"/>
        <c:axId val="425100512"/>
      </c:lineChart>
      <c:catAx>
        <c:axId val="425100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5100512"/>
        <c:crosses val="autoZero"/>
        <c:auto val="1"/>
        <c:lblAlgn val="ctr"/>
        <c:lblOffset val="100"/>
        <c:noMultiLvlLbl val="0"/>
      </c:catAx>
      <c:valAx>
        <c:axId val="425100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100120"/>
        <c:crosses val="autoZero"/>
        <c:crossBetween val="between"/>
      </c:valAx>
      <c:spPr>
        <a:noFill/>
        <a:ln>
          <a:noFill/>
        </a:ln>
        <a:effectLst/>
      </c:spPr>
    </c:plotArea>
    <c:legend>
      <c:legendPos val="b"/>
      <c:layout>
        <c:manualLayout>
          <c:xMode val="edge"/>
          <c:yMode val="edge"/>
          <c:x val="8.6996925855595625E-2"/>
          <c:y val="4.5801267839752503E-2"/>
          <c:w val="0.40495326929381281"/>
          <c:h val="0.253515815602406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[API_NE.EXP.GNFS.ZS_DS2_en_excel_v2.xls]Data!$A$2</c:f>
              <c:strCache>
                <c:ptCount val="1"/>
                <c:pt idx="0">
                  <c:v>Denmark</c:v>
                </c:pt>
              </c:strCache>
            </c:strRef>
          </c:tx>
          <c:spPr>
            <a:ln w="28575" cap="rnd">
              <a:solidFill>
                <a:schemeClr val="accent1"/>
              </a:solidFill>
              <a:round/>
            </a:ln>
            <a:effectLst/>
          </c:spPr>
          <c:marker>
            <c:symbol val="none"/>
          </c:marker>
          <c:cat>
            <c:strRef>
              <c:f>[API_NE.EXP.GNFS.ZS_DS2_en_excel_v2.xls]Data!$B$1:$BE$1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[API_NE.EXP.GNFS.ZS_DS2_en_excel_v2.xls]Data!$B$2:$BE$2</c:f>
              <c:numCache>
                <c:formatCode>General</c:formatCode>
                <c:ptCount val="56"/>
                <c:pt idx="0">
                  <c:v>32.310459044934262</c:v>
                </c:pt>
                <c:pt idx="1">
                  <c:v>29.996963472121884</c:v>
                </c:pt>
                <c:pt idx="2">
                  <c:v>28.619458520014213</c:v>
                </c:pt>
                <c:pt idx="3">
                  <c:v>30.402964801009659</c:v>
                </c:pt>
                <c:pt idx="4">
                  <c:v>29.852160531562127</c:v>
                </c:pt>
                <c:pt idx="5">
                  <c:v>29.297128360068164</c:v>
                </c:pt>
                <c:pt idx="6">
                  <c:v>28.551948936991749</c:v>
                </c:pt>
                <c:pt idx="7">
                  <c:v>27.335583279787297</c:v>
                </c:pt>
                <c:pt idx="8">
                  <c:v>27.663153529752822</c:v>
                </c:pt>
                <c:pt idx="9">
                  <c:v>27.551329541705122</c:v>
                </c:pt>
                <c:pt idx="10">
                  <c:v>27.150844096012992</c:v>
                </c:pt>
                <c:pt idx="11">
                  <c:v>26.824518823728621</c:v>
                </c:pt>
                <c:pt idx="12">
                  <c:v>26.406481303693425</c:v>
                </c:pt>
                <c:pt idx="13">
                  <c:v>27.97288937898389</c:v>
                </c:pt>
                <c:pt idx="14">
                  <c:v>30.6564715375305</c:v>
                </c:pt>
                <c:pt idx="15">
                  <c:v>29.370436936200949</c:v>
                </c:pt>
                <c:pt idx="16">
                  <c:v>28.23785260204631</c:v>
                </c:pt>
                <c:pt idx="17">
                  <c:v>28.357619661050975</c:v>
                </c:pt>
                <c:pt idx="18">
                  <c:v>27.418235564487787</c:v>
                </c:pt>
                <c:pt idx="19">
                  <c:v>29.2330840066235</c:v>
                </c:pt>
                <c:pt idx="20">
                  <c:v>32.502719099553964</c:v>
                </c:pt>
                <c:pt idx="21">
                  <c:v>36.075820137029815</c:v>
                </c:pt>
                <c:pt idx="22">
                  <c:v>35.873607424947949</c:v>
                </c:pt>
                <c:pt idx="23">
                  <c:v>35.921218470348741</c:v>
                </c:pt>
                <c:pt idx="24">
                  <c:v>36.292676870398232</c:v>
                </c:pt>
                <c:pt idx="25">
                  <c:v>36.431083431859086</c:v>
                </c:pt>
                <c:pt idx="26">
                  <c:v>32.299111058100458</c:v>
                </c:pt>
                <c:pt idx="27">
                  <c:v>31.703826826130005</c:v>
                </c:pt>
                <c:pt idx="28">
                  <c:v>33.615737860033626</c:v>
                </c:pt>
                <c:pt idx="29">
                  <c:v>35.41997775435847</c:v>
                </c:pt>
                <c:pt idx="30">
                  <c:v>36.423172272566298</c:v>
                </c:pt>
                <c:pt idx="31">
                  <c:v>37.682513410237036</c:v>
                </c:pt>
                <c:pt idx="32">
                  <c:v>36.954369056157326</c:v>
                </c:pt>
                <c:pt idx="33">
                  <c:v>36.566228596416025</c:v>
                </c:pt>
                <c:pt idx="34">
                  <c:v>36.851923816504005</c:v>
                </c:pt>
                <c:pt idx="35">
                  <c:v>36.666013817882202</c:v>
                </c:pt>
                <c:pt idx="36">
                  <c:v>37.118850319478248</c:v>
                </c:pt>
                <c:pt idx="37">
                  <c:v>37.811712294165837</c:v>
                </c:pt>
                <c:pt idx="38">
                  <c:v>37.233766277567732</c:v>
                </c:pt>
                <c:pt idx="39">
                  <c:v>39.393534221330128</c:v>
                </c:pt>
                <c:pt idx="40">
                  <c:v>44.88948777311532</c:v>
                </c:pt>
                <c:pt idx="41">
                  <c:v>45.595344164091678</c:v>
                </c:pt>
                <c:pt idx="42">
                  <c:v>45.744186755595202</c:v>
                </c:pt>
                <c:pt idx="43">
                  <c:v>43.877401164154399</c:v>
                </c:pt>
                <c:pt idx="44">
                  <c:v>43.965641457077389</c:v>
                </c:pt>
                <c:pt idx="45">
                  <c:v>47.45211805415439</c:v>
                </c:pt>
                <c:pt idx="46">
                  <c:v>50.730029840809387</c:v>
                </c:pt>
                <c:pt idx="47">
                  <c:v>51.482564575911013</c:v>
                </c:pt>
                <c:pt idx="48">
                  <c:v>54.175811975775332</c:v>
                </c:pt>
                <c:pt idx="49">
                  <c:v>47.126051669344534</c:v>
                </c:pt>
                <c:pt idx="50">
                  <c:v>50.522936884223867</c:v>
                </c:pt>
                <c:pt idx="51">
                  <c:v>53.820117886958045</c:v>
                </c:pt>
                <c:pt idx="52">
                  <c:v>54.630496432193745</c:v>
                </c:pt>
                <c:pt idx="53">
                  <c:v>54.828813319534817</c:v>
                </c:pt>
                <c:pt idx="54">
                  <c:v>54.517854298004053</c:v>
                </c:pt>
                <c:pt idx="55">
                  <c:v>55.227013409327583</c:v>
                </c:pt>
              </c:numCache>
            </c:numRef>
          </c:val>
          <c:smooth val="0"/>
        </c:ser>
        <c:ser>
          <c:idx val="1"/>
          <c:order val="1"/>
          <c:tx>
            <c:strRef>
              <c:f>[API_NE.EXP.GNFS.ZS_DS2_en_excel_v2.xls]Data!$A$3</c:f>
              <c:strCache>
                <c:ptCount val="1"/>
                <c:pt idx="0">
                  <c:v>Iceland</c:v>
                </c:pt>
              </c:strCache>
            </c:strRef>
          </c:tx>
          <c:spPr>
            <a:ln w="50800" cap="rnd">
              <a:solidFill>
                <a:schemeClr val="accent2"/>
              </a:solidFill>
              <a:round/>
            </a:ln>
            <a:effectLst/>
          </c:spPr>
          <c:marker>
            <c:symbol val="none"/>
          </c:marker>
          <c:cat>
            <c:strRef>
              <c:f>[API_NE.EXP.GNFS.ZS_DS2_en_excel_v2.xls]Data!$B$1:$BE$1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[API_NE.EXP.GNFS.ZS_DS2_en_excel_v2.xls]Data!$B$3:$BE$3</c:f>
              <c:numCache>
                <c:formatCode>General</c:formatCode>
                <c:ptCount val="56"/>
                <c:pt idx="0">
                  <c:v>41.282447167121653</c:v>
                </c:pt>
                <c:pt idx="1">
                  <c:v>41.40160237797879</c:v>
                </c:pt>
                <c:pt idx="2">
                  <c:v>45.034579855393631</c:v>
                </c:pt>
                <c:pt idx="3">
                  <c:v>41.161827070045959</c:v>
                </c:pt>
                <c:pt idx="4">
                  <c:v>37.067420641214241</c:v>
                </c:pt>
                <c:pt idx="5">
                  <c:v>36.235040288321223</c:v>
                </c:pt>
                <c:pt idx="6">
                  <c:v>32.849320309170047</c:v>
                </c:pt>
                <c:pt idx="7">
                  <c:v>28.054598130463987</c:v>
                </c:pt>
                <c:pt idx="8">
                  <c:v>31.58620489857044</c:v>
                </c:pt>
                <c:pt idx="9">
                  <c:v>43.203212835347713</c:v>
                </c:pt>
                <c:pt idx="10">
                  <c:v>43.959595458094981</c:v>
                </c:pt>
                <c:pt idx="11">
                  <c:v>36.583746499119968</c:v>
                </c:pt>
                <c:pt idx="12">
                  <c:v>34.219028357963239</c:v>
                </c:pt>
                <c:pt idx="13">
                  <c:v>34.757911673416487</c:v>
                </c:pt>
                <c:pt idx="14">
                  <c:v>30.698774518504703</c:v>
                </c:pt>
                <c:pt idx="15">
                  <c:v>32.531016461410125</c:v>
                </c:pt>
                <c:pt idx="16">
                  <c:v>33.753249612296912</c:v>
                </c:pt>
                <c:pt idx="17">
                  <c:v>32.174585456933194</c:v>
                </c:pt>
                <c:pt idx="18">
                  <c:v>35.692896692290986</c:v>
                </c:pt>
                <c:pt idx="19">
                  <c:v>37.084274709733656</c:v>
                </c:pt>
                <c:pt idx="20">
                  <c:v>34.686278076592245</c:v>
                </c:pt>
                <c:pt idx="21">
                  <c:v>33.833598862847673</c:v>
                </c:pt>
                <c:pt idx="22">
                  <c:v>31.450183273689635</c:v>
                </c:pt>
                <c:pt idx="23">
                  <c:v>38.788799667961712</c:v>
                </c:pt>
                <c:pt idx="24">
                  <c:v>37.147437817797964</c:v>
                </c:pt>
                <c:pt idx="25">
                  <c:v>39.335493522003809</c:v>
                </c:pt>
                <c:pt idx="26">
                  <c:v>37.711805746651791</c:v>
                </c:pt>
                <c:pt idx="27">
                  <c:v>33.502162805771206</c:v>
                </c:pt>
                <c:pt idx="28">
                  <c:v>31.039173762383616</c:v>
                </c:pt>
                <c:pt idx="29">
                  <c:v>32.768825039951736</c:v>
                </c:pt>
                <c:pt idx="30">
                  <c:v>32.881394979514347</c:v>
                </c:pt>
                <c:pt idx="31">
                  <c:v>30.590702415039388</c:v>
                </c:pt>
                <c:pt idx="32">
                  <c:v>29.611520392176534</c:v>
                </c:pt>
                <c:pt idx="33">
                  <c:v>32.029066041326196</c:v>
                </c:pt>
                <c:pt idx="34">
                  <c:v>34.954759442759475</c:v>
                </c:pt>
                <c:pt idx="35">
                  <c:v>34.719208005348115</c:v>
                </c:pt>
                <c:pt idx="36">
                  <c:v>35.459037887172713</c:v>
                </c:pt>
                <c:pt idx="37">
                  <c:v>35.410454550518203</c:v>
                </c:pt>
                <c:pt idx="38">
                  <c:v>33.909026308913809</c:v>
                </c:pt>
                <c:pt idx="39">
                  <c:v>32.639736987522696</c:v>
                </c:pt>
                <c:pt idx="40">
                  <c:v>32.411684830905514</c:v>
                </c:pt>
                <c:pt idx="41">
                  <c:v>37.325926000594741</c:v>
                </c:pt>
                <c:pt idx="42">
                  <c:v>35.898986664769254</c:v>
                </c:pt>
                <c:pt idx="43">
                  <c:v>32.979789534380856</c:v>
                </c:pt>
                <c:pt idx="44">
                  <c:v>32.693981134449018</c:v>
                </c:pt>
                <c:pt idx="45">
                  <c:v>30.623139698698964</c:v>
                </c:pt>
                <c:pt idx="46">
                  <c:v>31.13239332996125</c:v>
                </c:pt>
                <c:pt idx="47">
                  <c:v>33.362731039579138</c:v>
                </c:pt>
                <c:pt idx="48">
                  <c:v>41.24023322938649</c:v>
                </c:pt>
                <c:pt idx="49">
                  <c:v>49.692751753081737</c:v>
                </c:pt>
                <c:pt idx="50">
                  <c:v>53.666281345410979</c:v>
                </c:pt>
                <c:pt idx="51">
                  <c:v>56.567024274426494</c:v>
                </c:pt>
                <c:pt idx="52">
                  <c:v>56.973267907375828</c:v>
                </c:pt>
                <c:pt idx="53">
                  <c:v>55.408544345796592</c:v>
                </c:pt>
                <c:pt idx="54">
                  <c:v>53.255726889924773</c:v>
                </c:pt>
                <c:pt idx="55">
                  <c:v>53.703271181088418</c:v>
                </c:pt>
              </c:numCache>
            </c:numRef>
          </c:val>
          <c:smooth val="0"/>
        </c:ser>
        <c:dLbls>
          <c:showLegendKey val="0"/>
          <c:showVal val="0"/>
          <c:showCatName val="0"/>
          <c:showSerName val="0"/>
          <c:showPercent val="0"/>
          <c:showBubbleSize val="0"/>
        </c:dLbls>
        <c:smooth val="0"/>
        <c:axId val="425104824"/>
        <c:axId val="425105216"/>
      </c:lineChart>
      <c:catAx>
        <c:axId val="425104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5105216"/>
        <c:crosses val="autoZero"/>
        <c:auto val="1"/>
        <c:lblAlgn val="ctr"/>
        <c:lblOffset val="100"/>
        <c:noMultiLvlLbl val="0"/>
      </c:catAx>
      <c:valAx>
        <c:axId val="425105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104824"/>
        <c:crosses val="autoZero"/>
        <c:crossBetween val="between"/>
      </c:valAx>
      <c:spPr>
        <a:noFill/>
        <a:ln>
          <a:noFill/>
        </a:ln>
        <a:effectLst/>
      </c:spPr>
    </c:plotArea>
    <c:legend>
      <c:legendPos val="b"/>
      <c:layout>
        <c:manualLayout>
          <c:xMode val="edge"/>
          <c:yMode val="edge"/>
          <c:x val="9.2238777007406583E-2"/>
          <c:y val="0.55363567525323387"/>
          <c:w val="0.27485453647206515"/>
          <c:h val="0.1828046955828074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Man!$A$2</c:f>
              <c:strCache>
                <c:ptCount val="1"/>
                <c:pt idx="0">
                  <c:v>Denmark</c:v>
                </c:pt>
              </c:strCache>
            </c:strRef>
          </c:tx>
          <c:spPr>
            <a:ln w="28575" cap="rnd">
              <a:solidFill>
                <a:schemeClr val="accent1"/>
              </a:solidFill>
              <a:round/>
            </a:ln>
            <a:effectLst/>
          </c:spPr>
          <c:marker>
            <c:symbol val="none"/>
          </c:marker>
          <c:cat>
            <c:strRef>
              <c:f>Man!$B$1:$BC$1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Man!$B$2:$BC$2</c:f>
              <c:numCache>
                <c:formatCode>General</c:formatCode>
                <c:ptCount val="54"/>
                <c:pt idx="0">
                  <c:v>37.97073941559232</c:v>
                </c:pt>
                <c:pt idx="1">
                  <c:v>39.706092671227907</c:v>
                </c:pt>
                <c:pt idx="2">
                  <c:v>40.979762337578073</c:v>
                </c:pt>
                <c:pt idx="3">
                  <c:v>42.124360403989527</c:v>
                </c:pt>
                <c:pt idx="4">
                  <c:v>42.702488279288211</c:v>
                </c:pt>
                <c:pt idx="5">
                  <c:v>46.308722502168635</c:v>
                </c:pt>
                <c:pt idx="6">
                  <c:v>49.411361079778594</c:v>
                </c:pt>
                <c:pt idx="7">
                  <c:v>52.950814329347097</c:v>
                </c:pt>
                <c:pt idx="8">
                  <c:v>53.82106207426218</c:v>
                </c:pt>
                <c:pt idx="9">
                  <c:v>54.269020966913303</c:v>
                </c:pt>
                <c:pt idx="10">
                  <c:v>55.259835798647153</c:v>
                </c:pt>
                <c:pt idx="11">
                  <c:v>54.253862006830914</c:v>
                </c:pt>
                <c:pt idx="12">
                  <c:v>55.703761940901806</c:v>
                </c:pt>
                <c:pt idx="13">
                  <c:v>56.012724802487021</c:v>
                </c:pt>
                <c:pt idx="14">
                  <c:v>56.024870488906942</c:v>
                </c:pt>
                <c:pt idx="15">
                  <c:v>55.883753582377473</c:v>
                </c:pt>
                <c:pt idx="16">
                  <c:v>54.693289380947043</c:v>
                </c:pt>
                <c:pt idx="17">
                  <c:v>54.342374978035288</c:v>
                </c:pt>
                <c:pt idx="18">
                  <c:v>55.479221388783053</c:v>
                </c:pt>
                <c:pt idx="19">
                  <c:v>55.999800072982175</c:v>
                </c:pt>
                <c:pt idx="20">
                  <c:v>55.928926259624426</c:v>
                </c:pt>
                <c:pt idx="21">
                  <c:v>56.659916992646451</c:v>
                </c:pt>
                <c:pt idx="22">
                  <c:v>57.292848054504475</c:v>
                </c:pt>
                <c:pt idx="23">
                  <c:v>57.63203882101989</c:v>
                </c:pt>
                <c:pt idx="24">
                  <c:v>59.421312672004348</c:v>
                </c:pt>
                <c:pt idx="25">
                  <c:v>59.863929415717095</c:v>
                </c:pt>
                <c:pt idx="26">
                  <c:v>59.170080001563498</c:v>
                </c:pt>
                <c:pt idx="27">
                  <c:v>58.703426519737413</c:v>
                </c:pt>
                <c:pt idx="28">
                  <c:v>60.203372009514119</c:v>
                </c:pt>
                <c:pt idx="29">
                  <c:v>59.461696808812839</c:v>
                </c:pt>
                <c:pt idx="30">
                  <c:v>61.15766332678507</c:v>
                </c:pt>
                <c:pt idx="31">
                  <c:v>57.804815808498297</c:v>
                </c:pt>
                <c:pt idx="32">
                  <c:v>57.992135781145407</c:v>
                </c:pt>
                <c:pt idx="33">
                  <c:v>59.769840806072516</c:v>
                </c:pt>
                <c:pt idx="34">
                  <c:v>59.356585057907985</c:v>
                </c:pt>
                <c:pt idx="35">
                  <c:v>63.158088773653432</c:v>
                </c:pt>
                <c:pt idx="36">
                  <c:v>64.956103452399205</c:v>
                </c:pt>
                <c:pt idx="37">
                  <c:v>66.218108390243572</c:v>
                </c:pt>
                <c:pt idx="38">
                  <c:v>64.156234956628083</c:v>
                </c:pt>
                <c:pt idx="39">
                  <c:v>65.059217599092847</c:v>
                </c:pt>
                <c:pt idx="40">
                  <c:v>66.499393024032912</c:v>
                </c:pt>
                <c:pt idx="41">
                  <c:v>66.277925772964934</c:v>
                </c:pt>
                <c:pt idx="42">
                  <c:v>65.68486641947851</c:v>
                </c:pt>
                <c:pt idx="43">
                  <c:v>63.003380470887762</c:v>
                </c:pt>
                <c:pt idx="44">
                  <c:v>62.575534729569227</c:v>
                </c:pt>
                <c:pt idx="45">
                  <c:v>64.561774613909051</c:v>
                </c:pt>
                <c:pt idx="46">
                  <c:v>63.33500220558409</c:v>
                </c:pt>
                <c:pt idx="47">
                  <c:v>64.620620454702987</c:v>
                </c:pt>
                <c:pt idx="48">
                  <c:v>60.512826424984034</c:v>
                </c:pt>
                <c:pt idx="49">
                  <c:v>60.440729604240865</c:v>
                </c:pt>
                <c:pt idx="50">
                  <c:v>58.133538078837468</c:v>
                </c:pt>
                <c:pt idx="51">
                  <c:v>58.312345683494179</c:v>
                </c:pt>
                <c:pt idx="52">
                  <c:v>61.142699981990297</c:v>
                </c:pt>
                <c:pt idx="53">
                  <c:v>62.085086670581447</c:v>
                </c:pt>
              </c:numCache>
            </c:numRef>
          </c:val>
          <c:smooth val="0"/>
        </c:ser>
        <c:ser>
          <c:idx val="1"/>
          <c:order val="1"/>
          <c:tx>
            <c:strRef>
              <c:f>Man!$A$3</c:f>
              <c:strCache>
                <c:ptCount val="1"/>
                <c:pt idx="0">
                  <c:v>Iceland</c:v>
                </c:pt>
              </c:strCache>
            </c:strRef>
          </c:tx>
          <c:spPr>
            <a:ln w="50800" cap="rnd">
              <a:solidFill>
                <a:schemeClr val="accent2"/>
              </a:solidFill>
              <a:round/>
            </a:ln>
            <a:effectLst/>
          </c:spPr>
          <c:marker>
            <c:symbol val="none"/>
          </c:marker>
          <c:cat>
            <c:strRef>
              <c:f>Man!$B$1:$BC$1</c:f>
              <c:strCache>
                <c:ptCount val="54"/>
                <c:pt idx="0">
                  <c:v>1962</c:v>
                </c:pt>
                <c:pt idx="1">
                  <c:v>1963</c:v>
                </c:pt>
                <c:pt idx="2">
                  <c:v>1964</c:v>
                </c:pt>
                <c:pt idx="3">
                  <c:v>1965</c:v>
                </c:pt>
                <c:pt idx="4">
                  <c:v>1966</c:v>
                </c:pt>
                <c:pt idx="5">
                  <c:v>1967</c:v>
                </c:pt>
                <c:pt idx="6">
                  <c:v>1968</c:v>
                </c:pt>
                <c:pt idx="7">
                  <c:v>1969</c:v>
                </c:pt>
                <c:pt idx="8">
                  <c:v>1970</c:v>
                </c:pt>
                <c:pt idx="9">
                  <c:v>1971</c:v>
                </c:pt>
                <c:pt idx="10">
                  <c:v>1972</c:v>
                </c:pt>
                <c:pt idx="11">
                  <c:v>1973</c:v>
                </c:pt>
                <c:pt idx="12">
                  <c:v>1974</c:v>
                </c:pt>
                <c:pt idx="13">
                  <c:v>1975</c:v>
                </c:pt>
                <c:pt idx="14">
                  <c:v>1976</c:v>
                </c:pt>
                <c:pt idx="15">
                  <c:v>1977</c:v>
                </c:pt>
                <c:pt idx="16">
                  <c:v>1978</c:v>
                </c:pt>
                <c:pt idx="17">
                  <c:v>1979</c:v>
                </c:pt>
                <c:pt idx="18">
                  <c:v>1980</c:v>
                </c:pt>
                <c:pt idx="19">
                  <c:v>1981</c:v>
                </c:pt>
                <c:pt idx="20">
                  <c:v>1982</c:v>
                </c:pt>
                <c:pt idx="21">
                  <c:v>1983</c:v>
                </c:pt>
                <c:pt idx="22">
                  <c:v>1984</c:v>
                </c:pt>
                <c:pt idx="23">
                  <c:v>1985</c:v>
                </c:pt>
                <c:pt idx="24">
                  <c:v>1986</c:v>
                </c:pt>
                <c:pt idx="25">
                  <c:v>1987</c:v>
                </c:pt>
                <c:pt idx="26">
                  <c:v>1988</c:v>
                </c:pt>
                <c:pt idx="27">
                  <c:v>1989</c:v>
                </c:pt>
                <c:pt idx="28">
                  <c:v>1990</c:v>
                </c:pt>
                <c:pt idx="29">
                  <c:v>1991</c:v>
                </c:pt>
                <c:pt idx="30">
                  <c:v>1992</c:v>
                </c:pt>
                <c:pt idx="31">
                  <c:v>1993</c:v>
                </c:pt>
                <c:pt idx="32">
                  <c:v>1994</c:v>
                </c:pt>
                <c:pt idx="33">
                  <c:v>1995</c:v>
                </c:pt>
                <c:pt idx="34">
                  <c:v>1996</c:v>
                </c:pt>
                <c:pt idx="35">
                  <c:v>1997</c:v>
                </c:pt>
                <c:pt idx="36">
                  <c:v>1998</c:v>
                </c:pt>
                <c:pt idx="37">
                  <c:v>1999</c:v>
                </c:pt>
                <c:pt idx="38">
                  <c:v>2000</c:v>
                </c:pt>
                <c:pt idx="39">
                  <c:v>2001</c:v>
                </c:pt>
                <c:pt idx="40">
                  <c:v>2002</c:v>
                </c:pt>
                <c:pt idx="41">
                  <c:v>2003</c:v>
                </c:pt>
                <c:pt idx="42">
                  <c:v>2004</c:v>
                </c:pt>
                <c:pt idx="43">
                  <c:v>2005</c:v>
                </c:pt>
                <c:pt idx="44">
                  <c:v>2006</c:v>
                </c:pt>
                <c:pt idx="45">
                  <c:v>2007</c:v>
                </c:pt>
                <c:pt idx="46">
                  <c:v>2008</c:v>
                </c:pt>
                <c:pt idx="47">
                  <c:v>2009</c:v>
                </c:pt>
                <c:pt idx="48">
                  <c:v>2010</c:v>
                </c:pt>
                <c:pt idx="49">
                  <c:v>2011</c:v>
                </c:pt>
                <c:pt idx="50">
                  <c:v>2012</c:v>
                </c:pt>
                <c:pt idx="51">
                  <c:v>2013</c:v>
                </c:pt>
                <c:pt idx="52">
                  <c:v>2014</c:v>
                </c:pt>
                <c:pt idx="53">
                  <c:v>2015</c:v>
                </c:pt>
              </c:strCache>
            </c:strRef>
          </c:cat>
          <c:val>
            <c:numRef>
              <c:f>Man!$B$3:$BC$3</c:f>
              <c:numCache>
                <c:formatCode>General</c:formatCode>
                <c:ptCount val="54"/>
                <c:pt idx="0">
                  <c:v>1.2103462757471994</c:v>
                </c:pt>
                <c:pt idx="1">
                  <c:v>1.7103416377324301</c:v>
                </c:pt>
                <c:pt idx="2">
                  <c:v>1.8572678995716412</c:v>
                </c:pt>
                <c:pt idx="3">
                  <c:v>1.6631951142761268</c:v>
                </c:pt>
                <c:pt idx="4">
                  <c:v>3.2309773297944697</c:v>
                </c:pt>
                <c:pt idx="5">
                  <c:v>3.5192782661061064</c:v>
                </c:pt>
                <c:pt idx="6">
                  <c:v>2.5053125300250509</c:v>
                </c:pt>
                <c:pt idx="7">
                  <c:v>4.3520841304848075</c:v>
                </c:pt>
                <c:pt idx="8">
                  <c:v>3.2991485119655133</c:v>
                </c:pt>
                <c:pt idx="9">
                  <c:v>4.4455322349473994</c:v>
                </c:pt>
                <c:pt idx="10">
                  <c:v>4.8691484992960739</c:v>
                </c:pt>
                <c:pt idx="11">
                  <c:v>4.365305296604479</c:v>
                </c:pt>
                <c:pt idx="12">
                  <c:v>5.5229432982708575</c:v>
                </c:pt>
                <c:pt idx="13">
                  <c:v>5.2793714780762686</c:v>
                </c:pt>
                <c:pt idx="14">
                  <c:v>5.7615543718419593</c:v>
                </c:pt>
                <c:pt idx="15">
                  <c:v>5.8192544722029274</c:v>
                </c:pt>
                <c:pt idx="16">
                  <c:v>4.7039590323792106</c:v>
                </c:pt>
                <c:pt idx="17">
                  <c:v>6.3786985793444373</c:v>
                </c:pt>
                <c:pt idx="18">
                  <c:v>8.1658935166382527</c:v>
                </c:pt>
                <c:pt idx="19">
                  <c:v>7.4782875554933943</c:v>
                </c:pt>
                <c:pt idx="20">
                  <c:v>9.2984556431088556</c:v>
                </c:pt>
                <c:pt idx="21">
                  <c:v>9.0814774583068552</c:v>
                </c:pt>
                <c:pt idx="22">
                  <c:v>12.135315028672315</c:v>
                </c:pt>
                <c:pt idx="23">
                  <c:v>9.4286962697914998</c:v>
                </c:pt>
                <c:pt idx="24">
                  <c:v>8.5327058935389868</c:v>
                </c:pt>
                <c:pt idx="25">
                  <c:v>8.4260926721391574</c:v>
                </c:pt>
                <c:pt idx="26">
                  <c:v>12.235870215521137</c:v>
                </c:pt>
                <c:pt idx="27">
                  <c:v>10.143678964816059</c:v>
                </c:pt>
                <c:pt idx="28">
                  <c:v>8.0059833137467056</c:v>
                </c:pt>
                <c:pt idx="29">
                  <c:v>6.0345124259232028</c:v>
                </c:pt>
                <c:pt idx="30">
                  <c:v>6.1866905441198963</c:v>
                </c:pt>
                <c:pt idx="31">
                  <c:v>7.5081988225619529</c:v>
                </c:pt>
                <c:pt idx="32">
                  <c:v>9.2203783969430138</c:v>
                </c:pt>
                <c:pt idx="33">
                  <c:v>11.577101331540367</c:v>
                </c:pt>
                <c:pt idx="34">
                  <c:v>11.497454692169489</c:v>
                </c:pt>
                <c:pt idx="35">
                  <c:v>12.139396324030548</c:v>
                </c:pt>
                <c:pt idx="36">
                  <c:v>9.1778874900838101</c:v>
                </c:pt>
                <c:pt idx="37">
                  <c:v>12.52163052066107</c:v>
                </c:pt>
                <c:pt idx="38">
                  <c:v>13.268694459492348</c:v>
                </c:pt>
                <c:pt idx="39">
                  <c:v>13.277911747773738</c:v>
                </c:pt>
                <c:pt idx="40">
                  <c:v>13.954144101612764</c:v>
                </c:pt>
                <c:pt idx="41">
                  <c:v>14.54906398973452</c:v>
                </c:pt>
                <c:pt idx="42">
                  <c:v>16.728756355815289</c:v>
                </c:pt>
                <c:pt idx="43">
                  <c:v>19.299102540899181</c:v>
                </c:pt>
                <c:pt idx="44">
                  <c:v>19.054854081889449</c:v>
                </c:pt>
                <c:pt idx="45">
                  <c:v>26.749183908341024</c:v>
                </c:pt>
                <c:pt idx="46">
                  <c:v>19.050417327295321</c:v>
                </c:pt>
                <c:pt idx="47">
                  <c:v>19.259618821931355</c:v>
                </c:pt>
                <c:pt idx="48">
                  <c:v>14.625705640985704</c:v>
                </c:pt>
                <c:pt idx="49">
                  <c:v>14.003886082390906</c:v>
                </c:pt>
                <c:pt idx="50">
                  <c:v>14.27916634227317</c:v>
                </c:pt>
                <c:pt idx="51">
                  <c:v>12.077378439615394</c:v>
                </c:pt>
                <c:pt idx="52">
                  <c:v>13.837401976870467</c:v>
                </c:pt>
                <c:pt idx="53">
                  <c:v>11.726813695598095</c:v>
                </c:pt>
              </c:numCache>
            </c:numRef>
          </c:val>
          <c:smooth val="0"/>
        </c:ser>
        <c:dLbls>
          <c:showLegendKey val="0"/>
          <c:showVal val="0"/>
          <c:showCatName val="0"/>
          <c:showSerName val="0"/>
          <c:showPercent val="0"/>
          <c:showBubbleSize val="0"/>
        </c:dLbls>
        <c:smooth val="0"/>
        <c:axId val="425105608"/>
        <c:axId val="425106000"/>
      </c:lineChart>
      <c:catAx>
        <c:axId val="425105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5106000"/>
        <c:crosses val="autoZero"/>
        <c:auto val="1"/>
        <c:lblAlgn val="ctr"/>
        <c:lblOffset val="100"/>
        <c:noMultiLvlLbl val="0"/>
      </c:catAx>
      <c:valAx>
        <c:axId val="425106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105608"/>
        <c:crosses val="autoZero"/>
        <c:crossBetween val="between"/>
      </c:valAx>
      <c:spPr>
        <a:noFill/>
        <a:ln>
          <a:noFill/>
        </a:ln>
        <a:effectLst/>
      </c:spPr>
    </c:plotArea>
    <c:legend>
      <c:legendPos val="b"/>
      <c:layout>
        <c:manualLayout>
          <c:xMode val="edge"/>
          <c:yMode val="edge"/>
          <c:x val="7.040347372132294E-2"/>
          <c:y val="0.37364373338516454"/>
          <c:w val="0.32502155612323791"/>
          <c:h val="0.1892329792209527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[API_TM.QTY.MRCH.XD.WD_DS2_en_excel_v2.xls]Data!$A$2</c:f>
              <c:strCache>
                <c:ptCount val="1"/>
                <c:pt idx="0">
                  <c:v>Denmark</c:v>
                </c:pt>
              </c:strCache>
            </c:strRef>
          </c:tx>
          <c:spPr>
            <a:ln w="28575" cap="rnd">
              <a:solidFill>
                <a:schemeClr val="accent1"/>
              </a:solidFill>
              <a:round/>
            </a:ln>
            <a:effectLst/>
          </c:spPr>
          <c:marker>
            <c:symbol val="none"/>
          </c:marker>
          <c:cat>
            <c:strRef>
              <c:f>[1]Data!$B$1:$Q$1</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[1]Data!$B$2:$Q$2</c:f>
              <c:numCache>
                <c:formatCode>General</c:formatCode>
                <c:ptCount val="16"/>
                <c:pt idx="0">
                  <c:v>100</c:v>
                </c:pt>
                <c:pt idx="1">
                  <c:v>102.1076423568</c:v>
                </c:pt>
                <c:pt idx="2">
                  <c:v>108.8858296673</c:v>
                </c:pt>
                <c:pt idx="3">
                  <c:v>105.5247006332</c:v>
                </c:pt>
                <c:pt idx="4">
                  <c:v>107.77914414289999</c:v>
                </c:pt>
                <c:pt idx="5">
                  <c:v>116.9226935316</c:v>
                </c:pt>
                <c:pt idx="6">
                  <c:v>126.8125110732</c:v>
                </c:pt>
                <c:pt idx="7">
                  <c:v>137.0589566331</c:v>
                </c:pt>
                <c:pt idx="8">
                  <c:v>137.6272811867</c:v>
                </c:pt>
                <c:pt idx="9">
                  <c:v>113.6753515889</c:v>
                </c:pt>
                <c:pt idx="10">
                  <c:v>113.40073539159999</c:v>
                </c:pt>
                <c:pt idx="11">
                  <c:v>116.74095816179999</c:v>
                </c:pt>
                <c:pt idx="12">
                  <c:v>116.4541379023</c:v>
                </c:pt>
                <c:pt idx="13">
                  <c:v>118.41162057690001</c:v>
                </c:pt>
                <c:pt idx="14">
                  <c:v>121.88697410970001</c:v>
                </c:pt>
                <c:pt idx="15">
                  <c:v>124.3966553627</c:v>
                </c:pt>
              </c:numCache>
            </c:numRef>
          </c:val>
          <c:smooth val="0"/>
        </c:ser>
        <c:ser>
          <c:idx val="1"/>
          <c:order val="1"/>
          <c:tx>
            <c:strRef>
              <c:f>[API_TM.QTY.MRCH.XD.WD_DS2_en_excel_v2.xls]Data!$A$3</c:f>
              <c:strCache>
                <c:ptCount val="1"/>
                <c:pt idx="0">
                  <c:v>Iceland</c:v>
                </c:pt>
              </c:strCache>
            </c:strRef>
          </c:tx>
          <c:spPr>
            <a:ln w="50800" cap="rnd">
              <a:solidFill>
                <a:schemeClr val="accent2"/>
              </a:solidFill>
              <a:round/>
            </a:ln>
            <a:effectLst/>
          </c:spPr>
          <c:marker>
            <c:symbol val="none"/>
          </c:marker>
          <c:cat>
            <c:strRef>
              <c:f>[1]Data!$B$1:$Q$1</c:f>
              <c:strCache>
                <c:ptCount val="1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strCache>
            </c:strRef>
          </c:cat>
          <c:val>
            <c:numRef>
              <c:f>[1]Data!$B$3:$Q$3</c:f>
              <c:numCache>
                <c:formatCode>General</c:formatCode>
                <c:ptCount val="16"/>
                <c:pt idx="0">
                  <c:v>100</c:v>
                </c:pt>
                <c:pt idx="1">
                  <c:v>90.541204116000003</c:v>
                </c:pt>
                <c:pt idx="2">
                  <c:v>88.502539993599996</c:v>
                </c:pt>
                <c:pt idx="3">
                  <c:v>95.682815488599999</c:v>
                </c:pt>
                <c:pt idx="4">
                  <c:v>108.6954415524</c:v>
                </c:pt>
                <c:pt idx="5">
                  <c:v>138.36838162910001</c:v>
                </c:pt>
                <c:pt idx="6">
                  <c:v>161.40340533860001</c:v>
                </c:pt>
                <c:pt idx="7">
                  <c:v>157.42619092710001</c:v>
                </c:pt>
                <c:pt idx="8">
                  <c:v>136.7933004603</c:v>
                </c:pt>
                <c:pt idx="9">
                  <c:v>93.874820372599999</c:v>
                </c:pt>
                <c:pt idx="10">
                  <c:v>97.0727682606</c:v>
                </c:pt>
                <c:pt idx="11">
                  <c:v>106.0850772181</c:v>
                </c:pt>
                <c:pt idx="12">
                  <c:v>106.1510829066</c:v>
                </c:pt>
                <c:pt idx="13">
                  <c:v>115.29578059080001</c:v>
                </c:pt>
                <c:pt idx="14">
                  <c:v>124.4091991081</c:v>
                </c:pt>
                <c:pt idx="15">
                  <c:v>137.08743386660001</c:v>
                </c:pt>
              </c:numCache>
            </c:numRef>
          </c:val>
          <c:smooth val="0"/>
        </c:ser>
        <c:dLbls>
          <c:showLegendKey val="0"/>
          <c:showVal val="0"/>
          <c:showCatName val="0"/>
          <c:showSerName val="0"/>
          <c:showPercent val="0"/>
          <c:showBubbleSize val="0"/>
        </c:dLbls>
        <c:smooth val="0"/>
        <c:axId val="425107176"/>
        <c:axId val="425104432"/>
      </c:lineChart>
      <c:catAx>
        <c:axId val="425107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25104432"/>
        <c:crosses val="autoZero"/>
        <c:auto val="1"/>
        <c:lblAlgn val="ctr"/>
        <c:lblOffset val="100"/>
        <c:noMultiLvlLbl val="0"/>
      </c:catAx>
      <c:valAx>
        <c:axId val="425104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107176"/>
        <c:crosses val="autoZero"/>
        <c:crossBetween val="between"/>
      </c:valAx>
      <c:spPr>
        <a:noFill/>
        <a:ln>
          <a:noFill/>
        </a:ln>
        <a:effectLst/>
      </c:spPr>
    </c:plotArea>
    <c:legend>
      <c:legendPos val="b"/>
      <c:layout>
        <c:manualLayout>
          <c:xMode val="edge"/>
          <c:yMode val="edge"/>
          <c:x val="0.10795586740022989"/>
          <c:y val="0.46363970431919915"/>
          <c:w val="0.3000018811005824"/>
          <c:h val="0.1313784264776447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[API_FS.AST.DOMS.GD.ZS_DS2_en_excel_v2.xls]Data!$A$2</c:f>
              <c:strCache>
                <c:ptCount val="1"/>
                <c:pt idx="0">
                  <c:v>Denmark</c:v>
                </c:pt>
              </c:strCache>
            </c:strRef>
          </c:tx>
          <c:spPr>
            <a:ln w="28575" cap="rnd">
              <a:solidFill>
                <a:schemeClr val="accent1"/>
              </a:solidFill>
              <a:round/>
            </a:ln>
            <a:effectLst/>
          </c:spPr>
          <c:marker>
            <c:symbol val="none"/>
          </c:marker>
          <c:cat>
            <c:strRef>
              <c:f>[3]Data!$B$1:$BE$1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[3]Data!$B$2:$BE$2</c:f>
              <c:numCache>
                <c:formatCode>General</c:formatCode>
                <c:ptCount val="56"/>
                <c:pt idx="0">
                  <c:v>50.785001788343799</c:v>
                </c:pt>
                <c:pt idx="1">
                  <c:v>50.744350090026792</c:v>
                </c:pt>
                <c:pt idx="2">
                  <c:v>50.423176991916506</c:v>
                </c:pt>
                <c:pt idx="3">
                  <c:v>50.655800342078713</c:v>
                </c:pt>
                <c:pt idx="4">
                  <c:v>47.595363509778409</c:v>
                </c:pt>
                <c:pt idx="5">
                  <c:v>46.884085387923832</c:v>
                </c:pt>
                <c:pt idx="6">
                  <c:v>48.510196332302556</c:v>
                </c:pt>
                <c:pt idx="7">
                  <c:v>48.836829684076541</c:v>
                </c:pt>
                <c:pt idx="8">
                  <c:v>51.193209235465417</c:v>
                </c:pt>
                <c:pt idx="9">
                  <c:v>50.189044222567517</c:v>
                </c:pt>
                <c:pt idx="10">
                  <c:v>46.062967532366123</c:v>
                </c:pt>
                <c:pt idx="11">
                  <c:v>44.781847942653947</c:v>
                </c:pt>
                <c:pt idx="12">
                  <c:v>44.670453208133836</c:v>
                </c:pt>
                <c:pt idx="13">
                  <c:v>43.309754982383474</c:v>
                </c:pt>
                <c:pt idx="14">
                  <c:v>42.700908724135942</c:v>
                </c:pt>
                <c:pt idx="15">
                  <c:v>48.437056592740376</c:v>
                </c:pt>
                <c:pt idx="16">
                  <c:v>47.97169163626647</c:v>
                </c:pt>
                <c:pt idx="17">
                  <c:v>44.710488012982452</c:v>
                </c:pt>
                <c:pt idx="18">
                  <c:v>41.827161383934609</c:v>
                </c:pt>
                <c:pt idx="19">
                  <c:v>42.246425551800797</c:v>
                </c:pt>
                <c:pt idx="20">
                  <c:v>44.194847181611905</c:v>
                </c:pt>
                <c:pt idx="21">
                  <c:v>46.033622214989109</c:v>
                </c:pt>
                <c:pt idx="22">
                  <c:v>45.682421372007653</c:v>
                </c:pt>
                <c:pt idx="23">
                  <c:v>50.687255791136089</c:v>
                </c:pt>
                <c:pt idx="24">
                  <c:v>57.276652470312627</c:v>
                </c:pt>
                <c:pt idx="25">
                  <c:v>60.117026003268293</c:v>
                </c:pt>
                <c:pt idx="26">
                  <c:v>65.063390608227095</c:v>
                </c:pt>
                <c:pt idx="27">
                  <c:v>59.256948239440852</c:v>
                </c:pt>
                <c:pt idx="28">
                  <c:v>60.318907133049812</c:v>
                </c:pt>
                <c:pt idx="29">
                  <c:v>63.159611261065017</c:v>
                </c:pt>
                <c:pt idx="30">
                  <c:v>60.787533735332659</c:v>
                </c:pt>
                <c:pt idx="31">
                  <c:v>63.526064200702713</c:v>
                </c:pt>
                <c:pt idx="32">
                  <c:v>56.688955963831532</c:v>
                </c:pt>
                <c:pt idx="33">
                  <c:v>51.960534903809076</c:v>
                </c:pt>
                <c:pt idx="34">
                  <c:v>53.178692743077015</c:v>
                </c:pt>
                <c:pt idx="35">
                  <c:v>52.629584855709169</c:v>
                </c:pt>
                <c:pt idx="36">
                  <c:v>54.486858745762959</c:v>
                </c:pt>
                <c:pt idx="37">
                  <c:v>54.915687326644736</c:v>
                </c:pt>
                <c:pt idx="38">
                  <c:v>60.25195313949213</c:v>
                </c:pt>
                <c:pt idx="39">
                  <c:v>56.185307296453303</c:v>
                </c:pt>
                <c:pt idx="40">
                  <c:v>141.15238990980563</c:v>
                </c:pt>
                <c:pt idx="41">
                  <c:v>152.9232402448076</c:v>
                </c:pt>
                <c:pt idx="42">
                  <c:v>156.10035234362758</c:v>
                </c:pt>
                <c:pt idx="43">
                  <c:v>166.5198075379798</c:v>
                </c:pt>
                <c:pt idx="44">
                  <c:v>173.42697647611124</c:v>
                </c:pt>
                <c:pt idx="45">
                  <c:v>184.91844810540334</c:v>
                </c:pt>
                <c:pt idx="46">
                  <c:v>194.82571065114786</c:v>
                </c:pt>
                <c:pt idx="47">
                  <c:v>214.94428773122388</c:v>
                </c:pt>
                <c:pt idx="48">
                  <c:v>239.12032950867902</c:v>
                </c:pt>
                <c:pt idx="49">
                  <c:v>237.20300811256672</c:v>
                </c:pt>
                <c:pt idx="50">
                  <c:v>234.0931103755758</c:v>
                </c:pt>
                <c:pt idx="51">
                  <c:v>237.77716051187588</c:v>
                </c:pt>
                <c:pt idx="52">
                  <c:v>230.46677523295492</c:v>
                </c:pt>
                <c:pt idx="53">
                  <c:v>214.55442300560975</c:v>
                </c:pt>
                <c:pt idx="54">
                  <c:v>218.55395485154924</c:v>
                </c:pt>
                <c:pt idx="55">
                  <c:v>214.57084774792062</c:v>
                </c:pt>
              </c:numCache>
            </c:numRef>
          </c:val>
          <c:smooth val="0"/>
        </c:ser>
        <c:ser>
          <c:idx val="1"/>
          <c:order val="1"/>
          <c:tx>
            <c:strRef>
              <c:f>[API_FS.AST.DOMS.GD.ZS_DS2_en_excel_v2.xls]Data!$A$3</c:f>
              <c:strCache>
                <c:ptCount val="1"/>
                <c:pt idx="0">
                  <c:v>Iceland</c:v>
                </c:pt>
              </c:strCache>
            </c:strRef>
          </c:tx>
          <c:spPr>
            <a:ln w="50800" cap="rnd">
              <a:solidFill>
                <a:schemeClr val="accent2"/>
              </a:solidFill>
              <a:round/>
            </a:ln>
            <a:effectLst/>
          </c:spPr>
          <c:marker>
            <c:symbol val="none"/>
          </c:marker>
          <c:cat>
            <c:strRef>
              <c:f>[3]Data!$B$1:$BE$1</c:f>
              <c:strCache>
                <c:ptCount val="56"/>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strCache>
            </c:strRef>
          </c:cat>
          <c:val>
            <c:numRef>
              <c:f>[3]Data!$B$3:$BE$3</c:f>
              <c:numCache>
                <c:formatCode>General</c:formatCode>
                <c:ptCount val="56"/>
                <c:pt idx="0">
                  <c:v>47.169630845864376</c:v>
                </c:pt>
                <c:pt idx="1">
                  <c:v>47.707602062430595</c:v>
                </c:pt>
                <c:pt idx="2">
                  <c:v>44.762193257357538</c:v>
                </c:pt>
                <c:pt idx="3">
                  <c:v>41.805004553483435</c:v>
                </c:pt>
                <c:pt idx="4">
                  <c:v>33.314551659072173</c:v>
                </c:pt>
                <c:pt idx="5">
                  <c:v>33.795636899080321</c:v>
                </c:pt>
                <c:pt idx="6">
                  <c:v>31.746797386363397</c:v>
                </c:pt>
                <c:pt idx="7">
                  <c:v>41.242123329569722</c:v>
                </c:pt>
                <c:pt idx="8">
                  <c:v>45.679420008183421</c:v>
                </c:pt>
                <c:pt idx="9">
                  <c:v>39.628524900596304</c:v>
                </c:pt>
                <c:pt idx="10">
                  <c:v>36.055795606997968</c:v>
                </c:pt>
                <c:pt idx="11">
                  <c:v>33.340385264132927</c:v>
                </c:pt>
                <c:pt idx="12">
                  <c:v>31.238196451205752</c:v>
                </c:pt>
                <c:pt idx="13">
                  <c:v>30.654216227382676</c:v>
                </c:pt>
                <c:pt idx="14">
                  <c:v>34.058909514946265</c:v>
                </c:pt>
                <c:pt idx="15">
                  <c:v>35.640960692191882</c:v>
                </c:pt>
                <c:pt idx="16">
                  <c:v>31.675708995200797</c:v>
                </c:pt>
                <c:pt idx="17">
                  <c:v>29.309263327512312</c:v>
                </c:pt>
                <c:pt idx="18">
                  <c:v>27.219372539802606</c:v>
                </c:pt>
                <c:pt idx="19">
                  <c:v>27.552060104336952</c:v>
                </c:pt>
                <c:pt idx="20">
                  <c:v>28.187665937592765</c:v>
                </c:pt>
                <c:pt idx="21">
                  <c:v>29.995743178749962</c:v>
                </c:pt>
                <c:pt idx="22">
                  <c:v>36.59202815604624</c:v>
                </c:pt>
                <c:pt idx="23">
                  <c:v>39.902617893798464</c:v>
                </c:pt>
                <c:pt idx="24">
                  <c:v>41.987098909574158</c:v>
                </c:pt>
                <c:pt idx="25">
                  <c:v>41.645568246292591</c:v>
                </c:pt>
                <c:pt idx="26">
                  <c:v>35.710836963201636</c:v>
                </c:pt>
                <c:pt idx="27">
                  <c:v>39.169161589265386</c:v>
                </c:pt>
                <c:pt idx="28">
                  <c:v>44.717487058598337</c:v>
                </c:pt>
                <c:pt idx="29">
                  <c:v>51.591599983077671</c:v>
                </c:pt>
                <c:pt idx="30">
                  <c:v>48.245864134063211</c:v>
                </c:pt>
                <c:pt idx="31">
                  <c:v>49.640127959630327</c:v>
                </c:pt>
                <c:pt idx="32">
                  <c:v>51.986480386289848</c:v>
                </c:pt>
                <c:pt idx="33">
                  <c:v>54.535733263790711</c:v>
                </c:pt>
                <c:pt idx="34">
                  <c:v>53.6980881798087</c:v>
                </c:pt>
                <c:pt idx="35">
                  <c:v>51.28173228835999</c:v>
                </c:pt>
                <c:pt idx="36">
                  <c:v>51.864751957756972</c:v>
                </c:pt>
                <c:pt idx="37">
                  <c:v>68.913713567447331</c:v>
                </c:pt>
                <c:pt idx="38">
                  <c:v>63.677093821091404</c:v>
                </c:pt>
                <c:pt idx="39">
                  <c:v>72.347874092063662</c:v>
                </c:pt>
                <c:pt idx="40">
                  <c:v>95.452389347295991</c:v>
                </c:pt>
                <c:pt idx="41">
                  <c:v>97.012431013018698</c:v>
                </c:pt>
                <c:pt idx="42">
                  <c:v>101.4330961097177</c:v>
                </c:pt>
                <c:pt idx="43">
                  <c:v>126.44173218394118</c:v>
                </c:pt>
                <c:pt idx="44">
                  <c:v>158.77093278744599</c:v>
                </c:pt>
                <c:pt idx="45">
                  <c:v>236.52877245084619</c:v>
                </c:pt>
                <c:pt idx="46">
                  <c:v>297.55446429422415</c:v>
                </c:pt>
                <c:pt idx="47">
                  <c:v>301.17076574498043</c:v>
                </c:pt>
                <c:pt idx="48">
                  <c:v>295.15750527323752</c:v>
                </c:pt>
                <c:pt idx="49">
                  <c:v>285.8881466118134</c:v>
                </c:pt>
                <c:pt idx="50">
                  <c:v>252.17896255506628</c:v>
                </c:pt>
                <c:pt idx="51">
                  <c:v>184.61510630434742</c:v>
                </c:pt>
                <c:pt idx="52">
                  <c:v>156.11287530272156</c:v>
                </c:pt>
                <c:pt idx="53">
                  <c:v>140.01261320687178</c:v>
                </c:pt>
                <c:pt idx="54">
                  <c:v>115.09073177422546</c:v>
                </c:pt>
                <c:pt idx="55">
                  <c:v>107.89469456965597</c:v>
                </c:pt>
              </c:numCache>
            </c:numRef>
          </c:val>
          <c:smooth val="0"/>
        </c:ser>
        <c:dLbls>
          <c:showLegendKey val="0"/>
          <c:showVal val="0"/>
          <c:showCatName val="0"/>
          <c:showSerName val="0"/>
          <c:showPercent val="0"/>
          <c:showBubbleSize val="0"/>
        </c:dLbls>
        <c:smooth val="0"/>
        <c:axId val="416578024"/>
        <c:axId val="416574888"/>
      </c:lineChart>
      <c:catAx>
        <c:axId val="416578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6574888"/>
        <c:crosses val="autoZero"/>
        <c:auto val="1"/>
        <c:lblAlgn val="ctr"/>
        <c:lblOffset val="100"/>
        <c:noMultiLvlLbl val="0"/>
      </c:catAx>
      <c:valAx>
        <c:axId val="4165748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6578024"/>
        <c:crosses val="autoZero"/>
        <c:crossBetween val="between"/>
      </c:valAx>
      <c:spPr>
        <a:noFill/>
        <a:ln>
          <a:noFill/>
        </a:ln>
        <a:effectLst/>
      </c:spPr>
    </c:plotArea>
    <c:legend>
      <c:legendPos val="b"/>
      <c:layout>
        <c:manualLayout>
          <c:xMode val="edge"/>
          <c:yMode val="edge"/>
          <c:x val="8.9256576627842948E-2"/>
          <c:y val="0.15186794786915053"/>
          <c:w val="0.31873718848773125"/>
          <c:h val="0.1988754046781707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THJ011022013913352738!$A$47</c:f>
              <c:strCache>
                <c:ptCount val="1"/>
                <c:pt idx="0">
                  <c:v>Inet/Y</c:v>
                </c:pt>
              </c:strCache>
            </c:strRef>
          </c:tx>
          <c:invertIfNegative val="0"/>
          <c:cat>
            <c:strRef>
              <c:f>THJ011022013913352738!$B$46:$N$46</c:f>
              <c:strCache>
                <c:ptCount val="1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strCache>
            </c:strRef>
          </c:cat>
          <c:val>
            <c:numRef>
              <c:f>THJ011022013913352738!$B$47:$N$47</c:f>
              <c:numCache>
                <c:formatCode>General</c:formatCode>
                <c:ptCount val="13"/>
                <c:pt idx="0">
                  <c:v>0.11526046915013886</c:v>
                </c:pt>
                <c:pt idx="1">
                  <c:v>9.1186213633236687E-2</c:v>
                </c:pt>
                <c:pt idx="2">
                  <c:v>6.1354645109927115E-2</c:v>
                </c:pt>
                <c:pt idx="3">
                  <c:v>7.7492305315571539E-2</c:v>
                </c:pt>
                <c:pt idx="4">
                  <c:v>0.11955714241174192</c:v>
                </c:pt>
                <c:pt idx="5">
                  <c:v>0.16554195020180554</c:v>
                </c:pt>
                <c:pt idx="6">
                  <c:v>0.23221507407996941</c:v>
                </c:pt>
                <c:pt idx="7">
                  <c:v>0.1601736299511658</c:v>
                </c:pt>
                <c:pt idx="8">
                  <c:v>9.7354942695830074E-2</c:v>
                </c:pt>
                <c:pt idx="9">
                  <c:v>-3.2025443043551989E-2</c:v>
                </c:pt>
                <c:pt idx="10">
                  <c:v>-3.8866955047489084E-2</c:v>
                </c:pt>
                <c:pt idx="11">
                  <c:v>-1.0229161460498307E-2</c:v>
                </c:pt>
                <c:pt idx="12">
                  <c:v>-5.8457737805064991E-3</c:v>
                </c:pt>
              </c:numCache>
            </c:numRef>
          </c:val>
        </c:ser>
        <c:dLbls>
          <c:showLegendKey val="0"/>
          <c:showVal val="0"/>
          <c:showCatName val="0"/>
          <c:showSerName val="0"/>
          <c:showPercent val="0"/>
          <c:showBubbleSize val="0"/>
        </c:dLbls>
        <c:gapWidth val="150"/>
        <c:axId val="416585472"/>
        <c:axId val="416576456"/>
      </c:barChart>
      <c:catAx>
        <c:axId val="416585472"/>
        <c:scaling>
          <c:orientation val="minMax"/>
        </c:scaling>
        <c:delete val="0"/>
        <c:axPos val="b"/>
        <c:numFmt formatCode="General" sourceLinked="0"/>
        <c:majorTickMark val="out"/>
        <c:minorTickMark val="none"/>
        <c:tickLblPos val="nextTo"/>
        <c:txPr>
          <a:bodyPr rot="-2700000"/>
          <a:lstStyle/>
          <a:p>
            <a:pPr>
              <a:defRPr/>
            </a:pPr>
            <a:endParaRPr lang="en-US"/>
          </a:p>
        </c:txPr>
        <c:crossAx val="416576456"/>
        <c:crosses val="autoZero"/>
        <c:auto val="1"/>
        <c:lblAlgn val="ctr"/>
        <c:lblOffset val="100"/>
        <c:noMultiLvlLbl val="0"/>
      </c:catAx>
      <c:valAx>
        <c:axId val="416576456"/>
        <c:scaling>
          <c:orientation val="minMax"/>
        </c:scaling>
        <c:delete val="0"/>
        <c:axPos val="l"/>
        <c:majorGridlines/>
        <c:numFmt formatCode="0%" sourceLinked="0"/>
        <c:majorTickMark val="out"/>
        <c:minorTickMark val="none"/>
        <c:tickLblPos val="nextTo"/>
        <c:crossAx val="416585472"/>
        <c:crosses val="autoZero"/>
        <c:crossBetween val="between"/>
      </c:valAx>
    </c:plotArea>
    <c:plotVisOnly val="1"/>
    <c:dispBlanksAs val="gap"/>
    <c:showDLblsOverMax val="0"/>
  </c:chart>
  <c:spPr>
    <a:solidFill>
      <a:schemeClr val="lt1"/>
    </a:solid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[API_NE.GDI.TOTL.ZS_DS2_en_excel_v2.xls]Data!$A$2</c:f>
              <c:strCache>
                <c:ptCount val="1"/>
                <c:pt idx="0">
                  <c:v>Denmark</c:v>
                </c:pt>
              </c:strCache>
            </c:strRef>
          </c:tx>
          <c:spPr>
            <a:ln w="28575" cap="rnd">
              <a:solidFill>
                <a:schemeClr val="accent1"/>
              </a:solidFill>
              <a:round/>
            </a:ln>
            <a:effectLst/>
          </c:spPr>
          <c:marker>
            <c:symbol val="none"/>
          </c:marker>
          <c:cat>
            <c:strRef>
              <c:f>[4]Data!$B$1:$AZ$1</c:f>
              <c:strCach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strCache>
            </c:strRef>
          </c:cat>
          <c:val>
            <c:numRef>
              <c:f>[4]Data!$B$2:$AZ$2</c:f>
              <c:numCache>
                <c:formatCode>General</c:formatCode>
                <c:ptCount val="51"/>
                <c:pt idx="1">
                  <c:v>25.421896307431187</c:v>
                </c:pt>
                <c:pt idx="2">
                  <c:v>24.952873379956138</c:v>
                </c:pt>
                <c:pt idx="3">
                  <c:v>24.545130193816401</c:v>
                </c:pt>
                <c:pt idx="4">
                  <c:v>26.271977264566861</c:v>
                </c:pt>
                <c:pt idx="5">
                  <c:v>26.746365155466712</c:v>
                </c:pt>
                <c:pt idx="6">
                  <c:v>25.912259411864312</c:v>
                </c:pt>
                <c:pt idx="7">
                  <c:v>26.707505156427107</c:v>
                </c:pt>
                <c:pt idx="8">
                  <c:v>27.537182969796405</c:v>
                </c:pt>
                <c:pt idx="9">
                  <c:v>26.935601621486622</c:v>
                </c:pt>
                <c:pt idx="10">
                  <c:v>22.471557439782607</c:v>
                </c:pt>
                <c:pt idx="11">
                  <c:v>25.41406734184168</c:v>
                </c:pt>
                <c:pt idx="12">
                  <c:v>24.406337309487562</c:v>
                </c:pt>
                <c:pt idx="13">
                  <c:v>23.13527218762486</c:v>
                </c:pt>
                <c:pt idx="14">
                  <c:v>23.117961517786476</c:v>
                </c:pt>
                <c:pt idx="15">
                  <c:v>20.124330203458495</c:v>
                </c:pt>
                <c:pt idx="16">
                  <c:v>17.013702981078996</c:v>
                </c:pt>
                <c:pt idx="17">
                  <c:v>18.271339573764759</c:v>
                </c:pt>
                <c:pt idx="18">
                  <c:v>18.364325807748692</c:v>
                </c:pt>
                <c:pt idx="19">
                  <c:v>20.602683421304988</c:v>
                </c:pt>
                <c:pt idx="20">
                  <c:v>22.099690491072437</c:v>
                </c:pt>
                <c:pt idx="21">
                  <c:v>23.784633302696292</c:v>
                </c:pt>
                <c:pt idx="22">
                  <c:v>22.021787027993376</c:v>
                </c:pt>
                <c:pt idx="23">
                  <c:v>21.057178560225442</c:v>
                </c:pt>
                <c:pt idx="24">
                  <c:v>21.323201912054266</c:v>
                </c:pt>
                <c:pt idx="25">
                  <c:v>20.798380470266739</c:v>
                </c:pt>
                <c:pt idx="26">
                  <c:v>19.61156632242286</c:v>
                </c:pt>
                <c:pt idx="27">
                  <c:v>18.939582714888399</c:v>
                </c:pt>
                <c:pt idx="28">
                  <c:v>17.377911522877522</c:v>
                </c:pt>
                <c:pt idx="29">
                  <c:v>18.734483321017308</c:v>
                </c:pt>
                <c:pt idx="30">
                  <c:v>20.686398136776003</c:v>
                </c:pt>
                <c:pt idx="31">
                  <c:v>20.063711829886106</c:v>
                </c:pt>
                <c:pt idx="32">
                  <c:v>22.061914496535731</c:v>
                </c:pt>
                <c:pt idx="33">
                  <c:v>22.655119613351907</c:v>
                </c:pt>
                <c:pt idx="34">
                  <c:v>20.887765893609533</c:v>
                </c:pt>
                <c:pt idx="35">
                  <c:v>22.351519919934404</c:v>
                </c:pt>
                <c:pt idx="36">
                  <c:v>21.825178669598682</c:v>
                </c:pt>
                <c:pt idx="37">
                  <c:v>21.34306101451423</c:v>
                </c:pt>
                <c:pt idx="38">
                  <c:v>20.921718516291271</c:v>
                </c:pt>
                <c:pt idx="39">
                  <c:v>21.691353458596641</c:v>
                </c:pt>
                <c:pt idx="40">
                  <c:v>22.206403091077842</c:v>
                </c:pt>
                <c:pt idx="41">
                  <c:v>24.298265428649554</c:v>
                </c:pt>
                <c:pt idx="42">
                  <c:v>25.27781372117699</c:v>
                </c:pt>
                <c:pt idx="43">
                  <c:v>23.984079668270912</c:v>
                </c:pt>
                <c:pt idx="44">
                  <c:v>19.088368387526472</c:v>
                </c:pt>
                <c:pt idx="45">
                  <c:v>18.076056117146695</c:v>
                </c:pt>
                <c:pt idx="46">
                  <c:v>19.126958600950587</c:v>
                </c:pt>
                <c:pt idx="47">
                  <c:v>19.466417449691345</c:v>
                </c:pt>
                <c:pt idx="48">
                  <c:v>19.690808358082727</c:v>
                </c:pt>
                <c:pt idx="49">
                  <c:v>19.992059698926038</c:v>
                </c:pt>
                <c:pt idx="50">
                  <c:v>19.755018200240631</c:v>
                </c:pt>
              </c:numCache>
            </c:numRef>
          </c:val>
          <c:smooth val="0"/>
        </c:ser>
        <c:ser>
          <c:idx val="1"/>
          <c:order val="1"/>
          <c:tx>
            <c:strRef>
              <c:f>[API_NE.GDI.TOTL.ZS_DS2_en_excel_v2.xls]Data!$A$3</c:f>
              <c:strCache>
                <c:ptCount val="1"/>
                <c:pt idx="0">
                  <c:v>Iceland</c:v>
                </c:pt>
              </c:strCache>
            </c:strRef>
          </c:tx>
          <c:spPr>
            <a:ln w="50800" cap="rnd">
              <a:solidFill>
                <a:schemeClr val="accent2"/>
              </a:solidFill>
              <a:round/>
            </a:ln>
            <a:effectLst/>
          </c:spPr>
          <c:marker>
            <c:symbol val="none"/>
          </c:marker>
          <c:cat>
            <c:strRef>
              <c:f>[4]Data!$B$1:$AZ$1</c:f>
              <c:strCache>
                <c:ptCount val="51"/>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pt idx="49">
                  <c:v>2014</c:v>
                </c:pt>
                <c:pt idx="50">
                  <c:v>2015</c:v>
                </c:pt>
              </c:strCache>
            </c:strRef>
          </c:cat>
          <c:val>
            <c:numRef>
              <c:f>[4]Data!$B$3:$AZ$3</c:f>
              <c:numCache>
                <c:formatCode>General</c:formatCode>
                <c:ptCount val="51"/>
                <c:pt idx="0">
                  <c:v>27.868556526595423</c:v>
                </c:pt>
                <c:pt idx="1">
                  <c:v>29.484275749887967</c:v>
                </c:pt>
                <c:pt idx="2">
                  <c:v>33.017087961801131</c:v>
                </c:pt>
                <c:pt idx="3">
                  <c:v>33.496570778189032</c:v>
                </c:pt>
                <c:pt idx="4">
                  <c:v>26.254011745239669</c:v>
                </c:pt>
                <c:pt idx="5">
                  <c:v>26.994455835325876</c:v>
                </c:pt>
                <c:pt idx="6">
                  <c:v>36.100022164812707</c:v>
                </c:pt>
                <c:pt idx="7">
                  <c:v>30.76969511207599</c:v>
                </c:pt>
                <c:pt idx="8">
                  <c:v>34.983089942326487</c:v>
                </c:pt>
                <c:pt idx="9">
                  <c:v>39.276568615135041</c:v>
                </c:pt>
                <c:pt idx="10">
                  <c:v>38.3388811422722</c:v>
                </c:pt>
                <c:pt idx="11">
                  <c:v>31.099371032260485</c:v>
                </c:pt>
                <c:pt idx="12">
                  <c:v>32.449468627181965</c:v>
                </c:pt>
                <c:pt idx="13">
                  <c:v>26.798032465501958</c:v>
                </c:pt>
                <c:pt idx="14">
                  <c:v>27.088143156363593</c:v>
                </c:pt>
                <c:pt idx="15">
                  <c:v>29.23378772342658</c:v>
                </c:pt>
                <c:pt idx="16">
                  <c:v>28.952566470448176</c:v>
                </c:pt>
                <c:pt idx="17">
                  <c:v>30.30253410111164</c:v>
                </c:pt>
                <c:pt idx="18">
                  <c:v>22.715380502428818</c:v>
                </c:pt>
                <c:pt idx="19">
                  <c:v>25.039505276168033</c:v>
                </c:pt>
                <c:pt idx="20">
                  <c:v>22.444024268356848</c:v>
                </c:pt>
                <c:pt idx="21">
                  <c:v>19.917300232159509</c:v>
                </c:pt>
                <c:pt idx="22">
                  <c:v>22.372570722858303</c:v>
                </c:pt>
                <c:pt idx="23">
                  <c:v>22.515158434763304</c:v>
                </c:pt>
                <c:pt idx="24">
                  <c:v>20.320817912904481</c:v>
                </c:pt>
                <c:pt idx="25">
                  <c:v>20.506713564851765</c:v>
                </c:pt>
                <c:pt idx="26">
                  <c:v>21.645883137810348</c:v>
                </c:pt>
                <c:pt idx="27">
                  <c:v>19.563561053618393</c:v>
                </c:pt>
                <c:pt idx="28">
                  <c:v>18.274813596762737</c:v>
                </c:pt>
                <c:pt idx="29">
                  <c:v>17.295828869936898</c:v>
                </c:pt>
                <c:pt idx="30">
                  <c:v>17.659405176653596</c:v>
                </c:pt>
                <c:pt idx="31">
                  <c:v>20.477629745734284</c:v>
                </c:pt>
                <c:pt idx="32">
                  <c:v>21.276350821948835</c:v>
                </c:pt>
                <c:pt idx="33">
                  <c:v>25.662049695539519</c:v>
                </c:pt>
                <c:pt idx="34">
                  <c:v>23.312638436784596</c:v>
                </c:pt>
                <c:pt idx="35">
                  <c:v>24.550372882319905</c:v>
                </c:pt>
                <c:pt idx="36">
                  <c:v>22.712530303870327</c:v>
                </c:pt>
                <c:pt idx="37">
                  <c:v>19.639017853436979</c:v>
                </c:pt>
                <c:pt idx="38">
                  <c:v>21.177915525443275</c:v>
                </c:pt>
                <c:pt idx="39">
                  <c:v>24.634483848464274</c:v>
                </c:pt>
                <c:pt idx="40">
                  <c:v>29.333996676309237</c:v>
                </c:pt>
                <c:pt idx="41">
                  <c:v>36.01168803481329</c:v>
                </c:pt>
                <c:pt idx="42">
                  <c:v>29.830534319805992</c:v>
                </c:pt>
                <c:pt idx="43">
                  <c:v>25.850277871955878</c:v>
                </c:pt>
                <c:pt idx="44">
                  <c:v>14.854735689938789</c:v>
                </c:pt>
                <c:pt idx="45">
                  <c:v>13.857061654898221</c:v>
                </c:pt>
                <c:pt idx="46">
                  <c:v>15.5718932642213</c:v>
                </c:pt>
                <c:pt idx="47">
                  <c:v>16.098181668924187</c:v>
                </c:pt>
                <c:pt idx="48">
                  <c:v>15.43395625830474</c:v>
                </c:pt>
                <c:pt idx="49">
                  <c:v>17.338021225122993</c:v>
                </c:pt>
                <c:pt idx="50">
                  <c:v>19.129513183163823</c:v>
                </c:pt>
              </c:numCache>
            </c:numRef>
          </c:val>
          <c:smooth val="0"/>
        </c:ser>
        <c:dLbls>
          <c:showLegendKey val="0"/>
          <c:showVal val="0"/>
          <c:showCatName val="0"/>
          <c:showSerName val="0"/>
          <c:showPercent val="0"/>
          <c:showBubbleSize val="0"/>
        </c:dLbls>
        <c:smooth val="0"/>
        <c:axId val="416581552"/>
        <c:axId val="416579592"/>
      </c:lineChart>
      <c:catAx>
        <c:axId val="416581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6579592"/>
        <c:crosses val="autoZero"/>
        <c:auto val="1"/>
        <c:lblAlgn val="ctr"/>
        <c:lblOffset val="100"/>
        <c:noMultiLvlLbl val="0"/>
      </c:catAx>
      <c:valAx>
        <c:axId val="416579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6581552"/>
        <c:crosses val="autoZero"/>
        <c:crossBetween val="between"/>
      </c:valAx>
      <c:spPr>
        <a:noFill/>
        <a:ln>
          <a:noFill/>
        </a:ln>
        <a:effectLst/>
      </c:spPr>
    </c:plotArea>
    <c:legend>
      <c:legendPos val="b"/>
      <c:layout>
        <c:manualLayout>
          <c:xMode val="edge"/>
          <c:yMode val="edge"/>
          <c:x val="0.37200298599966136"/>
          <c:y val="3.9372741084107529E-2"/>
          <c:w val="0.29057162686488847"/>
          <c:h val="0.1603057434198022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82355524491097"/>
          <c:y val="4.3535424398322774E-2"/>
          <c:w val="0.85961242275980232"/>
          <c:h val="0.91292915120335449"/>
        </c:manualLayout>
      </c:layout>
      <c:lineChart>
        <c:grouping val="standard"/>
        <c:varyColors val="0"/>
        <c:ser>
          <c:idx val="0"/>
          <c:order val="0"/>
          <c:tx>
            <c:strRef>
              <c:f>Adj!$A$2</c:f>
              <c:strCache>
                <c:ptCount val="1"/>
                <c:pt idx="0">
                  <c:v>Denmark</c:v>
                </c:pt>
              </c:strCache>
            </c:strRef>
          </c:tx>
          <c:spPr>
            <a:ln w="28575" cap="rnd">
              <a:solidFill>
                <a:schemeClr val="accent1"/>
              </a:solidFill>
              <a:round/>
            </a:ln>
            <a:effectLst/>
          </c:spPr>
          <c:marker>
            <c:symbol val="none"/>
          </c:marker>
          <c:cat>
            <c:numRef>
              <c:f>Adj!$B$1:$L$1</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Adj!$B$2:$L$2</c:f>
              <c:numCache>
                <c:formatCode>General</c:formatCode>
                <c:ptCount val="11"/>
                <c:pt idx="0">
                  <c:v>13.9</c:v>
                </c:pt>
                <c:pt idx="1">
                  <c:v>14.3</c:v>
                </c:pt>
                <c:pt idx="2">
                  <c:v>14.4</c:v>
                </c:pt>
                <c:pt idx="3">
                  <c:v>14.4</c:v>
                </c:pt>
                <c:pt idx="4">
                  <c:v>13.7</c:v>
                </c:pt>
                <c:pt idx="5">
                  <c:v>10.7</c:v>
                </c:pt>
                <c:pt idx="6">
                  <c:v>14.553060500555</c:v>
                </c:pt>
                <c:pt idx="7">
                  <c:v>14.9</c:v>
                </c:pt>
                <c:pt idx="8">
                  <c:v>16.6795620642351</c:v>
                </c:pt>
                <c:pt idx="9">
                  <c:v>18.332846977749401</c:v>
                </c:pt>
                <c:pt idx="10">
                  <c:v>18.483416383994602</c:v>
                </c:pt>
              </c:numCache>
            </c:numRef>
          </c:val>
          <c:smooth val="0"/>
        </c:ser>
        <c:ser>
          <c:idx val="1"/>
          <c:order val="1"/>
          <c:tx>
            <c:strRef>
              <c:f>Adj!$A$3</c:f>
              <c:strCache>
                <c:ptCount val="1"/>
                <c:pt idx="0">
                  <c:v>Iceland</c:v>
                </c:pt>
              </c:strCache>
            </c:strRef>
          </c:tx>
          <c:spPr>
            <a:ln w="50800" cap="rnd">
              <a:solidFill>
                <a:schemeClr val="accent2"/>
              </a:solidFill>
              <a:round/>
            </a:ln>
            <a:effectLst/>
          </c:spPr>
          <c:marker>
            <c:symbol val="none"/>
          </c:marker>
          <c:cat>
            <c:numRef>
              <c:f>Adj!$B$1:$L$1</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Adj!$B$3:$L$3</c:f>
              <c:numCache>
                <c:formatCode>General</c:formatCode>
                <c:ptCount val="11"/>
                <c:pt idx="0">
                  <c:v>7.8</c:v>
                </c:pt>
                <c:pt idx="1">
                  <c:v>8</c:v>
                </c:pt>
                <c:pt idx="2">
                  <c:v>1.8</c:v>
                </c:pt>
                <c:pt idx="3">
                  <c:v>3.6</c:v>
                </c:pt>
                <c:pt idx="4">
                  <c:v>0</c:v>
                </c:pt>
                <c:pt idx="5">
                  <c:v>4.0999999999999996</c:v>
                </c:pt>
                <c:pt idx="6">
                  <c:v>-0.84341296921057696</c:v>
                </c:pt>
                <c:pt idx="7">
                  <c:v>0.8</c:v>
                </c:pt>
                <c:pt idx="8">
                  <c:v>10.961027287199601</c:v>
                </c:pt>
                <c:pt idx="9">
                  <c:v>12.5927374089945</c:v>
                </c:pt>
                <c:pt idx="10">
                  <c:v>14.6163227848782</c:v>
                </c:pt>
              </c:numCache>
            </c:numRef>
          </c:val>
          <c:smooth val="0"/>
        </c:ser>
        <c:dLbls>
          <c:showLegendKey val="0"/>
          <c:showVal val="0"/>
          <c:showCatName val="0"/>
          <c:showSerName val="0"/>
          <c:showPercent val="0"/>
          <c:showBubbleSize val="0"/>
        </c:dLbls>
        <c:smooth val="0"/>
        <c:axId val="416582336"/>
        <c:axId val="416579984"/>
      </c:lineChart>
      <c:catAx>
        <c:axId val="41658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16579984"/>
        <c:crosses val="autoZero"/>
        <c:auto val="1"/>
        <c:lblAlgn val="ctr"/>
        <c:lblOffset val="100"/>
        <c:noMultiLvlLbl val="0"/>
      </c:catAx>
      <c:valAx>
        <c:axId val="416579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16582336"/>
        <c:crosses val="autoZero"/>
        <c:crossBetween val="between"/>
      </c:valAx>
      <c:spPr>
        <a:noFill/>
        <a:ln>
          <a:noFill/>
        </a:ln>
        <a:effectLst/>
      </c:spPr>
    </c:plotArea>
    <c:legend>
      <c:legendPos val="b"/>
      <c:layout>
        <c:manualLayout>
          <c:xMode val="edge"/>
          <c:yMode val="edge"/>
          <c:x val="8.9256576627842948E-2"/>
          <c:y val="4.5801267839752503E-2"/>
          <c:w val="0.35015902666526466"/>
          <c:h val="0.1635198446683714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F7D21-3A5C-43FC-BB06-8B1ED691BFA4}" type="datetimeFigureOut">
              <a:rPr lang="en-US" smtClean="0"/>
              <a:pPr/>
              <a:t>6/21/2017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8A4AB7-27FD-46B3-8CDA-B12B933D8D36}" type="slidenum">
              <a:rPr lang="en-US" smtClean="0"/>
              <a:pPr/>
              <a:t>‹#›</a:t>
            </a:fld>
            <a:endParaRPr lang="en-US"/>
          </a:p>
        </p:txBody>
      </p:sp>
    </p:spTree>
    <p:extLst>
      <p:ext uri="{BB962C8B-B14F-4D97-AF65-F5344CB8AC3E}">
        <p14:creationId xmlns:p14="http://schemas.microsoft.com/office/powerpoint/2010/main" val="289388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a:t>
            </a:fld>
            <a:endParaRPr lang="en-US"/>
          </a:p>
        </p:txBody>
      </p:sp>
    </p:spTree>
    <p:extLst>
      <p:ext uri="{BB962C8B-B14F-4D97-AF65-F5344CB8AC3E}">
        <p14:creationId xmlns:p14="http://schemas.microsoft.com/office/powerpoint/2010/main" val="110150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10</a:t>
            </a:fld>
            <a:endParaRPr lang="en-US"/>
          </a:p>
        </p:txBody>
      </p:sp>
    </p:spTree>
    <p:extLst>
      <p:ext uri="{BB962C8B-B14F-4D97-AF65-F5344CB8AC3E}">
        <p14:creationId xmlns:p14="http://schemas.microsoft.com/office/powerpoint/2010/main" val="657556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11</a:t>
            </a:fld>
            <a:endParaRPr lang="en-US"/>
          </a:p>
        </p:txBody>
      </p:sp>
    </p:spTree>
    <p:extLst>
      <p:ext uri="{BB962C8B-B14F-4D97-AF65-F5344CB8AC3E}">
        <p14:creationId xmlns:p14="http://schemas.microsoft.com/office/powerpoint/2010/main" val="151004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12</a:t>
            </a:fld>
            <a:endParaRPr lang="en-US"/>
          </a:p>
        </p:txBody>
      </p:sp>
    </p:spTree>
    <p:extLst>
      <p:ext uri="{BB962C8B-B14F-4D97-AF65-F5344CB8AC3E}">
        <p14:creationId xmlns:p14="http://schemas.microsoft.com/office/powerpoint/2010/main" val="38451402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13</a:t>
            </a:fld>
            <a:endParaRPr lang="en-US"/>
          </a:p>
        </p:txBody>
      </p:sp>
    </p:spTree>
    <p:extLst>
      <p:ext uri="{BB962C8B-B14F-4D97-AF65-F5344CB8AC3E}">
        <p14:creationId xmlns:p14="http://schemas.microsoft.com/office/powerpoint/2010/main" val="194124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14</a:t>
            </a:fld>
            <a:endParaRPr lang="en-US"/>
          </a:p>
        </p:txBody>
      </p:sp>
    </p:spTree>
    <p:extLst>
      <p:ext uri="{BB962C8B-B14F-4D97-AF65-F5344CB8AC3E}">
        <p14:creationId xmlns:p14="http://schemas.microsoft.com/office/powerpoint/2010/main" val="3090718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8A4AB7-27FD-46B3-8CDA-B12B933D8D36}" type="slidenum">
              <a:rPr lang="en-US" smtClean="0"/>
              <a:pPr/>
              <a:t>15</a:t>
            </a:fld>
            <a:endParaRPr lang="en-US"/>
          </a:p>
        </p:txBody>
      </p:sp>
    </p:spTree>
    <p:extLst>
      <p:ext uri="{BB962C8B-B14F-4D97-AF65-F5344CB8AC3E}">
        <p14:creationId xmlns:p14="http://schemas.microsoft.com/office/powerpoint/2010/main" val="3187721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16</a:t>
            </a:fld>
            <a:endParaRPr lang="en-US"/>
          </a:p>
        </p:txBody>
      </p:sp>
    </p:spTree>
    <p:extLst>
      <p:ext uri="{BB962C8B-B14F-4D97-AF65-F5344CB8AC3E}">
        <p14:creationId xmlns:p14="http://schemas.microsoft.com/office/powerpoint/2010/main" val="3195447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8A4AB7-27FD-46B3-8CDA-B12B933D8D36}" type="slidenum">
              <a:rPr lang="en-US" smtClean="0"/>
              <a:pPr/>
              <a:t>17</a:t>
            </a:fld>
            <a:endParaRPr lang="en-US"/>
          </a:p>
        </p:txBody>
      </p:sp>
    </p:spTree>
    <p:extLst>
      <p:ext uri="{BB962C8B-B14F-4D97-AF65-F5344CB8AC3E}">
        <p14:creationId xmlns:p14="http://schemas.microsoft.com/office/powerpoint/2010/main" val="1795829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18</a:t>
            </a:fld>
            <a:endParaRPr lang="en-US"/>
          </a:p>
        </p:txBody>
      </p:sp>
    </p:spTree>
    <p:extLst>
      <p:ext uri="{BB962C8B-B14F-4D97-AF65-F5344CB8AC3E}">
        <p14:creationId xmlns:p14="http://schemas.microsoft.com/office/powerpoint/2010/main" val="3884290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19</a:t>
            </a:fld>
            <a:endParaRPr lang="en-US"/>
          </a:p>
        </p:txBody>
      </p:sp>
    </p:spTree>
    <p:extLst>
      <p:ext uri="{BB962C8B-B14F-4D97-AF65-F5344CB8AC3E}">
        <p14:creationId xmlns:p14="http://schemas.microsoft.com/office/powerpoint/2010/main" val="733913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a:t>
            </a:fld>
            <a:endParaRPr lang="en-US"/>
          </a:p>
        </p:txBody>
      </p:sp>
    </p:spTree>
    <p:extLst>
      <p:ext uri="{BB962C8B-B14F-4D97-AF65-F5344CB8AC3E}">
        <p14:creationId xmlns:p14="http://schemas.microsoft.com/office/powerpoint/2010/main" val="1653539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8A4AB7-27FD-46B3-8CDA-B12B933D8D36}" type="slidenum">
              <a:rPr lang="en-US" smtClean="0"/>
              <a:pPr/>
              <a:t>20</a:t>
            </a:fld>
            <a:endParaRPr lang="en-US"/>
          </a:p>
        </p:txBody>
      </p:sp>
    </p:spTree>
    <p:extLst>
      <p:ext uri="{BB962C8B-B14F-4D97-AF65-F5344CB8AC3E}">
        <p14:creationId xmlns:p14="http://schemas.microsoft.com/office/powerpoint/2010/main" val="6690017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21</a:t>
            </a:fld>
            <a:endParaRPr lang="en-US"/>
          </a:p>
        </p:txBody>
      </p:sp>
    </p:spTree>
    <p:extLst>
      <p:ext uri="{BB962C8B-B14F-4D97-AF65-F5344CB8AC3E}">
        <p14:creationId xmlns:p14="http://schemas.microsoft.com/office/powerpoint/2010/main" val="42592668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22</a:t>
            </a:fld>
            <a:endParaRPr lang="en-US"/>
          </a:p>
        </p:txBody>
      </p:sp>
    </p:spTree>
    <p:extLst>
      <p:ext uri="{BB962C8B-B14F-4D97-AF65-F5344CB8AC3E}">
        <p14:creationId xmlns:p14="http://schemas.microsoft.com/office/powerpoint/2010/main" val="3415704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23</a:t>
            </a:fld>
            <a:endParaRPr lang="en-US"/>
          </a:p>
        </p:txBody>
      </p:sp>
    </p:spTree>
    <p:extLst>
      <p:ext uri="{BB962C8B-B14F-4D97-AF65-F5344CB8AC3E}">
        <p14:creationId xmlns:p14="http://schemas.microsoft.com/office/powerpoint/2010/main" val="2964405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24</a:t>
            </a:fld>
            <a:endParaRPr lang="en-US"/>
          </a:p>
        </p:txBody>
      </p:sp>
    </p:spTree>
    <p:extLst>
      <p:ext uri="{BB962C8B-B14F-4D97-AF65-F5344CB8AC3E}">
        <p14:creationId xmlns:p14="http://schemas.microsoft.com/office/powerpoint/2010/main" val="212738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3</a:t>
            </a:fld>
            <a:endParaRPr lang="en-US"/>
          </a:p>
        </p:txBody>
      </p:sp>
    </p:spTree>
    <p:extLst>
      <p:ext uri="{BB962C8B-B14F-4D97-AF65-F5344CB8AC3E}">
        <p14:creationId xmlns:p14="http://schemas.microsoft.com/office/powerpoint/2010/main" val="1468663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4</a:t>
            </a:fld>
            <a:endParaRPr lang="en-US"/>
          </a:p>
        </p:txBody>
      </p:sp>
    </p:spTree>
    <p:extLst>
      <p:ext uri="{BB962C8B-B14F-4D97-AF65-F5344CB8AC3E}">
        <p14:creationId xmlns:p14="http://schemas.microsoft.com/office/powerpoint/2010/main" val="1961805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5</a:t>
            </a:fld>
            <a:endParaRPr lang="en-US"/>
          </a:p>
        </p:txBody>
      </p:sp>
    </p:spTree>
    <p:extLst>
      <p:ext uri="{BB962C8B-B14F-4D97-AF65-F5344CB8AC3E}">
        <p14:creationId xmlns:p14="http://schemas.microsoft.com/office/powerpoint/2010/main" val="1741148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6</a:t>
            </a:fld>
            <a:endParaRPr lang="en-US"/>
          </a:p>
        </p:txBody>
      </p:sp>
    </p:spTree>
    <p:extLst>
      <p:ext uri="{BB962C8B-B14F-4D97-AF65-F5344CB8AC3E}">
        <p14:creationId xmlns:p14="http://schemas.microsoft.com/office/powerpoint/2010/main" val="1878658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7</a:t>
            </a:fld>
            <a:endParaRPr lang="en-US"/>
          </a:p>
        </p:txBody>
      </p:sp>
    </p:spTree>
    <p:extLst>
      <p:ext uri="{BB962C8B-B14F-4D97-AF65-F5344CB8AC3E}">
        <p14:creationId xmlns:p14="http://schemas.microsoft.com/office/powerpoint/2010/main" val="138548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8</a:t>
            </a:fld>
            <a:endParaRPr lang="en-US"/>
          </a:p>
        </p:txBody>
      </p:sp>
    </p:spTree>
    <p:extLst>
      <p:ext uri="{BB962C8B-B14F-4D97-AF65-F5344CB8AC3E}">
        <p14:creationId xmlns:p14="http://schemas.microsoft.com/office/powerpoint/2010/main" val="1137122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18A4AB7-27FD-46B3-8CDA-B12B933D8D36}" type="slidenum">
              <a:rPr lang="en-US" smtClean="0"/>
              <a:pPr/>
              <a:t>9</a:t>
            </a:fld>
            <a:endParaRPr lang="en-US"/>
          </a:p>
        </p:txBody>
      </p:sp>
    </p:spTree>
    <p:extLst>
      <p:ext uri="{BB962C8B-B14F-4D97-AF65-F5344CB8AC3E}">
        <p14:creationId xmlns:p14="http://schemas.microsoft.com/office/powerpoint/2010/main" val="344627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644200-192A-47B1-B867-0D64CB7A1476}" type="datetimeFigureOut">
              <a:rPr lang="en-US" smtClean="0"/>
              <a:pPr/>
              <a:t>6/21/2017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644200-192A-47B1-B867-0D64CB7A1476}"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644200-192A-47B1-B867-0D64CB7A1476}" type="datetimeFigureOut">
              <a:rPr lang="en-US" smtClean="0"/>
              <a:pPr/>
              <a:t>6/21/2017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644200-192A-47B1-B867-0D64CB7A1476}" type="datetimeFigureOut">
              <a:rPr lang="en-US" smtClean="0"/>
              <a:pPr/>
              <a:t>6/21/2017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4200-192A-47B1-B867-0D64CB7A1476}" type="datetimeFigureOut">
              <a:rPr lang="en-US" smtClean="0"/>
              <a:pPr/>
              <a:t>6/21/2017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44200-192A-47B1-B867-0D64CB7A1476}"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44200-192A-47B1-B867-0D64CB7A1476}" type="datetimeFigureOut">
              <a:rPr lang="en-US" smtClean="0"/>
              <a:pPr/>
              <a:t>6/21/2017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D38A24-BDBF-4366-BB58-343FC24FC4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44200-192A-47B1-B867-0D64CB7A1476}" type="datetimeFigureOut">
              <a:rPr lang="en-US" smtClean="0"/>
              <a:pPr/>
              <a:t>6/21/2017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38A24-BDBF-4366-BB58-343FC24FC4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chart" Target="../charts/char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0"/>
            <a:ext cx="7918648" cy="1470025"/>
          </a:xfrm>
        </p:spPr>
        <p:txBody>
          <a:bodyPr>
            <a:noAutofit/>
          </a:bodyPr>
          <a:lstStyle/>
          <a:p>
            <a:r>
              <a:rPr lang="en-US" b="1" dirty="0" smtClean="0">
                <a:effectLst>
                  <a:outerShdw blurRad="38100" dist="38100" dir="2700000" algn="tl">
                    <a:srgbClr val="000000">
                      <a:alpha val="43137"/>
                    </a:srgbClr>
                  </a:outerShdw>
                </a:effectLst>
              </a:rPr>
              <a:t>The Dutch Disease in Reverse </a:t>
            </a:r>
            <a:r>
              <a:rPr lang="en-US" sz="3600" b="1" dirty="0" smtClean="0">
                <a:effectLst>
                  <a:outerShdw blurRad="38100" dist="38100" dir="2700000" algn="tl">
                    <a:srgbClr val="000000">
                      <a:alpha val="43137"/>
                    </a:srgbClr>
                  </a:outerShdw>
                </a:effectLst>
              </a:rPr>
              <a:t>Iceland’s Natural Experiment</a:t>
            </a:r>
            <a:endParaRPr lang="en-US" sz="3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2051720" y="4365104"/>
            <a:ext cx="6400800" cy="1752600"/>
          </a:xfrm>
        </p:spPr>
        <p:txBody>
          <a:bodyPr>
            <a:noAutofit/>
          </a:bodyPr>
          <a:lstStyle/>
          <a:p>
            <a:pPr algn="r">
              <a:spcBef>
                <a:spcPts val="0"/>
              </a:spcBef>
            </a:pPr>
            <a:r>
              <a:rPr lang="en-US" sz="2200" dirty="0">
                <a:solidFill>
                  <a:schemeClr val="tx1"/>
                </a:solidFill>
              </a:rPr>
              <a:t>29th Villa </a:t>
            </a:r>
            <a:r>
              <a:rPr lang="en-US" sz="2200" dirty="0" err="1">
                <a:solidFill>
                  <a:schemeClr val="tx1"/>
                </a:solidFill>
              </a:rPr>
              <a:t>Mondragone</a:t>
            </a:r>
            <a:r>
              <a:rPr lang="en-US" sz="2200" dirty="0">
                <a:solidFill>
                  <a:schemeClr val="tx1"/>
                </a:solidFill>
              </a:rPr>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International </a:t>
            </a:r>
            <a:r>
              <a:rPr lang="en-US" sz="2200" dirty="0">
                <a:solidFill>
                  <a:schemeClr val="tx1"/>
                </a:solidFill>
              </a:rPr>
              <a:t>Economic </a:t>
            </a:r>
            <a:r>
              <a:rPr lang="en-US" sz="2200" dirty="0" smtClean="0">
                <a:solidFill>
                  <a:schemeClr val="tx1"/>
                </a:solidFill>
              </a:rPr>
              <a:t>Seminar</a:t>
            </a:r>
            <a:br>
              <a:rPr lang="en-US" sz="2200" dirty="0" smtClean="0">
                <a:solidFill>
                  <a:schemeClr val="tx1"/>
                </a:solidFill>
              </a:rPr>
            </a:br>
            <a:r>
              <a:rPr lang="en-US" sz="2200" dirty="0" smtClean="0">
                <a:solidFill>
                  <a:schemeClr val="tx1"/>
                </a:solidFill>
              </a:rPr>
              <a:t>Rome </a:t>
            </a:r>
            <a:r>
              <a:rPr lang="en-US" sz="2200" dirty="0">
                <a:solidFill>
                  <a:schemeClr val="tx1"/>
                </a:solidFill>
              </a:rPr>
              <a:t>21-22 June </a:t>
            </a:r>
            <a:r>
              <a:rPr lang="en-US" sz="2200" dirty="0" smtClean="0">
                <a:solidFill>
                  <a:schemeClr val="tx1"/>
                </a:solidFill>
              </a:rPr>
              <a:t>2017</a:t>
            </a:r>
            <a:br>
              <a:rPr lang="en-US" sz="2200" dirty="0" smtClean="0">
                <a:solidFill>
                  <a:schemeClr val="tx1"/>
                </a:solidFill>
              </a:rPr>
            </a:br>
            <a:endParaRPr lang="en-US" sz="2200" dirty="0" smtClean="0">
              <a:solidFill>
                <a:schemeClr val="tx1"/>
              </a:solidFill>
            </a:endParaRPr>
          </a:p>
          <a:p>
            <a:pPr algn="r">
              <a:spcBef>
                <a:spcPts val="0"/>
              </a:spcBef>
              <a:spcAft>
                <a:spcPts val="2400"/>
              </a:spcAft>
            </a:pPr>
            <a:r>
              <a:rPr lang="is-IS" sz="2200" dirty="0" err="1" smtClean="0">
                <a:solidFill>
                  <a:schemeClr val="tx1"/>
                </a:solidFill>
              </a:rPr>
              <a:t>Thorvaldur</a:t>
            </a:r>
            <a:r>
              <a:rPr lang="is-IS" sz="2200" dirty="0" smtClean="0">
                <a:solidFill>
                  <a:schemeClr val="tx1"/>
                </a:solidFill>
              </a:rPr>
              <a:t> Gylfason</a:t>
            </a:r>
            <a:br>
              <a:rPr lang="is-IS" sz="2200" dirty="0" smtClean="0">
                <a:solidFill>
                  <a:schemeClr val="tx1"/>
                </a:solidFill>
              </a:rPr>
            </a:br>
            <a:r>
              <a:rPr lang="is-IS" sz="2200" dirty="0" smtClean="0">
                <a:solidFill>
                  <a:schemeClr val="tx1"/>
                </a:solidFill>
              </a:rPr>
              <a:t>Gylfi Zoega</a:t>
            </a:r>
            <a:endParaRPr lang="en-US" sz="2200" dirty="0" smtClean="0">
              <a:solidFill>
                <a:schemeClr val="tx1"/>
              </a:solidFill>
            </a:endParaRPr>
          </a:p>
          <a:p>
            <a:pPr algn="r"/>
            <a:endParaRPr lang="en-US" sz="800" dirty="0"/>
          </a:p>
        </p:txBody>
      </p:sp>
      <p:pic>
        <p:nvPicPr>
          <p:cNvPr id="4" name="Picture 8"/>
          <p:cNvPicPr>
            <a:picLocks noChangeAspect="1" noChangeArrowheads="1"/>
          </p:cNvPicPr>
          <p:nvPr/>
        </p:nvPicPr>
        <p:blipFill>
          <a:blip r:embed="rId3" cstate="print"/>
          <a:srcRect/>
          <a:stretch>
            <a:fillRect/>
          </a:stretch>
        </p:blipFill>
        <p:spPr bwMode="auto">
          <a:xfrm>
            <a:off x="395536" y="4457107"/>
            <a:ext cx="1900222" cy="1996229"/>
          </a:xfrm>
          <a:prstGeom prst="rect">
            <a:avLst/>
          </a:prstGeom>
          <a:ln>
            <a:headEnd/>
            <a:tailEnd/>
          </a:ln>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143000"/>
          </a:xfrm>
        </p:spPr>
        <p:txBody>
          <a:bodyPr>
            <a:noAutofit/>
          </a:bodyPr>
          <a:lstStyle/>
          <a:p>
            <a:r>
              <a:rPr lang="en-US" b="1" dirty="0" smtClean="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Imports and domestic credit</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Import volume 2000-2015 </a:t>
            </a:r>
            <a:br>
              <a:rPr lang="en-US" dirty="0" smtClean="0"/>
            </a:br>
            <a:r>
              <a:rPr lang="en-US" dirty="0" smtClean="0"/>
              <a:t>(2000 = 100)</a:t>
            </a:r>
            <a:endParaRPr lang="en-US" dirty="0"/>
          </a:p>
        </p:txBody>
      </p:sp>
      <p:sp>
        <p:nvSpPr>
          <p:cNvPr id="5" name="Text Placeholder 4"/>
          <p:cNvSpPr>
            <a:spLocks noGrp="1"/>
          </p:cNvSpPr>
          <p:nvPr>
            <p:ph type="body" sz="quarter" idx="3"/>
          </p:nvPr>
        </p:nvSpPr>
        <p:spPr>
          <a:xfrm>
            <a:off x="4499992" y="1600960"/>
            <a:ext cx="4392488" cy="639762"/>
          </a:xfrm>
        </p:spPr>
        <p:txBody>
          <a:bodyPr>
            <a:noAutofit/>
          </a:bodyPr>
          <a:lstStyle/>
          <a:p>
            <a:pPr algn="ctr"/>
            <a:r>
              <a:rPr lang="en-US" sz="2200" dirty="0" smtClean="0"/>
              <a:t>Domestic bank credit 1960-2015 </a:t>
            </a:r>
            <a:br>
              <a:rPr lang="en-US" sz="2200" dirty="0" smtClean="0"/>
            </a:br>
            <a:r>
              <a:rPr lang="en-US" sz="2200" dirty="0" smtClean="0"/>
              <a:t>(% of GDP)</a:t>
            </a:r>
            <a:endParaRPr lang="en-US" sz="2200" dirty="0"/>
          </a:p>
        </p:txBody>
      </p:sp>
      <p:sp>
        <p:nvSpPr>
          <p:cNvPr id="8" name="TextBox 7"/>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9" name="TextBox 8"/>
          <p:cNvSpPr txBox="1"/>
          <p:nvPr/>
        </p:nvSpPr>
        <p:spPr>
          <a:xfrm rot="21306586">
            <a:off x="1240373" y="4660861"/>
            <a:ext cx="3201213"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 and imports collapsed</a:t>
            </a:r>
            <a:endParaRPr lang="en-US" sz="2400"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4147877700"/>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p:cNvGraphicFramePr>
            <a:graphicFrameLocks noGrp="1"/>
          </p:cNvGraphicFramePr>
          <p:nvPr>
            <p:ph sz="quarter" idx="4"/>
            <p:extLst>
              <p:ext uri="{D42A27DB-BD31-4B8C-83A1-F6EECF244321}">
                <p14:modId xmlns:p14="http://schemas.microsoft.com/office/powerpoint/2010/main" val="969186345"/>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rPr>
              <a:t>Investment and adjusted net saving</a:t>
            </a:r>
            <a:endParaRPr lang="is-IS" sz="40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Gross investment 1965-2015 </a:t>
            </a:r>
            <a:br>
              <a:rPr lang="en-US" dirty="0" smtClean="0"/>
            </a:br>
            <a:r>
              <a:rPr lang="en-US" dirty="0" smtClean="0"/>
              <a:t>(% of GDP)</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Adjusted net saving 2005-2015</a:t>
            </a:r>
            <a:br>
              <a:rPr lang="en-US" dirty="0" smtClean="0"/>
            </a:br>
            <a:r>
              <a:rPr lang="en-US" dirty="0" smtClean="0"/>
              <a:t>(% of GNI)</a:t>
            </a:r>
            <a:endParaRPr lang="en-US" dirty="0"/>
          </a:p>
        </p:txBody>
      </p:sp>
      <p:sp>
        <p:nvSpPr>
          <p:cNvPr id="9" name="TextBox 8"/>
          <p:cNvSpPr txBox="1"/>
          <p:nvPr/>
        </p:nvSpPr>
        <p:spPr>
          <a:xfrm>
            <a:off x="5308743" y="6264662"/>
            <a:ext cx="3368679" cy="276999"/>
          </a:xfrm>
          <a:prstGeom prst="rect">
            <a:avLst/>
          </a:prstGeom>
          <a:noFill/>
        </p:spPr>
        <p:txBody>
          <a:bodyPr wrap="none" rtlCol="0">
            <a:spAutoFit/>
          </a:bodyPr>
          <a:lstStyle/>
          <a:p>
            <a:r>
              <a:rPr lang="en-US" sz="1200" dirty="0" smtClean="0"/>
              <a:t>Source: World Bank </a:t>
            </a:r>
            <a:r>
              <a:rPr lang="en-US" sz="1200" i="1" dirty="0" smtClean="0"/>
              <a:t>World Development Indicators</a:t>
            </a:r>
            <a:r>
              <a:rPr lang="en-US" sz="1200" dirty="0" smtClean="0"/>
              <a:t>.</a:t>
            </a:r>
            <a:endParaRPr lang="en-US" sz="1200" dirty="0"/>
          </a:p>
        </p:txBody>
      </p:sp>
      <p:graphicFrame>
        <p:nvGraphicFramePr>
          <p:cNvPr id="10" name="Chart 9"/>
          <p:cNvGraphicFramePr/>
          <p:nvPr>
            <p:extLst>
              <p:ext uri="{D42A27DB-BD31-4B8C-83A1-F6EECF244321}">
                <p14:modId xmlns:p14="http://schemas.microsoft.com/office/powerpoint/2010/main" val="605734967"/>
              </p:ext>
            </p:extLst>
          </p:nvPr>
        </p:nvGraphicFramePr>
        <p:xfrm>
          <a:off x="1903286" y="5224289"/>
          <a:ext cx="2808312" cy="147444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179512" y="5710664"/>
            <a:ext cx="1886029" cy="830997"/>
          </a:xfrm>
          <a:prstGeom prst="rect">
            <a:avLst/>
          </a:prstGeom>
          <a:noFill/>
        </p:spPr>
        <p:txBody>
          <a:bodyPr wrap="none" rtlCol="0">
            <a:spAutoFit/>
          </a:bodyPr>
          <a:lstStyle/>
          <a:p>
            <a:pPr algn="r"/>
            <a:r>
              <a:rPr lang="en-US" sz="1600" b="1" dirty="0" smtClean="0"/>
              <a:t>Iceland: Collapse of </a:t>
            </a:r>
            <a:br>
              <a:rPr lang="en-US" sz="1600" b="1" dirty="0" smtClean="0"/>
            </a:br>
            <a:r>
              <a:rPr lang="en-US" sz="1600" b="1" dirty="0" smtClean="0"/>
              <a:t>net investment </a:t>
            </a:r>
            <a:br>
              <a:rPr lang="en-US" sz="1600" b="1" dirty="0" smtClean="0"/>
            </a:br>
            <a:r>
              <a:rPr lang="en-US" sz="1600" b="1" dirty="0" smtClean="0"/>
              <a:t>(% of GDP)</a:t>
            </a:r>
            <a:endParaRPr lang="en-US" sz="1600" b="1" dirty="0"/>
          </a:p>
        </p:txBody>
      </p:sp>
      <p:sp>
        <p:nvSpPr>
          <p:cNvPr id="13" name="Oval 12"/>
          <p:cNvSpPr/>
          <p:nvPr/>
        </p:nvSpPr>
        <p:spPr>
          <a:xfrm>
            <a:off x="3794232" y="5843112"/>
            <a:ext cx="864096" cy="864096"/>
          </a:xfrm>
          <a:prstGeom prst="ellipse">
            <a:avLst/>
          </a:prstGeom>
          <a:noFill/>
          <a:ln>
            <a:solidFill>
              <a:srgbClr val="C00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15" name="TextBox 14"/>
          <p:cNvSpPr txBox="1"/>
          <p:nvPr/>
        </p:nvSpPr>
        <p:spPr>
          <a:xfrm rot="21417410">
            <a:off x="4558668" y="3972418"/>
            <a:ext cx="4214488" cy="707886"/>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dirty="0" smtClean="0"/>
              <a:t>Intended to reflect “real” difference between production and consumption</a:t>
            </a:r>
            <a:endParaRPr lang="en-US" sz="2000" dirty="0"/>
          </a:p>
        </p:txBody>
      </p:sp>
      <p:graphicFrame>
        <p:nvGraphicFramePr>
          <p:cNvPr id="16" name="Content Placeholder 15"/>
          <p:cNvGraphicFramePr>
            <a:graphicFrameLocks noGrp="1"/>
          </p:cNvGraphicFramePr>
          <p:nvPr>
            <p:ph sz="half" idx="2"/>
            <p:extLst>
              <p:ext uri="{D42A27DB-BD31-4B8C-83A1-F6EECF244321}">
                <p14:modId xmlns:p14="http://schemas.microsoft.com/office/powerpoint/2010/main" val="1038450133"/>
              </p:ext>
            </p:extLst>
          </p:nvPr>
        </p:nvGraphicFramePr>
        <p:xfrm>
          <a:off x="457200" y="2141538"/>
          <a:ext cx="4040188" cy="395128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ontent Placeholder 16"/>
          <p:cNvGraphicFramePr>
            <a:graphicFrameLocks noGrp="1"/>
          </p:cNvGraphicFramePr>
          <p:nvPr>
            <p:ph sz="quarter" idx="4"/>
            <p:extLst>
              <p:ext uri="{D42A27DB-BD31-4B8C-83A1-F6EECF244321}">
                <p14:modId xmlns:p14="http://schemas.microsoft.com/office/powerpoint/2010/main" val="543898006"/>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1000" fill="hold"/>
                                        <p:tgtEl>
                                          <p:spTgt spid="13"/>
                                        </p:tgtEl>
                                        <p:attrNameLst>
                                          <p:attrName>ppt_w</p:attrName>
                                        </p:attrNameLst>
                                      </p:cBhvr>
                                      <p:tavLst>
                                        <p:tav tm="0">
                                          <p:val>
                                            <p:strVal val="#ppt_w*0.70"/>
                                          </p:val>
                                        </p:tav>
                                        <p:tav tm="100000">
                                          <p:val>
                                            <p:strVal val="#ppt_w"/>
                                          </p:val>
                                        </p:tav>
                                      </p:tavLst>
                                    </p:anim>
                                    <p:anim calcmode="lin" valueType="num">
                                      <p:cBhvr>
                                        <p:cTn id="18" dur="1000" fill="hold"/>
                                        <p:tgtEl>
                                          <p:spTgt spid="13"/>
                                        </p:tgtEl>
                                        <p:attrNameLst>
                                          <p:attrName>ppt_h</p:attrName>
                                        </p:attrNameLst>
                                      </p:cBhvr>
                                      <p:tavLst>
                                        <p:tav tm="0">
                                          <p:val>
                                            <p:strVal val="#ppt_h"/>
                                          </p:val>
                                        </p:tav>
                                        <p:tav tm="100000">
                                          <p:val>
                                            <p:strVal val="#ppt_h"/>
                                          </p:val>
                                        </p:tav>
                                      </p:tavLst>
                                    </p:anim>
                                    <p:animEffect transition="in" filter="fade">
                                      <p:cBhvr>
                                        <p:cTn id="19" dur="10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P spid="13"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68760"/>
                <a:ext cx="8229600" cy="5328592"/>
              </a:xfrm>
            </p:spPr>
            <p:txBody>
              <a:bodyPr>
                <a:normAutofit fontScale="25000" lnSpcReduction="20000"/>
              </a:bodyPr>
              <a:lstStyle/>
              <a:p>
                <a:r>
                  <a:rPr lang="en-US" sz="12000" dirty="0" smtClean="0">
                    <a:effectLst>
                      <a:outerShdw blurRad="38100" dist="38100" dir="2700000" algn="tl">
                        <a:srgbClr val="000000">
                          <a:alpha val="43137"/>
                        </a:srgbClr>
                      </a:outerShdw>
                    </a:effectLst>
                  </a:rPr>
                  <a:t>Primary output is stochastic </a:t>
                </a:r>
                <a:r>
                  <a:rPr lang="en-US" sz="12000" dirty="0" smtClean="0"/>
                  <a:t>and follows a Brownian motion subject to random productivity shocks and is independent of the real exchange rate:</a:t>
                </a:r>
              </a:p>
              <a:p>
                <a:pPr>
                  <a:buNone/>
                </a:pPr>
                <a:endParaRPr lang="en-US" sz="4300" i="1" dirty="0" smtClean="0"/>
              </a:p>
              <a:p>
                <a:r>
                  <a:rPr lang="en-US" sz="14400" dirty="0" smtClean="0"/>
                  <a:t>                   </a:t>
                </a:r>
                <a14:m>
                  <m:oMath xmlns:m="http://schemas.openxmlformats.org/officeDocument/2006/math">
                    <m:r>
                      <a:rPr lang="en-US" sz="14400" i="1">
                        <a:latin typeface="Cambria Math" panose="02040503050406030204" pitchFamily="18" charset="0"/>
                      </a:rPr>
                      <m:t>𝑑</m:t>
                    </m:r>
                    <m:sSup>
                      <m:sSupPr>
                        <m:ctrlPr>
                          <a:rPr lang="en-US" sz="14400" i="1">
                            <a:latin typeface="Cambria Math" panose="02040503050406030204" pitchFamily="18" charset="0"/>
                          </a:rPr>
                        </m:ctrlPr>
                      </m:sSupPr>
                      <m:e>
                        <m:r>
                          <a:rPr lang="en-US" sz="14400" i="1">
                            <a:latin typeface="Cambria Math" panose="02040503050406030204" pitchFamily="18" charset="0"/>
                          </a:rPr>
                          <m:t>𝑦</m:t>
                        </m:r>
                      </m:e>
                      <m:sup>
                        <m:r>
                          <a:rPr lang="en-US" sz="14400" i="1">
                            <a:latin typeface="Cambria Math" panose="02040503050406030204" pitchFamily="18" charset="0"/>
                          </a:rPr>
                          <m:t>𝑃</m:t>
                        </m:r>
                      </m:sup>
                    </m:sSup>
                    <m:r>
                      <a:rPr lang="en-US" sz="14400" i="1">
                        <a:latin typeface="Cambria Math" panose="02040503050406030204" pitchFamily="18" charset="0"/>
                      </a:rPr>
                      <m:t>=</m:t>
                    </m:r>
                    <m:r>
                      <a:rPr lang="en-US" sz="14400" i="1">
                        <a:latin typeface="Cambria Math" panose="02040503050406030204" pitchFamily="18" charset="0"/>
                      </a:rPr>
                      <m:t>𝜂</m:t>
                    </m:r>
                    <m:r>
                      <a:rPr lang="en-US" sz="14400" i="1">
                        <a:latin typeface="Cambria Math" panose="02040503050406030204" pitchFamily="18" charset="0"/>
                      </a:rPr>
                      <m:t>𝑑𝑡</m:t>
                    </m:r>
                    <m:r>
                      <a:rPr lang="en-US" sz="14400" i="1">
                        <a:latin typeface="Cambria Math" panose="02040503050406030204" pitchFamily="18" charset="0"/>
                      </a:rPr>
                      <m:t>+</m:t>
                    </m:r>
                    <m:r>
                      <a:rPr lang="en-US" sz="14400" i="1">
                        <a:latin typeface="Cambria Math" panose="02040503050406030204" pitchFamily="18" charset="0"/>
                      </a:rPr>
                      <m:t>𝜎</m:t>
                    </m:r>
                    <m:r>
                      <a:rPr lang="en-US" sz="14400" i="1">
                        <a:latin typeface="Cambria Math" panose="02040503050406030204" pitchFamily="18" charset="0"/>
                      </a:rPr>
                      <m:t>𝑑𝑊</m:t>
                    </m:r>
                  </m:oMath>
                </a14:m>
                <a:endParaRPr lang="en-US" sz="6300" i="1" dirty="0" smtClean="0"/>
              </a:p>
              <a:p>
                <a:endParaRPr lang="en-US" sz="6300" i="1" dirty="0" smtClean="0"/>
              </a:p>
              <a:p>
                <a:r>
                  <a:rPr lang="en-US" sz="12000" i="1" dirty="0" err="1" smtClean="0"/>
                  <a:t>dW</a:t>
                </a:r>
                <a:r>
                  <a:rPr lang="en-US" sz="12000" dirty="0" smtClean="0"/>
                  <a:t> represents the increment of a Wiener process  </a:t>
                </a:r>
                <a:br>
                  <a:rPr lang="en-US" sz="12000" dirty="0" smtClean="0"/>
                </a:br>
                <a14:m>
                  <m:oMath xmlns:m="http://schemas.openxmlformats.org/officeDocument/2006/math">
                    <m:r>
                      <a:rPr lang="en-US" sz="12000" i="1">
                        <a:latin typeface="Cambria Math" panose="02040503050406030204" pitchFamily="18" charset="0"/>
                      </a:rPr>
                      <m:t>𝑑𝑊</m:t>
                    </m:r>
                    <m:r>
                      <a:rPr lang="en-US" sz="12000" i="1">
                        <a:latin typeface="Cambria Math" panose="02040503050406030204" pitchFamily="18" charset="0"/>
                      </a:rPr>
                      <m:t>=</m:t>
                    </m:r>
                    <m:sSub>
                      <m:sSubPr>
                        <m:ctrlPr>
                          <a:rPr lang="en-US" sz="12000" i="1">
                            <a:latin typeface="Cambria Math" panose="02040503050406030204" pitchFamily="18" charset="0"/>
                          </a:rPr>
                        </m:ctrlPr>
                      </m:sSubPr>
                      <m:e>
                        <m:r>
                          <a:rPr lang="en-US" sz="12000" i="1">
                            <a:latin typeface="Cambria Math" panose="02040503050406030204" pitchFamily="18" charset="0"/>
                          </a:rPr>
                          <m:t>𝜖</m:t>
                        </m:r>
                      </m:e>
                      <m:sub>
                        <m:r>
                          <a:rPr lang="en-US" sz="12000" i="1">
                            <a:latin typeface="Cambria Math" panose="02040503050406030204" pitchFamily="18" charset="0"/>
                          </a:rPr>
                          <m:t>𝑡</m:t>
                        </m:r>
                      </m:sub>
                    </m:sSub>
                    <m:rad>
                      <m:radPr>
                        <m:degHide m:val="on"/>
                        <m:ctrlPr>
                          <a:rPr lang="en-US" sz="12000" i="1">
                            <a:latin typeface="Cambria Math" panose="02040503050406030204" pitchFamily="18" charset="0"/>
                          </a:rPr>
                        </m:ctrlPr>
                      </m:radPr>
                      <m:deg/>
                      <m:e>
                        <m:r>
                          <a:rPr lang="en-US" sz="12000" i="1">
                            <a:latin typeface="Cambria Math" panose="02040503050406030204" pitchFamily="18" charset="0"/>
                          </a:rPr>
                          <m:t>𝑑𝑡</m:t>
                        </m:r>
                        <m:r>
                          <a:rPr lang="en-US" sz="12000" i="1">
                            <a:latin typeface="Cambria Math" panose="02040503050406030204" pitchFamily="18" charset="0"/>
                          </a:rPr>
                          <m:t> </m:t>
                        </m:r>
                      </m:e>
                    </m:rad>
                  </m:oMath>
                </a14:m>
                <a:r>
                  <a:rPr lang="en-US" sz="12000" dirty="0" smtClean="0"/>
                  <a:t>, </a:t>
                </a:r>
                <a:r>
                  <a:rPr lang="en-US" sz="12000" i="1" dirty="0" smtClean="0">
                    <a:sym typeface="Symbol"/>
                  </a:rPr>
                  <a:t></a:t>
                </a:r>
                <a:r>
                  <a:rPr lang="en-US" sz="12000" dirty="0" smtClean="0"/>
                  <a:t> having a zero mean and a unit SD</a:t>
                </a:r>
              </a:p>
              <a:p>
                <a:r>
                  <a:rPr lang="en-US" sz="12000" dirty="0" smtClean="0"/>
                  <a:t>The drift term </a:t>
                </a:r>
                <a14:m>
                  <m:oMath xmlns:m="http://schemas.openxmlformats.org/officeDocument/2006/math">
                    <m:r>
                      <a:rPr lang="en-US" sz="12000" i="1">
                        <a:latin typeface="Cambria Math" panose="02040503050406030204" pitchFamily="18" charset="0"/>
                      </a:rPr>
                      <m:t>𝜂</m:t>
                    </m:r>
                    <m:r>
                      <a:rPr lang="en-US" sz="12000" i="1">
                        <a:latin typeface="Cambria Math" panose="02040503050406030204" pitchFamily="18" charset="0"/>
                      </a:rPr>
                      <m:t>𝑑𝑡</m:t>
                    </m:r>
                  </m:oMath>
                </a14:m>
                <a:r>
                  <a:rPr lang="en-US" sz="12000" dirty="0" smtClean="0"/>
                  <a:t> reflects growth in primary output while the stochastic term represents the vicissitudes of, e.g., commodity prices that make primary output rise or fall at random, creating uncertainty about output in the primary sector </a:t>
                </a:r>
                <a:endParaRPr lang="is-IS" sz="12000" dirty="0" smtClean="0"/>
              </a:p>
              <a:p>
                <a:endParaRPr lang="en-US" sz="1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68760"/>
                <a:ext cx="8229600" cy="5328592"/>
              </a:xfrm>
              <a:blipFill rotWithShape="0">
                <a:blip r:embed="rId3"/>
                <a:stretch>
                  <a:fillRect l="-2000" t="-3089" r="-3630" b="-5492"/>
                </a:stretch>
              </a:blipFill>
            </p:spPr>
            <p:txBody>
              <a:bodyPr/>
              <a:lstStyle/>
              <a:p>
                <a:r>
                  <a:rPr lang="en-US">
                    <a:noFill/>
                  </a:rPr>
                  <a:t> </a:t>
                </a:r>
              </a:p>
            </p:txBody>
          </p:sp>
        </mc:Fallback>
      </mc:AlternateContent>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TextBox 13"/>
          <p:cNvSpPr txBox="1"/>
          <p:nvPr/>
        </p:nvSpPr>
        <p:spPr>
          <a:xfrm rot="21416451">
            <a:off x="5308551" y="1761532"/>
            <a:ext cx="3558538" cy="193899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pPr algn="r">
              <a:buFont typeface="Symbol" pitchFamily="18" charset="2"/>
              <a:buChar char="l"/>
            </a:pPr>
            <a:r>
              <a:rPr lang="en-US" sz="2400" dirty="0" smtClean="0"/>
              <a:t> = real exchange rate</a:t>
            </a:r>
          </a:p>
          <a:p>
            <a:pPr algn="r"/>
            <a:r>
              <a:rPr lang="en-US" sz="2400" dirty="0" smtClean="0"/>
              <a:t>(appreciation makes </a:t>
            </a:r>
            <a:r>
              <a:rPr lang="en-US" sz="2400" i="1" dirty="0" smtClean="0">
                <a:sym typeface="Symbol"/>
              </a:rPr>
              <a:t></a:t>
            </a:r>
            <a:r>
              <a:rPr lang="en-US" sz="2400" i="1" dirty="0" smtClean="0"/>
              <a:t>  </a:t>
            </a:r>
            <a:r>
              <a:rPr lang="en-US" sz="2400" dirty="0" smtClean="0"/>
              <a:t>fall)</a:t>
            </a:r>
          </a:p>
          <a:p>
            <a:pPr algn="r"/>
            <a:r>
              <a:rPr lang="en-US" sz="2400" dirty="0" smtClean="0"/>
              <a:t>r = saving that satisfies </a:t>
            </a:r>
          </a:p>
          <a:p>
            <a:pPr algn="r"/>
            <a:r>
              <a:rPr lang="en-US" sz="2400" dirty="0" smtClean="0"/>
              <a:t>intertemporal </a:t>
            </a:r>
          </a:p>
          <a:p>
            <a:pPr algn="r"/>
            <a:r>
              <a:rPr lang="en-US" sz="2400" dirty="0" smtClean="0"/>
              <a:t>budget constraint</a:t>
            </a:r>
            <a:endParaRPr lang="en-US" sz="2400" dirty="0"/>
          </a:p>
        </p:txBody>
      </p:sp>
      <p:sp>
        <p:nvSpPr>
          <p:cNvPr id="206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 name="TextBox 17"/>
          <p:cNvSpPr txBox="1"/>
          <p:nvPr/>
        </p:nvSpPr>
        <p:spPr>
          <a:xfrm>
            <a:off x="827584" y="1268760"/>
            <a:ext cx="5429115" cy="553998"/>
          </a:xfrm>
          <a:prstGeom prst="rect">
            <a:avLst/>
          </a:prstGeom>
          <a:noFill/>
        </p:spPr>
        <p:txBody>
          <a:bodyPr wrap="none" rtlCol="0">
            <a:spAutoFit/>
          </a:bodyPr>
          <a:lstStyle/>
          <a:p>
            <a:r>
              <a:rPr lang="en-US" sz="3000" dirty="0" smtClean="0">
                <a:effectLst>
                  <a:outerShdw blurRad="38100" dist="38100" dir="2700000" algn="tl">
                    <a:srgbClr val="000000">
                      <a:alpha val="43137"/>
                    </a:srgbClr>
                  </a:outerShdw>
                </a:effectLst>
              </a:rPr>
              <a:t>Secondary output is deterministic</a:t>
            </a:r>
            <a:endParaRPr lang="en-US" sz="3000" dirty="0"/>
          </a:p>
        </p:txBody>
      </p:sp>
      <mc:AlternateContent xmlns:mc="http://schemas.openxmlformats.org/markup-compatibility/2006" xmlns:a14="http://schemas.microsoft.com/office/drawing/2010/main">
        <mc:Choice Requires="a14">
          <p:sp>
            <p:nvSpPr>
              <p:cNvPr id="3" name="Rectangle 2"/>
              <p:cNvSpPr/>
              <p:nvPr/>
            </p:nvSpPr>
            <p:spPr>
              <a:xfrm>
                <a:off x="792210" y="2081439"/>
                <a:ext cx="3551742" cy="5554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3000" i="1">
                              <a:latin typeface="Cambria Math" panose="02040503050406030204" pitchFamily="18" charset="0"/>
                            </a:rPr>
                          </m:ctrlPr>
                        </m:sSupPr>
                        <m:e>
                          <m:r>
                            <a:rPr lang="en-US" sz="3000" i="1">
                              <a:latin typeface="Cambria Math" panose="02040503050406030204" pitchFamily="18" charset="0"/>
                            </a:rPr>
                            <m:t>𝑦</m:t>
                          </m:r>
                        </m:e>
                        <m:sup>
                          <m:r>
                            <a:rPr lang="en-US" sz="3000" i="1">
                              <a:latin typeface="Cambria Math" panose="02040503050406030204" pitchFamily="18" charset="0"/>
                            </a:rPr>
                            <m:t>𝑆</m:t>
                          </m:r>
                        </m:sup>
                      </m:sSup>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0</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1">
                          <a:latin typeface="Cambria Math" panose="02040503050406030204" pitchFamily="18" charset="0"/>
                        </a:rPr>
                        <m:t>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oMath>
                  </m:oMathPara>
                </a14:m>
                <a:endParaRPr lang="en-US" sz="3000" dirty="0"/>
              </a:p>
            </p:txBody>
          </p:sp>
        </mc:Choice>
        <mc:Fallback xmlns="">
          <p:sp>
            <p:nvSpPr>
              <p:cNvPr id="3" name="Rectangle 2"/>
              <p:cNvSpPr>
                <a:spLocks noRot="1" noChangeAspect="1" noMove="1" noResize="1" noEditPoints="1" noAdjustHandles="1" noChangeArrowheads="1" noChangeShapeType="1" noTextEdit="1"/>
              </p:cNvSpPr>
              <p:nvPr/>
            </p:nvSpPr>
            <p:spPr>
              <a:xfrm>
                <a:off x="792210" y="2081439"/>
                <a:ext cx="3551742" cy="555473"/>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828406" y="3212976"/>
                <a:ext cx="3479350"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3000" i="1">
                              <a:latin typeface="Cambria Math" panose="02040503050406030204" pitchFamily="18" charset="0"/>
                            </a:rPr>
                          </m:ctrlPr>
                        </m:sSupPr>
                        <m:e>
                          <m:r>
                            <a:rPr lang="en-US" sz="3000" i="1">
                              <a:latin typeface="Cambria Math" panose="02040503050406030204" pitchFamily="18" charset="0"/>
                            </a:rPr>
                            <m:t>𝑐</m:t>
                          </m:r>
                        </m:e>
                        <m:sup>
                          <m:r>
                            <a:rPr lang="en-US" sz="3000" i="1">
                              <a:latin typeface="Cambria Math" panose="02040503050406030204" pitchFamily="18" charset="0"/>
                            </a:rPr>
                            <m:t>𝑇</m:t>
                          </m:r>
                        </m:sup>
                      </m:sSup>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0</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r>
                        <a:rPr lang="en-US" sz="3000" i="1">
                          <a:latin typeface="Cambria Math" panose="02040503050406030204" pitchFamily="18" charset="0"/>
                        </a:rPr>
                        <m:t>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oMath>
                  </m:oMathPara>
                </a14:m>
                <a:endParaRPr lang="en-US" sz="3000" dirty="0"/>
              </a:p>
            </p:txBody>
          </p:sp>
        </mc:Choice>
        <mc:Fallback xmlns="">
          <p:sp>
            <p:nvSpPr>
              <p:cNvPr id="4" name="Rectangle 3"/>
              <p:cNvSpPr>
                <a:spLocks noRot="1" noChangeAspect="1" noMove="1" noResize="1" noEditPoints="1" noAdjustHandles="1" noChangeArrowheads="1" noChangeShapeType="1" noTextEdit="1"/>
              </p:cNvSpPr>
              <p:nvPr/>
            </p:nvSpPr>
            <p:spPr>
              <a:xfrm>
                <a:off x="828406" y="3212976"/>
                <a:ext cx="3479350" cy="553998"/>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827584" y="3985382"/>
                <a:ext cx="5629875" cy="10967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000" i="1">
                          <a:latin typeface="Cambria Math" panose="02040503050406030204" pitchFamily="18" charset="0"/>
                        </a:rPr>
                        <m:t>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r>
                        <a:rPr lang="en-US" sz="3000" i="0">
                          <a:latin typeface="Cambria Math" panose="02040503050406030204" pitchFamily="18" charset="0"/>
                        </a:rPr>
                        <m:t>=</m:t>
                      </m:r>
                      <m:f>
                        <m:fPr>
                          <m:ctrlPr>
                            <a:rPr lang="en-US" sz="3000" i="1">
                              <a:latin typeface="Cambria Math" panose="02040503050406030204" pitchFamily="18" charset="0"/>
                            </a:rPr>
                          </m:ctrlPr>
                        </m:fPr>
                        <m:num>
                          <m:sSub>
                            <m:sSubPr>
                              <m:ctrlPr>
                                <a:rPr lang="en-US" sz="3000" i="1">
                                  <a:latin typeface="Cambria Math" panose="02040503050406030204" pitchFamily="18" charset="0"/>
                                </a:rPr>
                              </m:ctrlPr>
                            </m:sSubPr>
                            <m:e>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0</m:t>
                                  </m:r>
                                </m:sub>
                              </m:sSub>
                              <m:r>
                                <a:rPr lang="en-US" sz="3000" i="0">
                                  <a:latin typeface="Cambria Math" panose="02040503050406030204" pitchFamily="18" charset="0"/>
                                </a:rPr>
                                <m:t>−</m:t>
                              </m:r>
                              <m:r>
                                <a:rPr lang="en-US" sz="3000" i="1">
                                  <a:latin typeface="Cambria Math" panose="02040503050406030204" pitchFamily="18" charset="0"/>
                                </a:rPr>
                                <m:t>𝛼</m:t>
                              </m:r>
                            </m:e>
                            <m:sub>
                              <m:r>
                                <a:rPr lang="en-US" sz="3000" i="0">
                                  <a:latin typeface="Cambria Math" panose="02040503050406030204" pitchFamily="18" charset="0"/>
                                </a:rPr>
                                <m:t>0</m:t>
                              </m:r>
                            </m:sub>
                          </m:sSub>
                          <m:r>
                            <a:rPr lang="en-US" sz="3000" i="0">
                              <a:latin typeface="Cambria Math" panose="02040503050406030204" pitchFamily="18" charset="0"/>
                            </a:rPr>
                            <m:t>+ </m:t>
                          </m:r>
                          <m:r>
                            <a:rPr lang="en-US" sz="3000" i="1">
                              <a:latin typeface="Cambria Math" panose="02040503050406030204" pitchFamily="18" charset="0"/>
                            </a:rPr>
                            <m:t>𝑟</m:t>
                          </m:r>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den>
                      </m:f>
                      <m:r>
                        <a:rPr lang="en-US" sz="3000" i="0">
                          <a:latin typeface="Cambria Math" panose="02040503050406030204" pitchFamily="18" charset="0"/>
                        </a:rPr>
                        <m:t>− </m:t>
                      </m:r>
                      <m:f>
                        <m:fPr>
                          <m:ctrlPr>
                            <a:rPr lang="en-US" sz="3000" i="1">
                              <a:latin typeface="Cambria Math" panose="02040503050406030204" pitchFamily="18" charset="0"/>
                            </a:rPr>
                          </m:ctrlPr>
                        </m:fPr>
                        <m:num>
                          <m:sSup>
                            <m:sSupPr>
                              <m:ctrlPr>
                                <a:rPr lang="en-US" sz="3000" i="1">
                                  <a:latin typeface="Cambria Math" panose="02040503050406030204" pitchFamily="18" charset="0"/>
                                </a:rPr>
                              </m:ctrlPr>
                            </m:sSupPr>
                            <m:e>
                              <m:r>
                                <a:rPr lang="en-US" sz="3000" i="1">
                                  <a:latin typeface="Cambria Math" panose="02040503050406030204" pitchFamily="18" charset="0"/>
                                </a:rPr>
                                <m:t>𝑦</m:t>
                              </m:r>
                            </m:e>
                            <m:sup>
                              <m:r>
                                <a:rPr lang="en-US" sz="3000" i="1">
                                  <a:latin typeface="Cambria Math" panose="02040503050406030204" pitchFamily="18" charset="0"/>
                                </a:rPr>
                                <m:t>𝑃</m:t>
                              </m:r>
                            </m:sup>
                          </m:sSup>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den>
                      </m:f>
                    </m:oMath>
                  </m:oMathPara>
                </a14:m>
                <a:endParaRPr lang="en-US" sz="3000" dirty="0"/>
              </a:p>
            </p:txBody>
          </p:sp>
        </mc:Choice>
        <mc:Fallback xmlns="">
          <p:sp>
            <p:nvSpPr>
              <p:cNvPr id="5" name="Rectangle 4"/>
              <p:cNvSpPr>
                <a:spLocks noRot="1" noChangeAspect="1" noMove="1" noResize="1" noEditPoints="1" noAdjustHandles="1" noChangeArrowheads="1" noChangeShapeType="1" noTextEdit="1"/>
              </p:cNvSpPr>
              <p:nvPr/>
            </p:nvSpPr>
            <p:spPr>
              <a:xfrm>
                <a:off x="827584" y="3985382"/>
                <a:ext cx="5629875" cy="1096775"/>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827584" y="5276664"/>
                <a:ext cx="6567888" cy="96064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3000" i="1">
                          <a:latin typeface="Cambria Math" panose="02040503050406030204" pitchFamily="18" charset="0"/>
                        </a:rPr>
                        <m:t>𝑑𝑙𝑜𝑔</m:t>
                      </m:r>
                      <m:d>
                        <m:dPr>
                          <m:ctrlPr>
                            <a:rPr lang="en-US" sz="3000" i="1">
                              <a:latin typeface="Cambria Math" panose="02040503050406030204" pitchFamily="18" charset="0"/>
                            </a:rPr>
                          </m:ctrlPr>
                        </m:dPr>
                        <m:e>
                          <m:r>
                            <a:rPr lang="en-US" sz="3000" i="1">
                              <a:latin typeface="Cambria Math" panose="02040503050406030204" pitchFamily="18" charset="0"/>
                            </a:rPr>
                            <m:t>𝜆</m:t>
                          </m:r>
                        </m:e>
                      </m:d>
                      <m:r>
                        <a:rPr lang="en-US" sz="3000" i="0">
                          <a:latin typeface="Cambria Math" panose="02040503050406030204" pitchFamily="18" charset="0"/>
                        </a:rPr>
                        <m:t>=−</m:t>
                      </m:r>
                      <m:f>
                        <m:fPr>
                          <m:ctrlPr>
                            <a:rPr lang="en-US" sz="3000" i="1">
                              <a:latin typeface="Cambria Math" panose="02040503050406030204" pitchFamily="18" charset="0"/>
                            </a:rPr>
                          </m:ctrlPr>
                        </m:fPr>
                        <m:num>
                          <m:r>
                            <a:rPr lang="en-US" sz="3000" i="1">
                              <a:latin typeface="Cambria Math" panose="02040503050406030204" pitchFamily="18" charset="0"/>
                            </a:rPr>
                            <m:t>𝜂</m:t>
                          </m:r>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i="0">
                                  <a:latin typeface="Cambria Math" panose="02040503050406030204" pitchFamily="18" charset="0"/>
                                </a:rPr>
                                <m:t>1</m:t>
                              </m:r>
                            </m:sub>
                          </m:sSub>
                          <m:r>
                            <a:rPr lang="en-US" sz="3000" i="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i="0">
                                  <a:latin typeface="Cambria Math" panose="02040503050406030204" pitchFamily="18" charset="0"/>
                                </a:rPr>
                                <m:t>1</m:t>
                              </m:r>
                            </m:sub>
                          </m:sSub>
                        </m:den>
                      </m:f>
                      <m:r>
                        <a:rPr lang="en-US" sz="3000" i="1">
                          <a:latin typeface="Cambria Math" panose="02040503050406030204" pitchFamily="18" charset="0"/>
                        </a:rPr>
                        <m:t>𝑑𝑡</m:t>
                      </m:r>
                      <m:r>
                        <a:rPr lang="en-US" sz="3000" i="0">
                          <a:latin typeface="Cambria Math" panose="02040503050406030204" pitchFamily="18" charset="0"/>
                        </a:rPr>
                        <m:t>−</m:t>
                      </m:r>
                      <m:f>
                        <m:fPr>
                          <m:ctrlPr>
                            <a:rPr lang="en-US" sz="3000" i="1">
                              <a:latin typeface="Cambria Math" panose="02040503050406030204" pitchFamily="18" charset="0"/>
                            </a:rPr>
                          </m:ctrlPr>
                        </m:fPr>
                        <m:num>
                          <m:r>
                            <a:rPr lang="en-US" sz="3000" i="1">
                              <a:latin typeface="Cambria Math" panose="02040503050406030204" pitchFamily="18" charset="0"/>
                            </a:rPr>
                            <m:t>𝜎</m:t>
                          </m:r>
                        </m:num>
                        <m:den>
                          <m:sSub>
                            <m:sSubPr>
                              <m:ctrlPr>
                                <a:rPr lang="en-US" sz="3000" i="1">
                                  <a:latin typeface="Cambria Math" panose="02040503050406030204" pitchFamily="18" charset="0"/>
                                </a:rPr>
                              </m:ctrlPr>
                            </m:sSubPr>
                            <m:e>
                              <m:r>
                                <a:rPr lang="en-US" sz="3000" i="1">
                                  <a:latin typeface="Cambria Math" panose="02040503050406030204" pitchFamily="18" charset="0"/>
                                </a:rPr>
                                <m:t>𝛼</m:t>
                              </m:r>
                            </m:e>
                            <m:sub>
                              <m:r>
                                <a:rPr lang="en-US" sz="3000">
                                  <a:latin typeface="Cambria Math" panose="02040503050406030204" pitchFamily="18" charset="0"/>
                                </a:rPr>
                                <m:t>1</m:t>
                              </m:r>
                            </m:sub>
                          </m:sSub>
                          <m:r>
                            <a:rPr lang="en-US" sz="3000">
                              <a:latin typeface="Cambria Math" panose="02040503050406030204" pitchFamily="18" charset="0"/>
                            </a:rPr>
                            <m:t>+</m:t>
                          </m:r>
                          <m:sSub>
                            <m:sSubPr>
                              <m:ctrlPr>
                                <a:rPr lang="en-US" sz="3000" i="1">
                                  <a:latin typeface="Cambria Math" panose="02040503050406030204" pitchFamily="18" charset="0"/>
                                </a:rPr>
                              </m:ctrlPr>
                            </m:sSubPr>
                            <m:e>
                              <m:r>
                                <a:rPr lang="en-US" sz="3000" i="1">
                                  <a:latin typeface="Cambria Math" panose="02040503050406030204" pitchFamily="18" charset="0"/>
                                </a:rPr>
                                <m:t>𝛽</m:t>
                              </m:r>
                            </m:e>
                            <m:sub>
                              <m:r>
                                <a:rPr lang="en-US" sz="3000">
                                  <a:latin typeface="Cambria Math" panose="02040503050406030204" pitchFamily="18" charset="0"/>
                                </a:rPr>
                                <m:t>1</m:t>
                              </m:r>
                            </m:sub>
                          </m:sSub>
                        </m:den>
                      </m:f>
                      <m:r>
                        <a:rPr lang="en-US" sz="3000" i="1">
                          <a:latin typeface="Cambria Math" panose="02040503050406030204" pitchFamily="18" charset="0"/>
                        </a:rPr>
                        <m:t>𝑑𝑊</m:t>
                      </m:r>
                    </m:oMath>
                  </m:oMathPara>
                </a14:m>
                <a:endParaRPr lang="en-US" sz="3000" dirty="0"/>
              </a:p>
            </p:txBody>
          </p:sp>
        </mc:Choice>
        <mc:Fallback xmlns="">
          <p:sp>
            <p:nvSpPr>
              <p:cNvPr id="6" name="Rectangle 5"/>
              <p:cNvSpPr>
                <a:spLocks noRot="1" noChangeAspect="1" noMove="1" noResize="1" noEditPoints="1" noAdjustHandles="1" noChangeArrowheads="1" noChangeShapeType="1" noTextEdit="1"/>
              </p:cNvSpPr>
              <p:nvPr/>
            </p:nvSpPr>
            <p:spPr>
              <a:xfrm>
                <a:off x="827584" y="5276664"/>
                <a:ext cx="6567888" cy="960648"/>
              </a:xfrm>
              <a:prstGeom prst="rect">
                <a:avLst/>
              </a:prstGeom>
              <a:blipFill rotWithShape="0">
                <a:blip r:embed="rId6"/>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TextBox 5"/>
          <p:cNvSpPr txBox="1"/>
          <p:nvPr/>
        </p:nvSpPr>
        <p:spPr>
          <a:xfrm>
            <a:off x="395536" y="3068960"/>
            <a:ext cx="8064896" cy="830997"/>
          </a:xfrm>
          <a:prstGeom prst="rect">
            <a:avLst/>
          </a:prstGeom>
          <a:noFill/>
        </p:spPr>
        <p:txBody>
          <a:bodyPr wrap="square" rtlCol="0">
            <a:spAutoFit/>
          </a:bodyPr>
          <a:lstStyle/>
          <a:p>
            <a:r>
              <a:rPr lang="en-US" sz="2400" dirty="0" smtClean="0"/>
              <a:t>The drift term, with </a:t>
            </a:r>
            <a:r>
              <a:rPr lang="en-US" sz="2400" i="1" dirty="0" smtClean="0">
                <a:sym typeface="Symbol"/>
              </a:rPr>
              <a:t></a:t>
            </a:r>
            <a:r>
              <a:rPr lang="is-IS" sz="2400" dirty="0" smtClean="0"/>
              <a:t> &lt; 0</a:t>
            </a:r>
            <a:r>
              <a:rPr lang="en-US" sz="2400" dirty="0" smtClean="0"/>
              <a:t> denoting appreciation – a fall in the relative price of tradable goods – signals the Dutch disease</a:t>
            </a:r>
            <a:endParaRPr lang="en-US" sz="2400" dirty="0"/>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3" name="Rectangle 5"/>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is-IS" sz="700" b="0" i="0" u="none" strike="noStrike" cap="none" normalizeH="0" baseline="0" smtClean="0">
                <a:ln>
                  <a:noFill/>
                </a:ln>
                <a:solidFill>
                  <a:schemeClr val="tx1"/>
                </a:solidFill>
                <a:effectLst/>
                <a:latin typeface="Arial" pitchFamily="34" charset="0"/>
                <a:cs typeface="Arial" pitchFamily="34" charset="0"/>
              </a:rPr>
              <a:t> </a:t>
            </a:r>
            <a:endParaRPr kumimoji="0" lang="is-I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a:off x="407728" y="4149080"/>
            <a:ext cx="7920880" cy="1200329"/>
          </a:xfrm>
          <a:prstGeom prst="rect">
            <a:avLst/>
          </a:prstGeom>
          <a:noFill/>
        </p:spPr>
        <p:txBody>
          <a:bodyPr wrap="square" rtlCol="0">
            <a:spAutoFit/>
          </a:bodyPr>
          <a:lstStyle/>
          <a:p>
            <a:r>
              <a:rPr lang="en-US" sz="2400" dirty="0" smtClean="0"/>
              <a:t>The volatility of the real exchange rate </a:t>
            </a:r>
            <a:r>
              <a:rPr lang="el-GR" sz="2400" i="1" dirty="0" smtClean="0"/>
              <a:t>λ</a:t>
            </a:r>
            <a:r>
              <a:rPr lang="is-IS" sz="2400" dirty="0" smtClean="0"/>
              <a:t> </a:t>
            </a:r>
            <a:r>
              <a:rPr lang="en-US" sz="2400" dirty="0" smtClean="0"/>
              <a:t>via the stochastic term may be no less important in its effect on investment for other export industries and import-competing industries</a:t>
            </a:r>
            <a:endParaRPr lang="en-US" sz="2400" dirty="0"/>
          </a:p>
        </p:txBody>
      </p:sp>
      <p:sp>
        <p:nvSpPr>
          <p:cNvPr id="11" name="TextBox 10"/>
          <p:cNvSpPr txBox="1"/>
          <p:nvPr/>
        </p:nvSpPr>
        <p:spPr>
          <a:xfrm rot="21437723">
            <a:off x="1065029" y="5462624"/>
            <a:ext cx="7172989" cy="1077218"/>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en-US" sz="2800" dirty="0" smtClean="0"/>
              <a:t>Derive and play with stochastic equation for Y</a:t>
            </a:r>
            <a:r>
              <a:rPr lang="en-US" sz="2800" baseline="30000" dirty="0" smtClean="0"/>
              <a:t>s</a:t>
            </a:r>
            <a:r>
              <a:rPr lang="en-US" sz="2800" dirty="0" smtClean="0"/>
              <a:t>:  </a:t>
            </a:r>
            <a:br>
              <a:rPr lang="en-US" sz="2800" dirty="0" smtClean="0"/>
            </a:br>
            <a:r>
              <a:rPr lang="en-US" sz="3600" i="1"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dY</a:t>
            </a:r>
            <a:r>
              <a:rPr lang="en-US" sz="3600" i="1" baseline="30000"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S</a:t>
            </a:r>
            <a:r>
              <a:rPr lang="en-US" sz="3600" dirty="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 = </a:t>
            </a:r>
            <a:r>
              <a:rPr lang="en-US" sz="3600" i="1"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Adt</a:t>
            </a:r>
            <a:r>
              <a:rPr lang="en-US" sz="3600" dirty="0"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 + </a:t>
            </a:r>
            <a:r>
              <a:rPr lang="en-US" sz="3600" i="1" dirty="0" err="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a:t>BdW</a:t>
            </a:r>
            <a:endParaRPr lang="en-US" sz="3200" i="1" dirty="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endParaRPr>
          </a:p>
        </p:txBody>
      </p:sp>
      <p:sp>
        <p:nvSpPr>
          <p:cNvPr id="12" name="TextBox 11"/>
          <p:cNvSpPr txBox="1"/>
          <p:nvPr/>
        </p:nvSpPr>
        <p:spPr>
          <a:xfrm rot="21282231">
            <a:off x="185850" y="809607"/>
            <a:ext cx="1106393"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Hence</a:t>
            </a:r>
            <a:endParaRPr lang="en-US" sz="2800" dirty="0"/>
          </a:p>
        </p:txBody>
      </p:sp>
      <mc:AlternateContent xmlns:mc="http://schemas.openxmlformats.org/markup-compatibility/2006" xmlns:a14="http://schemas.microsoft.com/office/drawing/2010/main">
        <mc:Choice Requires="a14">
          <p:sp>
            <p:nvSpPr>
              <p:cNvPr id="3" name="Rectangle 2"/>
              <p:cNvSpPr/>
              <p:nvPr/>
            </p:nvSpPr>
            <p:spPr>
              <a:xfrm>
                <a:off x="323528" y="1561686"/>
                <a:ext cx="7920880" cy="136325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400" i="1">
                          <a:latin typeface="Cambria Math" panose="02040503050406030204" pitchFamily="18" charset="0"/>
                        </a:rPr>
                        <m:t>𝑑</m:t>
                      </m:r>
                      <m:r>
                        <a:rPr lang="en-US" sz="2400" i="1">
                          <a:latin typeface="Cambria Math" panose="02040503050406030204" pitchFamily="18" charset="0"/>
                        </a:rPr>
                        <m:t>𝜆</m:t>
                      </m:r>
                      <m:r>
                        <a:rPr lang="en-US" sz="2400" i="0">
                          <a:latin typeface="Cambria Math" panose="02040503050406030204" pitchFamily="18" charset="0"/>
                        </a:rPr>
                        <m:t>=</m:t>
                      </m:r>
                      <m:limLow>
                        <m:limLowPr>
                          <m:ctrlPr>
                            <a:rPr lang="en-US" sz="2400" i="1">
                              <a:latin typeface="Cambria Math" panose="02040503050406030204" pitchFamily="18" charset="0"/>
                            </a:rPr>
                          </m:ctrlPr>
                        </m:limLowPr>
                        <m:e>
                          <m:groupChr>
                            <m:groupChrPr>
                              <m:chr m:val="⏟"/>
                              <m:ctrlPr>
                                <a:rPr lang="en-US" sz="2400" i="1">
                                  <a:latin typeface="Cambria Math" panose="02040503050406030204" pitchFamily="18" charset="0"/>
                                </a:rPr>
                              </m:ctrlPr>
                            </m:groupChrPr>
                            <m:e>
                              <m:d>
                                <m:dPr>
                                  <m:ctrlPr>
                                    <a:rPr lang="en-US" sz="2400" i="1">
                                      <a:latin typeface="Cambria Math" panose="02040503050406030204" pitchFamily="18" charset="0"/>
                                    </a:rPr>
                                  </m:ctrlPr>
                                </m:dPr>
                                <m:e>
                                  <m:r>
                                    <a:rPr lang="en-US" sz="2400" i="0">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𝜂</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0">
                                              <a:latin typeface="Cambria Math" panose="02040503050406030204" pitchFamily="18" charset="0"/>
                                            </a:rPr>
                                            <m:t>1</m:t>
                                          </m:r>
                                        </m:sub>
                                      </m:sSub>
                                    </m:den>
                                  </m:f>
                                  <m:r>
                                    <a:rPr lang="en-US" sz="2400" i="0">
                                      <a:latin typeface="Cambria Math" panose="02040503050406030204" pitchFamily="18" charset="0"/>
                                    </a:rPr>
                                    <m:t>+</m:t>
                                  </m:r>
                                  <m:f>
                                    <m:fPr>
                                      <m:ctrlPr>
                                        <a:rPr lang="en-US" sz="2400" i="1">
                                          <a:latin typeface="Cambria Math" panose="02040503050406030204" pitchFamily="18" charset="0"/>
                                        </a:rPr>
                                      </m:ctrlPr>
                                    </m:fPr>
                                    <m:num>
                                      <m:r>
                                        <a:rPr lang="en-US" sz="2400" i="0">
                                          <a:latin typeface="Cambria Math" panose="02040503050406030204" pitchFamily="18" charset="0"/>
                                        </a:rPr>
                                        <m:t>1</m:t>
                                      </m:r>
                                    </m:num>
                                    <m:den>
                                      <m:r>
                                        <a:rPr lang="en-US" sz="2400" i="0">
                                          <a:latin typeface="Cambria Math" panose="02040503050406030204" pitchFamily="18" charset="0"/>
                                        </a:rPr>
                                        <m:t>2</m:t>
                                      </m:r>
                                    </m:den>
                                  </m:f>
                                  <m:sSup>
                                    <m:sSupPr>
                                      <m:ctrlPr>
                                        <a:rPr lang="en-US" sz="2400" i="1">
                                          <a:latin typeface="Cambria Math" panose="02040503050406030204" pitchFamily="18" charset="0"/>
                                        </a:rPr>
                                      </m:ctrlPr>
                                    </m:sSupPr>
                                    <m:e>
                                      <m:d>
                                        <m:dPr>
                                          <m:ctrlPr>
                                            <a:rPr lang="en-US" sz="2400" i="1">
                                              <a:latin typeface="Cambria Math" panose="02040503050406030204" pitchFamily="18" charset="0"/>
                                            </a:rPr>
                                          </m:ctrlPr>
                                        </m:dPr>
                                        <m:e>
                                          <m:f>
                                            <m:fPr>
                                              <m:ctrlPr>
                                                <a:rPr lang="en-US" sz="2400" i="1">
                                                  <a:latin typeface="Cambria Math" panose="02040503050406030204" pitchFamily="18" charset="0"/>
                                                </a:rPr>
                                              </m:ctrlPr>
                                            </m:fPr>
                                            <m:num>
                                              <m:r>
                                                <a:rPr lang="en-US" sz="2400" i="1">
                                                  <a:latin typeface="Cambria Math" panose="02040503050406030204" pitchFamily="18" charset="0"/>
                                                </a:rPr>
                                                <m:t>𝜎</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0">
                                                      <a:latin typeface="Cambria Math" panose="02040503050406030204" pitchFamily="18" charset="0"/>
                                                    </a:rPr>
                                                    <m:t>1</m:t>
                                                  </m:r>
                                                </m:sub>
                                              </m:sSub>
                                            </m:den>
                                          </m:f>
                                        </m:e>
                                      </m:d>
                                    </m:e>
                                    <m:sup>
                                      <m:r>
                                        <a:rPr lang="en-US" sz="2400" i="0">
                                          <a:latin typeface="Cambria Math" panose="02040503050406030204" pitchFamily="18" charset="0"/>
                                        </a:rPr>
                                        <m:t>2</m:t>
                                      </m:r>
                                    </m:sup>
                                  </m:sSup>
                                </m:e>
                              </m:d>
                            </m:e>
                          </m:groupChr>
                        </m:e>
                        <m:lim>
                          <m:r>
                            <a:rPr lang="en-US" sz="2400" i="1">
                              <a:latin typeface="Cambria Math" panose="02040503050406030204" pitchFamily="18" charset="0"/>
                            </a:rPr>
                            <m:t>𝜃</m:t>
                          </m:r>
                        </m:lim>
                      </m:limLow>
                      <m:r>
                        <a:rPr lang="en-US" sz="2400" i="1">
                          <a:latin typeface="Cambria Math" panose="02040503050406030204" pitchFamily="18" charset="0"/>
                        </a:rPr>
                        <m:t>𝜆</m:t>
                      </m:r>
                      <m:r>
                        <a:rPr lang="en-US" sz="2400" i="1">
                          <a:latin typeface="Cambria Math" panose="02040503050406030204" pitchFamily="18" charset="0"/>
                        </a:rPr>
                        <m:t>𝑑𝑡</m:t>
                      </m:r>
                      <m:r>
                        <a:rPr lang="en-US" sz="2400" i="0">
                          <a:latin typeface="Cambria Math" panose="02040503050406030204" pitchFamily="18" charset="0"/>
                        </a:rPr>
                        <m:t>− </m:t>
                      </m:r>
                      <m:f>
                        <m:fPr>
                          <m:ctrlPr>
                            <a:rPr lang="en-US" sz="2400" i="1">
                              <a:latin typeface="Cambria Math" panose="02040503050406030204" pitchFamily="18" charset="0"/>
                            </a:rPr>
                          </m:ctrlPr>
                        </m:fPr>
                        <m:num>
                          <m:r>
                            <a:rPr lang="en-US" sz="2400" i="1">
                              <a:latin typeface="Cambria Math" panose="02040503050406030204" pitchFamily="18" charset="0"/>
                            </a:rPr>
                            <m:t>𝜎</m:t>
                          </m:r>
                        </m:num>
                        <m:den>
                          <m:sSub>
                            <m:sSubPr>
                              <m:ctrlPr>
                                <a:rPr lang="en-US" sz="2400" i="1">
                                  <a:latin typeface="Cambria Math" panose="02040503050406030204" pitchFamily="18" charset="0"/>
                                </a:rPr>
                              </m:ctrlPr>
                            </m:sSubPr>
                            <m:e>
                              <m:r>
                                <a:rPr lang="en-US" sz="2400" i="1">
                                  <a:latin typeface="Cambria Math" panose="02040503050406030204" pitchFamily="18" charset="0"/>
                                </a:rPr>
                                <m:t>𝛼</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𝛽</m:t>
                              </m:r>
                            </m:e>
                            <m:sub>
                              <m:r>
                                <a:rPr lang="en-US" sz="2400" i="0">
                                  <a:latin typeface="Cambria Math" panose="02040503050406030204" pitchFamily="18" charset="0"/>
                                </a:rPr>
                                <m:t>1</m:t>
                              </m:r>
                            </m:sub>
                          </m:sSub>
                        </m:den>
                      </m:f>
                      <m:r>
                        <a:rPr lang="en-US" sz="2400" i="1">
                          <a:latin typeface="Cambria Math" panose="02040503050406030204" pitchFamily="18" charset="0"/>
                        </a:rPr>
                        <m:t>𝜆</m:t>
                      </m:r>
                      <m:r>
                        <a:rPr lang="en-US" sz="2400" i="1">
                          <a:latin typeface="Cambria Math" panose="02040503050406030204" pitchFamily="18" charset="0"/>
                        </a:rPr>
                        <m:t>𝑑𝑊</m:t>
                      </m:r>
                    </m:oMath>
                  </m:oMathPara>
                </a14:m>
                <a:endParaRPr lang="en-US" sz="2400" dirty="0"/>
              </a:p>
            </p:txBody>
          </p:sp>
        </mc:Choice>
        <mc:Fallback xmlns="">
          <p:sp>
            <p:nvSpPr>
              <p:cNvPr id="3" name="Rectangle 2"/>
              <p:cNvSpPr>
                <a:spLocks noRot="1" noChangeAspect="1" noMove="1" noResize="1" noEditPoints="1" noAdjustHandles="1" noChangeArrowheads="1" noChangeShapeType="1" noTextEdit="1"/>
              </p:cNvSpPr>
              <p:nvPr/>
            </p:nvSpPr>
            <p:spPr>
              <a:xfrm>
                <a:off x="323528" y="1561686"/>
                <a:ext cx="7920880" cy="1363258"/>
              </a:xfrm>
              <a:prstGeom prst="rect">
                <a:avLst/>
              </a:prstGeom>
              <a:blipFill rotWithShape="0">
                <a:blip r:embed="rId3"/>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3" name="Rectangle 5"/>
          <p:cNvSpPr>
            <a:spLocks noChangeArrowheads="1"/>
          </p:cNvSpPr>
          <p:nvPr/>
        </p:nvSpPr>
        <p:spPr bwMode="auto">
          <a:xfrm>
            <a:off x="0" y="209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is-IS" sz="700" b="0" i="0" u="none" strike="noStrike" cap="none" normalizeH="0" baseline="0" smtClean="0">
                <a:ln>
                  <a:noFill/>
                </a:ln>
                <a:solidFill>
                  <a:schemeClr val="tx1"/>
                </a:solidFill>
                <a:effectLst/>
                <a:latin typeface="Arial" pitchFamily="34" charset="0"/>
                <a:cs typeface="Arial" pitchFamily="34" charset="0"/>
              </a:rPr>
              <a:t> </a:t>
            </a:r>
            <a:endParaRPr kumimoji="0" lang="is-IS" sz="1800" b="0" i="0" u="none" strike="noStrike" cap="none" normalizeH="0" baseline="0" smtClean="0">
              <a:ln>
                <a:noFill/>
              </a:ln>
              <a:solidFill>
                <a:schemeClr val="tx1"/>
              </a:solidFill>
              <a:effectLst/>
              <a:latin typeface="Arial" pitchFamily="34" charset="0"/>
              <a:cs typeface="Arial" pitchFamily="34" charset="0"/>
            </a:endParaRPr>
          </a:p>
        </p:txBody>
      </p:sp>
      <mc:AlternateContent xmlns:mc="http://schemas.openxmlformats.org/markup-compatibility/2006">
        <mc:Choice xmlns:a14="http://schemas.microsoft.com/office/drawing/2010/main" Requires="a14">
          <p:sp>
            <p:nvSpPr>
              <p:cNvPr id="3" name="Rectangle 2"/>
              <p:cNvSpPr/>
              <p:nvPr/>
            </p:nvSpPr>
            <p:spPr>
              <a:xfrm>
                <a:off x="1043608" y="1124744"/>
                <a:ext cx="7344816" cy="4162101"/>
              </a:xfrm>
              <a:prstGeom prst="rect">
                <a:avLst/>
              </a:prstGeom>
            </p:spPr>
            <p:txBody>
              <a:bodyPr wrap="square">
                <a:spAutoFit/>
              </a:bodyPr>
              <a:lstStyle/>
              <a:p>
                <a:pPr algn="r">
                  <a:lnSpc>
                    <a:spcPct val="150000"/>
                  </a:lnSpc>
                  <a:spcBef>
                    <a:spcPts val="600"/>
                  </a:spcBef>
                  <a:spcAft>
                    <a:spcPts val="600"/>
                  </a:spcAft>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ea typeface="Times New Roman" panose="02020603050405020304" pitchFamily="18" charset="0"/>
                          <a:cs typeface="Times New Roman" panose="02020603050405020304" pitchFamily="18" charset="0"/>
                        </a:rPr>
                        <m:t>𝑑</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𝑌</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𝑆</m:t>
                          </m:r>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𝜃</m:t>
                          </m:r>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𝜆</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𝐾</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𝐵</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𝜆</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𝐾</m:t>
                              </m:r>
                            </m:e>
                            <m:sup>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sSup>
                                <m:sSup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𝐵</m:t>
                              </m:r>
                              <m:d>
                                <m:d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𝜎</m:t>
                                      </m:r>
                                    </m:num>
                                    <m:den>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𝛼</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2</m:t>
                              </m:r>
                            </m:sup>
                          </m:sSup>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𝑑𝑡</m:t>
                      </m:r>
                    </m:oMath>
                  </m:oMathPara>
                </a14:m>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14:m>
                  <m:oMath xmlns:m="http://schemas.openxmlformats.org/officeDocument/2006/math">
                    <m:r>
                      <a:rPr lang="is-IS" sz="20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smtClean="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000" i="1">
                            <a:effectLst/>
                            <a:latin typeface="Cambria Math" panose="02040503050406030204" pitchFamily="18" charset="0"/>
                            <a:cs typeface="Times New Roman" panose="02020603050405020304" pitchFamily="18" charset="0"/>
                          </a:rPr>
                        </m:ctrlPr>
                      </m:dPr>
                      <m:e>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e>
                    </m:d>
                    <m:sSup>
                      <m:sSupPr>
                        <m:ctrlPr>
                          <a:rPr lang="en-US" sz="2000" i="1">
                            <a:effectLst/>
                            <a:latin typeface="Cambria Math" panose="02040503050406030204" pitchFamily="18" charset="0"/>
                            <a:cs typeface="Times New Roman" panose="02020603050405020304" pitchFamily="18" charset="0"/>
                          </a:rPr>
                        </m:ctrlPr>
                      </m:sSupPr>
                      <m:e>
                        <m:sSup>
                          <m:sSupPr>
                            <m:ctrlPr>
                              <a:rPr lang="en-US" sz="2000" i="1">
                                <a:latin typeface="Cambria Math" panose="02040503050406030204" pitchFamily="18" charset="0"/>
                                <a:cs typeface="Times New Roman" panose="02020603050405020304" pitchFamily="18" charset="0"/>
                              </a:rPr>
                            </m:ctrlPr>
                          </m:sSupPr>
                          <m:e>
                            <m:r>
                              <a:rPr lang="en-US" sz="2000" i="1">
                                <a:latin typeface="Cambria Math" panose="02040503050406030204" pitchFamily="18" charset="0"/>
                                <a:ea typeface="Times New Roman" panose="02020603050405020304" pitchFamily="18" charset="0"/>
                                <a:cs typeface="Times New Roman" panose="02020603050405020304" pitchFamily="18" charset="0"/>
                              </a:rPr>
                              <m:t>𝜆</m:t>
                            </m:r>
                          </m:e>
                          <m:sup>
                            <m:f>
                              <m:fPr>
                                <m:ctrlPr>
                                  <a:rPr lang="en-US" sz="2000" i="1">
                                    <a:latin typeface="Cambria Math" panose="02040503050406030204" pitchFamily="18" charset="0"/>
                                    <a:cs typeface="Times New Roman" panose="02020603050405020304" pitchFamily="18" charset="0"/>
                                  </a:rPr>
                                </m:ctrlPr>
                              </m:fPr>
                              <m:num>
                                <m:r>
                                  <a:rPr lang="en-US" sz="2000" i="1">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latin typeface="Cambria Math" panose="02040503050406030204" pitchFamily="18" charset="0"/>
                                    <a:ea typeface="Times New Roman" panose="02020603050405020304" pitchFamily="18" charset="0"/>
                                    <a:cs typeface="Times New Roman" panose="02020603050405020304" pitchFamily="18" charset="0"/>
                                  </a:rPr>
                                  <m:t>1−</m:t>
                                </m:r>
                                <m:r>
                                  <a:rPr lang="en-US" sz="2000" i="1">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𝐾</m:t>
                        </m:r>
                      </m:e>
                      <m:sup>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sSup>
                      <m:sSupPr>
                        <m:ctrlPr>
                          <a:rPr lang="en-US" sz="2000" i="1">
                            <a:effectLst/>
                            <a:latin typeface="Cambria Math" panose="02040503050406030204" pitchFamily="18" charset="0"/>
                            <a:cs typeface="Times New Roman" panose="02020603050405020304" pitchFamily="18" charset="0"/>
                          </a:rPr>
                        </m:ctrlPr>
                      </m:sSup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𝑤</m:t>
                        </m:r>
                      </m:e>
                      <m:sup>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num>
                          <m:den>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den>
                        </m:f>
                      </m:sup>
                    </m:sSup>
                    <m:r>
                      <a:rPr lang="en-US" sz="2000" i="1">
                        <a:latin typeface="Cambria Math" panose="02040503050406030204" pitchFamily="18" charset="0"/>
                        <a:ea typeface="Times New Roman" panose="02020603050405020304" pitchFamily="18" charset="0"/>
                        <a:cs typeface="Times New Roman" panose="02020603050405020304" pitchFamily="18" charset="0"/>
                      </a:rPr>
                      <m:t>𝐵</m:t>
                    </m:r>
                    <m:d>
                      <m:dPr>
                        <m:ctrlPr>
                          <a:rPr lang="en-US" sz="2000" i="1">
                            <a:effectLst/>
                            <a:latin typeface="Cambria Math" panose="02040503050406030204" pitchFamily="18" charset="0"/>
                            <a:cs typeface="Times New Roman" panose="02020603050405020304" pitchFamily="18" charset="0"/>
                          </a:rPr>
                        </m:ctrlPr>
                      </m:dPr>
                      <m:e>
                        <m:f>
                          <m:fPr>
                            <m:ctrlPr>
                              <a:rPr lang="en-US" sz="2000" i="1">
                                <a:effectLst/>
                                <a:latin typeface="Cambria Math" panose="02040503050406030204" pitchFamily="18" charset="0"/>
                                <a:cs typeface="Times New Roman" panose="02020603050405020304" pitchFamily="18" charset="0"/>
                              </a:rPr>
                            </m:ctrlPr>
                          </m:fPr>
                          <m:num>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𝜎</m:t>
                            </m:r>
                          </m:num>
                          <m:den>
                            <m:sSub>
                              <m:sSubPr>
                                <m:ctrlPr>
                                  <a:rPr lang="en-US" sz="2000" i="1">
                                    <a:effectLst/>
                                    <a:latin typeface="Cambria Math" panose="020405030504060302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𝛼</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2000" i="1">
                                    <a:effectLst/>
                                    <a:latin typeface="Cambria Math" panose="020405030504060302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𝛽</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1</m:t>
                                </m:r>
                              </m:sub>
                            </m:sSub>
                          </m:den>
                        </m:f>
                      </m:e>
                    </m:d>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𝑑𝑊</m:t>
                    </m:r>
                  </m:oMath>
                </a14:m>
                <a:r>
                  <a:rPr lang="en-US" sz="2000" dirty="0">
                    <a:effectLst/>
                    <a:latin typeface="Times New Roman" panose="02020603050405020304" pitchFamily="18" charset="0"/>
                    <a:ea typeface="Times New Roman" panose="02020603050405020304" pitchFamily="18" charset="0"/>
                  </a:rPr>
                  <a:t>                                           </a:t>
                </a:r>
                <a:endParaRPr lang="en-US" sz="2000" dirty="0"/>
              </a:p>
            </p:txBody>
          </p:sp>
        </mc:Choice>
        <mc:Fallback>
          <p:sp>
            <p:nvSpPr>
              <p:cNvPr id="3" name="Rectangle 2"/>
              <p:cNvSpPr>
                <a:spLocks noRot="1" noChangeAspect="1" noMove="1" noResize="1" noEditPoints="1" noAdjustHandles="1" noChangeArrowheads="1" noChangeShapeType="1" noTextEdit="1"/>
              </p:cNvSpPr>
              <p:nvPr/>
            </p:nvSpPr>
            <p:spPr>
              <a:xfrm>
                <a:off x="1043608" y="1124744"/>
                <a:ext cx="7344816" cy="4162101"/>
              </a:xfrm>
              <a:prstGeom prst="rect">
                <a:avLst/>
              </a:prstGeom>
              <a:blipFill rotWithShape="0">
                <a:blip r:embed="rId3"/>
                <a:stretch>
                  <a:fillRect/>
                </a:stretch>
              </a:blipFill>
            </p:spPr>
            <p:txBody>
              <a:bodyPr/>
              <a:lstStyle/>
              <a:p>
                <a:r>
                  <a:rPr lang="en-US">
                    <a:noFill/>
                  </a:rPr>
                  <a:t> </a:t>
                </a:r>
              </a:p>
            </p:txBody>
          </p:sp>
        </mc:Fallback>
      </mc:AlternateContent>
      <p:sp>
        <p:nvSpPr>
          <p:cNvPr id="13" name="TextBox 12"/>
          <p:cNvSpPr txBox="1"/>
          <p:nvPr/>
        </p:nvSpPr>
        <p:spPr>
          <a:xfrm rot="21282231">
            <a:off x="239759" y="630080"/>
            <a:ext cx="1852110"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dirty="0" smtClean="0"/>
              <a:t>Specifically</a:t>
            </a:r>
            <a:endParaRPr lang="en-US" sz="2800" dirty="0"/>
          </a:p>
        </p:txBody>
      </p:sp>
      <mc:AlternateContent xmlns:mc="http://schemas.openxmlformats.org/markup-compatibility/2006" xmlns:a14="http://schemas.microsoft.com/office/drawing/2010/main">
        <mc:Choice Requires="a14">
          <p:sp>
            <p:nvSpPr>
              <p:cNvPr id="4" name="TextBox 3"/>
              <p:cNvSpPr txBox="1"/>
              <p:nvPr/>
            </p:nvSpPr>
            <p:spPr>
              <a:xfrm>
                <a:off x="601618" y="5733256"/>
                <a:ext cx="7940764" cy="555858"/>
              </a:xfrm>
              <a:prstGeom prst="rect">
                <a:avLst/>
              </a:prstGeom>
              <a:noFill/>
            </p:spPr>
            <p:txBody>
              <a:bodyPr wrap="none" lIns="0" tIns="0" rIns="0" bIns="0" rtlCol="0">
                <a:spAutoFit/>
              </a:bodyPr>
              <a:lstStyle/>
              <a:p>
                <a14:m>
                  <m:oMath xmlns:m="http://schemas.openxmlformats.org/officeDocument/2006/math">
                    <m:r>
                      <a:rPr lang="is-IS" sz="3600" b="0" i="1" smtClean="0">
                        <a:latin typeface="Cambria Math" panose="02040503050406030204" pitchFamily="18" charset="0"/>
                        <a:ea typeface="Cambria Math" panose="02040503050406030204" pitchFamily="18" charset="0"/>
                      </a:rPr>
                      <m:t>𝑑</m:t>
                    </m:r>
                    <m:sSup>
                      <m:sSupPr>
                        <m:ctrlPr>
                          <a:rPr lang="is-IS" sz="3600" b="0" i="1" smtClean="0">
                            <a:latin typeface="Cambria Math" panose="02040503050406030204" pitchFamily="18" charset="0"/>
                            <a:ea typeface="Cambria Math" panose="02040503050406030204" pitchFamily="18" charset="0"/>
                          </a:rPr>
                        </m:ctrlPr>
                      </m:sSupPr>
                      <m:e>
                        <m:r>
                          <a:rPr lang="is-IS" sz="3600" b="0" i="1" smtClean="0">
                            <a:latin typeface="Cambria Math" panose="02040503050406030204" pitchFamily="18" charset="0"/>
                            <a:ea typeface="Cambria Math" panose="02040503050406030204" pitchFamily="18" charset="0"/>
                          </a:rPr>
                          <m:t>𝑌</m:t>
                        </m:r>
                      </m:e>
                      <m:sup>
                        <m:r>
                          <a:rPr lang="is-IS" sz="3600" b="0" i="1" smtClean="0">
                            <a:latin typeface="Cambria Math" panose="02040503050406030204" pitchFamily="18" charset="0"/>
                            <a:ea typeface="Cambria Math" panose="02040503050406030204" pitchFamily="18" charset="0"/>
                          </a:rPr>
                          <m:t>𝑆</m:t>
                        </m:r>
                      </m:sup>
                    </m:sSup>
                    <m:r>
                      <a:rPr lang="en-US" sz="3600" i="1" smtClean="0">
                        <a:latin typeface="Cambria Math" panose="02040503050406030204" pitchFamily="18" charset="0"/>
                        <a:ea typeface="Cambria Math" panose="02040503050406030204" pitchFamily="18" charset="0"/>
                      </a:rPr>
                      <m:t>=</m:t>
                    </m:r>
                    <m:r>
                      <a:rPr lang="is-IS" sz="3600" b="0" i="1" smtClean="0">
                        <a:latin typeface="Cambria Math" panose="02040503050406030204" pitchFamily="18" charset="0"/>
                        <a:ea typeface="Cambria Math" panose="02040503050406030204" pitchFamily="18" charset="0"/>
                      </a:rPr>
                      <m:t>𝐴</m:t>
                    </m:r>
                    <m:r>
                      <a:rPr lang="is-IS" sz="3600" b="0" i="1" smtClean="0">
                        <a:latin typeface="Cambria Math" panose="02040503050406030204" pitchFamily="18" charset="0"/>
                        <a:ea typeface="Cambria Math" panose="02040503050406030204" pitchFamily="18" charset="0"/>
                      </a:rPr>
                      <m:t>(</m:t>
                    </m:r>
                    <m:r>
                      <m:rPr>
                        <m:nor/>
                      </m:rPr>
                      <a:rPr lang="en-US" sz="3600" i="1">
                        <a:latin typeface="Cambria Math" panose="02040503050406030204" pitchFamily="18" charset="0"/>
                        <a:ea typeface="Cambria Math" panose="02040503050406030204" pitchFamily="18" charset="0"/>
                        <a:sym typeface="Symbol" panose="05050102010706020507" pitchFamily="18" charset="2"/>
                      </a:rPr>
                      <m:t></m:t>
                    </m:r>
                  </m:oMath>
                </a14:m>
                <a:r>
                  <a:rPr lang="en-US" sz="3600" dirty="0" smtClean="0">
                    <a:latin typeface="Cambria Math" panose="02040503050406030204" pitchFamily="18" charset="0"/>
                    <a:ea typeface="Cambria Math" panose="02040503050406030204" pitchFamily="18" charset="0"/>
                  </a:rPr>
                  <a:t>, </a:t>
                </a:r>
                <a:r>
                  <a:rPr lang="en-US" sz="3600" i="1" dirty="0" smtClean="0">
                    <a:latin typeface="Cambria Math" panose="02040503050406030204" pitchFamily="18" charset="0"/>
                    <a:ea typeface="Cambria Math" panose="02040503050406030204" pitchFamily="18" charset="0"/>
                  </a:rPr>
                  <a:t>K</a:t>
                </a:r>
                <a:r>
                  <a:rPr lang="en-US" sz="3600" dirty="0" smtClean="0">
                    <a:latin typeface="Cambria Math" panose="02040503050406030204" pitchFamily="18" charset="0"/>
                    <a:ea typeface="Cambria Math" panose="02040503050406030204" pitchFamily="18" charset="0"/>
                  </a:rPr>
                  <a:t>, </a:t>
                </a:r>
                <a:r>
                  <a:rPr lang="en-US" sz="3600" i="1" dirty="0" smtClean="0">
                    <a:latin typeface="Cambria Math" panose="02040503050406030204" pitchFamily="18" charset="0"/>
                    <a:ea typeface="Cambria Math" panose="02040503050406030204" pitchFamily="18" charset="0"/>
                  </a:rPr>
                  <a:t>R</a:t>
                </a:r>
                <a:r>
                  <a:rPr lang="en-US" sz="3600" dirty="0" smtClean="0">
                    <a:latin typeface="Cambria Math" panose="02040503050406030204" pitchFamily="18" charset="0"/>
                    <a:ea typeface="Cambria Math" panose="02040503050406030204" pitchFamily="18" charset="0"/>
                  </a:rPr>
                  <a:t>, </a:t>
                </a:r>
                <a:r>
                  <a:rPr lang="en-US" sz="3600" i="1" dirty="0" smtClean="0">
                    <a:latin typeface="Cambria Math" panose="02040503050406030204" pitchFamily="18" charset="0"/>
                    <a:ea typeface="Cambria Math" panose="02040503050406030204" pitchFamily="18" charset="0"/>
                  </a:rPr>
                  <a:t>w</a:t>
                </a:r>
                <a:r>
                  <a:rPr lang="en-US" sz="3600" dirty="0" smtClean="0">
                    <a:latin typeface="Cambria Math" panose="02040503050406030204" pitchFamily="18" charset="0"/>
                    <a:ea typeface="Cambria Math" panose="02040503050406030204" pitchFamily="18" charset="0"/>
                  </a:rPr>
                  <a:t>)</a:t>
                </a:r>
                <a:r>
                  <a:rPr lang="en-US" sz="3600" i="1" dirty="0" err="1" smtClean="0">
                    <a:latin typeface="Cambria Math" panose="02040503050406030204" pitchFamily="18" charset="0"/>
                    <a:ea typeface="Cambria Math" panose="02040503050406030204" pitchFamily="18" charset="0"/>
                  </a:rPr>
                  <a:t>dt</a:t>
                </a:r>
                <a:r>
                  <a:rPr lang="en-US" sz="3600" dirty="0" smtClean="0">
                    <a:latin typeface="Cambria Math" panose="02040503050406030204" pitchFamily="18" charset="0"/>
                    <a:ea typeface="Cambria Math" panose="02040503050406030204" pitchFamily="18" charset="0"/>
                  </a:rPr>
                  <a:t> + </a:t>
                </a:r>
                <a:r>
                  <a:rPr lang="en-US" sz="3600" i="1" dirty="0" smtClean="0">
                    <a:latin typeface="Cambria Math" panose="02040503050406030204" pitchFamily="18" charset="0"/>
                    <a:ea typeface="Cambria Math" panose="02040503050406030204" pitchFamily="18" charset="0"/>
                  </a:rPr>
                  <a:t>B</a:t>
                </a:r>
                <a:r>
                  <a:rPr lang="en-US" sz="3600" dirty="0" smtClean="0">
                    <a:latin typeface="Cambria Math" panose="02040503050406030204" pitchFamily="18" charset="0"/>
                    <a:ea typeface="Cambria Math" panose="02040503050406030204" pitchFamily="18" charset="0"/>
                  </a:rPr>
                  <a:t>(</a:t>
                </a:r>
                <a:r>
                  <a:rPr lang="en-US" sz="3600" i="1" dirty="0" smtClean="0">
                    <a:latin typeface="Cambria Math" panose="02040503050406030204" pitchFamily="18" charset="0"/>
                    <a:ea typeface="Cambria Math" panose="02040503050406030204" pitchFamily="18" charset="0"/>
                    <a:sym typeface="Symbol" panose="05050102010706020507" pitchFamily="18" charset="2"/>
                  </a:rPr>
                  <a:t>, K, R, w)</a:t>
                </a:r>
                <a:r>
                  <a:rPr lang="en-US" sz="3600" i="1" dirty="0" err="1" smtClean="0">
                    <a:latin typeface="Cambria Math" panose="02040503050406030204" pitchFamily="18" charset="0"/>
                    <a:ea typeface="Cambria Math" panose="02040503050406030204" pitchFamily="18" charset="0"/>
                    <a:sym typeface="Symbol" panose="05050102010706020507" pitchFamily="18" charset="2"/>
                  </a:rPr>
                  <a:t>dW</a:t>
                </a:r>
                <a:endParaRPr lang="en-US" sz="3600" dirty="0">
                  <a:latin typeface="Cambria Math" panose="02040503050406030204" pitchFamily="18" charset="0"/>
                  <a:ea typeface="Cambria Math" panose="020405030504060302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01618" y="5733256"/>
                <a:ext cx="7940764" cy="555858"/>
              </a:xfrm>
              <a:prstGeom prst="rect">
                <a:avLst/>
              </a:prstGeom>
              <a:blipFill rotWithShape="0">
                <a:blip r:embed="rId4"/>
                <a:stretch>
                  <a:fillRect t="-26087" r="-2535" b="-47826"/>
                </a:stretch>
              </a:blipFill>
            </p:spPr>
            <p:txBody>
              <a:bodyPr/>
              <a:lstStyle/>
              <a:p>
                <a:r>
                  <a:rPr lang="en-US">
                    <a:noFill/>
                  </a:rPr>
                  <a:t> </a:t>
                </a:r>
              </a:p>
            </p:txBody>
          </p:sp>
        </mc:Fallback>
      </mc:AlternateContent>
      <p:sp>
        <p:nvSpPr>
          <p:cNvPr id="14" name="TextBox 13"/>
          <p:cNvSpPr txBox="1"/>
          <p:nvPr/>
        </p:nvSpPr>
        <p:spPr>
          <a:xfrm rot="21282231">
            <a:off x="606711" y="5041430"/>
            <a:ext cx="1106393" cy="523220"/>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is-IS" sz="2800" dirty="0" err="1" smtClean="0"/>
              <a:t>Hence</a:t>
            </a:r>
            <a:endParaRPr lang="en-US" sz="2800" dirty="0"/>
          </a:p>
        </p:txBody>
      </p:sp>
    </p:spTree>
    <p:extLst>
      <p:ext uri="{BB962C8B-B14F-4D97-AF65-F5344CB8AC3E}">
        <p14:creationId xmlns:p14="http://schemas.microsoft.com/office/powerpoint/2010/main" val="343025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Model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63272" cy="4853136"/>
          </a:xfrm>
        </p:spPr>
        <p:txBody>
          <a:bodyPr>
            <a:normAutofit lnSpcReduction="10000"/>
          </a:bodyPr>
          <a:lstStyle/>
          <a:p>
            <a:r>
              <a:rPr lang="en-US" dirty="0" smtClean="0"/>
              <a:t>Primary output is stochastic, and so is, therefore, also the </a:t>
            </a:r>
            <a:r>
              <a:rPr lang="en-US" dirty="0"/>
              <a:t>real exchange rate </a:t>
            </a:r>
            <a:r>
              <a:rPr lang="en-US" i="1" dirty="0" smtClean="0"/>
              <a:t>λ</a:t>
            </a:r>
            <a:r>
              <a:rPr lang="en-US" dirty="0" smtClean="0"/>
              <a:t> </a:t>
            </a:r>
            <a:r>
              <a:rPr lang="en-US" dirty="0"/>
              <a:t>and </a:t>
            </a:r>
            <a:r>
              <a:rPr lang="en-US" dirty="0" smtClean="0"/>
              <a:t>secondary output</a:t>
            </a:r>
          </a:p>
          <a:p>
            <a:pPr lvl="1"/>
            <a:r>
              <a:rPr lang="en-US" dirty="0" smtClean="0"/>
              <a:t>Employment and output in secondary sector depend on </a:t>
            </a:r>
            <a:r>
              <a:rPr lang="en-US" i="1" dirty="0" smtClean="0"/>
              <a:t>λ</a:t>
            </a:r>
            <a:r>
              <a:rPr lang="en-US" dirty="0" smtClean="0"/>
              <a:t>, and hence on primary output and external debt as well as primary-sector wages</a:t>
            </a:r>
          </a:p>
          <a:p>
            <a:r>
              <a:rPr lang="en-US" dirty="0" smtClean="0"/>
              <a:t>A primary-sector boom has an immediate adverse effect on secondary output by reducing </a:t>
            </a:r>
            <a:r>
              <a:rPr lang="en-US" i="1" dirty="0" smtClean="0"/>
              <a:t>λ </a:t>
            </a:r>
            <a:r>
              <a:rPr lang="en-US" dirty="0" smtClean="0"/>
              <a:t>(i.e., by making the currency appreciate), a key aspect of the Dutch disease </a:t>
            </a:r>
            <a:endParaRPr lang="is-I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Upshot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4853136"/>
          </a:xfrm>
        </p:spPr>
        <p:txBody>
          <a:bodyPr>
            <a:normAutofit/>
          </a:bodyPr>
          <a:lstStyle/>
          <a:p>
            <a:r>
              <a:rPr lang="en-US" dirty="0" smtClean="0"/>
              <a:t>Real exchange rate </a:t>
            </a:r>
            <a:r>
              <a:rPr lang="en-US" i="1" dirty="0"/>
              <a:t>λ </a:t>
            </a:r>
            <a:r>
              <a:rPr lang="en-US" dirty="0" smtClean="0"/>
              <a:t>depends on current and lagged shocks to primary output and capital flows</a:t>
            </a:r>
          </a:p>
          <a:p>
            <a:r>
              <a:rPr lang="en-US" dirty="0" smtClean="0"/>
              <a:t>Secondary output depends on </a:t>
            </a:r>
            <a:r>
              <a:rPr lang="en-US" i="1" dirty="0"/>
              <a:t>λ </a:t>
            </a:r>
            <a:endParaRPr lang="en-US" i="1" dirty="0" smtClean="0"/>
          </a:p>
          <a:p>
            <a:r>
              <a:rPr lang="en-US" dirty="0" smtClean="0"/>
              <a:t>Consumption of tradable goods also depends on </a:t>
            </a:r>
            <a:r>
              <a:rPr lang="en-US" i="1" dirty="0"/>
              <a:t>λ</a:t>
            </a:r>
            <a:r>
              <a:rPr lang="en-US" dirty="0" smtClean="0"/>
              <a:t> </a:t>
            </a:r>
          </a:p>
          <a:p>
            <a:r>
              <a:rPr lang="en-US" dirty="0" smtClean="0"/>
              <a:t>So, through </a:t>
            </a:r>
            <a:r>
              <a:rPr lang="en-US" i="1" dirty="0" smtClean="0"/>
              <a:t>λ, </a:t>
            </a:r>
            <a:r>
              <a:rPr lang="en-US" dirty="0" smtClean="0"/>
              <a:t>primary output shocks and volatility, like capital flows, impact secondary output, employment and consumption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26017" y="413792"/>
            <a:ext cx="8892480" cy="1143000"/>
          </a:xfrm>
        </p:spPr>
        <p:txBody>
          <a:bodyPr>
            <a:noAutofit/>
          </a:bodyPr>
          <a:lstStyle/>
          <a:p>
            <a:r>
              <a:rPr lang="en-GB" sz="3400" dirty="0" smtClean="0">
                <a:effectLst>
                  <a:outerShdw blurRad="38100" dist="38100" dir="2700000" algn="tl">
                    <a:srgbClr val="000000">
                      <a:alpha val="43137"/>
                    </a:srgbClr>
                  </a:outerShdw>
                </a:effectLst>
              </a:rPr>
              <a:t>Data: Real exchange rate, current account, tourism and non-primary </a:t>
            </a:r>
            <a:r>
              <a:rPr lang="en-US" sz="3400" dirty="0" smtClean="0">
                <a:effectLst>
                  <a:outerShdw blurRad="38100" dist="38100" dir="2700000" algn="tl">
                    <a:srgbClr val="000000">
                      <a:alpha val="43137"/>
                    </a:srgbClr>
                  </a:outerShdw>
                </a:effectLst>
              </a:rPr>
              <a:t>merchandise exports </a:t>
            </a:r>
            <a:endParaRPr lang="en-US" sz="3400" dirty="0">
              <a:effectLst>
                <a:outerShdw blurRad="38100" dist="38100" dir="2700000" algn="tl">
                  <a:srgbClr val="000000">
                    <a:alpha val="43137"/>
                  </a:srgbClr>
                </a:outerShdw>
              </a:effectLst>
            </a:endParaRPr>
          </a:p>
        </p:txBody>
      </p:sp>
      <p:pic>
        <p:nvPicPr>
          <p:cNvPr id="8" name="Content Placeholder 7"/>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52609" y="1600200"/>
            <a:ext cx="7238781" cy="4525963"/>
          </a:xfrm>
          <a:prstGeom prst="rect">
            <a:avLst/>
          </a:prstGeom>
          <a:noFill/>
          <a:ln>
            <a:noFill/>
          </a:ln>
        </p:spPr>
      </p:pic>
      <p:sp>
        <p:nvSpPr>
          <p:cNvPr id="4" name="TextBox 3"/>
          <p:cNvSpPr txBox="1"/>
          <p:nvPr/>
        </p:nvSpPr>
        <p:spPr>
          <a:xfrm>
            <a:off x="1115616" y="1484784"/>
            <a:ext cx="3352071"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the current account</a:t>
            </a:r>
            <a:endParaRPr lang="en-US" sz="1400" dirty="0"/>
          </a:p>
        </p:txBody>
      </p:sp>
      <p:sp>
        <p:nvSpPr>
          <p:cNvPr id="5" name="TextBox 4"/>
          <p:cNvSpPr txBox="1"/>
          <p:nvPr/>
        </p:nvSpPr>
        <p:spPr>
          <a:xfrm>
            <a:off x="1223004" y="3789040"/>
            <a:ext cx="3204980"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change in tourism</a:t>
            </a:r>
            <a:endParaRPr lang="en-US" sz="1400" dirty="0"/>
          </a:p>
        </p:txBody>
      </p:sp>
      <p:sp>
        <p:nvSpPr>
          <p:cNvPr id="6" name="TextBox 5"/>
          <p:cNvSpPr txBox="1"/>
          <p:nvPr/>
        </p:nvSpPr>
        <p:spPr>
          <a:xfrm>
            <a:off x="5190871" y="1484784"/>
            <a:ext cx="2477473"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tourism</a:t>
            </a:r>
            <a:endParaRPr lang="en-US" sz="1400" dirty="0"/>
          </a:p>
        </p:txBody>
      </p:sp>
      <p:sp>
        <p:nvSpPr>
          <p:cNvPr id="7" name="TextBox 6"/>
          <p:cNvSpPr txBox="1"/>
          <p:nvPr/>
        </p:nvSpPr>
        <p:spPr>
          <a:xfrm>
            <a:off x="4981457" y="3789040"/>
            <a:ext cx="2902911" cy="30777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1400" dirty="0" smtClean="0"/>
              <a:t>Real exchange rate and other exports</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VAR model</a:t>
            </a:r>
            <a:endParaRPr lang="en-US" dirty="0">
              <a:effectLst>
                <a:outerShdw blurRad="38100" dist="38100" dir="2700000" algn="tl">
                  <a:srgbClr val="000000">
                    <a:alpha val="43137"/>
                  </a:srgbClr>
                </a:outerShdw>
              </a:effectLst>
            </a:endParaRPr>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24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TextBox 7"/>
          <p:cNvSpPr txBox="1"/>
          <p:nvPr/>
        </p:nvSpPr>
        <p:spPr>
          <a:xfrm>
            <a:off x="395536" y="4349422"/>
            <a:ext cx="8508291" cy="181588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i="1" dirty="0" smtClean="0"/>
              <a:t>E</a:t>
            </a:r>
            <a:r>
              <a:rPr lang="en-US" sz="2800" dirty="0" smtClean="0"/>
              <a:t> = real exchange rate (i.e., </a:t>
            </a:r>
            <a:r>
              <a:rPr lang="el-GR" sz="2800" i="1" dirty="0" smtClean="0"/>
              <a:t>λ</a:t>
            </a:r>
            <a:r>
              <a:rPr lang="en-US" sz="2800" dirty="0" smtClean="0"/>
              <a:t>)</a:t>
            </a:r>
          </a:p>
          <a:p>
            <a:r>
              <a:rPr lang="en-US" sz="2800" i="1" dirty="0" smtClean="0"/>
              <a:t>CA</a:t>
            </a:r>
            <a:r>
              <a:rPr lang="en-US" sz="2800" dirty="0" smtClean="0"/>
              <a:t> = current account (% of </a:t>
            </a:r>
            <a:r>
              <a:rPr lang="en-US" sz="2800" i="1" dirty="0" smtClean="0"/>
              <a:t>GDP</a:t>
            </a:r>
            <a:r>
              <a:rPr lang="en-US" sz="2800" dirty="0" smtClean="0"/>
              <a:t>)</a:t>
            </a:r>
          </a:p>
          <a:p>
            <a:r>
              <a:rPr lang="en-US" sz="2800" i="1" dirty="0" smtClean="0">
                <a:sym typeface="Symbol"/>
              </a:rPr>
              <a:t></a:t>
            </a:r>
            <a:r>
              <a:rPr lang="en-US" sz="2800" i="1" dirty="0" smtClean="0"/>
              <a:t>T</a:t>
            </a:r>
            <a:r>
              <a:rPr lang="en-US" sz="2800" dirty="0" smtClean="0"/>
              <a:t> = change in tourists (% of population)</a:t>
            </a:r>
          </a:p>
          <a:p>
            <a:r>
              <a:rPr lang="en-US" sz="2800" i="1" dirty="0" smtClean="0">
                <a:sym typeface="Symbol"/>
              </a:rPr>
              <a:t></a:t>
            </a:r>
            <a:r>
              <a:rPr lang="en-US" sz="2800" i="1" dirty="0" smtClean="0"/>
              <a:t>NP</a:t>
            </a:r>
            <a:r>
              <a:rPr lang="en-US" sz="2800" dirty="0" smtClean="0"/>
              <a:t> = change in non-primary exports (% of total exports)</a:t>
            </a:r>
            <a:endParaRPr lang="en-US" sz="2800" dirty="0"/>
          </a:p>
        </p:txBody>
      </p:sp>
      <p:sp>
        <p:nvSpPr>
          <p:cNvPr id="9" name="TextBox 8"/>
          <p:cNvSpPr txBox="1"/>
          <p:nvPr/>
        </p:nvSpPr>
        <p:spPr>
          <a:xfrm rot="21407291">
            <a:off x="6181352" y="3212954"/>
            <a:ext cx="2617896" cy="83099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i="1" dirty="0" smtClean="0"/>
              <a:t>E</a:t>
            </a:r>
            <a:r>
              <a:rPr lang="en-US" sz="2400" dirty="0" smtClean="0"/>
              <a:t>, </a:t>
            </a:r>
            <a:r>
              <a:rPr lang="en-US" sz="2400" i="1" dirty="0" smtClean="0"/>
              <a:t>CA</a:t>
            </a:r>
            <a:r>
              <a:rPr lang="en-US" sz="2400" dirty="0" smtClean="0"/>
              <a:t>: No unit roots</a:t>
            </a:r>
            <a:br>
              <a:rPr lang="en-US" sz="2400" dirty="0" smtClean="0"/>
            </a:br>
            <a:r>
              <a:rPr lang="en-US" sz="2400" i="1" dirty="0" smtClean="0"/>
              <a:t>T</a:t>
            </a:r>
            <a:r>
              <a:rPr lang="en-US" sz="2400" dirty="0" smtClean="0"/>
              <a:t>, </a:t>
            </a:r>
            <a:r>
              <a:rPr lang="en-US" sz="2400" i="1" dirty="0" smtClean="0"/>
              <a:t>NP</a:t>
            </a:r>
            <a:r>
              <a:rPr lang="en-US" sz="2400" dirty="0" smtClean="0"/>
              <a:t>: Unit roots</a:t>
            </a:r>
            <a:endParaRPr lang="en-US" sz="2400" dirty="0"/>
          </a:p>
        </p:txBody>
      </p:sp>
      <mc:AlternateContent xmlns:mc="http://schemas.openxmlformats.org/markup-compatibility/2006" xmlns:a14="http://schemas.microsoft.com/office/drawing/2010/main">
        <mc:Choice Requires="a14">
          <p:sp>
            <p:nvSpPr>
              <p:cNvPr id="3" name="Rectangle 2"/>
              <p:cNvSpPr/>
              <p:nvPr/>
            </p:nvSpPr>
            <p:spPr>
              <a:xfrm>
                <a:off x="611560" y="3068960"/>
                <a:ext cx="3854709" cy="5539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ctrlPr>
                            <a:rPr lang="en-US" sz="3000" b="1" i="1">
                              <a:latin typeface="Cambria Math" panose="02040503050406030204" pitchFamily="18" charset="0"/>
                            </a:rPr>
                          </m:ctrlPr>
                        </m:dPr>
                        <m:e>
                          <m:sSubSup>
                            <m:sSubSupPr>
                              <m:ctrlPr>
                                <a:rPr lang="en-US" sz="3000" b="1" i="1">
                                  <a:latin typeface="Cambria Math" panose="02040503050406030204" pitchFamily="18" charset="0"/>
                                </a:rPr>
                              </m:ctrlPr>
                            </m:sSubSupPr>
                            <m:e>
                              <m:r>
                                <a:rPr lang="en-US" sz="3000" b="1" i="1">
                                  <a:latin typeface="Cambria Math" panose="02040503050406030204" pitchFamily="18" charset="0"/>
                                </a:rPr>
                                <m:t>𝒚</m:t>
                              </m:r>
                            </m:e>
                            <m:sub>
                              <m:r>
                                <a:rPr lang="en-US" sz="3000" b="0" i="1">
                                  <a:latin typeface="Cambria Math" panose="02040503050406030204" pitchFamily="18" charset="0"/>
                                </a:rPr>
                                <m:t>𝑡</m:t>
                              </m:r>
                            </m:sub>
                            <m:sup>
                              <m:r>
                                <a:rPr lang="en-US" sz="3000" b="0" i="0">
                                  <a:latin typeface="Cambria Math" panose="02040503050406030204" pitchFamily="18" charset="0"/>
                                </a:rPr>
                                <m:t>′</m:t>
                              </m:r>
                            </m:sup>
                          </m:sSubSup>
                          <m:r>
                            <a:rPr lang="en-US" sz="3000" b="0" i="0">
                              <a:latin typeface="Cambria Math" panose="02040503050406030204" pitchFamily="18" charset="0"/>
                            </a:rPr>
                            <m:t>=(</m:t>
                          </m:r>
                          <m:r>
                            <a:rPr lang="en-US" sz="3000" b="0" i="1">
                              <a:latin typeface="Cambria Math" panose="02040503050406030204" pitchFamily="18" charset="0"/>
                            </a:rPr>
                            <m:t>𝐸</m:t>
                          </m:r>
                          <m:r>
                            <a:rPr lang="en-US" sz="3000" b="0" i="0">
                              <a:latin typeface="Cambria Math" panose="02040503050406030204" pitchFamily="18" charset="0"/>
                            </a:rPr>
                            <m:t>,</m:t>
                          </m:r>
                          <m:r>
                            <a:rPr lang="en-US" sz="3000" b="0" i="1">
                              <a:latin typeface="Cambria Math" panose="02040503050406030204" pitchFamily="18" charset="0"/>
                            </a:rPr>
                            <m:t>𝐶𝐴</m:t>
                          </m:r>
                          <m:r>
                            <a:rPr lang="en-US" sz="3000" b="0" i="0">
                              <a:latin typeface="Cambria Math" panose="02040503050406030204" pitchFamily="18" charset="0"/>
                            </a:rPr>
                            <m:t>, </m:t>
                          </m:r>
                          <m:r>
                            <m:rPr>
                              <m:sty m:val="p"/>
                            </m:rPr>
                            <a:rPr lang="en-US" sz="3000" b="0" i="0">
                              <a:latin typeface="Cambria Math" panose="02040503050406030204" pitchFamily="18" charset="0"/>
                            </a:rPr>
                            <m:t>Δ</m:t>
                          </m:r>
                          <m:r>
                            <a:rPr lang="en-US" sz="3000" b="0" i="1">
                              <a:latin typeface="Cambria Math" panose="02040503050406030204" pitchFamily="18" charset="0"/>
                            </a:rPr>
                            <m:t>𝑇</m:t>
                          </m:r>
                          <m:r>
                            <a:rPr lang="en-US" sz="3000" b="0" i="0">
                              <a:latin typeface="Cambria Math" panose="02040503050406030204" pitchFamily="18" charset="0"/>
                            </a:rPr>
                            <m:t>, </m:t>
                          </m:r>
                          <m:r>
                            <m:rPr>
                              <m:sty m:val="p"/>
                            </m:rPr>
                            <a:rPr lang="en-US" sz="3000" b="0" i="0">
                              <a:latin typeface="Cambria Math" panose="02040503050406030204" pitchFamily="18" charset="0"/>
                            </a:rPr>
                            <m:t>Δ</m:t>
                          </m:r>
                          <m:r>
                            <a:rPr lang="en-US" sz="3000" b="0" i="1">
                              <a:latin typeface="Cambria Math" panose="02040503050406030204" pitchFamily="18" charset="0"/>
                            </a:rPr>
                            <m:t>𝑁𝑃</m:t>
                          </m:r>
                        </m:e>
                      </m:d>
                    </m:oMath>
                  </m:oMathPara>
                </a14:m>
                <a:endParaRPr lang="en-US" sz="3000" dirty="0"/>
              </a:p>
            </p:txBody>
          </p:sp>
        </mc:Choice>
        <mc:Fallback xmlns="">
          <p:sp>
            <p:nvSpPr>
              <p:cNvPr id="3" name="Rectangle 2"/>
              <p:cNvSpPr>
                <a:spLocks noRot="1" noChangeAspect="1" noMove="1" noResize="1" noEditPoints="1" noAdjustHandles="1" noChangeArrowheads="1" noChangeShapeType="1" noTextEdit="1"/>
              </p:cNvSpPr>
              <p:nvPr/>
            </p:nvSpPr>
            <p:spPr>
              <a:xfrm>
                <a:off x="611560" y="3068960"/>
                <a:ext cx="3854709" cy="55399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611560" y="1556792"/>
                <a:ext cx="4578113" cy="13526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3000" b="1" i="1">
                              <a:latin typeface="Cambria Math" panose="02040503050406030204" pitchFamily="18" charset="0"/>
                            </a:rPr>
                          </m:ctrlPr>
                        </m:sSubPr>
                        <m:e>
                          <m:r>
                            <a:rPr lang="en-US" sz="3000" b="1" i="1">
                              <a:latin typeface="Cambria Math" panose="02040503050406030204" pitchFamily="18" charset="0"/>
                            </a:rPr>
                            <m:t>𝒚</m:t>
                          </m:r>
                        </m:e>
                        <m:sub>
                          <m:r>
                            <a:rPr lang="en-US" sz="3000" b="0" i="1">
                              <a:latin typeface="Cambria Math" panose="02040503050406030204" pitchFamily="18" charset="0"/>
                            </a:rPr>
                            <m:t>𝑡</m:t>
                          </m:r>
                        </m:sub>
                      </m:sSub>
                      <m:r>
                        <a:rPr lang="en-US" sz="3000" b="0" i="0">
                          <a:latin typeface="Cambria Math" panose="02040503050406030204" pitchFamily="18" charset="0"/>
                        </a:rPr>
                        <m:t>=</m:t>
                      </m:r>
                      <m:sSub>
                        <m:sSubPr>
                          <m:ctrlPr>
                            <a:rPr lang="en-US" sz="3000" b="0" i="1">
                              <a:latin typeface="Cambria Math" panose="02040503050406030204" pitchFamily="18" charset="0"/>
                            </a:rPr>
                          </m:ctrlPr>
                        </m:sSubPr>
                        <m:e>
                          <m:r>
                            <a:rPr lang="en-US" sz="3000" b="1" i="1">
                              <a:latin typeface="Cambria Math" panose="02040503050406030204" pitchFamily="18" charset="0"/>
                            </a:rPr>
                            <m:t>𝜷</m:t>
                          </m:r>
                        </m:e>
                        <m:sub>
                          <m:r>
                            <a:rPr lang="en-US" sz="3000" b="0" i="0">
                              <a:latin typeface="Cambria Math" panose="02040503050406030204" pitchFamily="18" charset="0"/>
                            </a:rPr>
                            <m:t>0</m:t>
                          </m:r>
                        </m:sub>
                      </m:sSub>
                      <m:r>
                        <a:rPr lang="en-US" sz="3000" b="0" i="0">
                          <a:latin typeface="Cambria Math" panose="02040503050406030204" pitchFamily="18" charset="0"/>
                        </a:rPr>
                        <m:t>+</m:t>
                      </m:r>
                      <m:nary>
                        <m:naryPr>
                          <m:chr m:val="∑"/>
                          <m:limLoc m:val="undOvr"/>
                          <m:ctrlPr>
                            <a:rPr lang="en-US" sz="3000" b="0" i="1">
                              <a:latin typeface="Cambria Math" panose="02040503050406030204" pitchFamily="18" charset="0"/>
                            </a:rPr>
                          </m:ctrlPr>
                        </m:naryPr>
                        <m:sub>
                          <m:r>
                            <a:rPr lang="en-US" sz="3000" b="0" i="1">
                              <a:latin typeface="Cambria Math" panose="02040503050406030204" pitchFamily="18" charset="0"/>
                            </a:rPr>
                            <m:t>𝑖</m:t>
                          </m:r>
                          <m:r>
                            <a:rPr lang="en-US" sz="3000" b="0" i="0">
                              <a:latin typeface="Cambria Math" panose="02040503050406030204" pitchFamily="18" charset="0"/>
                            </a:rPr>
                            <m:t>=1</m:t>
                          </m:r>
                        </m:sub>
                        <m:sup>
                          <m:r>
                            <a:rPr lang="en-US" sz="3000" b="0" i="1">
                              <a:latin typeface="Cambria Math" panose="02040503050406030204" pitchFamily="18" charset="0"/>
                            </a:rPr>
                            <m:t>𝑝</m:t>
                          </m:r>
                        </m:sup>
                        <m:e>
                          <m:sSub>
                            <m:sSubPr>
                              <m:ctrlPr>
                                <a:rPr lang="en-US" sz="3000" b="0" i="1">
                                  <a:latin typeface="Cambria Math" panose="02040503050406030204" pitchFamily="18" charset="0"/>
                                </a:rPr>
                              </m:ctrlPr>
                            </m:sSubPr>
                            <m:e>
                              <m:r>
                                <a:rPr lang="en-US" sz="3000" b="1" i="1">
                                  <a:latin typeface="Cambria Math" panose="02040503050406030204" pitchFamily="18" charset="0"/>
                                </a:rPr>
                                <m:t>𝜷</m:t>
                              </m:r>
                            </m:e>
                            <m:sub>
                              <m:r>
                                <a:rPr lang="en-US" sz="3000" b="0" i="1">
                                  <a:latin typeface="Cambria Math" panose="02040503050406030204" pitchFamily="18" charset="0"/>
                                </a:rPr>
                                <m:t>𝑖</m:t>
                              </m:r>
                            </m:sub>
                          </m:sSub>
                        </m:e>
                      </m:nary>
                      <m:sSub>
                        <m:sSubPr>
                          <m:ctrlPr>
                            <a:rPr lang="en-US" sz="3000" b="0" i="1">
                              <a:latin typeface="Cambria Math" panose="02040503050406030204" pitchFamily="18" charset="0"/>
                            </a:rPr>
                          </m:ctrlPr>
                        </m:sSubPr>
                        <m:e>
                          <m:r>
                            <a:rPr lang="en-US" sz="3000" b="1" i="1">
                              <a:latin typeface="Cambria Math" panose="02040503050406030204" pitchFamily="18" charset="0"/>
                            </a:rPr>
                            <m:t>𝒚</m:t>
                          </m:r>
                        </m:e>
                        <m:sub>
                          <m:r>
                            <a:rPr lang="en-US" sz="3000" b="0" i="1">
                              <a:latin typeface="Cambria Math" panose="02040503050406030204" pitchFamily="18" charset="0"/>
                            </a:rPr>
                            <m:t>𝑡</m:t>
                          </m:r>
                          <m:r>
                            <a:rPr lang="en-US" sz="3000" b="0" i="0">
                              <a:latin typeface="Cambria Math" panose="02040503050406030204" pitchFamily="18" charset="0"/>
                            </a:rPr>
                            <m:t>−</m:t>
                          </m:r>
                          <m:r>
                            <a:rPr lang="en-US" sz="3000" b="0" i="1">
                              <a:latin typeface="Cambria Math" panose="02040503050406030204" pitchFamily="18" charset="0"/>
                            </a:rPr>
                            <m:t>𝑖</m:t>
                          </m:r>
                        </m:sub>
                      </m:sSub>
                      <m:r>
                        <a:rPr lang="en-US" sz="3000" b="0" i="0">
                          <a:latin typeface="Cambria Math" panose="02040503050406030204" pitchFamily="18" charset="0"/>
                        </a:rPr>
                        <m:t>+</m:t>
                      </m:r>
                      <m:sSub>
                        <m:sSubPr>
                          <m:ctrlPr>
                            <a:rPr lang="en-US" sz="3000" b="0" i="1">
                              <a:latin typeface="Cambria Math" panose="02040503050406030204" pitchFamily="18" charset="0"/>
                            </a:rPr>
                          </m:ctrlPr>
                        </m:sSubPr>
                        <m:e>
                          <m:r>
                            <a:rPr lang="en-US" sz="3000" b="1" i="1">
                              <a:latin typeface="Cambria Math" panose="02040503050406030204" pitchFamily="18" charset="0"/>
                            </a:rPr>
                            <m:t>𝝂</m:t>
                          </m:r>
                        </m:e>
                        <m:sub>
                          <m:r>
                            <a:rPr lang="en-US" sz="3000" b="0" i="1">
                              <a:latin typeface="Cambria Math" panose="02040503050406030204" pitchFamily="18" charset="0"/>
                            </a:rPr>
                            <m:t>𝑡</m:t>
                          </m:r>
                        </m:sub>
                      </m:sSub>
                    </m:oMath>
                  </m:oMathPara>
                </a14:m>
                <a:endParaRPr lang="en-US" sz="3000" dirty="0"/>
              </a:p>
            </p:txBody>
          </p:sp>
        </mc:Choice>
        <mc:Fallback xmlns="">
          <p:sp>
            <p:nvSpPr>
              <p:cNvPr id="4" name="Rectangle 3"/>
              <p:cNvSpPr>
                <a:spLocks noRot="1" noChangeAspect="1" noMove="1" noResize="1" noEditPoints="1" noAdjustHandles="1" noChangeArrowheads="1" noChangeShapeType="1" noTextEdit="1"/>
              </p:cNvSpPr>
              <p:nvPr/>
            </p:nvSpPr>
            <p:spPr>
              <a:xfrm>
                <a:off x="611560" y="1556792"/>
                <a:ext cx="4578113" cy="1352678"/>
              </a:xfrm>
              <a:prstGeom prst="rect">
                <a:avLst/>
              </a:prstGeom>
              <a:blipFill rotWithShape="0">
                <a:blip r:embed="rId4"/>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Key points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363272" cy="5141168"/>
          </a:xfrm>
        </p:spPr>
        <p:txBody>
          <a:bodyPr>
            <a:noAutofit/>
          </a:bodyPr>
          <a:lstStyle/>
          <a:p>
            <a:pPr>
              <a:lnSpc>
                <a:spcPts val="3000"/>
              </a:lnSpc>
            </a:pPr>
            <a:r>
              <a:rPr lang="en-US" sz="2800" dirty="0" smtClean="0"/>
              <a:t>Abundant natural resources brought Iceland a systemically overvalued currency, with adverse effects on manufacturing and services</a:t>
            </a:r>
          </a:p>
          <a:p>
            <a:pPr>
              <a:lnSpc>
                <a:spcPts val="3000"/>
              </a:lnSpc>
            </a:pPr>
            <a:r>
              <a:rPr lang="en-US" sz="2800" dirty="0" smtClean="0"/>
              <a:t>During 2003-2008 another national treasure, the sovereign’s AAA rating, was used to attract foreign capital, elevating the real exchange rate even further</a:t>
            </a:r>
          </a:p>
          <a:p>
            <a:pPr>
              <a:lnSpc>
                <a:spcPts val="3000"/>
              </a:lnSpc>
            </a:pPr>
            <a:r>
              <a:rPr lang="en-US" sz="2800" dirty="0" smtClean="0"/>
              <a:t>The financial collapse in 2008 left Iceland with a large foreign debt without the possibility of rollovers in foreign capital markets</a:t>
            </a:r>
          </a:p>
          <a:p>
            <a:pPr>
              <a:lnSpc>
                <a:spcPts val="3000"/>
              </a:lnSpc>
            </a:pPr>
            <a:r>
              <a:rPr lang="en-US" sz="2800" dirty="0" smtClean="0"/>
              <a:t>The currency plunged, producing a bout of the Dutch disease in reverse as witnessed, in particular, by a massive expansion of tourism after the crash</a:t>
            </a:r>
            <a:endParaRPr lang="is-I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MLE estimation results for VAR(2)</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566083"/>
              </p:ext>
            </p:extLst>
          </p:nvPr>
        </p:nvGraphicFramePr>
        <p:xfrm>
          <a:off x="457200" y="1600200"/>
          <a:ext cx="8229600" cy="46329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20506">
                <a:tc>
                  <a:txBody>
                    <a:bodyPr/>
                    <a:lstStyle/>
                    <a:p>
                      <a:r>
                        <a:rPr lang="en-US" sz="2600" dirty="0" smtClean="0"/>
                        <a:t>1960-2012</a:t>
                      </a:r>
                      <a:endParaRPr lang="en-US" sz="2600" dirty="0"/>
                    </a:p>
                  </a:txBody>
                  <a:tcPr/>
                </a:tc>
                <a:tc>
                  <a:txBody>
                    <a:bodyPr/>
                    <a:lstStyle/>
                    <a:p>
                      <a:pPr algn="ctr"/>
                      <a:r>
                        <a:rPr lang="en-US" sz="2800" dirty="0" smtClean="0"/>
                        <a:t>Log(</a:t>
                      </a:r>
                      <a:r>
                        <a:rPr lang="en-US" sz="2800" i="1" dirty="0" smtClean="0"/>
                        <a:t>E</a:t>
                      </a:r>
                      <a:r>
                        <a:rPr lang="en-US" sz="2800" dirty="0" smtClean="0"/>
                        <a:t>)</a:t>
                      </a:r>
                      <a:endParaRPr lang="en-US" sz="2800" dirty="0"/>
                    </a:p>
                  </a:txBody>
                  <a:tcPr/>
                </a:tc>
                <a:tc>
                  <a:txBody>
                    <a:bodyPr/>
                    <a:lstStyle/>
                    <a:p>
                      <a:pPr algn="ctr"/>
                      <a:r>
                        <a:rPr lang="en-US" sz="2800" i="1" dirty="0" smtClean="0"/>
                        <a:t>CA</a:t>
                      </a:r>
                      <a:endParaRPr lang="en-US" sz="2800" i="1" dirty="0"/>
                    </a:p>
                  </a:txBody>
                  <a:tcPr/>
                </a:tc>
                <a:tc>
                  <a:txBody>
                    <a:bodyPr/>
                    <a:lstStyle/>
                    <a:p>
                      <a:pPr algn="ctr"/>
                      <a:r>
                        <a:rPr lang="en-US" sz="2800" i="1" dirty="0" smtClean="0">
                          <a:sym typeface="Symbol"/>
                        </a:rPr>
                        <a:t></a:t>
                      </a:r>
                      <a:r>
                        <a:rPr lang="en-US" sz="2800" i="1" dirty="0" smtClean="0"/>
                        <a:t>T</a:t>
                      </a:r>
                      <a:endParaRPr lang="en-US" sz="2800" i="1" dirty="0"/>
                    </a:p>
                  </a:txBody>
                  <a:tcPr/>
                </a:tc>
                <a:tc>
                  <a:txBody>
                    <a:bodyPr/>
                    <a:lstStyle/>
                    <a:p>
                      <a:pPr algn="ctr"/>
                      <a:r>
                        <a:rPr lang="en-US" sz="2800" i="1" dirty="0" smtClean="0">
                          <a:sym typeface="Symbol"/>
                        </a:rPr>
                        <a:t></a:t>
                      </a:r>
                      <a:r>
                        <a:rPr lang="en-US" sz="2800" i="1" dirty="0" smtClean="0"/>
                        <a:t>N</a:t>
                      </a:r>
                      <a:r>
                        <a:rPr lang="en-US" sz="2800" i="1" baseline="0" dirty="0" smtClean="0"/>
                        <a:t>P</a:t>
                      </a:r>
                      <a:endParaRPr lang="en-US" sz="2800" i="1" baseline="0" dirty="0"/>
                    </a:p>
                  </a:txBody>
                  <a:tcPr/>
                </a:tc>
              </a:tr>
              <a:tr h="420506">
                <a:tc>
                  <a:txBody>
                    <a:bodyPr/>
                    <a:lstStyle/>
                    <a:p>
                      <a:r>
                        <a:rPr lang="en-US" sz="2400" dirty="0" smtClean="0"/>
                        <a:t>Log(</a:t>
                      </a:r>
                      <a:r>
                        <a:rPr lang="en-US" sz="2400" i="1" dirty="0" smtClean="0"/>
                        <a:t>E</a:t>
                      </a:r>
                      <a:r>
                        <a:rPr lang="en-US" sz="2400" i="1" baseline="-25000" dirty="0" smtClean="0"/>
                        <a:t>-1</a:t>
                      </a:r>
                      <a:r>
                        <a:rPr lang="en-US" sz="2400" dirty="0" smtClean="0"/>
                        <a:t>)</a:t>
                      </a:r>
                      <a:endParaRPr lang="en-US" sz="2400" dirty="0"/>
                    </a:p>
                  </a:txBody>
                  <a:tcPr/>
                </a:tc>
                <a:tc>
                  <a:txBody>
                    <a:bodyPr/>
                    <a:lstStyle/>
                    <a:p>
                      <a:pPr algn="ctr"/>
                      <a:r>
                        <a:rPr lang="en-US" sz="2400" dirty="0" smtClean="0"/>
                        <a:t>1.00*</a:t>
                      </a:r>
                      <a:endParaRPr lang="en-US" sz="2400" dirty="0"/>
                    </a:p>
                  </a:txBody>
                  <a:tcPr/>
                </a:tc>
                <a:tc>
                  <a:txBody>
                    <a:bodyPr/>
                    <a:lstStyle/>
                    <a:p>
                      <a:pPr algn="ctr"/>
                      <a:r>
                        <a:rPr lang="en-US" sz="2400" dirty="0" smtClean="0"/>
                        <a:t>32.25*</a:t>
                      </a:r>
                      <a:endParaRPr lang="en-US" sz="2400" dirty="0"/>
                    </a:p>
                  </a:txBody>
                  <a:tcPr/>
                </a:tc>
                <a:tc>
                  <a:txBody>
                    <a:bodyPr/>
                    <a:lstStyle/>
                    <a:p>
                      <a:pPr algn="ctr"/>
                      <a:r>
                        <a:rPr lang="en-US" sz="2400" dirty="0" smtClean="0"/>
                        <a:t>8.13</a:t>
                      </a:r>
                      <a:endParaRPr lang="en-US" sz="2400" dirty="0"/>
                    </a:p>
                  </a:txBody>
                  <a:tcPr/>
                </a:tc>
                <a:tc>
                  <a:txBody>
                    <a:bodyPr/>
                    <a:lstStyle/>
                    <a:p>
                      <a:pPr algn="ctr"/>
                      <a:r>
                        <a:rPr lang="en-US" sz="2400" dirty="0" smtClean="0"/>
                        <a:t>8.40</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Log(</a:t>
                      </a:r>
                      <a:r>
                        <a:rPr lang="en-US" sz="2400" i="1" dirty="0" smtClean="0"/>
                        <a:t>E</a:t>
                      </a:r>
                      <a:r>
                        <a:rPr lang="en-US" sz="2400" i="1" baseline="-25000" dirty="0" smtClean="0"/>
                        <a:t>-2</a:t>
                      </a:r>
                      <a:r>
                        <a:rPr lang="en-US" sz="2400" dirty="0" smtClean="0"/>
                        <a:t>)</a:t>
                      </a:r>
                    </a:p>
                  </a:txBody>
                  <a:tcPr/>
                </a:tc>
                <a:tc>
                  <a:txBody>
                    <a:bodyPr/>
                    <a:lstStyle/>
                    <a:p>
                      <a:pPr algn="ctr"/>
                      <a:r>
                        <a:rPr lang="en-US" sz="2400" dirty="0" smtClean="0"/>
                        <a:t>-0.20</a:t>
                      </a:r>
                      <a:endParaRPr lang="en-US" sz="2400" dirty="0"/>
                    </a:p>
                  </a:txBody>
                  <a:tcPr/>
                </a:tc>
                <a:tc>
                  <a:txBody>
                    <a:bodyPr/>
                    <a:lstStyle/>
                    <a:p>
                      <a:pPr algn="ctr"/>
                      <a:r>
                        <a:rPr lang="en-US" sz="2400" dirty="0" smtClean="0"/>
                        <a:t>-29.12*</a:t>
                      </a:r>
                      <a:endParaRPr lang="en-US" sz="2400" dirty="0"/>
                    </a:p>
                  </a:txBody>
                  <a:tcPr/>
                </a:tc>
                <a:tc>
                  <a:txBody>
                    <a:bodyPr/>
                    <a:lstStyle/>
                    <a:p>
                      <a:pPr algn="ctr"/>
                      <a:r>
                        <a:rPr lang="en-US" sz="2400" dirty="0" smtClean="0"/>
                        <a:t>27.35*</a:t>
                      </a:r>
                      <a:endParaRPr lang="en-US" sz="2400" dirty="0"/>
                    </a:p>
                  </a:txBody>
                  <a:tcPr/>
                </a:tc>
                <a:tc>
                  <a:txBody>
                    <a:bodyPr/>
                    <a:lstStyle/>
                    <a:p>
                      <a:pPr algn="ctr"/>
                      <a:r>
                        <a:rPr lang="en-US" sz="2400" dirty="0" smtClean="0"/>
                        <a:t>-10.80</a:t>
                      </a:r>
                      <a:endParaRPr lang="en-US" sz="2400" dirty="0"/>
                    </a:p>
                  </a:txBody>
                  <a:tcPr/>
                </a:tc>
              </a:tr>
              <a:tr h="420506">
                <a:tc>
                  <a:txBody>
                    <a:bodyPr/>
                    <a:lstStyle/>
                    <a:p>
                      <a:r>
                        <a:rPr lang="en-US" sz="2400" i="1" dirty="0" smtClean="0"/>
                        <a:t>CA</a:t>
                      </a:r>
                      <a:r>
                        <a:rPr lang="en-US" sz="2400" i="1" baseline="-25000" dirty="0" smtClean="0"/>
                        <a:t>-1</a:t>
                      </a:r>
                      <a:endParaRPr lang="en-US" sz="2400" i="1" baseline="-25000" dirty="0"/>
                    </a:p>
                  </a:txBody>
                  <a:tcPr/>
                </a:tc>
                <a:tc>
                  <a:txBody>
                    <a:bodyPr/>
                    <a:lstStyle/>
                    <a:p>
                      <a:pPr algn="ctr"/>
                      <a:r>
                        <a:rPr lang="en-US" sz="2400" dirty="0" smtClean="0"/>
                        <a:t>-0.00</a:t>
                      </a:r>
                      <a:endParaRPr lang="en-US" sz="2400" dirty="0"/>
                    </a:p>
                  </a:txBody>
                  <a:tcPr/>
                </a:tc>
                <a:tc>
                  <a:txBody>
                    <a:bodyPr/>
                    <a:lstStyle/>
                    <a:p>
                      <a:pPr algn="ctr"/>
                      <a:r>
                        <a:rPr lang="en-US" sz="2400" dirty="0" smtClean="0"/>
                        <a:t>0.48*</a:t>
                      </a:r>
                      <a:endParaRPr lang="en-US" sz="2400" dirty="0"/>
                    </a:p>
                  </a:txBody>
                  <a:tcPr/>
                </a:tc>
                <a:tc>
                  <a:txBody>
                    <a:bodyPr/>
                    <a:lstStyle/>
                    <a:p>
                      <a:pPr algn="ctr"/>
                      <a:r>
                        <a:rPr lang="en-US" sz="2400" dirty="0" smtClean="0"/>
                        <a:t>-0.53*</a:t>
                      </a:r>
                      <a:endParaRPr lang="en-US" sz="2400" dirty="0"/>
                    </a:p>
                  </a:txBody>
                  <a:tcPr/>
                </a:tc>
                <a:tc>
                  <a:txBody>
                    <a:bodyPr/>
                    <a:lstStyle/>
                    <a:p>
                      <a:pPr algn="ctr"/>
                      <a:r>
                        <a:rPr lang="en-US" sz="2400" dirty="0" smtClean="0"/>
                        <a:t>-0.22</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smtClean="0"/>
                        <a:t>CA</a:t>
                      </a:r>
                      <a:r>
                        <a:rPr lang="en-US" sz="2400" i="1" baseline="-25000" dirty="0" smtClean="0"/>
                        <a:t>-2</a:t>
                      </a:r>
                    </a:p>
                  </a:txBody>
                  <a:tcPr/>
                </a:tc>
                <a:tc>
                  <a:txBody>
                    <a:bodyPr/>
                    <a:lstStyle/>
                    <a:p>
                      <a:pPr algn="ctr"/>
                      <a:r>
                        <a:rPr lang="en-US" sz="2400" dirty="0" smtClean="0"/>
                        <a:t>0.00</a:t>
                      </a:r>
                      <a:endParaRPr lang="en-US" sz="2400" dirty="0"/>
                    </a:p>
                  </a:txBody>
                  <a:tcPr/>
                </a:tc>
                <a:tc>
                  <a:txBody>
                    <a:bodyPr/>
                    <a:lstStyle/>
                    <a:p>
                      <a:pPr algn="ctr"/>
                      <a:r>
                        <a:rPr lang="en-US" sz="2400" dirty="0" smtClean="0"/>
                        <a:t>0.14</a:t>
                      </a:r>
                      <a:endParaRPr lang="en-US" sz="2400" dirty="0"/>
                    </a:p>
                  </a:txBody>
                  <a:tcPr/>
                </a:tc>
                <a:tc>
                  <a:txBody>
                    <a:bodyPr/>
                    <a:lstStyle/>
                    <a:p>
                      <a:pPr algn="ctr"/>
                      <a:r>
                        <a:rPr lang="en-US" sz="2400" dirty="0" smtClean="0"/>
                        <a:t>0.21</a:t>
                      </a:r>
                      <a:endParaRPr lang="en-US" sz="2400" dirty="0"/>
                    </a:p>
                  </a:txBody>
                  <a:tcPr/>
                </a:tc>
                <a:tc>
                  <a:txBody>
                    <a:bodyPr/>
                    <a:lstStyle/>
                    <a:p>
                      <a:pPr algn="ctr"/>
                      <a:r>
                        <a:rPr lang="en-US" sz="2400" dirty="0" smtClean="0"/>
                        <a:t>0.16</a:t>
                      </a:r>
                      <a:endParaRPr lang="en-US" sz="2400" dirty="0"/>
                    </a:p>
                  </a:txBody>
                  <a:tcPr/>
                </a:tc>
              </a:tr>
              <a:tr h="4205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i="1" dirty="0" smtClean="0">
                          <a:sym typeface="Symbol"/>
                        </a:rPr>
                        <a:t></a:t>
                      </a:r>
                      <a:r>
                        <a:rPr lang="en-US" sz="2400" i="1" dirty="0" smtClean="0"/>
                        <a:t>T</a:t>
                      </a:r>
                      <a:r>
                        <a:rPr lang="en-US" sz="2400" i="1" baseline="-25000" dirty="0" smtClean="0"/>
                        <a:t>-1</a:t>
                      </a:r>
                    </a:p>
                  </a:txBody>
                  <a:tcPr/>
                </a:tc>
                <a:tc>
                  <a:txBody>
                    <a:bodyPr/>
                    <a:lstStyle/>
                    <a:p>
                      <a:pPr algn="ctr"/>
                      <a:r>
                        <a:rPr lang="en-US" sz="2400" dirty="0" smtClean="0"/>
                        <a:t>-0.00</a:t>
                      </a:r>
                      <a:endParaRPr lang="en-US" sz="2400" dirty="0"/>
                    </a:p>
                  </a:txBody>
                  <a:tcPr/>
                </a:tc>
                <a:tc>
                  <a:txBody>
                    <a:bodyPr/>
                    <a:lstStyle/>
                    <a:p>
                      <a:pPr algn="ctr"/>
                      <a:r>
                        <a:rPr lang="en-US" sz="2400" dirty="0" smtClean="0"/>
                        <a:t>-0.12</a:t>
                      </a:r>
                      <a:endParaRPr lang="en-US" sz="2400" dirty="0"/>
                    </a:p>
                  </a:txBody>
                  <a:tcPr/>
                </a:tc>
                <a:tc>
                  <a:txBody>
                    <a:bodyPr/>
                    <a:lstStyle/>
                    <a:p>
                      <a:pPr algn="ctr"/>
                      <a:r>
                        <a:rPr lang="en-US" sz="2400" dirty="0" smtClean="0"/>
                        <a:t>0.33*</a:t>
                      </a:r>
                      <a:endParaRPr lang="en-US" sz="2400" dirty="0"/>
                    </a:p>
                  </a:txBody>
                  <a:tcPr/>
                </a:tc>
                <a:tc>
                  <a:txBody>
                    <a:bodyPr/>
                    <a:lstStyle/>
                    <a:p>
                      <a:pPr algn="ctr"/>
                      <a:r>
                        <a:rPr lang="en-US" sz="2400" dirty="0" smtClean="0"/>
                        <a:t>0.13</a:t>
                      </a:r>
                      <a:endParaRPr lang="en-US" sz="2400" dirty="0"/>
                    </a:p>
                  </a:txBody>
                  <a:tcPr/>
                </a:tc>
              </a:tr>
              <a:tr h="420506">
                <a:tc>
                  <a:txBody>
                    <a:bodyPr/>
                    <a:lstStyle/>
                    <a:p>
                      <a:r>
                        <a:rPr lang="en-US" sz="2400" i="1" dirty="0" smtClean="0">
                          <a:sym typeface="Symbol"/>
                        </a:rPr>
                        <a:t></a:t>
                      </a:r>
                      <a:r>
                        <a:rPr lang="en-US" sz="2400" i="1" dirty="0" smtClean="0"/>
                        <a:t>T</a:t>
                      </a:r>
                      <a:r>
                        <a:rPr lang="en-US" sz="2400" i="1" baseline="-25000" dirty="0" smtClean="0"/>
                        <a:t>-2</a:t>
                      </a:r>
                      <a:endParaRPr lang="en-US" sz="2400" dirty="0"/>
                    </a:p>
                  </a:txBody>
                  <a:tcPr/>
                </a:tc>
                <a:tc>
                  <a:txBody>
                    <a:bodyPr/>
                    <a:lstStyle/>
                    <a:p>
                      <a:pPr algn="ctr"/>
                      <a:r>
                        <a:rPr lang="en-US" sz="2400" dirty="0" smtClean="0"/>
                        <a:t>0.00</a:t>
                      </a:r>
                      <a:endParaRPr lang="en-US" sz="2400" dirty="0"/>
                    </a:p>
                  </a:txBody>
                  <a:tcPr/>
                </a:tc>
                <a:tc>
                  <a:txBody>
                    <a:bodyPr/>
                    <a:lstStyle/>
                    <a:p>
                      <a:pPr algn="ctr"/>
                      <a:r>
                        <a:rPr lang="en-US" sz="2400" dirty="0" smtClean="0"/>
                        <a:t>0.10</a:t>
                      </a:r>
                      <a:endParaRPr lang="en-US" sz="2400" dirty="0"/>
                    </a:p>
                  </a:txBody>
                  <a:tcPr/>
                </a:tc>
                <a:tc>
                  <a:txBody>
                    <a:bodyPr/>
                    <a:lstStyle/>
                    <a:p>
                      <a:pPr algn="ctr"/>
                      <a:r>
                        <a:rPr lang="en-US" sz="2400" dirty="0" smtClean="0"/>
                        <a:t>-0.59*</a:t>
                      </a:r>
                      <a:endParaRPr lang="en-US" sz="2400" dirty="0"/>
                    </a:p>
                  </a:txBody>
                  <a:tcPr/>
                </a:tc>
                <a:tc>
                  <a:txBody>
                    <a:bodyPr/>
                    <a:lstStyle/>
                    <a:p>
                      <a:pPr algn="ctr"/>
                      <a:r>
                        <a:rPr lang="en-US" sz="2400" dirty="0" smtClean="0"/>
                        <a:t>-0.10</a:t>
                      </a:r>
                      <a:endParaRPr lang="en-US" sz="2400" dirty="0"/>
                    </a:p>
                  </a:txBody>
                  <a:tcPr/>
                </a:tc>
              </a:tr>
              <a:tr h="420506">
                <a:tc>
                  <a:txBody>
                    <a:bodyPr/>
                    <a:lstStyle/>
                    <a:p>
                      <a:r>
                        <a:rPr lang="en-US" sz="2400" i="1" dirty="0" smtClean="0">
                          <a:sym typeface="Symbol"/>
                        </a:rPr>
                        <a:t></a:t>
                      </a:r>
                      <a:r>
                        <a:rPr lang="en-US" sz="2400" i="1" dirty="0" smtClean="0"/>
                        <a:t>N</a:t>
                      </a:r>
                      <a:r>
                        <a:rPr lang="en-US" sz="2400" i="1" baseline="0" dirty="0" smtClean="0"/>
                        <a:t>P</a:t>
                      </a:r>
                      <a:r>
                        <a:rPr lang="en-US" sz="2400" i="1" baseline="-25000" dirty="0" smtClean="0"/>
                        <a:t>-1</a:t>
                      </a:r>
                      <a:endParaRPr lang="en-US" sz="2400" dirty="0"/>
                    </a:p>
                  </a:txBody>
                  <a:tcPr/>
                </a:tc>
                <a:tc>
                  <a:txBody>
                    <a:bodyPr/>
                    <a:lstStyle/>
                    <a:p>
                      <a:pPr algn="ctr"/>
                      <a:r>
                        <a:rPr lang="en-US" sz="2400" dirty="0" smtClean="0"/>
                        <a:t>0.00</a:t>
                      </a:r>
                      <a:endParaRPr lang="en-US" sz="2400" dirty="0"/>
                    </a:p>
                  </a:txBody>
                  <a:tcPr/>
                </a:tc>
                <a:tc>
                  <a:txBody>
                    <a:bodyPr/>
                    <a:lstStyle/>
                    <a:p>
                      <a:pPr algn="ctr"/>
                      <a:r>
                        <a:rPr lang="en-US" sz="2400" dirty="0" smtClean="0"/>
                        <a:t>-0.40</a:t>
                      </a:r>
                      <a:endParaRPr lang="en-US" sz="2400" dirty="0"/>
                    </a:p>
                  </a:txBody>
                  <a:tcPr/>
                </a:tc>
                <a:tc>
                  <a:txBody>
                    <a:bodyPr/>
                    <a:lstStyle/>
                    <a:p>
                      <a:pPr algn="ctr"/>
                      <a:r>
                        <a:rPr lang="en-US" sz="2400" dirty="0" smtClean="0"/>
                        <a:t>0.40</a:t>
                      </a:r>
                      <a:endParaRPr lang="en-US" sz="2400" dirty="0"/>
                    </a:p>
                  </a:txBody>
                  <a:tcPr/>
                </a:tc>
                <a:tc>
                  <a:txBody>
                    <a:bodyPr/>
                    <a:lstStyle/>
                    <a:p>
                      <a:pPr algn="ctr"/>
                      <a:r>
                        <a:rPr lang="en-US" sz="2400" dirty="0" smtClean="0"/>
                        <a:t>0.04</a:t>
                      </a:r>
                      <a:endParaRPr lang="en-US" sz="2400" dirty="0"/>
                    </a:p>
                  </a:txBody>
                  <a:tcPr/>
                </a:tc>
              </a:tr>
              <a:tr h="420506">
                <a:tc>
                  <a:txBody>
                    <a:bodyPr/>
                    <a:lstStyle/>
                    <a:p>
                      <a:r>
                        <a:rPr lang="en-US" sz="2400" i="1" dirty="0" smtClean="0">
                          <a:sym typeface="Symbol"/>
                        </a:rPr>
                        <a:t></a:t>
                      </a:r>
                      <a:r>
                        <a:rPr lang="en-US" sz="2400" i="1" dirty="0" smtClean="0"/>
                        <a:t>N</a:t>
                      </a:r>
                      <a:r>
                        <a:rPr lang="en-US" sz="2400" i="1" baseline="0" dirty="0" smtClean="0"/>
                        <a:t>P</a:t>
                      </a:r>
                      <a:r>
                        <a:rPr lang="en-US" sz="2400" i="1" baseline="-25000" dirty="0" smtClean="0"/>
                        <a:t>-2</a:t>
                      </a:r>
                      <a:endParaRPr lang="en-US" sz="2400" dirty="0"/>
                    </a:p>
                  </a:txBody>
                  <a:tcPr/>
                </a:tc>
                <a:tc>
                  <a:txBody>
                    <a:bodyPr/>
                    <a:lstStyle/>
                    <a:p>
                      <a:pPr algn="ctr"/>
                      <a:r>
                        <a:rPr lang="en-US" sz="2400" dirty="0" smtClean="0"/>
                        <a:t>0.01</a:t>
                      </a:r>
                      <a:endParaRPr lang="en-US" sz="2400" dirty="0"/>
                    </a:p>
                  </a:txBody>
                  <a:tcPr/>
                </a:tc>
                <a:tc>
                  <a:txBody>
                    <a:bodyPr/>
                    <a:lstStyle/>
                    <a:p>
                      <a:pPr algn="ctr"/>
                      <a:r>
                        <a:rPr lang="en-US" sz="2400" dirty="0" smtClean="0"/>
                        <a:t>-0.01</a:t>
                      </a:r>
                      <a:endParaRPr lang="en-US" sz="2400" dirty="0"/>
                    </a:p>
                  </a:txBody>
                  <a:tcPr/>
                </a:tc>
                <a:tc>
                  <a:txBody>
                    <a:bodyPr/>
                    <a:lstStyle/>
                    <a:p>
                      <a:pPr algn="ctr"/>
                      <a:r>
                        <a:rPr lang="en-US" sz="2400" dirty="0" smtClean="0"/>
                        <a:t>-0.42</a:t>
                      </a:r>
                      <a:endParaRPr lang="en-US" sz="2400" dirty="0"/>
                    </a:p>
                  </a:txBody>
                  <a:tcPr/>
                </a:tc>
                <a:tc>
                  <a:txBody>
                    <a:bodyPr/>
                    <a:lstStyle/>
                    <a:p>
                      <a:pPr algn="ctr"/>
                      <a:r>
                        <a:rPr lang="en-US" sz="2400" dirty="0" smtClean="0"/>
                        <a:t>-0.24</a:t>
                      </a:r>
                      <a:endParaRPr lang="en-US" sz="2400" dirty="0"/>
                    </a:p>
                  </a:txBody>
                  <a:tcPr/>
                </a:tc>
              </a:tr>
              <a:tr h="420506">
                <a:tc>
                  <a:txBody>
                    <a:bodyPr/>
                    <a:lstStyle/>
                    <a:p>
                      <a:r>
                        <a:rPr lang="en-US" sz="2400" i="1" dirty="0" smtClean="0"/>
                        <a:t>R</a:t>
                      </a:r>
                      <a:r>
                        <a:rPr lang="en-US" sz="2400" i="1" baseline="30000" dirty="0" smtClean="0"/>
                        <a:t>2</a:t>
                      </a:r>
                      <a:endParaRPr lang="en-US" sz="2400" i="1" baseline="30000" dirty="0"/>
                    </a:p>
                  </a:txBody>
                  <a:tcPr/>
                </a:tc>
                <a:tc>
                  <a:txBody>
                    <a:bodyPr/>
                    <a:lstStyle/>
                    <a:p>
                      <a:pPr algn="ctr"/>
                      <a:r>
                        <a:rPr lang="en-US" sz="2400" dirty="0" smtClean="0"/>
                        <a:t>0.64</a:t>
                      </a:r>
                      <a:endParaRPr lang="en-US" sz="2400" dirty="0"/>
                    </a:p>
                  </a:txBody>
                  <a:tcPr/>
                </a:tc>
                <a:tc>
                  <a:txBody>
                    <a:bodyPr/>
                    <a:lstStyle/>
                    <a:p>
                      <a:pPr algn="ctr"/>
                      <a:r>
                        <a:rPr lang="en-US" sz="2400" dirty="0" smtClean="0"/>
                        <a:t>0.65</a:t>
                      </a:r>
                      <a:endParaRPr lang="en-US" sz="2400" dirty="0"/>
                    </a:p>
                  </a:txBody>
                  <a:tcPr/>
                </a:tc>
                <a:tc>
                  <a:txBody>
                    <a:bodyPr/>
                    <a:lstStyle/>
                    <a:p>
                      <a:pPr algn="ctr"/>
                      <a:r>
                        <a:rPr lang="en-US" sz="2400" dirty="0" smtClean="0"/>
                        <a:t>0.61</a:t>
                      </a:r>
                      <a:endParaRPr lang="en-US" sz="2400" dirty="0"/>
                    </a:p>
                  </a:txBody>
                  <a:tcPr/>
                </a:tc>
                <a:tc>
                  <a:txBody>
                    <a:bodyPr/>
                    <a:lstStyle/>
                    <a:p>
                      <a:pPr algn="ctr"/>
                      <a:r>
                        <a:rPr lang="en-US" sz="2400" dirty="0" smtClean="0"/>
                        <a:t>0.25</a:t>
                      </a:r>
                      <a:endParaRPr lang="en-US" sz="2400" dirty="0"/>
                    </a:p>
                  </a:txBody>
                  <a:tcPr/>
                </a:tc>
              </a:tr>
            </a:tbl>
          </a:graphicData>
        </a:graphic>
      </p:graphicFrame>
      <p:sp>
        <p:nvSpPr>
          <p:cNvPr id="5" name="TextBox 4"/>
          <p:cNvSpPr txBox="1"/>
          <p:nvPr/>
        </p:nvSpPr>
        <p:spPr>
          <a:xfrm>
            <a:off x="2072986" y="6309320"/>
            <a:ext cx="6605719"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GB" dirty="0" smtClean="0"/>
              <a:t>t-values not shown; * denotes statistical significance at the 5% level.</a:t>
            </a:r>
            <a:endParaRPr lang="en-US" dirty="0"/>
          </a:p>
        </p:txBody>
      </p:sp>
      <p:sp>
        <p:nvSpPr>
          <p:cNvPr id="3" name="Oval 2"/>
          <p:cNvSpPr/>
          <p:nvPr/>
        </p:nvSpPr>
        <p:spPr>
          <a:xfrm>
            <a:off x="3995936" y="2054270"/>
            <a:ext cx="1152128" cy="576064"/>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7" name="Straight Arrow Connector 6"/>
          <p:cNvCxnSpPr/>
          <p:nvPr/>
        </p:nvCxnSpPr>
        <p:spPr>
          <a:xfrm flipV="1">
            <a:off x="4932040" y="1602626"/>
            <a:ext cx="216024" cy="530230"/>
          </a:xfrm>
          <a:prstGeom prst="straightConnector1">
            <a:avLst/>
          </a:prstGeom>
          <a:ln w="254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19326" y="1157195"/>
            <a:ext cx="7744556" cy="461665"/>
          </a:xfrm>
          <a:prstGeom prst="rect">
            <a:avLst/>
          </a:prstGeom>
          <a:noFill/>
          <a:ln w="19050">
            <a:solidFill>
              <a:srgbClr val="C00000"/>
            </a:solidFill>
          </a:ln>
        </p:spPr>
        <p:txBody>
          <a:bodyPr wrap="none" rtlCol="0">
            <a:spAutoFit/>
          </a:bodyPr>
          <a:lstStyle/>
          <a:p>
            <a:r>
              <a:rPr lang="en-GB" sz="2400" dirty="0" smtClean="0"/>
              <a:t>Increase </a:t>
            </a:r>
            <a:r>
              <a:rPr lang="en-GB" sz="2400" dirty="0"/>
              <a:t>of </a:t>
            </a:r>
            <a:r>
              <a:rPr lang="en-GB" sz="2400" i="1" dirty="0" smtClean="0"/>
              <a:t>E</a:t>
            </a:r>
            <a:r>
              <a:rPr lang="en-GB" sz="2400" dirty="0" smtClean="0"/>
              <a:t> from </a:t>
            </a:r>
            <a:r>
              <a:rPr lang="en-GB" sz="2400" dirty="0"/>
              <a:t>1 to 1.1 will improve </a:t>
            </a:r>
            <a:r>
              <a:rPr lang="en-GB" sz="2400" i="1" dirty="0" smtClean="0"/>
              <a:t>CA</a:t>
            </a:r>
            <a:r>
              <a:rPr lang="en-GB" sz="2400" dirty="0" smtClean="0"/>
              <a:t> </a:t>
            </a:r>
            <a:r>
              <a:rPr lang="en-GB" sz="2400" dirty="0"/>
              <a:t>by 3.2% </a:t>
            </a:r>
            <a:r>
              <a:rPr lang="en-GB" sz="2400" dirty="0" smtClean="0"/>
              <a:t>next year</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3792"/>
            <a:ext cx="8507288" cy="1143000"/>
          </a:xfrm>
        </p:spPr>
        <p:txBody>
          <a:bodyPr>
            <a:noAutofit/>
          </a:bodyPr>
          <a:lstStyle/>
          <a:p>
            <a:r>
              <a:rPr lang="en-GB" sz="3400" dirty="0" smtClean="0">
                <a:effectLst>
                  <a:outerShdw blurRad="38100" dist="38100" dir="2700000" algn="tl">
                    <a:srgbClr val="000000">
                      <a:alpha val="43137"/>
                    </a:srgbClr>
                  </a:outerShdw>
                </a:effectLst>
              </a:rPr>
              <a:t>VAR Results: Impulse responses to currency depreciation</a:t>
            </a:r>
            <a:endParaRPr lang="is-IS" sz="3400" dirty="0">
              <a:effectLst>
                <a:outerShdw blurRad="38100" dist="38100" dir="2700000" algn="tl">
                  <a:srgbClr val="000000">
                    <a:alpha val="43137"/>
                  </a:srgbClr>
                </a:outerShdw>
              </a:effectLst>
            </a:endParaRPr>
          </a:p>
        </p:txBody>
      </p:sp>
      <p:pic>
        <p:nvPicPr>
          <p:cNvPr id="7" name="Content Placeholder 6"/>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72685" y="1600200"/>
            <a:ext cx="6598630" cy="4525963"/>
          </a:xfrm>
          <a:prstGeom prst="rect">
            <a:avLst/>
          </a:prstGeom>
          <a:noFill/>
          <a:ln>
            <a:noFill/>
          </a:ln>
        </p:spPr>
      </p:pic>
      <p:sp>
        <p:nvSpPr>
          <p:cNvPr id="4" name="TextBox 3"/>
          <p:cNvSpPr txBox="1"/>
          <p:nvPr/>
        </p:nvSpPr>
        <p:spPr>
          <a:xfrm>
            <a:off x="1619672" y="1556792"/>
            <a:ext cx="2848985"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Response of Log(</a:t>
            </a:r>
            <a:r>
              <a:rPr lang="en-US" i="1" dirty="0" smtClean="0"/>
              <a:t>E</a:t>
            </a:r>
            <a:r>
              <a:rPr lang="en-US" dirty="0" smtClean="0"/>
              <a:t>) to Log(</a:t>
            </a:r>
            <a:r>
              <a:rPr lang="en-US" i="1" dirty="0" smtClean="0"/>
              <a:t>E</a:t>
            </a:r>
            <a:r>
              <a:rPr lang="en-US" dirty="0" smtClean="0"/>
              <a:t>)</a:t>
            </a:r>
            <a:endParaRPr lang="en-US" dirty="0"/>
          </a:p>
        </p:txBody>
      </p:sp>
      <p:sp>
        <p:nvSpPr>
          <p:cNvPr id="5" name="TextBox 4"/>
          <p:cNvSpPr txBox="1"/>
          <p:nvPr/>
        </p:nvSpPr>
        <p:spPr>
          <a:xfrm>
            <a:off x="5076056" y="1556792"/>
            <a:ext cx="2520370"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Response of </a:t>
            </a:r>
            <a:r>
              <a:rPr lang="en-US" i="1" dirty="0" smtClean="0"/>
              <a:t>CA</a:t>
            </a:r>
            <a:r>
              <a:rPr lang="en-US" dirty="0" smtClean="0"/>
              <a:t> to Log(</a:t>
            </a:r>
            <a:r>
              <a:rPr lang="en-US" i="1" dirty="0" smtClean="0"/>
              <a:t>E</a:t>
            </a:r>
            <a:r>
              <a:rPr lang="en-US" dirty="0" smtClean="0"/>
              <a:t>)</a:t>
            </a:r>
            <a:endParaRPr lang="en-US" dirty="0"/>
          </a:p>
        </p:txBody>
      </p:sp>
      <p:sp>
        <p:nvSpPr>
          <p:cNvPr id="6" name="TextBox 5"/>
          <p:cNvSpPr txBox="1"/>
          <p:nvPr/>
        </p:nvSpPr>
        <p:spPr>
          <a:xfrm>
            <a:off x="1640938" y="3933056"/>
            <a:ext cx="2618422"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Response of </a:t>
            </a:r>
            <a:r>
              <a:rPr lang="en-US" i="1" dirty="0" smtClean="0">
                <a:sym typeface="Symbol"/>
              </a:rPr>
              <a:t></a:t>
            </a:r>
            <a:r>
              <a:rPr lang="en-US" i="1" dirty="0" smtClean="0"/>
              <a:t>T  </a:t>
            </a:r>
            <a:r>
              <a:rPr lang="en-US" dirty="0" smtClean="0"/>
              <a:t>to Log(</a:t>
            </a:r>
            <a:r>
              <a:rPr lang="en-US" i="1" dirty="0" smtClean="0"/>
              <a:t>E</a:t>
            </a:r>
            <a:r>
              <a:rPr lang="en-US" dirty="0" smtClean="0"/>
              <a:t>)</a:t>
            </a:r>
            <a:endParaRPr lang="en-US" dirty="0"/>
          </a:p>
        </p:txBody>
      </p:sp>
      <p:sp>
        <p:nvSpPr>
          <p:cNvPr id="8" name="TextBox 7"/>
          <p:cNvSpPr txBox="1"/>
          <p:nvPr/>
        </p:nvSpPr>
        <p:spPr>
          <a:xfrm>
            <a:off x="5076056" y="3861048"/>
            <a:ext cx="2736304" cy="369332"/>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Response of </a:t>
            </a:r>
            <a:r>
              <a:rPr lang="en-US" i="1" dirty="0" smtClean="0">
                <a:sym typeface="Symbol"/>
              </a:rPr>
              <a:t></a:t>
            </a:r>
            <a:r>
              <a:rPr lang="en-US" i="1" dirty="0" smtClean="0"/>
              <a:t>NP </a:t>
            </a:r>
            <a:r>
              <a:rPr lang="en-US" dirty="0" smtClean="0"/>
              <a:t> to Log(</a:t>
            </a:r>
            <a:r>
              <a:rPr lang="en-US" i="1" dirty="0" smtClean="0"/>
              <a:t>E</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effectLst>
                  <a:outerShdw blurRad="38100" dist="38100" dir="2700000" algn="tl">
                    <a:srgbClr val="000000">
                      <a:alpha val="43137"/>
                    </a:srgbClr>
                  </a:outerShdw>
                </a:effectLst>
              </a:rPr>
              <a:t>Tourism and food exports</a:t>
            </a:r>
            <a:endParaRPr lang="en-US"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Tourist arrivals 1995-2015 </a:t>
            </a:r>
            <a:br>
              <a:rPr lang="en-US" dirty="0" smtClean="0"/>
            </a:br>
            <a:r>
              <a:rPr lang="en-US" dirty="0" smtClean="0"/>
              <a:t>(% of population)</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Food exports 1962-2015 </a:t>
            </a:r>
            <a:br>
              <a:rPr lang="en-US" dirty="0" smtClean="0"/>
            </a:br>
            <a:r>
              <a:rPr lang="en-US" dirty="0" smtClean="0"/>
              <a:t>(% of merchandise exports)</a:t>
            </a:r>
            <a:endParaRPr lang="en-US" dirty="0"/>
          </a:p>
        </p:txBody>
      </p:sp>
      <p:sp>
        <p:nvSpPr>
          <p:cNvPr id="13" name="TextBox 12"/>
          <p:cNvSpPr txBox="1"/>
          <p:nvPr/>
        </p:nvSpPr>
        <p:spPr>
          <a:xfrm>
            <a:off x="5307777" y="6176337"/>
            <a:ext cx="3368679" cy="276999"/>
          </a:xfrm>
          <a:prstGeom prst="rect">
            <a:avLst/>
          </a:prstGeom>
          <a:noFill/>
        </p:spPr>
        <p:txBody>
          <a:bodyPr wrap="none" rtlCol="0">
            <a:spAutoFit/>
          </a:bodyPr>
          <a:lstStyle/>
          <a:p>
            <a:r>
              <a:rPr lang="en-US" sz="1200" dirty="0" smtClean="0"/>
              <a:t>Source: World Bank </a:t>
            </a:r>
            <a:r>
              <a:rPr lang="en-US" sz="1200" i="1" dirty="0" smtClean="0"/>
              <a:t>World Development Indicators</a:t>
            </a:r>
            <a:r>
              <a:rPr lang="en-US" sz="1200" dirty="0" smtClean="0"/>
              <a:t>.</a:t>
            </a:r>
            <a:endParaRPr lang="en-US" sz="1200" dirty="0"/>
          </a:p>
        </p:txBody>
      </p:sp>
      <p:graphicFrame>
        <p:nvGraphicFramePr>
          <p:cNvPr id="9" name="Content Placeholder 8"/>
          <p:cNvGraphicFramePr>
            <a:graphicFrameLocks noGrp="1"/>
          </p:cNvGraphicFramePr>
          <p:nvPr>
            <p:ph sz="quarter" idx="4"/>
            <p:extLst>
              <p:ext uri="{D42A27DB-BD31-4B8C-83A1-F6EECF244321}">
                <p14:modId xmlns:p14="http://schemas.microsoft.com/office/powerpoint/2010/main" val="3725370378"/>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p:cNvGraphicFramePr>
            <a:graphicFrameLocks noGrp="1"/>
          </p:cNvGraphicFramePr>
          <p:nvPr>
            <p:ph sz="half" idx="2"/>
            <p:extLst>
              <p:ext uri="{D42A27DB-BD31-4B8C-83A1-F6EECF244321}">
                <p14:modId xmlns:p14="http://schemas.microsoft.com/office/powerpoint/2010/main" val="3266347709"/>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Discussion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5257800"/>
          </a:xfrm>
        </p:spPr>
        <p:txBody>
          <a:bodyPr>
            <a:normAutofit fontScale="92500" lnSpcReduction="10000"/>
          </a:bodyPr>
          <a:lstStyle/>
          <a:p>
            <a:r>
              <a:rPr lang="en-US" dirty="0" smtClean="0"/>
              <a:t>Capital inflows resemble natural resource windfalls in that both events flood the recipient country with easy money, triggering similar reactions among the natives</a:t>
            </a:r>
          </a:p>
          <a:p>
            <a:pPr lvl="1"/>
            <a:r>
              <a:rPr lang="en-US" dirty="0" smtClean="0"/>
              <a:t>General euphoria</a:t>
            </a:r>
          </a:p>
          <a:p>
            <a:pPr lvl="1"/>
            <a:r>
              <a:rPr lang="en-US" dirty="0" smtClean="0"/>
              <a:t>Real appreciation of the currency (Dutch disease)</a:t>
            </a:r>
          </a:p>
          <a:p>
            <a:pPr lvl="1"/>
            <a:r>
              <a:rPr lang="en-US" dirty="0" smtClean="0"/>
              <a:t>Reckless public policies in the belief that anything goes</a:t>
            </a:r>
          </a:p>
          <a:p>
            <a:pPr lvl="1"/>
            <a:r>
              <a:rPr lang="en-US" dirty="0" smtClean="0"/>
              <a:t>Rent seeking, even plunder </a:t>
            </a:r>
          </a:p>
          <a:p>
            <a:r>
              <a:rPr lang="en-GB" dirty="0" smtClean="0"/>
              <a:t>Large capital outflows can be viewed as the Dutch disease in reverse, triggering an economic downturn and real depreciation of the currency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Discussion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412776"/>
            <a:ext cx="8568952" cy="5257800"/>
          </a:xfrm>
        </p:spPr>
        <p:txBody>
          <a:bodyPr>
            <a:noAutofit/>
          </a:bodyPr>
          <a:lstStyle/>
          <a:p>
            <a:pPr>
              <a:lnSpc>
                <a:spcPct val="90000"/>
              </a:lnSpc>
            </a:pPr>
            <a:r>
              <a:rPr lang="en-GB" sz="3000" dirty="0" smtClean="0"/>
              <a:t>Iceland experience underlines essential </a:t>
            </a:r>
            <a:r>
              <a:rPr lang="en-GB" sz="3000" dirty="0"/>
              <a:t>complementarity of </a:t>
            </a:r>
            <a:r>
              <a:rPr lang="en-GB" sz="3000" dirty="0" smtClean="0"/>
              <a:t>elasticities </a:t>
            </a:r>
            <a:r>
              <a:rPr lang="en-GB" sz="3000" dirty="0"/>
              <a:t>and asset market approaches to </a:t>
            </a:r>
            <a:r>
              <a:rPr lang="en-GB" sz="3000" dirty="0" smtClean="0"/>
              <a:t>BOP and </a:t>
            </a:r>
            <a:r>
              <a:rPr lang="en-GB" sz="3000" dirty="0"/>
              <a:t>exchange </a:t>
            </a:r>
            <a:r>
              <a:rPr lang="en-GB" sz="3000" dirty="0" smtClean="0"/>
              <a:t>rates</a:t>
            </a:r>
          </a:p>
          <a:p>
            <a:pPr>
              <a:lnSpc>
                <a:spcPct val="90000"/>
              </a:lnSpc>
            </a:pPr>
            <a:r>
              <a:rPr lang="en-US" sz="3000" dirty="0"/>
              <a:t>Real depreciation boosts exports and reduces imports </a:t>
            </a:r>
          </a:p>
          <a:p>
            <a:pPr lvl="1">
              <a:lnSpc>
                <a:spcPct val="90000"/>
              </a:lnSpc>
            </a:pPr>
            <a:r>
              <a:rPr lang="en-US" sz="2600" dirty="0"/>
              <a:t>In Iceland, no evidence of ´elasticity pessimism´</a:t>
            </a:r>
          </a:p>
          <a:p>
            <a:pPr>
              <a:lnSpc>
                <a:spcPct val="90000"/>
              </a:lnSpc>
            </a:pPr>
            <a:r>
              <a:rPr lang="en-GB" sz="3000" dirty="0" err="1" smtClean="0"/>
              <a:t>Króna</a:t>
            </a:r>
            <a:r>
              <a:rPr lang="en-GB" sz="3000" dirty="0" smtClean="0"/>
              <a:t> rate rose sharply due </a:t>
            </a:r>
            <a:r>
              <a:rPr lang="en-GB" sz="3000" dirty="0"/>
              <a:t>to </a:t>
            </a:r>
            <a:r>
              <a:rPr lang="en-GB" sz="3000" dirty="0" smtClean="0"/>
              <a:t>large </a:t>
            </a:r>
            <a:r>
              <a:rPr lang="en-GB" sz="3000" dirty="0"/>
              <a:t>capital inflows </a:t>
            </a:r>
            <a:r>
              <a:rPr lang="en-GB" sz="3000" dirty="0" smtClean="0"/>
              <a:t>before </a:t>
            </a:r>
            <a:r>
              <a:rPr lang="en-GB" sz="3000" dirty="0"/>
              <a:t>the </a:t>
            </a:r>
            <a:r>
              <a:rPr lang="en-GB" sz="3000" dirty="0" smtClean="0"/>
              <a:t>crash -- nothing </a:t>
            </a:r>
            <a:r>
              <a:rPr lang="en-GB" sz="3000" dirty="0"/>
              <a:t>to do with trade </a:t>
            </a:r>
            <a:r>
              <a:rPr lang="en-GB" sz="3000" dirty="0" smtClean="0"/>
              <a:t>flows</a:t>
            </a:r>
          </a:p>
          <a:p>
            <a:pPr>
              <a:lnSpc>
                <a:spcPct val="90000"/>
              </a:lnSpc>
            </a:pPr>
            <a:r>
              <a:rPr lang="en-GB" sz="3000" dirty="0" smtClean="0"/>
              <a:t>Thereafter, </a:t>
            </a:r>
            <a:r>
              <a:rPr lang="en-GB" sz="3000" dirty="0" err="1" smtClean="0"/>
              <a:t>króna</a:t>
            </a:r>
            <a:r>
              <a:rPr lang="en-GB" sz="3000" dirty="0" smtClean="0"/>
              <a:t> collapsed </a:t>
            </a:r>
            <a:r>
              <a:rPr lang="en-GB" sz="3000" dirty="0"/>
              <a:t>as </a:t>
            </a:r>
            <a:r>
              <a:rPr lang="en-GB" sz="3000" dirty="0" smtClean="0"/>
              <a:t>capital </a:t>
            </a:r>
            <a:r>
              <a:rPr lang="en-GB" sz="3000" dirty="0"/>
              <a:t>flows were </a:t>
            </a:r>
            <a:r>
              <a:rPr lang="en-GB" sz="3000" dirty="0" smtClean="0"/>
              <a:t>reversed, and </a:t>
            </a:r>
            <a:r>
              <a:rPr lang="en-GB" sz="3000" dirty="0" err="1" smtClean="0"/>
              <a:t>tradables</a:t>
            </a:r>
            <a:r>
              <a:rPr lang="en-GB" sz="3000" dirty="0" smtClean="0"/>
              <a:t>, </a:t>
            </a:r>
            <a:r>
              <a:rPr lang="en-GB" sz="3000" dirty="0"/>
              <a:t>especially tourism, </a:t>
            </a:r>
            <a:r>
              <a:rPr lang="en-GB" sz="3000" smtClean="0"/>
              <a:t>became viable at last</a:t>
            </a:r>
            <a:endParaRPr lang="en-GB" sz="3000" dirty="0" smtClean="0"/>
          </a:p>
          <a:p>
            <a:pPr lvl="1">
              <a:lnSpc>
                <a:spcPct val="90000"/>
              </a:lnSpc>
            </a:pPr>
            <a:r>
              <a:rPr lang="en-GB" sz="2600" dirty="0" smtClean="0"/>
              <a:t>Current </a:t>
            </a:r>
            <a:r>
              <a:rPr lang="en-GB" sz="2600" dirty="0"/>
              <a:t>account </a:t>
            </a:r>
            <a:r>
              <a:rPr lang="en-GB" sz="2600" dirty="0" smtClean="0"/>
              <a:t>deficit turned quickly to surplus</a:t>
            </a:r>
            <a:endParaRPr lang="en-US" sz="2600" dirty="0" smtClean="0"/>
          </a:p>
        </p:txBody>
      </p:sp>
      <p:sp>
        <p:nvSpPr>
          <p:cNvPr id="4" name="TextBox 3"/>
          <p:cNvSpPr txBox="1"/>
          <p:nvPr/>
        </p:nvSpPr>
        <p:spPr>
          <a:xfrm rot="21411201">
            <a:off x="7055339" y="305371"/>
            <a:ext cx="1665841" cy="1323439"/>
          </a:xfrm>
          <a:prstGeom prst="rect">
            <a:avLst/>
          </a:prstGeom>
          <a:noFill/>
        </p:spPr>
        <p:txBody>
          <a:bodyPr wrap="none" rtlCol="0">
            <a:spAutoFit/>
          </a:bodyPr>
          <a:lstStyle/>
          <a:p>
            <a:r>
              <a:rPr lang="en-US" sz="8000" dirty="0" err="1" smtClean="0">
                <a:solidFill>
                  <a:srgbClr val="C00000"/>
                </a:solidFill>
                <a:effectLst>
                  <a:outerShdw blurRad="38100" dist="38100" dir="2700000" algn="tl">
                    <a:srgbClr val="000000">
                      <a:alpha val="43137"/>
                    </a:srgbClr>
                  </a:outerShdw>
                </a:effectLst>
              </a:rPr>
              <a:t>Fini</a:t>
            </a:r>
            <a:endParaRPr lang="en-US" sz="80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282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strVal val="#ppt_w*0.70"/>
                                          </p:val>
                                        </p:tav>
                                        <p:tav tm="100000">
                                          <p:val>
                                            <p:strVal val="#ppt_w"/>
                                          </p:val>
                                        </p:tav>
                                      </p:tavLst>
                                    </p:anim>
                                    <p:anim calcmode="lin" valueType="num">
                                      <p:cBhvr>
                                        <p:cTn id="38" dur="1000" fill="hold"/>
                                        <p:tgtEl>
                                          <p:spTgt spid="4"/>
                                        </p:tgtEl>
                                        <p:attrNameLst>
                                          <p:attrName>ppt_h</p:attrName>
                                        </p:attrNameLst>
                                      </p:cBhvr>
                                      <p:tavLst>
                                        <p:tav tm="0">
                                          <p:val>
                                            <p:strVal val="#ppt_h"/>
                                          </p:val>
                                        </p:tav>
                                        <p:tav tm="100000">
                                          <p:val>
                                            <p:strVal val="#ppt_h"/>
                                          </p:val>
                                        </p:tav>
                                      </p:tavLst>
                                    </p:anim>
                                    <p:animEffect transition="in" filter="fade">
                                      <p:cBhvr>
                                        <p:cTn id="3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Key points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r>
              <a:rPr lang="en-US" sz="3000" dirty="0" smtClean="0"/>
              <a:t>Insofar as the trouble with abundant natural resources and reputation mining has to do with the appreciation of the currency, the depreciation resulting from a financial crash can be viewed as a case of the </a:t>
            </a:r>
            <a:r>
              <a:rPr lang="en-US" sz="3000" dirty="0" smtClean="0">
                <a:effectLst>
                  <a:outerShdw blurRad="38100" dist="38100" dir="2700000" algn="tl">
                    <a:srgbClr val="000000">
                      <a:alpha val="43137"/>
                    </a:srgbClr>
                  </a:outerShdw>
                </a:effectLst>
              </a:rPr>
              <a:t>Dutch disease in reverse</a:t>
            </a:r>
          </a:p>
          <a:p>
            <a:r>
              <a:rPr lang="en-US" sz="3000" dirty="0" smtClean="0"/>
              <a:t>Just as currency appreciation weakens the current account, a massive depreciation after a financial crash stifles imports and strengthens exports, paving the way toward economic recovery</a:t>
            </a:r>
            <a:endParaRPr lang="is-I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r>
              <a:rPr lang="en-US" sz="3000" dirty="0" smtClean="0"/>
              <a:t>Recent literature highlights several channels through which natural resource abundance, if not well managed, may retard economic growth </a:t>
            </a:r>
          </a:p>
          <a:p>
            <a:pPr lvl="1">
              <a:spcBef>
                <a:spcPts val="400"/>
              </a:spcBef>
            </a:pPr>
            <a:r>
              <a:rPr lang="en-US" sz="2600" dirty="0" smtClean="0"/>
              <a:t>Rent seeking</a:t>
            </a:r>
          </a:p>
          <a:p>
            <a:pPr lvl="1">
              <a:spcBef>
                <a:spcPts val="400"/>
              </a:spcBef>
            </a:pPr>
            <a:r>
              <a:rPr lang="en-US" sz="2600" dirty="0" smtClean="0"/>
              <a:t>Dutch disease</a:t>
            </a:r>
          </a:p>
          <a:p>
            <a:pPr lvl="1">
              <a:spcBef>
                <a:spcPts val="400"/>
              </a:spcBef>
            </a:pPr>
            <a:r>
              <a:rPr lang="en-US" sz="2600" dirty="0" smtClean="0"/>
              <a:t>Poor governance</a:t>
            </a:r>
          </a:p>
          <a:p>
            <a:pPr lvl="1">
              <a:spcBef>
                <a:spcPts val="400"/>
              </a:spcBef>
            </a:pPr>
            <a:r>
              <a:rPr lang="en-US" sz="2600" dirty="0" smtClean="0"/>
              <a:t>Political or ethnic conflict</a:t>
            </a:r>
          </a:p>
          <a:p>
            <a:pPr lvl="1">
              <a:spcBef>
                <a:spcPts val="400"/>
              </a:spcBef>
            </a:pPr>
            <a:r>
              <a:rPr lang="en-US" sz="2600" dirty="0" smtClean="0"/>
              <a:t>Corruption</a:t>
            </a:r>
          </a:p>
          <a:p>
            <a:pPr lvl="1">
              <a:spcBef>
                <a:spcPts val="400"/>
              </a:spcBef>
            </a:pPr>
            <a:r>
              <a:rPr lang="en-US" sz="2600" dirty="0" smtClean="0"/>
              <a:t>Autocracy</a:t>
            </a:r>
          </a:p>
          <a:p>
            <a:pPr lvl="1">
              <a:spcBef>
                <a:spcPts val="400"/>
              </a:spcBef>
            </a:pPr>
            <a:r>
              <a:rPr lang="en-US" sz="2600" dirty="0" smtClean="0"/>
              <a:t>Excessive borrowing</a:t>
            </a:r>
          </a:p>
          <a:p>
            <a:pPr lvl="1">
              <a:spcBef>
                <a:spcPts val="400"/>
              </a:spcBef>
            </a:pPr>
            <a:r>
              <a:rPr lang="en-US" sz="2600" dirty="0" smtClean="0"/>
              <a:t>Low levels of education </a:t>
            </a:r>
            <a:endParaRPr lang="is-I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left)">
                                      <p:cBhvr>
                                        <p:cTn id="25" dur="500"/>
                                        <p:tgtEl>
                                          <p:spTgt spid="3">
                                            <p:txEl>
                                              <p:pRg st="6" end="6"/>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left)">
                                      <p:cBhvr>
                                        <p:cTn id="28" dur="500"/>
                                        <p:tgtEl>
                                          <p:spTgt spid="3">
                                            <p:txEl>
                                              <p:pRg st="7" end="7"/>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left)">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Literature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363272" cy="5141168"/>
          </a:xfrm>
        </p:spPr>
        <p:txBody>
          <a:bodyPr>
            <a:noAutofit/>
          </a:bodyPr>
          <a:lstStyle/>
          <a:p>
            <a:pPr>
              <a:spcBef>
                <a:spcPts val="600"/>
              </a:spcBef>
            </a:pPr>
            <a:r>
              <a:rPr lang="en-US" sz="3000" dirty="0" smtClean="0"/>
              <a:t>Our 1999 model showed how a large and </a:t>
            </a:r>
            <a:r>
              <a:rPr lang="en-US" sz="3000" dirty="0" smtClean="0">
                <a:effectLst>
                  <a:outerShdw blurRad="38100" dist="38100" dir="2700000" algn="tl">
                    <a:srgbClr val="000000">
                      <a:alpha val="43137"/>
                    </a:srgbClr>
                  </a:outerShdw>
                </a:effectLst>
              </a:rPr>
              <a:t>volatile primary sector</a:t>
            </a:r>
            <a:r>
              <a:rPr lang="en-US" sz="3000" dirty="0" smtClean="0"/>
              <a:t> would adversely affect the output of tradable goods by increasing real wages and the real exchange rate, lowering the relative price of tradable goods and hampering investment</a:t>
            </a:r>
          </a:p>
          <a:p>
            <a:pPr>
              <a:spcBef>
                <a:spcPts val="600"/>
              </a:spcBef>
            </a:pPr>
            <a:r>
              <a:rPr lang="en-US" sz="3000" dirty="0" smtClean="0"/>
              <a:t>If learning-by-doing occurs mostly in the secondary export sector and not in the primary sector, we also showed that natural resource booms are likely to hamper growth by discouraging employment and investment</a:t>
            </a:r>
            <a:endParaRPr lang="is-I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Parallels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141168"/>
          </a:xfrm>
        </p:spPr>
        <p:txBody>
          <a:bodyPr>
            <a:normAutofit fontScale="92500" lnSpcReduction="10000"/>
          </a:bodyPr>
          <a:lstStyle/>
          <a:p>
            <a:r>
              <a:rPr lang="en-US" dirty="0" smtClean="0"/>
              <a:t>Foreign aid inflows share important properties with natural resource discoveries</a:t>
            </a:r>
          </a:p>
          <a:p>
            <a:pPr lvl="1"/>
            <a:r>
              <a:rPr lang="en-US" dirty="0" smtClean="0"/>
              <a:t>Aid constitutes an unrequited transfer emerging like manna from heaven</a:t>
            </a:r>
          </a:p>
          <a:p>
            <a:pPr lvl="1"/>
            <a:r>
              <a:rPr lang="en-US" dirty="0" smtClean="0"/>
              <a:t>Aid inflows have about them an aura of ‘other people’s money’ which, like lottery winnings, as well as due to their transitory and often volatile nature, may seem easy to fritter away</a:t>
            </a:r>
          </a:p>
          <a:p>
            <a:pPr lvl="1"/>
            <a:r>
              <a:rPr lang="en-US" dirty="0" smtClean="0"/>
              <a:t>Just as foreign aid may be diverted from its intended beneficiaries, natural resource abundance tends to attract the wrong sort of people to politics by offering opportunities to divert rents from their right owners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Parallels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5141168"/>
          </a:xfrm>
        </p:spPr>
        <p:txBody>
          <a:bodyPr>
            <a:normAutofit/>
          </a:bodyPr>
          <a:lstStyle/>
          <a:p>
            <a:r>
              <a:rPr lang="en-US" dirty="0" smtClean="0"/>
              <a:t>Inflows of foreign credit can exert a similar manna-from-heaven effect on its recipients as resource windfalls and foreign aid …</a:t>
            </a:r>
          </a:p>
          <a:p>
            <a:pPr lvl="1"/>
            <a:r>
              <a:rPr lang="en-US" dirty="0" smtClean="0"/>
              <a:t>… not least if the borrowing nation behaves as if there is no tomorrow and bankers revel in their role as </a:t>
            </a:r>
            <a:r>
              <a:rPr lang="en-US" dirty="0" err="1" smtClean="0"/>
              <a:t>rentiers</a:t>
            </a:r>
            <a:endParaRPr lang="en-US" dirty="0" smtClean="0"/>
          </a:p>
          <a:p>
            <a:r>
              <a:rPr lang="en-US" dirty="0" smtClean="0"/>
              <a:t>In some cases, resource windfalls, foreign aid and rapid capital inflows may invite plunder … </a:t>
            </a:r>
          </a:p>
          <a:p>
            <a:pPr lvl="1"/>
            <a:r>
              <a:rPr lang="en-US" dirty="0" smtClean="0"/>
              <a:t>… with royal families, clerics, generals, politicians and bankers sitting in the driver‘s seat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GNI per capita 1990-2015</a:t>
            </a:r>
            <a:br>
              <a:rPr lang="en-US" dirty="0" smtClean="0">
                <a:effectLst>
                  <a:outerShdw blurRad="38100" dist="38100" dir="2700000" algn="tl">
                    <a:srgbClr val="000000">
                      <a:alpha val="43137"/>
                    </a:srgbClr>
                  </a:outerShdw>
                </a:effectLst>
              </a:rPr>
            </a:br>
            <a:r>
              <a:rPr lang="en-US" sz="3600" dirty="0" smtClean="0"/>
              <a:t>(Current international dollars, </a:t>
            </a:r>
            <a:r>
              <a:rPr lang="en-US" sz="3600" dirty="0" err="1" smtClean="0"/>
              <a:t>ppp</a:t>
            </a:r>
            <a:r>
              <a:rPr lang="en-US" sz="3600" dirty="0" smtClean="0"/>
              <a:t>)</a:t>
            </a:r>
            <a:endParaRPr lang="en-US" sz="36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a:bodyPr>
          <a:lstStyle/>
          <a:p>
            <a:pPr algn="ctr"/>
            <a:r>
              <a:rPr lang="en-US" sz="2200" dirty="0" smtClean="0"/>
              <a:t>Denmark and Iceland</a:t>
            </a:r>
            <a:endParaRPr lang="en-US" sz="2200" dirty="0"/>
          </a:p>
        </p:txBody>
      </p:sp>
      <p:sp>
        <p:nvSpPr>
          <p:cNvPr id="5" name="Text Placeholder 4"/>
          <p:cNvSpPr>
            <a:spLocks noGrp="1"/>
          </p:cNvSpPr>
          <p:nvPr>
            <p:ph type="body" sz="quarter" idx="3"/>
          </p:nvPr>
        </p:nvSpPr>
        <p:spPr>
          <a:xfrm>
            <a:off x="4645025" y="1535113"/>
            <a:ext cx="4247455" cy="639762"/>
          </a:xfrm>
        </p:spPr>
        <p:txBody>
          <a:bodyPr>
            <a:normAutofit/>
          </a:bodyPr>
          <a:lstStyle/>
          <a:p>
            <a:pPr algn="ctr"/>
            <a:r>
              <a:rPr lang="en-US" sz="2200" dirty="0" smtClean="0"/>
              <a:t>Greece, Iceland, Ireland, Latvia</a:t>
            </a:r>
            <a:endParaRPr lang="en-US" sz="2200" dirty="0"/>
          </a:p>
        </p:txBody>
      </p:sp>
      <p:sp>
        <p:nvSpPr>
          <p:cNvPr id="11" name="TextBox 10"/>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8" name="TextBox 7"/>
          <p:cNvSpPr txBox="1"/>
          <p:nvPr/>
        </p:nvSpPr>
        <p:spPr>
          <a:xfrm>
            <a:off x="251520" y="5988332"/>
            <a:ext cx="4245868" cy="630942"/>
          </a:xfrm>
          <a:prstGeom prst="rect">
            <a:avLst/>
          </a:prstGeom>
          <a:solidFill>
            <a:schemeClr val="accent1">
              <a:lumMod val="40000"/>
              <a:lumOff val="60000"/>
            </a:schemeClr>
          </a:solidFill>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750" dirty="0" smtClean="0"/>
              <a:t>Rapid recovery accompanied by quick return to full employment amid labor unrest</a:t>
            </a:r>
            <a:endParaRPr lang="en-US" sz="1750" dirty="0"/>
          </a:p>
        </p:txBody>
      </p:sp>
      <p:sp>
        <p:nvSpPr>
          <p:cNvPr id="14" name="TextBox 13"/>
          <p:cNvSpPr txBox="1"/>
          <p:nvPr/>
        </p:nvSpPr>
        <p:spPr>
          <a:xfrm rot="21210702">
            <a:off x="149892" y="497118"/>
            <a:ext cx="1662506" cy="461665"/>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400" dirty="0" smtClean="0"/>
              <a:t>Background</a:t>
            </a:r>
            <a:endParaRPr lang="en-US" sz="2400" dirty="0"/>
          </a:p>
        </p:txBody>
      </p:sp>
      <p:graphicFrame>
        <p:nvGraphicFramePr>
          <p:cNvPr id="12" name="Content Placeholder 11"/>
          <p:cNvGraphicFramePr>
            <a:graphicFrameLocks noGrp="1"/>
          </p:cNvGraphicFramePr>
          <p:nvPr>
            <p:ph sz="half" idx="2"/>
            <p:extLst>
              <p:ext uri="{D42A27DB-BD31-4B8C-83A1-F6EECF244321}">
                <p14:modId xmlns:p14="http://schemas.microsoft.com/office/powerpoint/2010/main" val="4250138452"/>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4126179398"/>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Exports of goods and services and manufactures</a:t>
            </a:r>
            <a:endParaRPr lang="en-US"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p:txBody>
          <a:bodyPr>
            <a:normAutofit fontScale="92500" lnSpcReduction="20000"/>
          </a:bodyPr>
          <a:lstStyle/>
          <a:p>
            <a:pPr algn="ctr"/>
            <a:r>
              <a:rPr lang="en-US" dirty="0" smtClean="0"/>
              <a:t>Exports 1960-2015 </a:t>
            </a:r>
            <a:br>
              <a:rPr lang="en-US" dirty="0" smtClean="0"/>
            </a:br>
            <a:r>
              <a:rPr lang="en-US" dirty="0" smtClean="0"/>
              <a:t>(% of GDP)</a:t>
            </a:r>
            <a:endParaRPr lang="en-US" dirty="0"/>
          </a:p>
        </p:txBody>
      </p:sp>
      <p:sp>
        <p:nvSpPr>
          <p:cNvPr id="5" name="Text Placeholder 4"/>
          <p:cNvSpPr>
            <a:spLocks noGrp="1"/>
          </p:cNvSpPr>
          <p:nvPr>
            <p:ph type="body" sz="quarter" idx="3"/>
          </p:nvPr>
        </p:nvSpPr>
        <p:spPr/>
        <p:txBody>
          <a:bodyPr>
            <a:normAutofit fontScale="92500" lnSpcReduction="20000"/>
          </a:bodyPr>
          <a:lstStyle/>
          <a:p>
            <a:pPr algn="ctr"/>
            <a:r>
              <a:rPr lang="en-US" dirty="0" smtClean="0"/>
              <a:t>Manufactures exports 1962-2015 </a:t>
            </a:r>
            <a:br>
              <a:rPr lang="en-US" dirty="0" smtClean="0"/>
            </a:br>
            <a:r>
              <a:rPr lang="en-US" dirty="0" smtClean="0"/>
              <a:t>(% of total exports)</a:t>
            </a:r>
            <a:endParaRPr lang="en-US" dirty="0"/>
          </a:p>
        </p:txBody>
      </p:sp>
      <p:sp>
        <p:nvSpPr>
          <p:cNvPr id="8" name="TextBox 7"/>
          <p:cNvSpPr txBox="1"/>
          <p:nvPr/>
        </p:nvSpPr>
        <p:spPr>
          <a:xfrm>
            <a:off x="341333" y="6163707"/>
            <a:ext cx="4662716" cy="361637"/>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1750" dirty="0" smtClean="0"/>
              <a:t>Iceland’s export share in GDP was flat 1870-2008</a:t>
            </a:r>
            <a:endParaRPr lang="en-US" sz="1750" dirty="0"/>
          </a:p>
        </p:txBody>
      </p:sp>
      <p:sp>
        <p:nvSpPr>
          <p:cNvPr id="14" name="TextBox 13"/>
          <p:cNvSpPr txBox="1"/>
          <p:nvPr/>
        </p:nvSpPr>
        <p:spPr>
          <a:xfrm>
            <a:off x="5364088" y="6165304"/>
            <a:ext cx="3475631" cy="276999"/>
          </a:xfrm>
          <a:prstGeom prst="rect">
            <a:avLst/>
          </a:prstGeom>
          <a:noFill/>
        </p:spPr>
        <p:txBody>
          <a:bodyPr wrap="none" rtlCol="0">
            <a:spAutoFit/>
          </a:bodyPr>
          <a:lstStyle/>
          <a:p>
            <a:r>
              <a:rPr lang="en-US" sz="1200" dirty="0" smtClean="0"/>
              <a:t>Source: World Bank, World Development Indicators.</a:t>
            </a:r>
            <a:endParaRPr lang="is-IS" sz="1200" dirty="0" smtClean="0"/>
          </a:p>
        </p:txBody>
      </p:sp>
      <p:sp>
        <p:nvSpPr>
          <p:cNvPr id="15" name="TextBox 14"/>
          <p:cNvSpPr txBox="1"/>
          <p:nvPr/>
        </p:nvSpPr>
        <p:spPr>
          <a:xfrm rot="21306586">
            <a:off x="2209930" y="3885374"/>
            <a:ext cx="2311336" cy="1200329"/>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smtClean="0"/>
              <a:t>When the </a:t>
            </a:r>
            <a:r>
              <a:rPr lang="en-US" sz="2400" dirty="0" err="1" smtClean="0"/>
              <a:t>króna</a:t>
            </a:r>
            <a:r>
              <a:rPr lang="en-US" sz="2400" dirty="0" smtClean="0"/>
              <a:t> plunged, exports shot up …</a:t>
            </a:r>
            <a:endParaRPr lang="en-US" sz="2400"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025746528"/>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p:cNvGraphicFramePr>
            <a:graphicFrameLocks noGrp="1"/>
          </p:cNvGraphicFramePr>
          <p:nvPr>
            <p:ph sz="quarter" idx="4"/>
            <p:extLst>
              <p:ext uri="{D42A27DB-BD31-4B8C-83A1-F6EECF244321}">
                <p14:modId xmlns:p14="http://schemas.microsoft.com/office/powerpoint/2010/main" val="2004115856"/>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5969</TotalTime>
  <Words>1273</Words>
  <Application>Microsoft Office PowerPoint</Application>
  <PresentationFormat>On-screen Show (4:3)</PresentationFormat>
  <Paragraphs>212</Paragraphs>
  <Slides>24</Slides>
  <Notes>24</Notes>
  <HiddenSlides>6</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Cambria Math</vt:lpstr>
      <vt:lpstr>Symbol</vt:lpstr>
      <vt:lpstr>Times New Roman</vt:lpstr>
      <vt:lpstr>Office Theme</vt:lpstr>
      <vt:lpstr>The Dutch Disease in Reverse Iceland’s Natural Experiment</vt:lpstr>
      <vt:lpstr>Key points</vt:lpstr>
      <vt:lpstr>Key points</vt:lpstr>
      <vt:lpstr>Literature</vt:lpstr>
      <vt:lpstr>Literature</vt:lpstr>
      <vt:lpstr>Parallels</vt:lpstr>
      <vt:lpstr>Parallels</vt:lpstr>
      <vt:lpstr>GNI per capita 1990-2015 (Current international dollars, ppp)</vt:lpstr>
      <vt:lpstr>Exports of goods and services and manufactures</vt:lpstr>
      <vt:lpstr> Imports and domestic credit</vt:lpstr>
      <vt:lpstr>Investment and adjusted net saving</vt:lpstr>
      <vt:lpstr>Model</vt:lpstr>
      <vt:lpstr>Model</vt:lpstr>
      <vt:lpstr>Model</vt:lpstr>
      <vt:lpstr>Model</vt:lpstr>
      <vt:lpstr>Model</vt:lpstr>
      <vt:lpstr>Upshot</vt:lpstr>
      <vt:lpstr>Data: Real exchange rate, current account, tourism and non-primary merchandise exports </vt:lpstr>
      <vt:lpstr>VAR model</vt:lpstr>
      <vt:lpstr>MLE estimation results for VAR(2)</vt:lpstr>
      <vt:lpstr>VAR Results: Impulse responses to currency depreciation</vt:lpstr>
      <vt:lpstr>Tourism and food exports</vt:lpstr>
      <vt:lpstr>Discussion</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Iceland: From Boom to Bust and Then What?</dc:title>
  <dc:creator>Þorvaldur Gylfason</dc:creator>
  <cp:lastModifiedBy>gylfason</cp:lastModifiedBy>
  <cp:revision>152</cp:revision>
  <dcterms:created xsi:type="dcterms:W3CDTF">2013-09-13T12:03:41Z</dcterms:created>
  <dcterms:modified xsi:type="dcterms:W3CDTF">2017-06-21T13:03:57Z</dcterms:modified>
</cp:coreProperties>
</file>