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1" r:id="rId4"/>
    <p:sldId id="258" r:id="rId5"/>
    <p:sldId id="260" r:id="rId6"/>
    <p:sldId id="274" r:id="rId7"/>
    <p:sldId id="266" r:id="rId8"/>
    <p:sldId id="267" r:id="rId9"/>
    <p:sldId id="271" r:id="rId10"/>
    <p:sldId id="268" r:id="rId11"/>
    <p:sldId id="276" r:id="rId12"/>
    <p:sldId id="277" r:id="rId13"/>
    <p:sldId id="278" r:id="rId14"/>
    <p:sldId id="272" r:id="rId15"/>
    <p:sldId id="273" r:id="rId1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en_excel_v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Regress!$J$1</c:f>
              <c:strCache>
                <c:ptCount val="1"/>
                <c:pt idx="0">
                  <c:v>lngni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3.2007668950058799E-2"/>
                  <c:y val="0.417779215283725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is-IS"/>
                </a:p>
              </c:txPr>
            </c:trendlineLbl>
          </c:trendline>
          <c:xVal>
            <c:numRef>
              <c:f>Regress!$I$2:$I$146</c:f>
              <c:numCache>
                <c:formatCode>General</c:formatCode>
                <c:ptCount val="145"/>
                <c:pt idx="0">
                  <c:v>-6.4</c:v>
                </c:pt>
                <c:pt idx="1">
                  <c:v>-4.2</c:v>
                </c:pt>
                <c:pt idx="2">
                  <c:v>-2.5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-3</c:v>
                </c:pt>
                <c:pt idx="8">
                  <c:v>10</c:v>
                </c:pt>
                <c:pt idx="9" formatCode="0.0">
                  <c:v>-0.5</c:v>
                </c:pt>
                <c:pt idx="10">
                  <c:v>-3.9</c:v>
                </c:pt>
                <c:pt idx="11">
                  <c:v>0.7000000000000004</c:v>
                </c:pt>
                <c:pt idx="12">
                  <c:v>-0.30000000000000021</c:v>
                </c:pt>
                <c:pt idx="13">
                  <c:v>-4.0999999999999996</c:v>
                </c:pt>
                <c:pt idx="14">
                  <c:v>2.8</c:v>
                </c:pt>
                <c:pt idx="15">
                  <c:v>2.2000000000000002</c:v>
                </c:pt>
                <c:pt idx="16">
                  <c:v>-8.5</c:v>
                </c:pt>
                <c:pt idx="17">
                  <c:v>6.9</c:v>
                </c:pt>
                <c:pt idx="18">
                  <c:v>10</c:v>
                </c:pt>
                <c:pt idx="19">
                  <c:v>10</c:v>
                </c:pt>
                <c:pt idx="20">
                  <c:v>-3.5</c:v>
                </c:pt>
                <c:pt idx="21">
                  <c:v>-8</c:v>
                </c:pt>
                <c:pt idx="22">
                  <c:v>-6.1</c:v>
                </c:pt>
                <c:pt idx="23">
                  <c:v>-6.1</c:v>
                </c:pt>
                <c:pt idx="24">
                  <c:v>-4.5999999999999996</c:v>
                </c:pt>
                <c:pt idx="25">
                  <c:v>7.5</c:v>
                </c:pt>
                <c:pt idx="26">
                  <c:v>0.9</c:v>
                </c:pt>
                <c:pt idx="27">
                  <c:v>3.8</c:v>
                </c:pt>
                <c:pt idx="28">
                  <c:v>10</c:v>
                </c:pt>
                <c:pt idx="29">
                  <c:v>8.6</c:v>
                </c:pt>
                <c:pt idx="30">
                  <c:v>0.2</c:v>
                </c:pt>
                <c:pt idx="31">
                  <c:v>10</c:v>
                </c:pt>
                <c:pt idx="32">
                  <c:v>10</c:v>
                </c:pt>
                <c:pt idx="33">
                  <c:v>3.9</c:v>
                </c:pt>
                <c:pt idx="34">
                  <c:v>4.3</c:v>
                </c:pt>
                <c:pt idx="35">
                  <c:v>-5.9</c:v>
                </c:pt>
                <c:pt idx="36">
                  <c:v>-6.6</c:v>
                </c:pt>
                <c:pt idx="37">
                  <c:v>4.5999999999999996</c:v>
                </c:pt>
                <c:pt idx="38">
                  <c:v>7.8</c:v>
                </c:pt>
                <c:pt idx="39">
                  <c:v>-4.8</c:v>
                </c:pt>
                <c:pt idx="40">
                  <c:v>10</c:v>
                </c:pt>
                <c:pt idx="41">
                  <c:v>4.7</c:v>
                </c:pt>
                <c:pt idx="42">
                  <c:v>8</c:v>
                </c:pt>
                <c:pt idx="43">
                  <c:v>-6</c:v>
                </c:pt>
                <c:pt idx="44">
                  <c:v>10</c:v>
                </c:pt>
                <c:pt idx="45">
                  <c:v>5.4</c:v>
                </c:pt>
                <c:pt idx="46">
                  <c:v>-1.5</c:v>
                </c:pt>
                <c:pt idx="47">
                  <c:v>-5.6</c:v>
                </c:pt>
                <c:pt idx="48">
                  <c:v>2.6</c:v>
                </c:pt>
                <c:pt idx="49">
                  <c:v>-1.7000000000000008</c:v>
                </c:pt>
                <c:pt idx="50">
                  <c:v>-5.9</c:v>
                </c:pt>
                <c:pt idx="51">
                  <c:v>-6.4</c:v>
                </c:pt>
                <c:pt idx="52">
                  <c:v>1.9</c:v>
                </c:pt>
                <c:pt idx="53">
                  <c:v>1.2</c:v>
                </c:pt>
                <c:pt idx="54">
                  <c:v>3.4</c:v>
                </c:pt>
                <c:pt idx="55">
                  <c:v>3.7</c:v>
                </c:pt>
                <c:pt idx="56">
                  <c:v>-4.3</c:v>
                </c:pt>
                <c:pt idx="57">
                  <c:v>0.7000000000000004</c:v>
                </c:pt>
                <c:pt idx="58">
                  <c:v>-2.9</c:v>
                </c:pt>
                <c:pt idx="59">
                  <c:v>8.6</c:v>
                </c:pt>
                <c:pt idx="60">
                  <c:v>10</c:v>
                </c:pt>
                <c:pt idx="61">
                  <c:v>-7</c:v>
                </c:pt>
                <c:pt idx="62">
                  <c:v>9.4</c:v>
                </c:pt>
                <c:pt idx="63">
                  <c:v>10</c:v>
                </c:pt>
                <c:pt idx="64">
                  <c:v>-6.2</c:v>
                </c:pt>
                <c:pt idx="65">
                  <c:v>10</c:v>
                </c:pt>
                <c:pt idx="66">
                  <c:v>-4.8</c:v>
                </c:pt>
                <c:pt idx="67">
                  <c:v>2</c:v>
                </c:pt>
                <c:pt idx="68">
                  <c:v>-0.5</c:v>
                </c:pt>
                <c:pt idx="69">
                  <c:v>-2.5</c:v>
                </c:pt>
                <c:pt idx="70">
                  <c:v>1.9</c:v>
                </c:pt>
                <c:pt idx="71">
                  <c:v>-5.2</c:v>
                </c:pt>
                <c:pt idx="72">
                  <c:v>2.7</c:v>
                </c:pt>
                <c:pt idx="73">
                  <c:v>-0.2</c:v>
                </c:pt>
                <c:pt idx="74">
                  <c:v>6</c:v>
                </c:pt>
                <c:pt idx="75">
                  <c:v>0.2</c:v>
                </c:pt>
                <c:pt idx="76">
                  <c:v>10</c:v>
                </c:pt>
                <c:pt idx="77">
                  <c:v>10</c:v>
                </c:pt>
                <c:pt idx="78">
                  <c:v>8</c:v>
                </c:pt>
                <c:pt idx="79">
                  <c:v>-7.1</c:v>
                </c:pt>
                <c:pt idx="80">
                  <c:v>7.4</c:v>
                </c:pt>
                <c:pt idx="81">
                  <c:v>0.30000000000000021</c:v>
                </c:pt>
                <c:pt idx="82">
                  <c:v>1.7000000000000008</c:v>
                </c:pt>
                <c:pt idx="83">
                  <c:v>7.5</c:v>
                </c:pt>
                <c:pt idx="84">
                  <c:v>-1.5</c:v>
                </c:pt>
                <c:pt idx="85">
                  <c:v>9</c:v>
                </c:pt>
                <c:pt idx="86">
                  <c:v>0</c:v>
                </c:pt>
                <c:pt idx="87">
                  <c:v>-1.2</c:v>
                </c:pt>
                <c:pt idx="88">
                  <c:v>-5.9</c:v>
                </c:pt>
                <c:pt idx="89">
                  <c:v>9.6</c:v>
                </c:pt>
                <c:pt idx="90">
                  <c:v>-3.3</c:v>
                </c:pt>
                <c:pt idx="91">
                  <c:v>4.8</c:v>
                </c:pt>
                <c:pt idx="92">
                  <c:v>6</c:v>
                </c:pt>
                <c:pt idx="93">
                  <c:v>-2.5</c:v>
                </c:pt>
                <c:pt idx="94">
                  <c:v>-0.7000000000000004</c:v>
                </c:pt>
                <c:pt idx="95">
                  <c:v>0.1</c:v>
                </c:pt>
                <c:pt idx="96">
                  <c:v>10</c:v>
                </c:pt>
                <c:pt idx="97">
                  <c:v>10</c:v>
                </c:pt>
                <c:pt idx="98">
                  <c:v>-2.4</c:v>
                </c:pt>
                <c:pt idx="99">
                  <c:v>10</c:v>
                </c:pt>
                <c:pt idx="100">
                  <c:v>0.7000000000000004</c:v>
                </c:pt>
                <c:pt idx="101">
                  <c:v>2</c:v>
                </c:pt>
                <c:pt idx="102">
                  <c:v>3.1</c:v>
                </c:pt>
                <c:pt idx="103">
                  <c:v>2.8</c:v>
                </c:pt>
                <c:pt idx="104">
                  <c:v>4</c:v>
                </c:pt>
                <c:pt idx="105">
                  <c:v>1.5</c:v>
                </c:pt>
                <c:pt idx="106">
                  <c:v>4.5</c:v>
                </c:pt>
                <c:pt idx="107">
                  <c:v>-1.3</c:v>
                </c:pt>
                <c:pt idx="108">
                  <c:v>-10</c:v>
                </c:pt>
                <c:pt idx="109">
                  <c:v>-0.8</c:v>
                </c:pt>
                <c:pt idx="110">
                  <c:v>4.4000000000000004</c:v>
                </c:pt>
                <c:pt idx="111">
                  <c:v>-10</c:v>
                </c:pt>
                <c:pt idx="112">
                  <c:v>-4</c:v>
                </c:pt>
                <c:pt idx="113">
                  <c:v>-0.5</c:v>
                </c:pt>
                <c:pt idx="114">
                  <c:v>-1.5</c:v>
                </c:pt>
                <c:pt idx="115">
                  <c:v>6.9</c:v>
                </c:pt>
                <c:pt idx="116">
                  <c:v>-1.2</c:v>
                </c:pt>
                <c:pt idx="117">
                  <c:v>3.2</c:v>
                </c:pt>
                <c:pt idx="118">
                  <c:v>8</c:v>
                </c:pt>
                <c:pt idx="119">
                  <c:v>2.7</c:v>
                </c:pt>
                <c:pt idx="120">
                  <c:v>8.9</c:v>
                </c:pt>
                <c:pt idx="121">
                  <c:v>10</c:v>
                </c:pt>
                <c:pt idx="122">
                  <c:v>10</c:v>
                </c:pt>
                <c:pt idx="123">
                  <c:v>-8.4</c:v>
                </c:pt>
                <c:pt idx="124">
                  <c:v>-8</c:v>
                </c:pt>
                <c:pt idx="125">
                  <c:v>-4.9000000000000004</c:v>
                </c:pt>
                <c:pt idx="126">
                  <c:v>-5.0999999999999996</c:v>
                </c:pt>
                <c:pt idx="127">
                  <c:v>1.9</c:v>
                </c:pt>
                <c:pt idx="128">
                  <c:v>-3.3</c:v>
                </c:pt>
                <c:pt idx="129">
                  <c:v>-9</c:v>
                </c:pt>
                <c:pt idx="130">
                  <c:v>8.9</c:v>
                </c:pt>
                <c:pt idx="131">
                  <c:v>-6.5</c:v>
                </c:pt>
                <c:pt idx="132">
                  <c:v>6.8</c:v>
                </c:pt>
                <c:pt idx="133">
                  <c:v>-4.2</c:v>
                </c:pt>
                <c:pt idx="134">
                  <c:v>-2.9</c:v>
                </c:pt>
                <c:pt idx="135">
                  <c:v>6.4</c:v>
                </c:pt>
                <c:pt idx="136">
                  <c:v>5.2</c:v>
                </c:pt>
                <c:pt idx="137">
                  <c:v>10</c:v>
                </c:pt>
                <c:pt idx="138">
                  <c:v>-9</c:v>
                </c:pt>
                <c:pt idx="139">
                  <c:v>6.9</c:v>
                </c:pt>
                <c:pt idx="140">
                  <c:v>-5.5</c:v>
                </c:pt>
                <c:pt idx="141">
                  <c:v>-3.3</c:v>
                </c:pt>
                <c:pt idx="142">
                  <c:v>5.9</c:v>
                </c:pt>
                <c:pt idx="143">
                  <c:v>-3.9</c:v>
                </c:pt>
                <c:pt idx="144">
                  <c:v>-1.2</c:v>
                </c:pt>
              </c:numCache>
            </c:numRef>
          </c:xVal>
          <c:yVal>
            <c:numRef>
              <c:f>Regress!$J$2:$J$146</c:f>
              <c:numCache>
                <c:formatCode>General</c:formatCode>
                <c:ptCount val="145"/>
                <c:pt idx="0">
                  <c:v>7.2442275156033524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8.8522358352278694</c:v>
                </c:pt>
                <c:pt idx="4">
                  <c:v>10.675907913990581</c:v>
                </c:pt>
                <c:pt idx="5">
                  <c:v>10.69421506143493</c:v>
                </c:pt>
                <c:pt idx="6">
                  <c:v>9.1269587630371181</c:v>
                </c:pt>
                <c:pt idx="7">
                  <c:v>6.3279367837291947</c:v>
                </c:pt>
                <c:pt idx="8">
                  <c:v>10.600875727353319</c:v>
                </c:pt>
                <c:pt idx="9">
                  <c:v>7.35883089834235</c:v>
                </c:pt>
                <c:pt idx="10">
                  <c:v>7.3198649298089675</c:v>
                </c:pt>
                <c:pt idx="11">
                  <c:v>7.6353038862594147</c:v>
                </c:pt>
                <c:pt idx="12">
                  <c:v>9.6414732268329182</c:v>
                </c:pt>
                <c:pt idx="13">
                  <c:v>9.6303656314156676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7.5806997522245707</c:v>
                </c:pt>
                <c:pt idx="23">
                  <c:v>7.749322464660362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7.1147694483664594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9.1798811644914657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10.383441512635045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10.561784455660334</c:v>
                </c:pt>
                <c:pt idx="41">
                  <c:v>8.4929004988472006</c:v>
                </c:pt>
                <c:pt idx="42">
                  <c:v>10.51107684473442</c:v>
                </c:pt>
                <c:pt idx="43">
                  <c:v>9.5673152709239204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7.5704432520573777</c:v>
                </c:pt>
                <c:pt idx="47">
                  <c:v>6.8875525716646155</c:v>
                </c:pt>
                <c:pt idx="48">
                  <c:v>7.5283317667072431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10.14486387211139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8.2480057016006096</c:v>
                </c:pt>
                <c:pt idx="55">
                  <c:v>9.8914149713018595</c:v>
                </c:pt>
                <c:pt idx="56">
                  <c:v>7.1228666585990768</c:v>
                </c:pt>
                <c:pt idx="57">
                  <c:v>9.9383719543896234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10.487656570526342</c:v>
                </c:pt>
                <c:pt idx="61">
                  <c:v>8.3663703016816537</c:v>
                </c:pt>
                <c:pt idx="62">
                  <c:v>10.242456669355935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10.49929750020712</c:v>
                </c:pt>
                <c:pt idx="66">
                  <c:v>9.3959897188628219</c:v>
                </c:pt>
                <c:pt idx="67">
                  <c:v>7.4730690880322044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10.340774272967257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7.7007477945118037</c:v>
                </c:pt>
                <c:pt idx="76">
                  <c:v>10.032759888240276</c:v>
                </c:pt>
                <c:pt idx="77">
                  <c:v>11.085061361918578</c:v>
                </c:pt>
                <c:pt idx="78">
                  <c:v>9.9532296444309427</c:v>
                </c:pt>
                <c:pt idx="79">
                  <c:v>8.5330665405725199</c:v>
                </c:pt>
                <c:pt idx="80">
                  <c:v>8.414052432496721</c:v>
                </c:pt>
                <c:pt idx="81">
                  <c:v>6.8564619845945911</c:v>
                </c:pt>
                <c:pt idx="82">
                  <c:v>9.7074726686101638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9.5418000667738418</c:v>
                </c:pt>
                <c:pt idx="86">
                  <c:v>8.5369958187124197</c:v>
                </c:pt>
                <c:pt idx="87">
                  <c:v>6.9275579062783121</c:v>
                </c:pt>
                <c:pt idx="88">
                  <c:v>7.8320141805054675</c:v>
                </c:pt>
                <c:pt idx="89">
                  <c:v>9.6690302413216536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8.9078830139422571</c:v>
                </c:pt>
                <c:pt idx="93">
                  <c:v>6.4769723628896871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11.11185070516335</c:v>
                </c:pt>
                <c:pt idx="98">
                  <c:v>7.3132203870903014</c:v>
                </c:pt>
                <c:pt idx="99">
                  <c:v>10.307618437631151</c:v>
                </c:pt>
                <c:pt idx="100">
                  <c:v>8.0163178985034147</c:v>
                </c:pt>
                <c:pt idx="101">
                  <c:v>9.7886377108571789</c:v>
                </c:pt>
                <c:pt idx="102">
                  <c:v>9.234056898593499</c:v>
                </c:pt>
                <c:pt idx="103">
                  <c:v>8.3893598199063657</c:v>
                </c:pt>
                <c:pt idx="104">
                  <c:v>7.9302062066846872</c:v>
                </c:pt>
                <c:pt idx="105">
                  <c:v>9.9603403641289194</c:v>
                </c:pt>
                <c:pt idx="106">
                  <c:v>10.117388522483401</c:v>
                </c:pt>
                <c:pt idx="107">
                  <c:v>8.6323059985167436</c:v>
                </c:pt>
                <c:pt idx="108">
                  <c:v>11.305901295535909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7.6157910720358295</c:v>
                </c:pt>
                <c:pt idx="113">
                  <c:v>7.5600804650218274</c:v>
                </c:pt>
                <c:pt idx="114">
                  <c:v>11.02026714515968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9.0478214424783943</c:v>
                </c:pt>
                <c:pt idx="120">
                  <c:v>10.117388522483401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7.7052624748663323</c:v>
                </c:pt>
                <c:pt idx="129">
                  <c:v>9.1736763876045906</c:v>
                </c:pt>
                <c:pt idx="130">
                  <c:v>10.016816237843138</c:v>
                </c:pt>
                <c:pt idx="131">
                  <c:v>9.1442005694716304</c:v>
                </c:pt>
                <c:pt idx="132">
                  <c:v>9.8086272715121687</c:v>
                </c:pt>
                <c:pt idx="133">
                  <c:v>7.371489295214281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9.6531012648280505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9.4856967947373363</c:v>
                </c:pt>
                <c:pt idx="140">
                  <c:v>8.1432267503674449</c:v>
                </c:pt>
                <c:pt idx="141">
                  <c:v>7.7621706071381986</c:v>
                </c:pt>
                <c:pt idx="142">
                  <c:v>9.3227758013059727</c:v>
                </c:pt>
                <c:pt idx="143">
                  <c:v>5.9135030056382734</c:v>
                </c:pt>
                <c:pt idx="144">
                  <c:v>7.390181428226426</c:v>
                </c:pt>
              </c:numCache>
            </c:numRef>
          </c:yVal>
        </c:ser>
        <c:axId val="85280640"/>
        <c:axId val="85282176"/>
      </c:scatterChart>
      <c:valAx>
        <c:axId val="85280640"/>
        <c:scaling>
          <c:orientation val="minMax"/>
          <c:max val="10"/>
          <c:min val="-10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5282176"/>
        <c:crosses val="autoZero"/>
        <c:crossBetween val="midCat"/>
        <c:majorUnit val="2"/>
      </c:valAx>
      <c:valAx>
        <c:axId val="85282176"/>
        <c:scaling>
          <c:orientation val="minMax"/>
          <c:min val="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528064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9.365306762952616E-2"/>
          <c:y val="2.6757604102763451E-2"/>
          <c:w val="0.84309344020624788"/>
          <c:h val="0.86792559793161128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pPr>
              <a:ln cap="rnd"/>
            </c:spPr>
          </c:marke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9.3385950479677959E-2"/>
                  <c:y val="0.475814468598594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is-IS"/>
                </a:p>
              </c:txPr>
            </c:trendlineLbl>
          </c:trendline>
          <c:xVal>
            <c:numRef>
              <c:f>Regress2!$E$2:$E$146</c:f>
              <c:numCache>
                <c:formatCode>0.0</c:formatCode>
                <c:ptCount val="145"/>
                <c:pt idx="0">
                  <c:v>13.460362216999291</c:v>
                </c:pt>
                <c:pt idx="1">
                  <c:v>12.127505707442147</c:v>
                </c:pt>
                <c:pt idx="2">
                  <c:v>65.848112119186695</c:v>
                </c:pt>
                <c:pt idx="3">
                  <c:v>46.559575733718354</c:v>
                </c:pt>
                <c:pt idx="4">
                  <c:v>21.120403361517329</c:v>
                </c:pt>
                <c:pt idx="5">
                  <c:v>82.897693535366713</c:v>
                </c:pt>
                <c:pt idx="6">
                  <c:v>7.8194234580830724</c:v>
                </c:pt>
                <c:pt idx="7">
                  <c:v>6.063411005462112</c:v>
                </c:pt>
                <c:pt idx="8">
                  <c:v>75.24662324313995</c:v>
                </c:pt>
                <c:pt idx="9">
                  <c:v>10.030775599716119</c:v>
                </c:pt>
                <c:pt idx="10">
                  <c:v>9.0788161751462706</c:v>
                </c:pt>
                <c:pt idx="11">
                  <c:v>78.096951874279185</c:v>
                </c:pt>
                <c:pt idx="12">
                  <c:v>56.862541124080849</c:v>
                </c:pt>
                <c:pt idx="13">
                  <c:v>59.042739659910659</c:v>
                </c:pt>
                <c:pt idx="14">
                  <c:v>8.1143959112039497</c:v>
                </c:pt>
                <c:pt idx="15">
                  <c:v>37.101167843490956</c:v>
                </c:pt>
                <c:pt idx="16">
                  <c:v>43.456528240493455</c:v>
                </c:pt>
                <c:pt idx="17">
                  <c:v>84.022756087808148</c:v>
                </c:pt>
                <c:pt idx="18">
                  <c:v>53.553902526921433</c:v>
                </c:pt>
                <c:pt idx="19">
                  <c:v>91.113876887016119</c:v>
                </c:pt>
                <c:pt idx="20">
                  <c:v>10.3814350403944</c:v>
                </c:pt>
                <c:pt idx="21">
                  <c:v>79.507322563023479</c:v>
                </c:pt>
                <c:pt idx="22">
                  <c:v>10.583370386481091</c:v>
                </c:pt>
                <c:pt idx="23">
                  <c:v>8.2690788155411621</c:v>
                </c:pt>
                <c:pt idx="24">
                  <c:v>22.278740571348425</c:v>
                </c:pt>
                <c:pt idx="25">
                  <c:v>23.345340276818838</c:v>
                </c:pt>
                <c:pt idx="26">
                  <c:v>16.085619715307267</c:v>
                </c:pt>
                <c:pt idx="27">
                  <c:v>52.503848380310458</c:v>
                </c:pt>
                <c:pt idx="28">
                  <c:v>34.944125550916809</c:v>
                </c:pt>
                <c:pt idx="29">
                  <c:v>47.097726771759852</c:v>
                </c:pt>
                <c:pt idx="30">
                  <c:v>86.688317471139726</c:v>
                </c:pt>
                <c:pt idx="31">
                  <c:v>86.042889196287518</c:v>
                </c:pt>
                <c:pt idx="32">
                  <c:v>57.159627674304588</c:v>
                </c:pt>
                <c:pt idx="33">
                  <c:v>46.299752739992826</c:v>
                </c:pt>
                <c:pt idx="34">
                  <c:v>4.8394644381355958</c:v>
                </c:pt>
                <c:pt idx="35">
                  <c:v>29.188470372363597</c:v>
                </c:pt>
                <c:pt idx="36">
                  <c:v>36.307682884306608</c:v>
                </c:pt>
                <c:pt idx="37">
                  <c:v>67.19156596440699</c:v>
                </c:pt>
                <c:pt idx="38">
                  <c:v>67.701845865508943</c:v>
                </c:pt>
                <c:pt idx="39">
                  <c:v>8.7275535890671279</c:v>
                </c:pt>
                <c:pt idx="40">
                  <c:v>75.852901476979596</c:v>
                </c:pt>
                <c:pt idx="41">
                  <c:v>17.92343083166811</c:v>
                </c:pt>
                <c:pt idx="42">
                  <c:v>76.012547717716359</c:v>
                </c:pt>
                <c:pt idx="43">
                  <c:v>5.7837668959043107</c:v>
                </c:pt>
                <c:pt idx="44">
                  <c:v>76.635725322500065</c:v>
                </c:pt>
                <c:pt idx="45">
                  <c:v>42.11507811403721</c:v>
                </c:pt>
                <c:pt idx="46">
                  <c:v>7.8387746592332785</c:v>
                </c:pt>
                <c:pt idx="47">
                  <c:v>20.387475088212074</c:v>
                </c:pt>
                <c:pt idx="48">
                  <c:v>11.338121019838171</c:v>
                </c:pt>
                <c:pt idx="49">
                  <c:v>1.260594193778104</c:v>
                </c:pt>
                <c:pt idx="50">
                  <c:v>5.1266459864016634</c:v>
                </c:pt>
                <c:pt idx="51">
                  <c:v>43.499396304940255</c:v>
                </c:pt>
                <c:pt idx="52">
                  <c:v>29.579865009881509</c:v>
                </c:pt>
                <c:pt idx="53">
                  <c:v>12.415663745669454</c:v>
                </c:pt>
                <c:pt idx="54">
                  <c:v>12.795828886044617</c:v>
                </c:pt>
                <c:pt idx="55">
                  <c:v>70.415799216617103</c:v>
                </c:pt>
                <c:pt idx="56">
                  <c:v>56.006513050863276</c:v>
                </c:pt>
                <c:pt idx="57">
                  <c:v>58.842192216217505</c:v>
                </c:pt>
                <c:pt idx="58">
                  <c:v>26.185503844264176</c:v>
                </c:pt>
                <c:pt idx="59">
                  <c:v>61.948999557073293</c:v>
                </c:pt>
                <c:pt idx="60">
                  <c:v>62.587526995579928</c:v>
                </c:pt>
                <c:pt idx="61">
                  <c:v>7.1263681050332606</c:v>
                </c:pt>
                <c:pt idx="62">
                  <c:v>81.226498132388855</c:v>
                </c:pt>
                <c:pt idx="63">
                  <c:v>84.394708797062847</c:v>
                </c:pt>
                <c:pt idx="64">
                  <c:v>43.741117329952033</c:v>
                </c:pt>
                <c:pt idx="65">
                  <c:v>93.432595391610064</c:v>
                </c:pt>
                <c:pt idx="66">
                  <c:v>19.03008886915319</c:v>
                </c:pt>
                <c:pt idx="67">
                  <c:v>22.210889705259131</c:v>
                </c:pt>
                <c:pt idx="68">
                  <c:v>36.844190002520833</c:v>
                </c:pt>
                <c:pt idx="69">
                  <c:v>51.131596607742978</c:v>
                </c:pt>
                <c:pt idx="70">
                  <c:v>84.145674113536344</c:v>
                </c:pt>
                <c:pt idx="71">
                  <c:v>5.2164257805526981</c:v>
                </c:pt>
                <c:pt idx="72">
                  <c:v>66.13425001080833</c:v>
                </c:pt>
                <c:pt idx="73">
                  <c:v>1.442827047014916</c:v>
                </c:pt>
                <c:pt idx="74">
                  <c:v>37.582329863339709</c:v>
                </c:pt>
                <c:pt idx="75">
                  <c:v>86.893352855405027</c:v>
                </c:pt>
                <c:pt idx="76">
                  <c:v>58.354439248025656</c:v>
                </c:pt>
                <c:pt idx="77">
                  <c:v>82.103133397244378</c:v>
                </c:pt>
                <c:pt idx="78">
                  <c:v>59.162353697730111</c:v>
                </c:pt>
                <c:pt idx="79">
                  <c:v>38.658183843527361</c:v>
                </c:pt>
                <c:pt idx="80">
                  <c:v>28.040892811922106</c:v>
                </c:pt>
                <c:pt idx="81">
                  <c:v>20.831117578972766</c:v>
                </c:pt>
                <c:pt idx="82">
                  <c:v>48.704838433092242</c:v>
                </c:pt>
                <c:pt idx="83">
                  <c:v>67.977684415633064</c:v>
                </c:pt>
                <c:pt idx="84">
                  <c:v>7.0225624417337684</c:v>
                </c:pt>
                <c:pt idx="86">
                  <c:v>21.450201914610691</c:v>
                </c:pt>
                <c:pt idx="87">
                  <c:v>8.3313685272591478</c:v>
                </c:pt>
                <c:pt idx="88">
                  <c:v>4.7417764009381811</c:v>
                </c:pt>
                <c:pt idx="89">
                  <c:v>51.934459218764992</c:v>
                </c:pt>
                <c:pt idx="90">
                  <c:v>6.4755226310174221</c:v>
                </c:pt>
                <c:pt idx="91">
                  <c:v>43.004301197005198</c:v>
                </c:pt>
                <c:pt idx="92">
                  <c:v>47.187592882923873</c:v>
                </c:pt>
                <c:pt idx="93">
                  <c:v>5.4932014683794863</c:v>
                </c:pt>
                <c:pt idx="94">
                  <c:v>1.4325735505619852</c:v>
                </c:pt>
                <c:pt idx="95">
                  <c:v>12.586152669329094</c:v>
                </c:pt>
                <c:pt idx="96">
                  <c:v>58.203538841137608</c:v>
                </c:pt>
                <c:pt idx="97">
                  <c:v>35.535277537959466</c:v>
                </c:pt>
                <c:pt idx="98">
                  <c:v>60.106505609388861</c:v>
                </c:pt>
                <c:pt idx="99">
                  <c:v>20.632880212505864</c:v>
                </c:pt>
                <c:pt idx="100">
                  <c:v>65.629660808421434</c:v>
                </c:pt>
                <c:pt idx="101">
                  <c:v>12.114506253519695</c:v>
                </c:pt>
                <c:pt idx="102">
                  <c:v>11.801055693859309</c:v>
                </c:pt>
                <c:pt idx="103">
                  <c:v>42.386301655972417</c:v>
                </c:pt>
                <c:pt idx="104">
                  <c:v>4.5112566469333535</c:v>
                </c:pt>
                <c:pt idx="105">
                  <c:v>72.359280372093266</c:v>
                </c:pt>
                <c:pt idx="106">
                  <c:v>73.751784171994586</c:v>
                </c:pt>
                <c:pt idx="107">
                  <c:v>11.582581790641209</c:v>
                </c:pt>
                <c:pt idx="108">
                  <c:v>9.206469317437536</c:v>
                </c:pt>
                <c:pt idx="109">
                  <c:v>77.745170914076112</c:v>
                </c:pt>
                <c:pt idx="110">
                  <c:v>20.229916120307252</c:v>
                </c:pt>
                <c:pt idx="111">
                  <c:v>6.1751407558869209</c:v>
                </c:pt>
                <c:pt idx="112">
                  <c:v>1.1154132236461962</c:v>
                </c:pt>
                <c:pt idx="113">
                  <c:v>26.946684340099829</c:v>
                </c:pt>
                <c:pt idx="114">
                  <c:v>58.873015878895906</c:v>
                </c:pt>
                <c:pt idx="115">
                  <c:v>0.10892033324027829</c:v>
                </c:pt>
                <c:pt idx="116">
                  <c:v>46.845740060295022</c:v>
                </c:pt>
                <c:pt idx="117">
                  <c:v>37.42270228073</c:v>
                </c:pt>
                <c:pt idx="118">
                  <c:v>60.128502571501663</c:v>
                </c:pt>
                <c:pt idx="119">
                  <c:v>28.345679541030677</c:v>
                </c:pt>
                <c:pt idx="120">
                  <c:v>84.376696740309598</c:v>
                </c:pt>
                <c:pt idx="121">
                  <c:v>88.04924466938111</c:v>
                </c:pt>
                <c:pt idx="122">
                  <c:v>77.097164990295809</c:v>
                </c:pt>
                <c:pt idx="123">
                  <c:v>63.882001530014847</c:v>
                </c:pt>
                <c:pt idx="124">
                  <c:v>16.267897112056744</c:v>
                </c:pt>
                <c:pt idx="125">
                  <c:v>2.2283414897038227</c:v>
                </c:pt>
                <c:pt idx="126">
                  <c:v>21.096659320704781</c:v>
                </c:pt>
                <c:pt idx="127">
                  <c:v>43.491198621373911</c:v>
                </c:pt>
                <c:pt idx="128">
                  <c:v>13.301844718024253</c:v>
                </c:pt>
                <c:pt idx="129">
                  <c:v>10.200751146284338</c:v>
                </c:pt>
                <c:pt idx="130">
                  <c:v>22.83897209299489</c:v>
                </c:pt>
                <c:pt idx="131">
                  <c:v>50.633472243158565</c:v>
                </c:pt>
                <c:pt idx="132">
                  <c:v>49.508063222506983</c:v>
                </c:pt>
                <c:pt idx="133">
                  <c:v>16.859838141537207</c:v>
                </c:pt>
                <c:pt idx="134">
                  <c:v>13.962798150713585</c:v>
                </c:pt>
                <c:pt idx="135">
                  <c:v>68.195441034769146</c:v>
                </c:pt>
                <c:pt idx="136">
                  <c:v>34.257194925735497</c:v>
                </c:pt>
                <c:pt idx="137">
                  <c:v>70.961153449634068</c:v>
                </c:pt>
                <c:pt idx="139">
                  <c:v>6.1250420005594544</c:v>
                </c:pt>
                <c:pt idx="140">
                  <c:v>51.839187648913274</c:v>
                </c:pt>
                <c:pt idx="141">
                  <c:v>1.439390373397923</c:v>
                </c:pt>
                <c:pt idx="142">
                  <c:v>42.136688789889355</c:v>
                </c:pt>
                <c:pt idx="143">
                  <c:v>6.976063466868788</c:v>
                </c:pt>
                <c:pt idx="144">
                  <c:v>6.2587957977625424</c:v>
                </c:pt>
              </c:numCache>
            </c:numRef>
          </c:xVal>
          <c:yVal>
            <c:numRef>
              <c:f>Regress2!$F$2:$F$146</c:f>
              <c:numCache>
                <c:formatCode>0.0</c:formatCode>
                <c:ptCount val="145"/>
                <c:pt idx="0">
                  <c:v>7.2442275156033524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8.8522358352278694</c:v>
                </c:pt>
                <c:pt idx="4">
                  <c:v>10.675907913990581</c:v>
                </c:pt>
                <c:pt idx="5">
                  <c:v>10.69421506143493</c:v>
                </c:pt>
                <c:pt idx="6">
                  <c:v>9.1269587630371181</c:v>
                </c:pt>
                <c:pt idx="7">
                  <c:v>6.3279367837291947</c:v>
                </c:pt>
                <c:pt idx="8">
                  <c:v>10.600875727353319</c:v>
                </c:pt>
                <c:pt idx="9">
                  <c:v>7.35883089834235</c:v>
                </c:pt>
                <c:pt idx="10">
                  <c:v>7.3198649298089675</c:v>
                </c:pt>
                <c:pt idx="11">
                  <c:v>7.6353038862594147</c:v>
                </c:pt>
                <c:pt idx="12">
                  <c:v>9.6414732268329182</c:v>
                </c:pt>
                <c:pt idx="13">
                  <c:v>9.6303656314156676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7.5806997522245707</c:v>
                </c:pt>
                <c:pt idx="23">
                  <c:v>7.749322464660362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7.1147694483664594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9.1798811644914657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10.383441512635045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10.561784455660334</c:v>
                </c:pt>
                <c:pt idx="41">
                  <c:v>8.4929004988472006</c:v>
                </c:pt>
                <c:pt idx="42">
                  <c:v>10.51107684473442</c:v>
                </c:pt>
                <c:pt idx="43">
                  <c:v>9.5673152709239204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7.5704432520573777</c:v>
                </c:pt>
                <c:pt idx="47">
                  <c:v>6.8875525716646155</c:v>
                </c:pt>
                <c:pt idx="48">
                  <c:v>7.5283317667072431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10.14486387211139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8.2480057016006096</c:v>
                </c:pt>
                <c:pt idx="55">
                  <c:v>9.8914149713018595</c:v>
                </c:pt>
                <c:pt idx="56">
                  <c:v>7.1228666585990768</c:v>
                </c:pt>
                <c:pt idx="57">
                  <c:v>9.9383719543896234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10.487656570526342</c:v>
                </c:pt>
                <c:pt idx="61">
                  <c:v>8.3663703016816537</c:v>
                </c:pt>
                <c:pt idx="62">
                  <c:v>10.242456669355935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10.49929750020712</c:v>
                </c:pt>
                <c:pt idx="66">
                  <c:v>9.3959897188628219</c:v>
                </c:pt>
                <c:pt idx="67">
                  <c:v>7.4730690880322044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10.340774272967257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7.7007477945118037</c:v>
                </c:pt>
                <c:pt idx="76">
                  <c:v>10.032759888240276</c:v>
                </c:pt>
                <c:pt idx="77">
                  <c:v>11.085061361918578</c:v>
                </c:pt>
                <c:pt idx="78">
                  <c:v>9.9532296444309427</c:v>
                </c:pt>
                <c:pt idx="79">
                  <c:v>8.5330665405725199</c:v>
                </c:pt>
                <c:pt idx="80">
                  <c:v>8.414052432496721</c:v>
                </c:pt>
                <c:pt idx="81">
                  <c:v>6.8564619845945911</c:v>
                </c:pt>
                <c:pt idx="82">
                  <c:v>9.7074726686101638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9.5418000667738418</c:v>
                </c:pt>
                <c:pt idx="86">
                  <c:v>8.5369958187124197</c:v>
                </c:pt>
                <c:pt idx="87">
                  <c:v>6.9275579062783121</c:v>
                </c:pt>
                <c:pt idx="88">
                  <c:v>7.8320141805054675</c:v>
                </c:pt>
                <c:pt idx="89">
                  <c:v>9.6690302413216536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8.9078830139422571</c:v>
                </c:pt>
                <c:pt idx="93">
                  <c:v>6.4769723628896871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11.11185070516335</c:v>
                </c:pt>
                <c:pt idx="98">
                  <c:v>7.3132203870903014</c:v>
                </c:pt>
                <c:pt idx="99">
                  <c:v>10.307618437631151</c:v>
                </c:pt>
                <c:pt idx="100">
                  <c:v>8.0163178985034147</c:v>
                </c:pt>
                <c:pt idx="101">
                  <c:v>9.7886377108571789</c:v>
                </c:pt>
                <c:pt idx="102">
                  <c:v>9.234056898593499</c:v>
                </c:pt>
                <c:pt idx="103">
                  <c:v>8.3893598199063657</c:v>
                </c:pt>
                <c:pt idx="104">
                  <c:v>7.9302062066846872</c:v>
                </c:pt>
                <c:pt idx="105">
                  <c:v>9.9603403641289194</c:v>
                </c:pt>
                <c:pt idx="106">
                  <c:v>10.117388522483401</c:v>
                </c:pt>
                <c:pt idx="107">
                  <c:v>8.6323059985167436</c:v>
                </c:pt>
                <c:pt idx="108">
                  <c:v>11.305901295535909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7.6157910720358295</c:v>
                </c:pt>
                <c:pt idx="113">
                  <c:v>7.5600804650218274</c:v>
                </c:pt>
                <c:pt idx="114">
                  <c:v>11.02026714515968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9.0478214424783943</c:v>
                </c:pt>
                <c:pt idx="120">
                  <c:v>10.117388522483401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7.7052624748663323</c:v>
                </c:pt>
                <c:pt idx="129">
                  <c:v>9.1736763876045906</c:v>
                </c:pt>
                <c:pt idx="130">
                  <c:v>10.016816237843138</c:v>
                </c:pt>
                <c:pt idx="131">
                  <c:v>9.1442005694716304</c:v>
                </c:pt>
                <c:pt idx="132">
                  <c:v>9.8086272715121687</c:v>
                </c:pt>
                <c:pt idx="133">
                  <c:v>7.371489295214281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9.6531012648280505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9.4856967947373363</c:v>
                </c:pt>
                <c:pt idx="140">
                  <c:v>8.1432267503674449</c:v>
                </c:pt>
                <c:pt idx="141">
                  <c:v>7.7621706071381986</c:v>
                </c:pt>
                <c:pt idx="142">
                  <c:v>9.3227758013059727</c:v>
                </c:pt>
                <c:pt idx="143">
                  <c:v>5.9135030056382734</c:v>
                </c:pt>
                <c:pt idx="144">
                  <c:v>7.390181428226426</c:v>
                </c:pt>
              </c:numCache>
            </c:numRef>
          </c:yVal>
        </c:ser>
        <c:axId val="85294080"/>
        <c:axId val="85304064"/>
      </c:scatterChart>
      <c:valAx>
        <c:axId val="85294080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5304064"/>
        <c:crosses val="autoZero"/>
        <c:crossBetween val="midCat"/>
      </c:valAx>
      <c:valAx>
        <c:axId val="85304064"/>
        <c:scaling>
          <c:orientation val="minMax"/>
          <c:min val="5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5294080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90411023622047282"/>
          <c:h val="0.76692915960647501"/>
        </c:manualLayout>
      </c:layout>
      <c:barChart>
        <c:barDir val="col"/>
        <c:grouping val="clustered"/>
        <c:ser>
          <c:idx val="0"/>
          <c:order val="0"/>
          <c:tx>
            <c:strRef>
              <c:f>Data!$B$1</c:f>
              <c:strCache>
                <c:ptCount val="1"/>
                <c:pt idx="0">
                  <c:v>1974</c:v>
                </c:pt>
              </c:strCache>
            </c:strRef>
          </c:tx>
          <c:cat>
            <c:strRef>
              <c:f>Data!$A$2:$A$4</c:f>
              <c:strCache>
                <c:ptCount val="3"/>
                <c:pt idx="0">
                  <c:v>Arab World</c:v>
                </c:pt>
                <c:pt idx="1">
                  <c:v>Middle East &amp; North Africa (all income levels)</c:v>
                </c:pt>
                <c:pt idx="2">
                  <c:v>World</c:v>
                </c:pt>
              </c:strCache>
            </c:strRef>
          </c:cat>
          <c:val>
            <c:numRef>
              <c:f>Data!$B$2:$B$4</c:f>
              <c:numCache>
                <c:formatCode>General</c:formatCode>
                <c:ptCount val="3"/>
                <c:pt idx="0">
                  <c:v>4.3274202555189447</c:v>
                </c:pt>
                <c:pt idx="1">
                  <c:v>10.417792938880991</c:v>
                </c:pt>
                <c:pt idx="2">
                  <c:v>60.078528086437061</c:v>
                </c:pt>
              </c:numCache>
            </c:numRef>
          </c:val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2010-2012</c:v>
                </c:pt>
              </c:strCache>
            </c:strRef>
          </c:tx>
          <c:cat>
            <c:strRef>
              <c:f>Data!$A$2:$A$4</c:f>
              <c:strCache>
                <c:ptCount val="3"/>
                <c:pt idx="0">
                  <c:v>Arab World</c:v>
                </c:pt>
                <c:pt idx="1">
                  <c:v>Middle East &amp; North Africa (all income levels)</c:v>
                </c:pt>
                <c:pt idx="2">
                  <c:v>World</c:v>
                </c:pt>
              </c:strCache>
            </c:strRef>
          </c:cat>
          <c:val>
            <c:numRef>
              <c:f>Data!$C$2:$C$4</c:f>
              <c:numCache>
                <c:formatCode>General</c:formatCode>
                <c:ptCount val="3"/>
                <c:pt idx="0">
                  <c:v>14.3</c:v>
                </c:pt>
                <c:pt idx="1">
                  <c:v>22.1</c:v>
                </c:pt>
                <c:pt idx="2">
                  <c:v>67.576607457842499</c:v>
                </c:pt>
              </c:numCache>
            </c:numRef>
          </c:val>
        </c:ser>
        <c:axId val="58888960"/>
        <c:axId val="58890496"/>
      </c:barChart>
      <c:catAx>
        <c:axId val="58888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58890496"/>
        <c:crosses val="autoZero"/>
        <c:auto val="1"/>
        <c:lblAlgn val="ctr"/>
        <c:lblOffset val="100"/>
      </c:catAx>
      <c:valAx>
        <c:axId val="58890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5888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765310586176736E-2"/>
          <c:y val="5.0542067658209393E-2"/>
          <c:w val="0.16834580052493447"/>
          <c:h val="0.19549474885234375"/>
        </c:manualLayout>
      </c:layout>
      <c:txPr>
        <a:bodyPr/>
        <a:lstStyle/>
        <a:p>
          <a:pPr>
            <a:defRPr sz="1800"/>
          </a:pPr>
          <a:endParaRPr lang="is-I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9F3D-6F51-4F68-8397-04F471CF7056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CAAA8-AA11-4D96-BEE3-61C184E57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515-8B7C-4EA2-93E9-F81ED1446699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Natural Resource Management: </a:t>
            </a:r>
            <a:br>
              <a:rPr lang="en-US" sz="3600" b="1" dirty="0" smtClean="0"/>
            </a:br>
            <a:r>
              <a:rPr lang="en-US" sz="3600" b="1" dirty="0" smtClean="0"/>
              <a:t>Nordic Lessons on the Path Towards Building a Knowledge-based Economy </a:t>
            </a:r>
            <a:endParaRPr lang="en-US" sz="3600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131840" y="4077072"/>
            <a:ext cx="5256584" cy="1968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 algn="r">
              <a:spcBef>
                <a:spcPct val="20000"/>
              </a:spcBef>
            </a:pPr>
            <a:r>
              <a:rPr lang="en-US" sz="2400" dirty="0" smtClean="0"/>
              <a:t>Annual conference on </a:t>
            </a:r>
            <a:br>
              <a:rPr lang="en-US" sz="2400" dirty="0" smtClean="0"/>
            </a:br>
            <a:r>
              <a:rPr lang="en-US" sz="2400" i="1" dirty="0" smtClean="0"/>
              <a:t>The UAE Economic Outlook for 2015 and the Path Towards Building a Knowledge-based Economy</a:t>
            </a:r>
            <a:r>
              <a:rPr lang="en-US" sz="2400" dirty="0" smtClean="0"/>
              <a:t> organized jointly by the Federal Ministry of the Economy, Department of Economic Development, Government of Dubai, and the Abu Dhabi Department of Economic Development and held in Dubai 16-17 December 2014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38312" y="6093296"/>
            <a:ext cx="4241948" cy="51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is-IS" sz="24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Thorvaldur</a:t>
            </a:r>
            <a:r>
              <a:rPr lang="is-IS" sz="2400" dirty="0" smtClean="0">
                <a:latin typeface="+mj-lt"/>
                <a:cs typeface="Mongolian Baiti" pitchFamily="66" charset="0"/>
              </a:rPr>
              <a:t> </a:t>
            </a:r>
            <a:r>
              <a:rPr kumimoji="0" lang="is-I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Gylfason</a:t>
            </a:r>
            <a:endParaRPr kumimoji="0" lang="is-I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Democracy and Good Governance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80000"/>
            </a:pPr>
            <a:r>
              <a:rPr lang="en-US" dirty="0" smtClean="0"/>
              <a:t>Norway was a fully fledged democracy long before its oil discoveries</a:t>
            </a:r>
          </a:p>
          <a:p>
            <a:pPr lvl="1">
              <a:buSzPct val="80000"/>
            </a:pPr>
            <a:r>
              <a:rPr lang="en-US" dirty="0" smtClean="0"/>
              <a:t>Oil wealth has never been a source of conflict between haves and have-nots</a:t>
            </a:r>
          </a:p>
          <a:p>
            <a:pPr lvl="1">
              <a:buSzPct val="80000"/>
            </a:pPr>
            <a:r>
              <a:rPr lang="en-US" dirty="0" smtClean="0"/>
              <a:t>Norway has no oligarchs</a:t>
            </a:r>
            <a:endParaRPr lang="en-US" dirty="0" smtClean="0"/>
          </a:p>
          <a:p>
            <a:r>
              <a:rPr lang="en-US" dirty="0" smtClean="0"/>
              <a:t>Norway’s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oil commandments </a:t>
            </a:r>
            <a:r>
              <a:rPr lang="en-US" dirty="0" smtClean="0"/>
              <a:t>lay down ethical guidelines for oil wealth management</a:t>
            </a:r>
          </a:p>
          <a:p>
            <a:pPr lvl="1"/>
            <a:r>
              <a:rPr lang="en-US" dirty="0" smtClean="0"/>
              <a:t>Good governance can be an effective remedy against rent seeking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Norway’s Ten Oil Commandments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b="1" dirty="0" smtClean="0"/>
              <a:t>#1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supervision and control</a:t>
            </a:r>
            <a:r>
              <a:rPr lang="en-US" dirty="0" smtClean="0"/>
              <a:t> must be ensured for all operations on Norway’s Continental Shelf</a:t>
            </a:r>
          </a:p>
          <a:p>
            <a:r>
              <a:rPr lang="en-US" b="1" dirty="0" smtClean="0"/>
              <a:t>#2 </a:t>
            </a:r>
            <a:r>
              <a:rPr lang="en-US" dirty="0" smtClean="0"/>
              <a:t>Petroleum discoveries must be exploited in a way which makes Norway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independent as possible of others for its supplies of crude oil</a:t>
            </a:r>
          </a:p>
          <a:p>
            <a:r>
              <a:rPr lang="en-US" b="1" dirty="0" smtClean="0"/>
              <a:t>#3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industry </a:t>
            </a:r>
            <a:r>
              <a:rPr lang="en-US" dirty="0" smtClean="0"/>
              <a:t>will be developed on the basis of petroleum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Norway’s Ten Oil Commandments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b="1" dirty="0" smtClean="0"/>
              <a:t>#4 </a:t>
            </a:r>
            <a:r>
              <a:rPr lang="en-US" dirty="0" smtClean="0"/>
              <a:t>The development of an oil industry must take necessary account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 industrial activities and the protection of nature </a:t>
            </a:r>
            <a:r>
              <a:rPr lang="en-US" dirty="0" smtClean="0"/>
              <a:t>and the environment</a:t>
            </a:r>
          </a:p>
          <a:p>
            <a:r>
              <a:rPr lang="en-US" b="1" dirty="0" smtClean="0"/>
              <a:t>#7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state must become involved </a:t>
            </a:r>
            <a:r>
              <a:rPr lang="en-US" dirty="0" smtClean="0"/>
              <a:t>at all appropriate levels and contribute to a coordination of Norwegian interests in Norway’s petroleum industry as well as the creation of an integrated oil community which sets its sights both nationally and internationally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Norway’s Ten Oil Commandments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b="1" dirty="0" smtClean="0"/>
              <a:t>#8 </a:t>
            </a:r>
            <a:r>
              <a:rPr lang="en-US" dirty="0" smtClean="0"/>
              <a:t>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oil company </a:t>
            </a:r>
            <a:r>
              <a:rPr lang="en-US" dirty="0" smtClean="0"/>
              <a:t>will be established which can look after the government’s commercial interests and pursue appropriate collaboration with domestic and foreign oil interests</a:t>
            </a:r>
          </a:p>
          <a:p>
            <a:r>
              <a:rPr lang="en-US" b="1" dirty="0" smtClean="0"/>
              <a:t>#10 </a:t>
            </a:r>
            <a:r>
              <a:rPr lang="en-US" dirty="0" smtClean="0"/>
              <a:t>Large Norwegian petroleum discoveries could present new tasks for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Norway’s foreign policy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Sovereign Wealth </a:t>
            </a:r>
            <a:r>
              <a:rPr lang="en-US" sz="4000" b="1" dirty="0" smtClean="0"/>
              <a:t>Fund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From day one, Norway’s oil and gas reserves were defined by law as common property resources, clearly establishing the legal rights of the Norwegian people to the resource rents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On this legal basis, government has absorbed about 80% of the resource rent over the years</a:t>
            </a:r>
          </a:p>
          <a:p>
            <a:pPr>
              <a:spcBef>
                <a:spcPts val="0"/>
              </a:spcBef>
            </a:pPr>
            <a:r>
              <a:rPr kumimoji="1" lang="en-US" dirty="0" smtClean="0"/>
              <a:t>Oil Fund (Pension Fund): USD 850 billion</a:t>
            </a:r>
          </a:p>
          <a:p>
            <a:pPr lvl="1">
              <a:spcBef>
                <a:spcPts val="0"/>
              </a:spcBef>
            </a:pPr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Managed by independent Central Bank </a:t>
            </a:r>
          </a:p>
          <a:p>
            <a:pPr lvl="1">
              <a:spcBef>
                <a:spcPts val="0"/>
              </a:spcBef>
            </a:pPr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Norway resisted temptation to use too much of </a:t>
            </a:r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its oil wealth </a:t>
            </a:r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meet current </a:t>
            </a:r>
            <a:r>
              <a:rPr kumimoji="1"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Step by Step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No </a:t>
            </a:r>
            <a:r>
              <a:rPr lang="en-US" dirty="0" smtClean="0"/>
              <a:t>one-size-fits-all blueprint is available to guide resource-rich countries to a sustainable path of successful economic </a:t>
            </a:r>
            <a:r>
              <a:rPr lang="en-US" dirty="0" smtClean="0"/>
              <a:t>diversification toward a knowledge-based economy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blueprint exists for sequencing of actions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Better, perhaps, to seek path of least resistance and climb </a:t>
            </a:r>
            <a:r>
              <a:rPr lang="en-US" dirty="0" smtClean="0"/>
              <a:t>the ladder rim by rim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Trade and infrastructure in UAE: State of the art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Need to boost education </a:t>
            </a:r>
            <a:r>
              <a:rPr lang="en-US" dirty="0" smtClean="0"/>
              <a:t>and institution </a:t>
            </a:r>
            <a:r>
              <a:rPr lang="en-US" dirty="0" smtClean="0"/>
              <a:t>building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life expectancy: UAE 13 years vs. Norway 17 years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6998046" y="6101593"/>
            <a:ext cx="20393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The end</a:t>
            </a:r>
            <a:endParaRPr lang="en-US" sz="4800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Natural Resources in Nordic Countries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 smtClean="0"/>
              <a:t>Finland, Iceland, Norway, and Sweden have all benefited from their natural resources</a:t>
            </a:r>
          </a:p>
          <a:p>
            <a:pPr lvl="1"/>
            <a:r>
              <a:rPr lang="en-US" dirty="0" smtClean="0"/>
              <a:t>Finland and Sweden outgrew their dependence on natural resources</a:t>
            </a:r>
          </a:p>
          <a:p>
            <a:pPr lvl="1"/>
            <a:r>
              <a:rPr lang="en-US" dirty="0" smtClean="0"/>
              <a:t>Norway has managed its oil exceptionally well</a:t>
            </a:r>
          </a:p>
          <a:p>
            <a:r>
              <a:rPr lang="en-US" dirty="0" smtClean="0"/>
              <a:t>Yet, what made the Nordics rich was not so much their natural resources as their use of human capital to harness their natural wealth</a:t>
            </a:r>
          </a:p>
          <a:p>
            <a:pPr lvl="1"/>
            <a:r>
              <a:rPr lang="en-US" dirty="0" smtClean="0"/>
              <a:t>Need to diversify by converting natural resources into human resources and social capital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Nordics Benefited from </a:t>
            </a:r>
            <a:br>
              <a:rPr lang="en-US" sz="4000" b="1" dirty="0" smtClean="0"/>
            </a:br>
            <a:r>
              <a:rPr lang="en-US" sz="4000" b="1" dirty="0" smtClean="0"/>
              <a:t>Double Diversity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Autofit/>
          </a:bodyPr>
          <a:lstStyle/>
          <a:p>
            <a:r>
              <a:rPr lang="en-US" dirty="0"/>
              <a:t>Economic </a:t>
            </a:r>
            <a:r>
              <a:rPr lang="en-US" dirty="0" smtClean="0"/>
              <a:t>diversification (acquired) </a:t>
            </a:r>
            <a:endParaRPr lang="en-US" dirty="0" smtClean="0"/>
          </a:p>
          <a:p>
            <a:pPr lvl="1"/>
            <a:r>
              <a:rPr lang="en-US" dirty="0" smtClean="0"/>
              <a:t>Spurs growth by attracting </a:t>
            </a:r>
            <a:r>
              <a:rPr lang="en-US" dirty="0"/>
              <a:t>economic activity from excessive reliance on primary production in agriculture or </a:t>
            </a:r>
            <a:r>
              <a:rPr lang="en-US" dirty="0" smtClean="0"/>
              <a:t>natural-resource-based industries</a:t>
            </a:r>
          </a:p>
          <a:p>
            <a:r>
              <a:rPr lang="en-US" dirty="0" smtClean="0"/>
              <a:t>Political </a:t>
            </a:r>
            <a:r>
              <a:rPr lang="en-US" dirty="0" smtClean="0"/>
              <a:t>diversification (inherited from past)</a:t>
            </a:r>
            <a:endParaRPr lang="en-US" dirty="0" smtClean="0"/>
          </a:p>
          <a:p>
            <a:pPr lvl="1"/>
            <a:r>
              <a:rPr lang="en-US" dirty="0" smtClean="0"/>
              <a:t>Spurs </a:t>
            </a:r>
            <a:r>
              <a:rPr lang="en-US" dirty="0"/>
              <a:t>growth </a:t>
            </a:r>
            <a:r>
              <a:rPr lang="en-US" dirty="0" smtClean="0"/>
              <a:t>by </a:t>
            </a:r>
            <a:r>
              <a:rPr lang="en-US" dirty="0"/>
              <a:t>redistributing political power from narrowly based ruling elites to the people, </a:t>
            </a:r>
            <a:r>
              <a:rPr lang="en-US" dirty="0" smtClean="0"/>
              <a:t>often replacing </a:t>
            </a:r>
            <a:r>
              <a:rPr lang="en-US" dirty="0"/>
              <a:t>an extended monopoly of </a:t>
            </a:r>
            <a:r>
              <a:rPr lang="en-US" dirty="0" smtClean="0"/>
              <a:t>power </a:t>
            </a:r>
            <a:r>
              <a:rPr lang="en-US" dirty="0"/>
              <a:t>by </a:t>
            </a:r>
            <a:r>
              <a:rPr lang="en-US" dirty="0" smtClean="0"/>
              <a:t>democracy, encouraging widely shared education</a:t>
            </a:r>
            <a:endParaRPr lang="en-US" dirty="0" smtClean="0"/>
          </a:p>
          <a:p>
            <a:r>
              <a:rPr lang="en-US" dirty="0" smtClean="0"/>
              <a:t>Two sides of </a:t>
            </a:r>
            <a:r>
              <a:rPr lang="en-US" dirty="0" smtClean="0"/>
              <a:t>same </a:t>
            </a:r>
            <a:r>
              <a:rPr lang="en-US" dirty="0" smtClean="0"/>
              <a:t>coin: Diversity pays 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Evidence: From Economic and Political Diversification to Growth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430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Democracy 1960-2012 (from -10 to 10)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974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Manufactures exports 1962-2012  (% of total)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Democracy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1943: Five democracies</a:t>
            </a:r>
          </a:p>
          <a:p>
            <a:pPr lvl="1"/>
            <a:r>
              <a:rPr lang="en-US" dirty="0" smtClean="0"/>
              <a:t>Now: Full house</a:t>
            </a:r>
          </a:p>
          <a:p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1960-1990: Five or less democracies</a:t>
            </a:r>
          </a:p>
          <a:p>
            <a:pPr lvl="1"/>
            <a:r>
              <a:rPr lang="en-US" dirty="0" smtClean="0"/>
              <a:t>Now: 17 democracies</a:t>
            </a:r>
          </a:p>
          <a:p>
            <a:r>
              <a:rPr lang="en-US" dirty="0" smtClean="0"/>
              <a:t>South America (Spanish or Portuguese)</a:t>
            </a:r>
          </a:p>
          <a:p>
            <a:pPr lvl="1"/>
            <a:r>
              <a:rPr lang="en-US" dirty="0" smtClean="0"/>
              <a:t>1961: Three democracies out of ten</a:t>
            </a:r>
          </a:p>
          <a:p>
            <a:pPr lvl="1"/>
            <a:r>
              <a:rPr lang="en-US" dirty="0" smtClean="0"/>
              <a:t>Now: Eight out of </a:t>
            </a:r>
            <a:r>
              <a:rPr lang="en-US" dirty="0" smtClean="0"/>
              <a:t>ten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Diversification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248089" y="3215256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Manufactures exports (% of total)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48064" y="6309320"/>
            <a:ext cx="3429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Bank, </a:t>
            </a:r>
            <a:r>
              <a:rPr lang="en-US" sz="1200" i="1" dirty="0" smtClean="0"/>
              <a:t>World Development Indicators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Risks Are Real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5141168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 seeking </a:t>
            </a:r>
            <a:r>
              <a:rPr lang="en-US" sz="2800" dirty="0" smtClean="0"/>
              <a:t>often results in conflict, corruption, economic stagnation, oppression, lack of democracy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Dutch disease </a:t>
            </a:r>
            <a:r>
              <a:rPr lang="en-US" sz="2800" dirty="0" smtClean="0"/>
              <a:t>through overvalued and volatile currencies tends to stifle exports like undervalued currencies simulate exports (e.g., China)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sense of security </a:t>
            </a:r>
            <a:r>
              <a:rPr lang="en-US" sz="2800" dirty="0" smtClean="0"/>
              <a:t>breeds neglect of human resources and social capital </a:t>
            </a:r>
            <a:r>
              <a:rPr lang="en-US" sz="2800" i="1" dirty="0" smtClean="0"/>
              <a:t>via</a:t>
            </a:r>
            <a:r>
              <a:rPr lang="en-US" sz="2800" dirty="0" smtClean="0"/>
              <a:t> education and institution building, including </a:t>
            </a:r>
            <a:r>
              <a:rPr lang="en-US" sz="2800" dirty="0" smtClean="0"/>
              <a:t>governance and democracy</a:t>
            </a:r>
            <a:endParaRPr lang="en-US" sz="2800" dirty="0"/>
          </a:p>
        </p:txBody>
      </p:sp>
      <p:pic>
        <p:nvPicPr>
          <p:cNvPr id="4" name="Picture 6" descr="Photograph:Vladimir Putin, 2005.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44215"/>
            <a:ext cx="2150269" cy="282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Box 4"/>
          <p:cNvSpPr txBox="1"/>
          <p:nvPr/>
        </p:nvSpPr>
        <p:spPr>
          <a:xfrm rot="21371166">
            <a:off x="6646064" y="3287631"/>
            <a:ext cx="2305170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“Our country is rich, but our people are poor.”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Success Stories Are Real, Too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Abundant natural wealth tends sometimes to attract the wrong sort of people to politics </a:t>
            </a:r>
          </a:p>
          <a:p>
            <a:pPr lvl="1"/>
            <a:r>
              <a:rPr lang="en-US" dirty="0" smtClean="0"/>
              <a:t>Could list many failures (e.g., Nigeria)</a:t>
            </a:r>
          </a:p>
          <a:p>
            <a:pPr lvl="1"/>
            <a:r>
              <a:rPr lang="en-US" dirty="0" smtClean="0"/>
              <a:t>Yet, several countries have done well, e.g.,</a:t>
            </a:r>
          </a:p>
          <a:p>
            <a:pPr lvl="2"/>
            <a:r>
              <a:rPr lang="en-US" sz="2600" dirty="0" smtClean="0"/>
              <a:t>Botswana (diamonds)</a:t>
            </a:r>
          </a:p>
          <a:p>
            <a:pPr lvl="2"/>
            <a:r>
              <a:rPr lang="en-US" sz="2600" dirty="0" smtClean="0"/>
              <a:t>Malaysia (minerals, timber, gas)</a:t>
            </a:r>
          </a:p>
          <a:p>
            <a:pPr lvl="2"/>
            <a:r>
              <a:rPr lang="en-US" sz="2600" dirty="0" smtClean="0"/>
              <a:t>Mauritius (sugar)</a:t>
            </a:r>
          </a:p>
          <a:p>
            <a:pPr lvl="2"/>
            <a:r>
              <a:rPr lang="en-US" sz="2600" dirty="0" smtClean="0"/>
              <a:t>Norway (oil)</a:t>
            </a:r>
          </a:p>
          <a:p>
            <a:pPr lvl="2"/>
            <a:r>
              <a:rPr lang="en-US" sz="2600" dirty="0" smtClean="0"/>
              <a:t>Gulf countries (oil</a:t>
            </a:r>
            <a:r>
              <a:rPr lang="en-US" sz="2600" dirty="0" smtClean="0"/>
              <a:t>)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Natural Resources and Human Rights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Natural resources belong to the people</a:t>
            </a:r>
          </a:p>
          <a:p>
            <a:pPr lvl="1"/>
            <a:r>
              <a:rPr lang="en-US" dirty="0" smtClean="0"/>
              <a:t>A people’s right to their natural resources is a human right proclaimed in international law and enshrined in many national constitutions </a:t>
            </a:r>
            <a:endParaRPr lang="en-US" sz="3200" dirty="0" smtClean="0"/>
          </a:p>
          <a:p>
            <a:r>
              <a:rPr lang="en-US" dirty="0" smtClean="0"/>
              <a:t>Low taxes and generous transfers and subsidies, even if they amount to only a small fraction of each citizen’s fair share of the nation’s oil wealth, tend to weaken popular demand for democracy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872</Words>
  <Application>Microsoft Office PowerPoint</Application>
  <PresentationFormat>On-screen Show (4:3)</PresentationFormat>
  <Paragraphs>98</Paragraphs>
  <Slides>15</Slides>
  <Notes>15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Natural Resource Management:  Nordic Lessons on the Path Towards Building a Knowledge-based Economy </vt:lpstr>
      <vt:lpstr>Natural Resources in Nordic Countries</vt:lpstr>
      <vt:lpstr>Nordics Benefited from  Double Diversity</vt:lpstr>
      <vt:lpstr>Evidence: From Economic and Political Diversification to Growth</vt:lpstr>
      <vt:lpstr>Progress of Democracy</vt:lpstr>
      <vt:lpstr>Progress of Diversification</vt:lpstr>
      <vt:lpstr>The Risks Are Real</vt:lpstr>
      <vt:lpstr>The Success Stories Are Real, Too</vt:lpstr>
      <vt:lpstr>Natural Resources and Human Rights</vt:lpstr>
      <vt:lpstr>Democracy and Good Governance</vt:lpstr>
      <vt:lpstr>Norway’s Ten Oil Commandments</vt:lpstr>
      <vt:lpstr>Norway’s Ten Oil Commandments</vt:lpstr>
      <vt:lpstr>Norway’s Ten Oil Commandments</vt:lpstr>
      <vt:lpstr>Sovereign Wealth Fund</vt:lpstr>
      <vt:lpstr>Step by Step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Þorvaldur Gylfason</cp:lastModifiedBy>
  <cp:revision>22</cp:revision>
  <dcterms:created xsi:type="dcterms:W3CDTF">2013-12-03T20:53:08Z</dcterms:created>
  <dcterms:modified xsi:type="dcterms:W3CDTF">2014-12-16T21:07:04Z</dcterms:modified>
</cp:coreProperties>
</file>