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22.xml" ContentType="application/vnd.openxmlformats-officedocument.themeOverr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30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274" r:id="rId3"/>
    <p:sldId id="302" r:id="rId4"/>
    <p:sldId id="294" r:id="rId5"/>
    <p:sldId id="293" r:id="rId6"/>
    <p:sldId id="295" r:id="rId7"/>
    <p:sldId id="292" r:id="rId8"/>
    <p:sldId id="276" r:id="rId9"/>
    <p:sldId id="286" r:id="rId10"/>
    <p:sldId id="301" r:id="rId11"/>
    <p:sldId id="260" r:id="rId12"/>
    <p:sldId id="262" r:id="rId13"/>
    <p:sldId id="261" r:id="rId14"/>
    <p:sldId id="278" r:id="rId15"/>
    <p:sldId id="303" r:id="rId16"/>
    <p:sldId id="304" r:id="rId17"/>
    <p:sldId id="305" r:id="rId18"/>
    <p:sldId id="263" r:id="rId19"/>
    <p:sldId id="264" r:id="rId20"/>
    <p:sldId id="265" r:id="rId21"/>
    <p:sldId id="266" r:id="rId22"/>
    <p:sldId id="287" r:id="rId23"/>
    <p:sldId id="279" r:id="rId24"/>
    <p:sldId id="267" r:id="rId25"/>
    <p:sldId id="268" r:id="rId26"/>
    <p:sldId id="269" r:id="rId27"/>
    <p:sldId id="280" r:id="rId28"/>
    <p:sldId id="291" r:id="rId29"/>
    <p:sldId id="270" r:id="rId30"/>
    <p:sldId id="281" r:id="rId31"/>
    <p:sldId id="282" r:id="rId32"/>
    <p:sldId id="273" r:id="rId33"/>
    <p:sldId id="283" r:id="rId34"/>
    <p:sldId id="297" r:id="rId35"/>
    <p:sldId id="298" r:id="rId36"/>
    <p:sldId id="299" r:id="rId37"/>
    <p:sldId id="300" r:id="rId38"/>
    <p:sldId id="277" r:id="rId39"/>
    <p:sldId id="288" r:id="rId40"/>
    <p:sldId id="309" r:id="rId41"/>
    <p:sldId id="289" r:id="rId42"/>
    <p:sldId id="290" r:id="rId43"/>
    <p:sldId id="307" r:id="rId44"/>
    <p:sldId id="310" r:id="rId45"/>
    <p:sldId id="285" r:id="rId46"/>
  </p:sldIdLst>
  <p:sldSz cx="9144000" cy="6858000" type="screen4x3"/>
  <p:notesSz cx="6858000" cy="9144000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aotia%20Latvia%20Fig%20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3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4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16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%20EXT.xlsx" TargetMode="External"/><Relationship Id="rId1" Type="http://schemas.openxmlformats.org/officeDocument/2006/relationships/themeOverride" Target="../theme/themeOverride17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%20EXT.xlsx" TargetMode="External"/><Relationship Id="rId1" Type="http://schemas.openxmlformats.org/officeDocument/2006/relationships/themeOverride" Target="../theme/themeOverride18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%20EXT.xlsx" TargetMode="External"/><Relationship Id="rId1" Type="http://schemas.openxmlformats.org/officeDocument/2006/relationships/themeOverride" Target="../theme/themeOverride19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%20EXT.xlsx" TargetMode="External"/><Relationship Id="rId1" Type="http://schemas.openxmlformats.org/officeDocument/2006/relationships/themeOverride" Target="../theme/themeOverride20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21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22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23.xm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Croatia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My%20Documents\N&#253;%20g&#246;gn\Croatia1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32641885389326919"/>
          <c:y val="5.092592592592618E-2"/>
          <c:w val="0.60987423447070177"/>
          <c:h val="0.79869969378828576"/>
        </c:manualLayout>
      </c:layout>
      <c:barChart>
        <c:barDir val="bar"/>
        <c:grouping val="clustered"/>
        <c:ser>
          <c:idx val="0"/>
          <c:order val="0"/>
          <c:tx>
            <c:strRef>
              <c:f>Sheet1!$C$3</c:f>
              <c:strCache>
                <c:ptCount val="1"/>
                <c:pt idx="0">
                  <c:v>1991</c:v>
                </c:pt>
              </c:strCache>
            </c:strRef>
          </c:tx>
          <c:cat>
            <c:strRef>
              <c:f>Sheet1!$B$4:$B$12</c:f>
              <c:strCache>
                <c:ptCount val="9"/>
                <c:pt idx="0">
                  <c:v>Bosnia and Herzegovina</c:v>
                </c:pt>
                <c:pt idx="1">
                  <c:v>Macedonia, FYR</c:v>
                </c:pt>
                <c:pt idx="2">
                  <c:v>Montenegro</c:v>
                </c:pt>
                <c:pt idx="3">
                  <c:v>Serbia</c:v>
                </c:pt>
                <c:pt idx="4">
                  <c:v>Latvia</c:v>
                </c:pt>
                <c:pt idx="5">
                  <c:v>Croatia</c:v>
                </c:pt>
                <c:pt idx="6">
                  <c:v>Lithuania</c:v>
                </c:pt>
                <c:pt idx="7">
                  <c:v>Estonia</c:v>
                </c:pt>
                <c:pt idx="8">
                  <c:v>Slovenia</c:v>
                </c:pt>
              </c:strCache>
            </c:strRef>
          </c:cat>
          <c:val>
            <c:numRef>
              <c:f>Sheet1!$C$4:$C$12</c:f>
              <c:numCache>
                <c:formatCode>#,##0.00</c:formatCode>
                <c:ptCount val="9"/>
                <c:pt idx="1">
                  <c:v>7772.9</c:v>
                </c:pt>
                <c:pt idx="3">
                  <c:v>11698.8</c:v>
                </c:pt>
                <c:pt idx="4">
                  <c:v>8839.4</c:v>
                </c:pt>
                <c:pt idx="5">
                  <c:v>11149.4</c:v>
                </c:pt>
                <c:pt idx="6">
                  <c:v>11915.7</c:v>
                </c:pt>
                <c:pt idx="7">
                  <c:v>9426.9</c:v>
                </c:pt>
                <c:pt idx="8">
                  <c:v>14914.5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Sheet1!$B$4:$B$12</c:f>
              <c:strCache>
                <c:ptCount val="9"/>
                <c:pt idx="0">
                  <c:v>Bosnia and Herzegovina</c:v>
                </c:pt>
                <c:pt idx="1">
                  <c:v>Macedonia, FYR</c:v>
                </c:pt>
                <c:pt idx="2">
                  <c:v>Montenegro</c:v>
                </c:pt>
                <c:pt idx="3">
                  <c:v>Serbia</c:v>
                </c:pt>
                <c:pt idx="4">
                  <c:v>Latvia</c:v>
                </c:pt>
                <c:pt idx="5">
                  <c:v>Croatia</c:v>
                </c:pt>
                <c:pt idx="6">
                  <c:v>Lithuania</c:v>
                </c:pt>
                <c:pt idx="7">
                  <c:v>Estonia</c:v>
                </c:pt>
                <c:pt idx="8">
                  <c:v>Slovenia</c:v>
                </c:pt>
              </c:strCache>
            </c:strRef>
          </c:cat>
          <c:val>
            <c:numRef>
              <c:f>Sheet1!$D$4:$D$12</c:f>
              <c:numCache>
                <c:formatCode>#,##0.00</c:formatCode>
                <c:ptCount val="9"/>
                <c:pt idx="0">
                  <c:v>7513.5</c:v>
                </c:pt>
                <c:pt idx="1">
                  <c:v>8837.2999999999811</c:v>
                </c:pt>
                <c:pt idx="2">
                  <c:v>10683.5</c:v>
                </c:pt>
                <c:pt idx="3">
                  <c:v>10741.1</c:v>
                </c:pt>
                <c:pt idx="4">
                  <c:v>15592.3</c:v>
                </c:pt>
                <c:pt idx="5">
                  <c:v>17218.599999999897</c:v>
                </c:pt>
                <c:pt idx="6">
                  <c:v>17466.8</c:v>
                </c:pt>
                <c:pt idx="7">
                  <c:v>18638.8</c:v>
                </c:pt>
                <c:pt idx="8">
                  <c:v>26940.799999999996</c:v>
                </c:pt>
              </c:numCache>
            </c:numRef>
          </c:val>
        </c:ser>
        <c:axId val="85192704"/>
        <c:axId val="85194624"/>
      </c:barChart>
      <c:catAx>
        <c:axId val="85192704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/>
            </a:pPr>
            <a:endParaRPr lang="is-IS"/>
          </a:p>
        </c:txPr>
        <c:crossAx val="85194624"/>
        <c:crosses val="autoZero"/>
        <c:auto val="1"/>
        <c:lblAlgn val="ctr"/>
        <c:lblOffset val="100"/>
      </c:catAx>
      <c:valAx>
        <c:axId val="85194624"/>
        <c:scaling>
          <c:orientation val="minMax"/>
        </c:scaling>
        <c:axPos val="b"/>
        <c:majorGridlines/>
        <c:numFmt formatCode="General" sourceLinked="1"/>
        <c:tickLblPos val="nextTo"/>
        <c:txPr>
          <a:bodyPr rot="0"/>
          <a:lstStyle/>
          <a:p>
            <a:pPr>
              <a:defRPr sz="1400"/>
            </a:pPr>
            <a:endParaRPr lang="is-IS"/>
          </a:p>
        </c:txPr>
        <c:crossAx val="85192704"/>
        <c:crosses val="autoZero"/>
        <c:crossBetween val="between"/>
        <c:majorUnit val="5000"/>
        <c:dispUnits>
          <c:builtInUnit val="thousands"/>
          <c:dispUnitsLbl>
            <c:layout/>
            <c:txPr>
              <a:bodyPr/>
              <a:lstStyle/>
              <a:p>
                <a:pPr>
                  <a:defRPr sz="1200" b="0"/>
                </a:pPr>
                <a:endParaRPr lang="is-I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72260715832522771"/>
          <c:y val="0.57817861082823752"/>
          <c:w val="0.22253857131699847"/>
          <c:h val="0.1113137690255091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noFill/>
    <a:ln w="9525">
      <a:solidFill>
        <a:srgbClr val="B83D68"/>
      </a:solidFill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1419072615923011E-2"/>
          <c:y val="5.1400554097404488E-2"/>
          <c:w val="0.87992804024496962"/>
          <c:h val="0.76084098862642469"/>
        </c:manualLayout>
      </c:layout>
      <c:lineChart>
        <c:grouping val="standard"/>
        <c:ser>
          <c:idx val="0"/>
          <c:order val="0"/>
          <c:tx>
            <c:strRef>
              <c:f>Fert!$B$4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Fert!$C$3:$AX$3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Fert!$C$4:$AX$4</c:f>
              <c:numCache>
                <c:formatCode>General</c:formatCode>
                <c:ptCount val="48"/>
                <c:pt idx="0">
                  <c:v>2.2999999999999998</c:v>
                </c:pt>
                <c:pt idx="2">
                  <c:v>2.2999999999999998</c:v>
                </c:pt>
                <c:pt idx="5">
                  <c:v>2.2000000000000002</c:v>
                </c:pt>
                <c:pt idx="7">
                  <c:v>2.1</c:v>
                </c:pt>
                <c:pt idx="10">
                  <c:v>2</c:v>
                </c:pt>
                <c:pt idx="12">
                  <c:v>2</c:v>
                </c:pt>
                <c:pt idx="15">
                  <c:v>2</c:v>
                </c:pt>
                <c:pt idx="17">
                  <c:v>2</c:v>
                </c:pt>
                <c:pt idx="20">
                  <c:v>1.9000000000000001</c:v>
                </c:pt>
                <c:pt idx="22">
                  <c:v>1.9000000000000001</c:v>
                </c:pt>
                <c:pt idx="23">
                  <c:v>1.9000000000000001</c:v>
                </c:pt>
                <c:pt idx="24">
                  <c:v>1.9000000000000001</c:v>
                </c:pt>
                <c:pt idx="25">
                  <c:v>1.8</c:v>
                </c:pt>
                <c:pt idx="26">
                  <c:v>1.8</c:v>
                </c:pt>
                <c:pt idx="27">
                  <c:v>1.6</c:v>
                </c:pt>
                <c:pt idx="28">
                  <c:v>1.8</c:v>
                </c:pt>
                <c:pt idx="29">
                  <c:v>1.6</c:v>
                </c:pt>
                <c:pt idx="30">
                  <c:v>1.6</c:v>
                </c:pt>
                <c:pt idx="31">
                  <c:v>1.5</c:v>
                </c:pt>
                <c:pt idx="32">
                  <c:v>1.5</c:v>
                </c:pt>
                <c:pt idx="33">
                  <c:v>1.5</c:v>
                </c:pt>
                <c:pt idx="34">
                  <c:v>1.5</c:v>
                </c:pt>
                <c:pt idx="35">
                  <c:v>1.6</c:v>
                </c:pt>
                <c:pt idx="36">
                  <c:v>1.7</c:v>
                </c:pt>
                <c:pt idx="37">
                  <c:v>1.7</c:v>
                </c:pt>
                <c:pt idx="38">
                  <c:v>1.4</c:v>
                </c:pt>
                <c:pt idx="39">
                  <c:v>1.4</c:v>
                </c:pt>
                <c:pt idx="40">
                  <c:v>1.4</c:v>
                </c:pt>
                <c:pt idx="41">
                  <c:v>1.4</c:v>
                </c:pt>
                <c:pt idx="42">
                  <c:v>1.3</c:v>
                </c:pt>
                <c:pt idx="43">
                  <c:v>1.3</c:v>
                </c:pt>
                <c:pt idx="44">
                  <c:v>1.4</c:v>
                </c:pt>
                <c:pt idx="45">
                  <c:v>1.4</c:v>
                </c:pt>
                <c:pt idx="46">
                  <c:v>1.4</c:v>
                </c:pt>
                <c:pt idx="47">
                  <c:v>1.4</c:v>
                </c:pt>
              </c:numCache>
            </c:numRef>
          </c:val>
        </c:ser>
        <c:ser>
          <c:idx val="1"/>
          <c:order val="1"/>
          <c:tx>
            <c:strRef>
              <c:f>Fert!$B$5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Fert!$C$3:$AX$3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Fert!$C$5:$AX$5</c:f>
              <c:numCache>
                <c:formatCode>General</c:formatCode>
                <c:ptCount val="48"/>
                <c:pt idx="0">
                  <c:v>1.9000000000000001</c:v>
                </c:pt>
                <c:pt idx="1">
                  <c:v>1.9000000000000001</c:v>
                </c:pt>
                <c:pt idx="2">
                  <c:v>1.9000000000000001</c:v>
                </c:pt>
                <c:pt idx="3">
                  <c:v>1.8</c:v>
                </c:pt>
                <c:pt idx="4">
                  <c:v>1.8</c:v>
                </c:pt>
                <c:pt idx="5">
                  <c:v>1.7</c:v>
                </c:pt>
                <c:pt idx="6">
                  <c:v>1.8</c:v>
                </c:pt>
                <c:pt idx="7">
                  <c:v>1.8</c:v>
                </c:pt>
                <c:pt idx="8">
                  <c:v>1.8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1.9000000000000001</c:v>
                </c:pt>
                <c:pt idx="17">
                  <c:v>1.9000000000000001</c:v>
                </c:pt>
                <c:pt idx="18">
                  <c:v>1.9000000000000001</c:v>
                </c:pt>
                <c:pt idx="19">
                  <c:v>1.9000000000000001</c:v>
                </c:pt>
                <c:pt idx="20">
                  <c:v>1.9000000000000001</c:v>
                </c:pt>
                <c:pt idx="21">
                  <c:v>1.9000000000000001</c:v>
                </c:pt>
                <c:pt idx="22">
                  <c:v>2</c:v>
                </c:pt>
                <c:pt idx="23">
                  <c:v>2.1</c:v>
                </c:pt>
                <c:pt idx="24">
                  <c:v>2.1</c:v>
                </c:pt>
                <c:pt idx="25">
                  <c:v>2.1</c:v>
                </c:pt>
                <c:pt idx="26">
                  <c:v>2.1</c:v>
                </c:pt>
                <c:pt idx="27">
                  <c:v>2.2000000000000002</c:v>
                </c:pt>
                <c:pt idx="28">
                  <c:v>2.1</c:v>
                </c:pt>
                <c:pt idx="29">
                  <c:v>2</c:v>
                </c:pt>
                <c:pt idx="30">
                  <c:v>2</c:v>
                </c:pt>
                <c:pt idx="31">
                  <c:v>1.9000000000000001</c:v>
                </c:pt>
                <c:pt idx="32">
                  <c:v>1.7</c:v>
                </c:pt>
                <c:pt idx="33">
                  <c:v>1.5</c:v>
                </c:pt>
                <c:pt idx="34">
                  <c:v>1.4</c:v>
                </c:pt>
                <c:pt idx="35">
                  <c:v>1.2</c:v>
                </c:pt>
                <c:pt idx="36">
                  <c:v>1.2</c:v>
                </c:pt>
                <c:pt idx="37">
                  <c:v>1.1000000000000001</c:v>
                </c:pt>
                <c:pt idx="38">
                  <c:v>1.1000000000000001</c:v>
                </c:pt>
                <c:pt idx="39">
                  <c:v>1.2</c:v>
                </c:pt>
                <c:pt idx="40">
                  <c:v>1.2</c:v>
                </c:pt>
                <c:pt idx="41">
                  <c:v>1.2</c:v>
                </c:pt>
                <c:pt idx="42">
                  <c:v>1.2</c:v>
                </c:pt>
                <c:pt idx="43">
                  <c:v>1.3</c:v>
                </c:pt>
                <c:pt idx="44">
                  <c:v>1.2</c:v>
                </c:pt>
                <c:pt idx="45">
                  <c:v>1.3</c:v>
                </c:pt>
                <c:pt idx="46">
                  <c:v>1.4</c:v>
                </c:pt>
                <c:pt idx="47">
                  <c:v>1.4</c:v>
                </c:pt>
              </c:numCache>
            </c:numRef>
          </c:val>
        </c:ser>
        <c:marker val="1"/>
        <c:axId val="37509760"/>
        <c:axId val="37527936"/>
      </c:lineChart>
      <c:catAx>
        <c:axId val="3750976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7527936"/>
        <c:crosses val="autoZero"/>
        <c:auto val="1"/>
        <c:lblAlgn val="ctr"/>
        <c:lblOffset val="100"/>
        <c:tickLblSkip val="5"/>
      </c:catAx>
      <c:valAx>
        <c:axId val="37527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7509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904823100899706"/>
          <c:y val="0.576496316916422"/>
          <c:w val="0.30903800685870081"/>
          <c:h val="0.1674343832021009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852537182852164"/>
          <c:h val="0.76084098862642435"/>
        </c:manualLayout>
      </c:layout>
      <c:lineChart>
        <c:grouping val="standard"/>
        <c:ser>
          <c:idx val="0"/>
          <c:order val="0"/>
          <c:tx>
            <c:strRef>
              <c:f>Export!$B$4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Export!$C$3:$U$3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Export!$C$4:$U$4</c:f>
              <c:numCache>
                <c:formatCode>General</c:formatCode>
                <c:ptCount val="19"/>
                <c:pt idx="1">
                  <c:v>77.7</c:v>
                </c:pt>
                <c:pt idx="2">
                  <c:v>59.6</c:v>
                </c:pt>
                <c:pt idx="3">
                  <c:v>52.4</c:v>
                </c:pt>
                <c:pt idx="4">
                  <c:v>45.8</c:v>
                </c:pt>
                <c:pt idx="5">
                  <c:v>33</c:v>
                </c:pt>
                <c:pt idx="6">
                  <c:v>35.800000000000004</c:v>
                </c:pt>
                <c:pt idx="7">
                  <c:v>35.5</c:v>
                </c:pt>
                <c:pt idx="8">
                  <c:v>35.1</c:v>
                </c:pt>
                <c:pt idx="9">
                  <c:v>36.5</c:v>
                </c:pt>
                <c:pt idx="10">
                  <c:v>42</c:v>
                </c:pt>
                <c:pt idx="11">
                  <c:v>43.8</c:v>
                </c:pt>
                <c:pt idx="12">
                  <c:v>41</c:v>
                </c:pt>
                <c:pt idx="13">
                  <c:v>42.9</c:v>
                </c:pt>
                <c:pt idx="14">
                  <c:v>43.3</c:v>
                </c:pt>
                <c:pt idx="15">
                  <c:v>42.6</c:v>
                </c:pt>
                <c:pt idx="16">
                  <c:v>43.4</c:v>
                </c:pt>
                <c:pt idx="17">
                  <c:v>42.8</c:v>
                </c:pt>
                <c:pt idx="18">
                  <c:v>41.9</c:v>
                </c:pt>
              </c:numCache>
            </c:numRef>
          </c:val>
        </c:ser>
        <c:ser>
          <c:idx val="1"/>
          <c:order val="1"/>
          <c:tx>
            <c:strRef>
              <c:f>Export!$B$5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Export!$C$3:$U$3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Export!$C$5:$U$5</c:f>
              <c:numCache>
                <c:formatCode>General</c:formatCode>
                <c:ptCount val="19"/>
                <c:pt idx="0">
                  <c:v>47.7</c:v>
                </c:pt>
                <c:pt idx="1">
                  <c:v>35.200000000000003</c:v>
                </c:pt>
                <c:pt idx="2">
                  <c:v>79.900000000000006</c:v>
                </c:pt>
                <c:pt idx="3">
                  <c:v>73.2</c:v>
                </c:pt>
                <c:pt idx="4">
                  <c:v>46.5</c:v>
                </c:pt>
                <c:pt idx="5">
                  <c:v>42.7</c:v>
                </c:pt>
                <c:pt idx="6">
                  <c:v>46.8</c:v>
                </c:pt>
                <c:pt idx="7">
                  <c:v>46.8</c:v>
                </c:pt>
                <c:pt idx="8">
                  <c:v>47.2</c:v>
                </c:pt>
                <c:pt idx="9">
                  <c:v>40.4</c:v>
                </c:pt>
                <c:pt idx="10">
                  <c:v>41.6</c:v>
                </c:pt>
                <c:pt idx="11">
                  <c:v>41.6</c:v>
                </c:pt>
                <c:pt idx="12">
                  <c:v>40.9</c:v>
                </c:pt>
                <c:pt idx="13">
                  <c:v>42.1</c:v>
                </c:pt>
                <c:pt idx="14">
                  <c:v>44</c:v>
                </c:pt>
                <c:pt idx="15">
                  <c:v>47.8</c:v>
                </c:pt>
                <c:pt idx="16">
                  <c:v>44.9</c:v>
                </c:pt>
                <c:pt idx="17">
                  <c:v>41.9</c:v>
                </c:pt>
              </c:numCache>
            </c:numRef>
          </c:val>
        </c:ser>
        <c:marker val="1"/>
        <c:axId val="37761408"/>
        <c:axId val="37762944"/>
      </c:lineChart>
      <c:catAx>
        <c:axId val="3776140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7762944"/>
        <c:crosses val="autoZero"/>
        <c:auto val="1"/>
        <c:lblAlgn val="ctr"/>
        <c:lblOffset val="100"/>
        <c:tickLblSkip val="2"/>
      </c:catAx>
      <c:valAx>
        <c:axId val="37762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7761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620144416122963"/>
          <c:y val="5.0542067658209393E-2"/>
          <c:w val="0.27657632967204793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68587051618545"/>
          <c:h val="0.76084098862642435"/>
        </c:manualLayout>
      </c:layout>
      <c:lineChart>
        <c:grouping val="standard"/>
        <c:ser>
          <c:idx val="0"/>
          <c:order val="0"/>
          <c:tx>
            <c:strRef>
              <c:f>Duties!$B$4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Duties!$C$3:$S$3</c:f>
              <c:numCache>
                <c:formatCode>General</c:formatCode>
                <c:ptCount val="1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</c:numCache>
            </c:numRef>
          </c:cat>
          <c:val>
            <c:numRef>
              <c:f>Duties!$C$4:$S$4</c:f>
              <c:numCache>
                <c:formatCode>General</c:formatCode>
                <c:ptCount val="17"/>
                <c:pt idx="0">
                  <c:v>7.6</c:v>
                </c:pt>
                <c:pt idx="1">
                  <c:v>18.600000000000001</c:v>
                </c:pt>
                <c:pt idx="2">
                  <c:v>14.6</c:v>
                </c:pt>
                <c:pt idx="3">
                  <c:v>14.8</c:v>
                </c:pt>
                <c:pt idx="4">
                  <c:v>14.8</c:v>
                </c:pt>
                <c:pt idx="5">
                  <c:v>13.6</c:v>
                </c:pt>
                <c:pt idx="6">
                  <c:v>14.6</c:v>
                </c:pt>
                <c:pt idx="7">
                  <c:v>10.5</c:v>
                </c:pt>
                <c:pt idx="8">
                  <c:v>11.6</c:v>
                </c:pt>
                <c:pt idx="9">
                  <c:v>9.8000000000000007</c:v>
                </c:pt>
                <c:pt idx="10">
                  <c:v>10.4</c:v>
                </c:pt>
                <c:pt idx="11">
                  <c:v>4.5</c:v>
                </c:pt>
                <c:pt idx="12">
                  <c:v>3.8</c:v>
                </c:pt>
                <c:pt idx="13">
                  <c:v>3.2</c:v>
                </c:pt>
                <c:pt idx="14">
                  <c:v>2.9</c:v>
                </c:pt>
                <c:pt idx="15">
                  <c:v>2.7</c:v>
                </c:pt>
                <c:pt idx="16">
                  <c:v>2.6</c:v>
                </c:pt>
              </c:numCache>
            </c:numRef>
          </c:val>
        </c:ser>
        <c:ser>
          <c:idx val="1"/>
          <c:order val="1"/>
          <c:tx>
            <c:strRef>
              <c:f>Duties!$B$5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Duties!$C$3:$S$3</c:f>
              <c:numCache>
                <c:formatCode>General</c:formatCode>
                <c:ptCount val="1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</c:numCache>
            </c:numRef>
          </c:cat>
          <c:val>
            <c:numRef>
              <c:f>Duties!$C$5:$S$5</c:f>
              <c:numCache>
                <c:formatCode>General</c:formatCode>
                <c:ptCount val="17"/>
                <c:pt idx="3">
                  <c:v>7.6</c:v>
                </c:pt>
                <c:pt idx="4">
                  <c:v>5.4</c:v>
                </c:pt>
                <c:pt idx="5">
                  <c:v>4.3</c:v>
                </c:pt>
                <c:pt idx="6">
                  <c:v>3.7</c:v>
                </c:pt>
                <c:pt idx="7">
                  <c:v>3</c:v>
                </c:pt>
                <c:pt idx="8">
                  <c:v>2.4</c:v>
                </c:pt>
                <c:pt idx="9">
                  <c:v>2.1</c:v>
                </c:pt>
                <c:pt idx="10">
                  <c:v>2.1</c:v>
                </c:pt>
                <c:pt idx="11">
                  <c:v>1.9000000000000001</c:v>
                </c:pt>
                <c:pt idx="12">
                  <c:v>2.1</c:v>
                </c:pt>
                <c:pt idx="13">
                  <c:v>1.7</c:v>
                </c:pt>
                <c:pt idx="14">
                  <c:v>1.4</c:v>
                </c:pt>
                <c:pt idx="15">
                  <c:v>1.2</c:v>
                </c:pt>
                <c:pt idx="16">
                  <c:v>1.2</c:v>
                </c:pt>
              </c:numCache>
            </c:numRef>
          </c:val>
        </c:ser>
        <c:marker val="1"/>
        <c:axId val="37788288"/>
        <c:axId val="37798272"/>
      </c:lineChart>
      <c:catAx>
        <c:axId val="377882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7798272"/>
        <c:crosses val="autoZero"/>
        <c:auto val="1"/>
        <c:lblAlgn val="ctr"/>
        <c:lblOffset val="100"/>
      </c:catAx>
      <c:valAx>
        <c:axId val="377982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778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679089482615612"/>
          <c:y val="5.0542067658209393E-2"/>
          <c:w val="0.30543115383796182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265507436570428"/>
          <c:y val="5.1400554097404488E-2"/>
          <c:w val="0.86146981627296593"/>
          <c:h val="0.76084098862642413"/>
        </c:manualLayout>
      </c:layout>
      <c:lineChart>
        <c:grouping val="standard"/>
        <c:ser>
          <c:idx val="0"/>
          <c:order val="0"/>
          <c:tx>
            <c:strRef>
              <c:f>Infl2!$B$4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Infl2!$C$3:$T$3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Infl2!$C$4:$T$4</c:f>
              <c:numCache>
                <c:formatCode>General</c:formatCode>
                <c:ptCount val="18"/>
                <c:pt idx="0">
                  <c:v>99.3</c:v>
                </c:pt>
                <c:pt idx="1">
                  <c:v>594.79999999999995</c:v>
                </c:pt>
                <c:pt idx="2" formatCode="#,##0.00">
                  <c:v>1466.8</c:v>
                </c:pt>
                <c:pt idx="3">
                  <c:v>111.8</c:v>
                </c:pt>
                <c:pt idx="4">
                  <c:v>23.9</c:v>
                </c:pt>
                <c:pt idx="5">
                  <c:v>3.8</c:v>
                </c:pt>
                <c:pt idx="6">
                  <c:v>7.2</c:v>
                </c:pt>
                <c:pt idx="7">
                  <c:v>8.2000000000000011</c:v>
                </c:pt>
                <c:pt idx="8">
                  <c:v>3.7</c:v>
                </c:pt>
                <c:pt idx="9">
                  <c:v>4.5</c:v>
                </c:pt>
                <c:pt idx="10">
                  <c:v>4</c:v>
                </c:pt>
                <c:pt idx="11">
                  <c:v>3.5</c:v>
                </c:pt>
                <c:pt idx="12">
                  <c:v>3.9</c:v>
                </c:pt>
                <c:pt idx="13">
                  <c:v>3.8</c:v>
                </c:pt>
                <c:pt idx="14">
                  <c:v>3.3</c:v>
                </c:pt>
                <c:pt idx="15">
                  <c:v>3.4</c:v>
                </c:pt>
                <c:pt idx="16">
                  <c:v>4</c:v>
                </c:pt>
                <c:pt idx="17">
                  <c:v>6.4</c:v>
                </c:pt>
              </c:numCache>
            </c:numRef>
          </c:val>
        </c:ser>
        <c:ser>
          <c:idx val="1"/>
          <c:order val="1"/>
          <c:tx>
            <c:strRef>
              <c:f>Infl2!$B$5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Infl2!$C$3:$T$3</c:f>
              <c:numCache>
                <c:formatCode>General</c:formatCod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numCache>
            </c:numRef>
          </c:cat>
          <c:val>
            <c:numRef>
              <c:f>Infl2!$C$5:$T$5</c:f>
              <c:numCache>
                <c:formatCode>General</c:formatCode>
                <c:ptCount val="18"/>
                <c:pt idx="0">
                  <c:v>162.6</c:v>
                </c:pt>
                <c:pt idx="1">
                  <c:v>932.5</c:v>
                </c:pt>
                <c:pt idx="2">
                  <c:v>53.7</c:v>
                </c:pt>
                <c:pt idx="3">
                  <c:v>36.200000000000003</c:v>
                </c:pt>
                <c:pt idx="4">
                  <c:v>27.5</c:v>
                </c:pt>
                <c:pt idx="5">
                  <c:v>14.9</c:v>
                </c:pt>
                <c:pt idx="6">
                  <c:v>7</c:v>
                </c:pt>
                <c:pt idx="7">
                  <c:v>4.5999999999999996</c:v>
                </c:pt>
                <c:pt idx="8">
                  <c:v>4.4000000000000004</c:v>
                </c:pt>
                <c:pt idx="9">
                  <c:v>4.2</c:v>
                </c:pt>
                <c:pt idx="10">
                  <c:v>1.7</c:v>
                </c:pt>
                <c:pt idx="11">
                  <c:v>3.6</c:v>
                </c:pt>
                <c:pt idx="12">
                  <c:v>3.6</c:v>
                </c:pt>
                <c:pt idx="13">
                  <c:v>7</c:v>
                </c:pt>
                <c:pt idx="14">
                  <c:v>10.200000000000001</c:v>
                </c:pt>
                <c:pt idx="15">
                  <c:v>9.9</c:v>
                </c:pt>
                <c:pt idx="16">
                  <c:v>20.3</c:v>
                </c:pt>
                <c:pt idx="17">
                  <c:v>15.2</c:v>
                </c:pt>
              </c:numCache>
            </c:numRef>
          </c:val>
        </c:ser>
        <c:marker val="1"/>
        <c:axId val="37942016"/>
        <c:axId val="37943552"/>
      </c:lineChart>
      <c:catAx>
        <c:axId val="3794201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7943552"/>
        <c:crosses val="autoZero"/>
        <c:auto val="1"/>
        <c:lblAlgn val="ctr"/>
        <c:lblOffset val="100"/>
        <c:tickLblSkip val="2"/>
      </c:catAx>
      <c:valAx>
        <c:axId val="379435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794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48346030686653"/>
          <c:y val="0.1616531787693205"/>
          <c:w val="0.28018318269278558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noFill/>
    <a:ln>
      <a:solidFill>
        <a:srgbClr val="B83D68"/>
      </a:solidFill>
    </a:ln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13031496062963"/>
          <c:h val="0.76084098862642413"/>
        </c:manualLayout>
      </c:layout>
      <c:lineChart>
        <c:grouping val="standard"/>
        <c:ser>
          <c:idx val="0"/>
          <c:order val="0"/>
          <c:tx>
            <c:strRef>
              <c:f>Money!$B$4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Money!$C$3:$Q$3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Money!$C$4:$Q$4</c:f>
              <c:numCache>
                <c:formatCode>General</c:formatCode>
                <c:ptCount val="15"/>
                <c:pt idx="0">
                  <c:v>15.7</c:v>
                </c:pt>
                <c:pt idx="1">
                  <c:v>18.2</c:v>
                </c:pt>
                <c:pt idx="2">
                  <c:v>24.1</c:v>
                </c:pt>
                <c:pt idx="3">
                  <c:v>30</c:v>
                </c:pt>
                <c:pt idx="4">
                  <c:v>33.6</c:v>
                </c:pt>
                <c:pt idx="5">
                  <c:v>34.6</c:v>
                </c:pt>
                <c:pt idx="6">
                  <c:v>36.4</c:v>
                </c:pt>
                <c:pt idx="7">
                  <c:v>46.8</c:v>
                </c:pt>
                <c:pt idx="8">
                  <c:v>53.3</c:v>
                </c:pt>
                <c:pt idx="9">
                  <c:v>53.9</c:v>
                </c:pt>
                <c:pt idx="10">
                  <c:v>54.9</c:v>
                </c:pt>
                <c:pt idx="11">
                  <c:v>56</c:v>
                </c:pt>
                <c:pt idx="12">
                  <c:v>59.2</c:v>
                </c:pt>
                <c:pt idx="13">
                  <c:v>63.7</c:v>
                </c:pt>
                <c:pt idx="14">
                  <c:v>64.8</c:v>
                </c:pt>
              </c:numCache>
            </c:numRef>
          </c:val>
        </c:ser>
        <c:ser>
          <c:idx val="1"/>
          <c:order val="1"/>
          <c:tx>
            <c:strRef>
              <c:f>Money!$B$5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Money!$C$3:$Q$3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Money!$C$5:$Q$5</c:f>
              <c:numCache>
                <c:formatCode>General</c:formatCode>
                <c:ptCount val="15"/>
                <c:pt idx="0">
                  <c:v>28.5</c:v>
                </c:pt>
                <c:pt idx="1">
                  <c:v>24.2</c:v>
                </c:pt>
                <c:pt idx="2">
                  <c:v>19.600000000000001</c:v>
                </c:pt>
                <c:pt idx="3">
                  <c:v>21.8</c:v>
                </c:pt>
                <c:pt idx="4">
                  <c:v>23.8</c:v>
                </c:pt>
                <c:pt idx="5">
                  <c:v>23.4</c:v>
                </c:pt>
                <c:pt idx="6">
                  <c:v>24.8</c:v>
                </c:pt>
                <c:pt idx="7">
                  <c:v>27.8</c:v>
                </c:pt>
                <c:pt idx="8">
                  <c:v>30.2</c:v>
                </c:pt>
                <c:pt idx="9">
                  <c:v>32.9</c:v>
                </c:pt>
                <c:pt idx="10">
                  <c:v>35.300000000000004</c:v>
                </c:pt>
                <c:pt idx="11">
                  <c:v>38.6</c:v>
                </c:pt>
                <c:pt idx="12">
                  <c:v>43.3</c:v>
                </c:pt>
                <c:pt idx="13">
                  <c:v>40.6</c:v>
                </c:pt>
                <c:pt idx="14">
                  <c:v>38.5</c:v>
                </c:pt>
              </c:numCache>
            </c:numRef>
          </c:val>
        </c:ser>
        <c:marker val="1"/>
        <c:axId val="38038144"/>
        <c:axId val="38052224"/>
      </c:lineChart>
      <c:catAx>
        <c:axId val="3803814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8052224"/>
        <c:crosses val="autoZero"/>
        <c:auto val="1"/>
        <c:lblAlgn val="ctr"/>
        <c:lblOffset val="100"/>
        <c:tickLblSkip val="2"/>
      </c:catAx>
      <c:valAx>
        <c:axId val="380522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8038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745822397200426"/>
          <c:y val="9.6838363954505707E-2"/>
          <c:w val="0.27657632967204793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963648293963249"/>
          <c:h val="0.76084098862642369"/>
        </c:manualLayout>
      </c:layout>
      <c:lineChart>
        <c:grouping val="standard"/>
        <c:ser>
          <c:idx val="0"/>
          <c:order val="0"/>
          <c:tx>
            <c:strRef>
              <c:f>Spread!$B$8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Spread!$C$7:$Q$7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Spread!$C$8:$Q$8</c:f>
              <c:numCache>
                <c:formatCode>General</c:formatCode>
                <c:ptCount val="15"/>
                <c:pt idx="0">
                  <c:v>16.399999999999999</c:v>
                </c:pt>
                <c:pt idx="1">
                  <c:v>14.7</c:v>
                </c:pt>
                <c:pt idx="2">
                  <c:v>16.899999999999999</c:v>
                </c:pt>
                <c:pt idx="3">
                  <c:v>11.2</c:v>
                </c:pt>
                <c:pt idx="4">
                  <c:v>11.1</c:v>
                </c:pt>
                <c:pt idx="5">
                  <c:v>10.6</c:v>
                </c:pt>
                <c:pt idx="6">
                  <c:v>8.3000000000000007</c:v>
                </c:pt>
                <c:pt idx="7">
                  <c:v>6.3</c:v>
                </c:pt>
                <c:pt idx="8">
                  <c:v>11</c:v>
                </c:pt>
                <c:pt idx="9">
                  <c:v>10.1</c:v>
                </c:pt>
                <c:pt idx="10">
                  <c:v>9.9</c:v>
                </c:pt>
                <c:pt idx="11">
                  <c:v>9.5</c:v>
                </c:pt>
                <c:pt idx="12">
                  <c:v>8.2000000000000011</c:v>
                </c:pt>
                <c:pt idx="13">
                  <c:v>7</c:v>
                </c:pt>
                <c:pt idx="14">
                  <c:v>7.2</c:v>
                </c:pt>
              </c:numCache>
            </c:numRef>
          </c:val>
        </c:ser>
        <c:ser>
          <c:idx val="1"/>
          <c:order val="1"/>
          <c:tx>
            <c:strRef>
              <c:f>Spread!$B$9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Spread!$C$7:$Q$7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Spread!$C$9:$Q$9</c:f>
              <c:numCache>
                <c:formatCode>General</c:formatCode>
                <c:ptCount val="15"/>
                <c:pt idx="0">
                  <c:v>24.2</c:v>
                </c:pt>
                <c:pt idx="1">
                  <c:v>19.8</c:v>
                </c:pt>
                <c:pt idx="2">
                  <c:v>14.1</c:v>
                </c:pt>
                <c:pt idx="3">
                  <c:v>9.4</c:v>
                </c:pt>
                <c:pt idx="4">
                  <c:v>9</c:v>
                </c:pt>
                <c:pt idx="5">
                  <c:v>9.2000000000000011</c:v>
                </c:pt>
                <c:pt idx="6">
                  <c:v>7.5</c:v>
                </c:pt>
                <c:pt idx="7">
                  <c:v>5.9</c:v>
                </c:pt>
                <c:pt idx="8">
                  <c:v>4.7</c:v>
                </c:pt>
                <c:pt idx="9">
                  <c:v>2.4</c:v>
                </c:pt>
                <c:pt idx="10">
                  <c:v>4.2</c:v>
                </c:pt>
                <c:pt idx="11">
                  <c:v>3.3</c:v>
                </c:pt>
                <c:pt idx="12">
                  <c:v>3.8</c:v>
                </c:pt>
                <c:pt idx="13">
                  <c:v>4.8</c:v>
                </c:pt>
                <c:pt idx="14">
                  <c:v>5.5</c:v>
                </c:pt>
              </c:numCache>
            </c:numRef>
          </c:val>
        </c:ser>
        <c:marker val="1"/>
        <c:axId val="38221312"/>
        <c:axId val="38222848"/>
      </c:lineChart>
      <c:catAx>
        <c:axId val="3822131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8222848"/>
        <c:crosses val="autoZero"/>
        <c:auto val="1"/>
        <c:lblAlgn val="ctr"/>
        <c:lblOffset val="100"/>
        <c:tickLblSkip val="2"/>
      </c:catAx>
      <c:valAx>
        <c:axId val="382228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8221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732936674169114"/>
          <c:y val="9.6838363954505707E-2"/>
          <c:w val="0.29100374175500382"/>
          <c:h val="0.16743438320210052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chemeClr val="tx2"/>
      </a:solidFill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963648293963249"/>
          <c:h val="0.76084098862642391"/>
        </c:manualLayout>
      </c:layout>
      <c:lineChart>
        <c:grouping val="standard"/>
        <c:ser>
          <c:idx val="0"/>
          <c:order val="0"/>
          <c:tx>
            <c:strRef>
              <c:f>Spread!$B$8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Spread!$C$7:$Q$7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Spread!$C$8:$Q$8</c:f>
              <c:numCache>
                <c:formatCode>General</c:formatCode>
                <c:ptCount val="15"/>
                <c:pt idx="0">
                  <c:v>16.399999999999999</c:v>
                </c:pt>
                <c:pt idx="1">
                  <c:v>14.7</c:v>
                </c:pt>
                <c:pt idx="2">
                  <c:v>16.899999999999999</c:v>
                </c:pt>
                <c:pt idx="3">
                  <c:v>11.2</c:v>
                </c:pt>
                <c:pt idx="4">
                  <c:v>11.1</c:v>
                </c:pt>
                <c:pt idx="5">
                  <c:v>10.6</c:v>
                </c:pt>
                <c:pt idx="6">
                  <c:v>8.3000000000000007</c:v>
                </c:pt>
                <c:pt idx="7">
                  <c:v>6.3</c:v>
                </c:pt>
                <c:pt idx="8">
                  <c:v>11</c:v>
                </c:pt>
                <c:pt idx="9">
                  <c:v>10.1</c:v>
                </c:pt>
                <c:pt idx="10">
                  <c:v>9.9</c:v>
                </c:pt>
                <c:pt idx="11">
                  <c:v>9.5</c:v>
                </c:pt>
                <c:pt idx="12">
                  <c:v>8.2000000000000011</c:v>
                </c:pt>
                <c:pt idx="13">
                  <c:v>7</c:v>
                </c:pt>
                <c:pt idx="14">
                  <c:v>7.2</c:v>
                </c:pt>
              </c:numCache>
            </c:numRef>
          </c:val>
        </c:ser>
        <c:ser>
          <c:idx val="1"/>
          <c:order val="1"/>
          <c:tx>
            <c:strRef>
              <c:f>Spread!$B$9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Spread!$C$7:$Q$7</c:f>
              <c:strCache>
                <c:ptCount val="1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</c:strCache>
            </c:strRef>
          </c:cat>
          <c:val>
            <c:numRef>
              <c:f>Spread!$C$9:$Q$9</c:f>
              <c:numCache>
                <c:formatCode>General</c:formatCode>
                <c:ptCount val="15"/>
                <c:pt idx="0">
                  <c:v>24.2</c:v>
                </c:pt>
                <c:pt idx="1">
                  <c:v>19.8</c:v>
                </c:pt>
                <c:pt idx="2">
                  <c:v>14.1</c:v>
                </c:pt>
                <c:pt idx="3">
                  <c:v>9.4</c:v>
                </c:pt>
                <c:pt idx="4">
                  <c:v>9</c:v>
                </c:pt>
                <c:pt idx="5">
                  <c:v>9.2000000000000011</c:v>
                </c:pt>
                <c:pt idx="6">
                  <c:v>7.5</c:v>
                </c:pt>
                <c:pt idx="7">
                  <c:v>5.9</c:v>
                </c:pt>
                <c:pt idx="8">
                  <c:v>4.7</c:v>
                </c:pt>
                <c:pt idx="9">
                  <c:v>2.4</c:v>
                </c:pt>
                <c:pt idx="10">
                  <c:v>4.2</c:v>
                </c:pt>
                <c:pt idx="11">
                  <c:v>3.3</c:v>
                </c:pt>
                <c:pt idx="12">
                  <c:v>3.8</c:v>
                </c:pt>
                <c:pt idx="13">
                  <c:v>4.8</c:v>
                </c:pt>
                <c:pt idx="14">
                  <c:v>5.5</c:v>
                </c:pt>
              </c:numCache>
            </c:numRef>
          </c:val>
        </c:ser>
        <c:marker val="1"/>
        <c:axId val="38268928"/>
        <c:axId val="38270464"/>
      </c:lineChart>
      <c:catAx>
        <c:axId val="3826892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8270464"/>
        <c:crosses val="autoZero"/>
        <c:auto val="1"/>
        <c:lblAlgn val="ctr"/>
        <c:lblOffset val="100"/>
        <c:tickLblSkip val="2"/>
      </c:catAx>
      <c:valAx>
        <c:axId val="382704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826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732936674169114"/>
          <c:y val="9.6838363954505707E-2"/>
          <c:w val="0.29100374175500382"/>
          <c:h val="0.1674343832021006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chemeClr val="tx2"/>
      </a:solidFill>
    </a:ln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374234470691159"/>
          <c:h val="0.74838582677165355"/>
        </c:manualLayout>
      </c:layout>
      <c:lineChart>
        <c:grouping val="standard"/>
        <c:ser>
          <c:idx val="0"/>
          <c:order val="0"/>
          <c:tx>
            <c:strRef>
              <c:f>Agr!$B$4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Agr!$C$3:$AE$3</c:f>
              <c:numCache>
                <c:formatCode>General</c:formatCod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numCache>
            </c:numRef>
          </c:cat>
          <c:val>
            <c:numRef>
              <c:f>Agr!$C$4:$AE$4</c:f>
              <c:numCache>
                <c:formatCode>General</c:formatCode>
                <c:ptCount val="29"/>
                <c:pt idx="10">
                  <c:v>10.9</c:v>
                </c:pt>
                <c:pt idx="11">
                  <c:v>10.9</c:v>
                </c:pt>
                <c:pt idx="12">
                  <c:v>14.8</c:v>
                </c:pt>
                <c:pt idx="13">
                  <c:v>13.9</c:v>
                </c:pt>
                <c:pt idx="14">
                  <c:v>11.5</c:v>
                </c:pt>
                <c:pt idx="15">
                  <c:v>9.6</c:v>
                </c:pt>
                <c:pt idx="16">
                  <c:v>9.3000000000000007</c:v>
                </c:pt>
                <c:pt idx="17">
                  <c:v>8.7000000000000011</c:v>
                </c:pt>
                <c:pt idx="18">
                  <c:v>8.9</c:v>
                </c:pt>
                <c:pt idx="19">
                  <c:v>9.1</c:v>
                </c:pt>
                <c:pt idx="20">
                  <c:v>8.4</c:v>
                </c:pt>
                <c:pt idx="21">
                  <c:v>8.4</c:v>
                </c:pt>
                <c:pt idx="22">
                  <c:v>8.2000000000000011</c:v>
                </c:pt>
                <c:pt idx="23">
                  <c:v>6.8</c:v>
                </c:pt>
                <c:pt idx="24">
                  <c:v>7.2</c:v>
                </c:pt>
                <c:pt idx="25">
                  <c:v>6.5</c:v>
                </c:pt>
                <c:pt idx="26">
                  <c:v>6.3</c:v>
                </c:pt>
                <c:pt idx="27">
                  <c:v>6.1</c:v>
                </c:pt>
                <c:pt idx="28">
                  <c:v>6.4</c:v>
                </c:pt>
              </c:numCache>
            </c:numRef>
          </c:val>
        </c:ser>
        <c:ser>
          <c:idx val="1"/>
          <c:order val="1"/>
          <c:tx>
            <c:strRef>
              <c:f>Agr!$B$5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Agr!$C$3:$AE$3</c:f>
              <c:numCache>
                <c:formatCode>General</c:formatCod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numCache>
            </c:numRef>
          </c:cat>
          <c:val>
            <c:numRef>
              <c:f>Agr!$C$5:$AE$5</c:f>
              <c:numCache>
                <c:formatCode>General</c:formatCode>
                <c:ptCount val="29"/>
                <c:pt idx="0">
                  <c:v>11.8</c:v>
                </c:pt>
                <c:pt idx="1">
                  <c:v>13.8</c:v>
                </c:pt>
                <c:pt idx="2">
                  <c:v>15.7</c:v>
                </c:pt>
                <c:pt idx="3">
                  <c:v>18.600000000000001</c:v>
                </c:pt>
                <c:pt idx="4">
                  <c:v>20.8</c:v>
                </c:pt>
                <c:pt idx="5">
                  <c:v>21.6</c:v>
                </c:pt>
                <c:pt idx="6">
                  <c:v>20.3</c:v>
                </c:pt>
                <c:pt idx="7">
                  <c:v>18</c:v>
                </c:pt>
                <c:pt idx="8">
                  <c:v>21.7</c:v>
                </c:pt>
                <c:pt idx="9">
                  <c:v>19.899999999999999</c:v>
                </c:pt>
                <c:pt idx="10">
                  <c:v>21.9</c:v>
                </c:pt>
                <c:pt idx="11">
                  <c:v>23.1</c:v>
                </c:pt>
                <c:pt idx="12">
                  <c:v>17.600000000000001</c:v>
                </c:pt>
                <c:pt idx="13">
                  <c:v>11.8</c:v>
                </c:pt>
                <c:pt idx="14">
                  <c:v>9.5</c:v>
                </c:pt>
                <c:pt idx="15">
                  <c:v>9.1</c:v>
                </c:pt>
                <c:pt idx="16">
                  <c:v>7.4</c:v>
                </c:pt>
                <c:pt idx="17">
                  <c:v>5.0999999999999996</c:v>
                </c:pt>
                <c:pt idx="18">
                  <c:v>4</c:v>
                </c:pt>
                <c:pt idx="19">
                  <c:v>3.9</c:v>
                </c:pt>
                <c:pt idx="20">
                  <c:v>4.5999999999999996</c:v>
                </c:pt>
                <c:pt idx="21">
                  <c:v>4.5</c:v>
                </c:pt>
                <c:pt idx="22">
                  <c:v>4.5999999999999996</c:v>
                </c:pt>
                <c:pt idx="23">
                  <c:v>4.0999999999999996</c:v>
                </c:pt>
                <c:pt idx="24">
                  <c:v>4.4000000000000004</c:v>
                </c:pt>
                <c:pt idx="25">
                  <c:v>4</c:v>
                </c:pt>
                <c:pt idx="26">
                  <c:v>3.5</c:v>
                </c:pt>
                <c:pt idx="27">
                  <c:v>3.3</c:v>
                </c:pt>
              </c:numCache>
            </c:numRef>
          </c:val>
        </c:ser>
        <c:marker val="1"/>
        <c:axId val="39028992"/>
        <c:axId val="39030784"/>
      </c:lineChart>
      <c:catAx>
        <c:axId val="3902899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030784"/>
        <c:crosses val="autoZero"/>
        <c:auto val="1"/>
        <c:lblAlgn val="ctr"/>
        <c:lblOffset val="100"/>
        <c:tickLblSkip val="4"/>
      </c:catAx>
      <c:valAx>
        <c:axId val="3903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028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906541326157495"/>
          <c:y val="0.5644310393169365"/>
          <c:w val="0.27296947665130677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145144356955728"/>
          <c:h val="0.74838582677165355"/>
        </c:manualLayout>
      </c:layout>
      <c:lineChart>
        <c:grouping val="standard"/>
        <c:ser>
          <c:idx val="0"/>
          <c:order val="0"/>
          <c:tx>
            <c:strRef>
              <c:f>Manuf2!$B$4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Manuf2!$C$3:$AD$3</c:f>
              <c:strCache>
                <c:ptCount val="2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</c:strCache>
            </c:strRef>
          </c:cat>
          <c:val>
            <c:numRef>
              <c:f>Manuf2!$C$4:$AD$4</c:f>
              <c:numCache>
                <c:formatCode>General</c:formatCode>
                <c:ptCount val="28"/>
                <c:pt idx="6">
                  <c:v>29.3</c:v>
                </c:pt>
                <c:pt idx="7">
                  <c:v>29.5</c:v>
                </c:pt>
                <c:pt idx="8">
                  <c:v>29</c:v>
                </c:pt>
                <c:pt idx="9">
                  <c:v>30.8</c:v>
                </c:pt>
                <c:pt idx="10">
                  <c:v>27.9</c:v>
                </c:pt>
                <c:pt idx="11">
                  <c:v>22.4</c:v>
                </c:pt>
                <c:pt idx="12">
                  <c:v>20.5</c:v>
                </c:pt>
                <c:pt idx="13">
                  <c:v>20.7</c:v>
                </c:pt>
                <c:pt idx="14">
                  <c:v>19.8</c:v>
                </c:pt>
                <c:pt idx="15">
                  <c:v>19.600000000000001</c:v>
                </c:pt>
                <c:pt idx="16">
                  <c:v>20.3</c:v>
                </c:pt>
                <c:pt idx="17">
                  <c:v>19.8</c:v>
                </c:pt>
                <c:pt idx="18">
                  <c:v>18.600000000000001</c:v>
                </c:pt>
                <c:pt idx="19">
                  <c:v>18.2</c:v>
                </c:pt>
                <c:pt idx="20">
                  <c:v>18.2</c:v>
                </c:pt>
                <c:pt idx="21">
                  <c:v>17.5</c:v>
                </c:pt>
                <c:pt idx="22">
                  <c:v>17.2</c:v>
                </c:pt>
                <c:pt idx="23">
                  <c:v>17.100000000000001</c:v>
                </c:pt>
                <c:pt idx="24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Manuf2!$B$5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Manuf2!$C$3:$AD$3</c:f>
              <c:strCache>
                <c:ptCount val="2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</c:strCache>
            </c:strRef>
          </c:cat>
          <c:val>
            <c:numRef>
              <c:f>Manuf2!$C$5:$AD$5</c:f>
              <c:numCache>
                <c:formatCode>General</c:formatCode>
                <c:ptCount val="28"/>
                <c:pt idx="0">
                  <c:v>46</c:v>
                </c:pt>
                <c:pt idx="1">
                  <c:v>45.1</c:v>
                </c:pt>
                <c:pt idx="2">
                  <c:v>42.2</c:v>
                </c:pt>
                <c:pt idx="3">
                  <c:v>37.300000000000004</c:v>
                </c:pt>
                <c:pt idx="4">
                  <c:v>35.200000000000003</c:v>
                </c:pt>
                <c:pt idx="5">
                  <c:v>37.1</c:v>
                </c:pt>
                <c:pt idx="6">
                  <c:v>38.9</c:v>
                </c:pt>
                <c:pt idx="7">
                  <c:v>40.1</c:v>
                </c:pt>
                <c:pt idx="8">
                  <c:v>36.9</c:v>
                </c:pt>
                <c:pt idx="9">
                  <c:v>37</c:v>
                </c:pt>
                <c:pt idx="10">
                  <c:v>34.5</c:v>
                </c:pt>
                <c:pt idx="11">
                  <c:v>35.700000000000003</c:v>
                </c:pt>
                <c:pt idx="12">
                  <c:v>28.2</c:v>
                </c:pt>
                <c:pt idx="13">
                  <c:v>23.1</c:v>
                </c:pt>
                <c:pt idx="14">
                  <c:v>19.899999999999999</c:v>
                </c:pt>
                <c:pt idx="15">
                  <c:v>20.7</c:v>
                </c:pt>
                <c:pt idx="16">
                  <c:v>19</c:v>
                </c:pt>
                <c:pt idx="17">
                  <c:v>20.2</c:v>
                </c:pt>
                <c:pt idx="18">
                  <c:v>16.399999999999999</c:v>
                </c:pt>
                <c:pt idx="19">
                  <c:v>14</c:v>
                </c:pt>
                <c:pt idx="20">
                  <c:v>13.7</c:v>
                </c:pt>
                <c:pt idx="21">
                  <c:v>13.9</c:v>
                </c:pt>
                <c:pt idx="22">
                  <c:v>13.7</c:v>
                </c:pt>
                <c:pt idx="23">
                  <c:v>13.3</c:v>
                </c:pt>
                <c:pt idx="24">
                  <c:v>13.2</c:v>
                </c:pt>
                <c:pt idx="25">
                  <c:v>12.6</c:v>
                </c:pt>
                <c:pt idx="26">
                  <c:v>11.8</c:v>
                </c:pt>
                <c:pt idx="27">
                  <c:v>10.8</c:v>
                </c:pt>
              </c:numCache>
            </c:numRef>
          </c:val>
        </c:ser>
        <c:marker val="1"/>
        <c:axId val="39064704"/>
        <c:axId val="39066240"/>
      </c:lineChart>
      <c:catAx>
        <c:axId val="3906470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066240"/>
        <c:crosses val="autoZero"/>
        <c:auto val="1"/>
        <c:lblAlgn val="ctr"/>
        <c:lblOffset val="100"/>
        <c:tickLblSkip val="3"/>
      </c:catAx>
      <c:valAx>
        <c:axId val="390662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064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674829419992716"/>
          <c:y val="0.12265124571279111"/>
          <c:w val="0.26936262363056845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852537182852164"/>
          <c:h val="0.76084098862642435"/>
        </c:manualLayout>
      </c:layout>
      <c:lineChart>
        <c:grouping val="standard"/>
        <c:ser>
          <c:idx val="0"/>
          <c:order val="0"/>
          <c:tx>
            <c:strRef>
              <c:f>Manuf!$B$4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Manuf!$C$3:$R$3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Manuf!$C$4:$R$4</c:f>
              <c:numCache>
                <c:formatCode>General</c:formatCode>
                <c:ptCount val="16"/>
                <c:pt idx="0">
                  <c:v>68</c:v>
                </c:pt>
                <c:pt idx="1">
                  <c:v>71.099999999999994</c:v>
                </c:pt>
                <c:pt idx="2">
                  <c:v>73.599999999999994</c:v>
                </c:pt>
                <c:pt idx="3">
                  <c:v>73.8</c:v>
                </c:pt>
                <c:pt idx="4">
                  <c:v>72.5</c:v>
                </c:pt>
                <c:pt idx="5">
                  <c:v>69.3</c:v>
                </c:pt>
                <c:pt idx="6">
                  <c:v>76.400000000000006</c:v>
                </c:pt>
                <c:pt idx="7">
                  <c:v>75.7</c:v>
                </c:pt>
                <c:pt idx="8">
                  <c:v>72.599999999999994</c:v>
                </c:pt>
                <c:pt idx="9">
                  <c:v>73.3</c:v>
                </c:pt>
                <c:pt idx="10">
                  <c:v>72.599999999999994</c:v>
                </c:pt>
                <c:pt idx="11">
                  <c:v>71.7</c:v>
                </c:pt>
                <c:pt idx="12">
                  <c:v>72.599999999999994</c:v>
                </c:pt>
                <c:pt idx="13">
                  <c:v>68.5</c:v>
                </c:pt>
                <c:pt idx="14">
                  <c:v>65.8</c:v>
                </c:pt>
                <c:pt idx="15">
                  <c:v>68.400000000000006</c:v>
                </c:pt>
              </c:numCache>
            </c:numRef>
          </c:val>
        </c:ser>
        <c:ser>
          <c:idx val="1"/>
          <c:order val="1"/>
          <c:tx>
            <c:strRef>
              <c:f>Manuf!$B$5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Manuf!$C$3:$R$3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Manuf!$C$5:$R$5</c:f>
              <c:numCache>
                <c:formatCode>General</c:formatCode>
                <c:ptCount val="16"/>
                <c:pt idx="2">
                  <c:v>65.099999999999994</c:v>
                </c:pt>
                <c:pt idx="3">
                  <c:v>58.1</c:v>
                </c:pt>
                <c:pt idx="4">
                  <c:v>60.8</c:v>
                </c:pt>
                <c:pt idx="5">
                  <c:v>58.2</c:v>
                </c:pt>
                <c:pt idx="6">
                  <c:v>57.8</c:v>
                </c:pt>
                <c:pt idx="7">
                  <c:v>56.2</c:v>
                </c:pt>
                <c:pt idx="8">
                  <c:v>55.5</c:v>
                </c:pt>
                <c:pt idx="9">
                  <c:v>58.6</c:v>
                </c:pt>
                <c:pt idx="10">
                  <c:v>57.5</c:v>
                </c:pt>
                <c:pt idx="11">
                  <c:v>58.5</c:v>
                </c:pt>
                <c:pt idx="12">
                  <c:v>60</c:v>
                </c:pt>
                <c:pt idx="13">
                  <c:v>55.4</c:v>
                </c:pt>
                <c:pt idx="14">
                  <c:v>59.4</c:v>
                </c:pt>
                <c:pt idx="15">
                  <c:v>60.2</c:v>
                </c:pt>
              </c:numCache>
            </c:numRef>
          </c:val>
        </c:ser>
        <c:marker val="1"/>
        <c:axId val="39528704"/>
        <c:axId val="39534592"/>
      </c:lineChart>
      <c:catAx>
        <c:axId val="3952870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534592"/>
        <c:crosses val="autoZero"/>
        <c:auto val="1"/>
        <c:lblAlgn val="ctr"/>
        <c:lblOffset val="100"/>
        <c:tickLblSkip val="3"/>
      </c:catAx>
      <c:valAx>
        <c:axId val="39534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528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68044619422636"/>
          <c:y val="0.47646799358413588"/>
          <c:w val="0.28379003571352479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2673840769903771"/>
          <c:y val="5.1400554097404488E-2"/>
          <c:w val="0.84460870516185482"/>
          <c:h val="0.76084098862642724"/>
        </c:manualLayout>
      </c:layout>
      <c:lineChart>
        <c:grouping val="standard"/>
        <c:ser>
          <c:idx val="0"/>
          <c:order val="0"/>
          <c:tx>
            <c:strRef>
              <c:f>GDPpcPPP!$B$4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GDPpcPPP!$C$3:$AE$3</c:f>
              <c:strCach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strCache>
            </c:strRef>
          </c:cat>
          <c:val>
            <c:numRef>
              <c:f>GDPpcPPP!$C$4:$AE$4</c:f>
              <c:numCache>
                <c:formatCode>General</c:formatCode>
                <c:ptCount val="29"/>
                <c:pt idx="10" formatCode="#,##0.00">
                  <c:v>13330.9</c:v>
                </c:pt>
                <c:pt idx="11" formatCode="#,##0.00">
                  <c:v>11149.4</c:v>
                </c:pt>
                <c:pt idx="12" formatCode="#,##0.00">
                  <c:v>9931.5</c:v>
                </c:pt>
                <c:pt idx="13" formatCode="#,##0.00">
                  <c:v>8799.7999999999811</c:v>
                </c:pt>
                <c:pt idx="14" formatCode="#,##0.00">
                  <c:v>9296.2999999999811</c:v>
                </c:pt>
                <c:pt idx="15" formatCode="#,##0.00">
                  <c:v>9887.7999999999811</c:v>
                </c:pt>
                <c:pt idx="16" formatCode="#,##0.00">
                  <c:v>10884.4</c:v>
                </c:pt>
                <c:pt idx="17" formatCode="#,##0.00">
                  <c:v>11419.2</c:v>
                </c:pt>
                <c:pt idx="18" formatCode="#,##0.00">
                  <c:v>11843.4</c:v>
                </c:pt>
                <c:pt idx="19" formatCode="#,##0.00">
                  <c:v>11537.3</c:v>
                </c:pt>
                <c:pt idx="20" formatCode="#,##0.00">
                  <c:v>12220.2</c:v>
                </c:pt>
                <c:pt idx="21" formatCode="#,##0.00">
                  <c:v>12648.8</c:v>
                </c:pt>
                <c:pt idx="22" formatCode="#,##0.00">
                  <c:v>13337.1</c:v>
                </c:pt>
                <c:pt idx="23" formatCode="#,##0.00">
                  <c:v>13998.3</c:v>
                </c:pt>
                <c:pt idx="24" formatCode="#,##0.00">
                  <c:v>14595.2</c:v>
                </c:pt>
                <c:pt idx="25" formatCode="#,##0.00">
                  <c:v>15200.6</c:v>
                </c:pt>
                <c:pt idx="26" formatCode="#,##0.00">
                  <c:v>15928.2</c:v>
                </c:pt>
                <c:pt idx="27" formatCode="#,##0.00">
                  <c:v>16814.900000000001</c:v>
                </c:pt>
                <c:pt idx="28" formatCode="#,##0.00">
                  <c:v>17218.599999999897</c:v>
                </c:pt>
              </c:numCache>
            </c:numRef>
          </c:val>
        </c:ser>
        <c:ser>
          <c:idx val="1"/>
          <c:order val="1"/>
          <c:tx>
            <c:strRef>
              <c:f>GDPpcPPP!$B$5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GDPpcPPP!$C$3:$AE$3</c:f>
              <c:strCach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strCache>
            </c:strRef>
          </c:cat>
          <c:val>
            <c:numRef>
              <c:f>GDPpcPPP!$C$5:$AE$5</c:f>
              <c:numCache>
                <c:formatCode>#,##0.00</c:formatCode>
                <c:ptCount val="29"/>
                <c:pt idx="0">
                  <c:v>8166.8</c:v>
                </c:pt>
                <c:pt idx="1">
                  <c:v>8462.5</c:v>
                </c:pt>
                <c:pt idx="2">
                  <c:v>8610.9</c:v>
                </c:pt>
                <c:pt idx="3">
                  <c:v>9004.4</c:v>
                </c:pt>
                <c:pt idx="4">
                  <c:v>9467.7000000000007</c:v>
                </c:pt>
                <c:pt idx="5">
                  <c:v>9374.5</c:v>
                </c:pt>
                <c:pt idx="6">
                  <c:v>9760.1</c:v>
                </c:pt>
                <c:pt idx="7">
                  <c:v>9928</c:v>
                </c:pt>
                <c:pt idx="8">
                  <c:v>10371.4</c:v>
                </c:pt>
                <c:pt idx="9">
                  <c:v>10895.7</c:v>
                </c:pt>
                <c:pt idx="10">
                  <c:v>10080.200000000004</c:v>
                </c:pt>
                <c:pt idx="11">
                  <c:v>8839.4</c:v>
                </c:pt>
                <c:pt idx="12">
                  <c:v>6068.7</c:v>
                </c:pt>
                <c:pt idx="13">
                  <c:v>5868.8</c:v>
                </c:pt>
                <c:pt idx="14">
                  <c:v>6086.8</c:v>
                </c:pt>
                <c:pt idx="15">
                  <c:v>6108.4</c:v>
                </c:pt>
                <c:pt idx="16">
                  <c:v>6401.1</c:v>
                </c:pt>
                <c:pt idx="17">
                  <c:v>7047.2</c:v>
                </c:pt>
                <c:pt idx="18">
                  <c:v>7502.6</c:v>
                </c:pt>
                <c:pt idx="19">
                  <c:v>7920.8</c:v>
                </c:pt>
                <c:pt idx="20">
                  <c:v>8532.7000000000007</c:v>
                </c:pt>
                <c:pt idx="21">
                  <c:v>9269.9</c:v>
                </c:pt>
                <c:pt idx="22">
                  <c:v>9958.5</c:v>
                </c:pt>
                <c:pt idx="23">
                  <c:v>10733.3</c:v>
                </c:pt>
                <c:pt idx="24">
                  <c:v>11728</c:v>
                </c:pt>
                <c:pt idx="25">
                  <c:v>13040.5</c:v>
                </c:pt>
                <c:pt idx="26">
                  <c:v>14716.1</c:v>
                </c:pt>
                <c:pt idx="27">
                  <c:v>16268.7</c:v>
                </c:pt>
                <c:pt idx="28">
                  <c:v>15592.3</c:v>
                </c:pt>
              </c:numCache>
            </c:numRef>
          </c:val>
        </c:ser>
        <c:marker val="1"/>
        <c:axId val="100500608"/>
        <c:axId val="100502528"/>
      </c:lineChart>
      <c:catAx>
        <c:axId val="10050060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100502528"/>
        <c:crosses val="autoZero"/>
        <c:auto val="1"/>
        <c:lblAlgn val="ctr"/>
        <c:lblOffset val="100"/>
      </c:catAx>
      <c:valAx>
        <c:axId val="100502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0050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928778853049172"/>
          <c:y val="5.5447868221635915E-2"/>
          <c:w val="0.32707227196239846"/>
          <c:h val="0.14218012829534837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852537182852164"/>
          <c:h val="0.76084098862642469"/>
        </c:manualLayout>
      </c:layout>
      <c:lineChart>
        <c:grouping val="standard"/>
        <c:ser>
          <c:idx val="0"/>
          <c:order val="0"/>
          <c:tx>
            <c:strRef>
              <c:f>Manuf!$B$4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Manuf!$C$3:$R$3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Manuf!$C$4:$R$4</c:f>
              <c:numCache>
                <c:formatCode>General</c:formatCode>
                <c:ptCount val="16"/>
                <c:pt idx="0">
                  <c:v>68</c:v>
                </c:pt>
                <c:pt idx="1">
                  <c:v>71.099999999999994</c:v>
                </c:pt>
                <c:pt idx="2">
                  <c:v>73.599999999999994</c:v>
                </c:pt>
                <c:pt idx="3">
                  <c:v>73.8</c:v>
                </c:pt>
                <c:pt idx="4">
                  <c:v>72.5</c:v>
                </c:pt>
                <c:pt idx="5">
                  <c:v>69.3</c:v>
                </c:pt>
                <c:pt idx="6">
                  <c:v>76.400000000000006</c:v>
                </c:pt>
                <c:pt idx="7">
                  <c:v>75.7</c:v>
                </c:pt>
                <c:pt idx="8">
                  <c:v>72.599999999999994</c:v>
                </c:pt>
                <c:pt idx="9">
                  <c:v>73.3</c:v>
                </c:pt>
                <c:pt idx="10">
                  <c:v>72.599999999999994</c:v>
                </c:pt>
                <c:pt idx="11">
                  <c:v>71.7</c:v>
                </c:pt>
                <c:pt idx="12">
                  <c:v>72.599999999999994</c:v>
                </c:pt>
                <c:pt idx="13">
                  <c:v>68.5</c:v>
                </c:pt>
                <c:pt idx="14">
                  <c:v>65.8</c:v>
                </c:pt>
                <c:pt idx="15">
                  <c:v>68.400000000000006</c:v>
                </c:pt>
              </c:numCache>
            </c:numRef>
          </c:val>
        </c:ser>
        <c:ser>
          <c:idx val="1"/>
          <c:order val="1"/>
          <c:tx>
            <c:strRef>
              <c:f>Manuf!$B$5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Manuf!$C$3:$R$3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Manuf!$C$5:$R$5</c:f>
              <c:numCache>
                <c:formatCode>General</c:formatCode>
                <c:ptCount val="16"/>
                <c:pt idx="2">
                  <c:v>65.099999999999994</c:v>
                </c:pt>
                <c:pt idx="3">
                  <c:v>58.1</c:v>
                </c:pt>
                <c:pt idx="4">
                  <c:v>60.8</c:v>
                </c:pt>
                <c:pt idx="5">
                  <c:v>58.2</c:v>
                </c:pt>
                <c:pt idx="6">
                  <c:v>57.8</c:v>
                </c:pt>
                <c:pt idx="7">
                  <c:v>56.2</c:v>
                </c:pt>
                <c:pt idx="8">
                  <c:v>55.5</c:v>
                </c:pt>
                <c:pt idx="9">
                  <c:v>58.6</c:v>
                </c:pt>
                <c:pt idx="10">
                  <c:v>57.5</c:v>
                </c:pt>
                <c:pt idx="11">
                  <c:v>58.5</c:v>
                </c:pt>
                <c:pt idx="12">
                  <c:v>60</c:v>
                </c:pt>
                <c:pt idx="13">
                  <c:v>55.4</c:v>
                </c:pt>
                <c:pt idx="14">
                  <c:v>59.4</c:v>
                </c:pt>
                <c:pt idx="15">
                  <c:v>60.2</c:v>
                </c:pt>
              </c:numCache>
            </c:numRef>
          </c:val>
        </c:ser>
        <c:marker val="1"/>
        <c:axId val="39612800"/>
        <c:axId val="39614336"/>
      </c:lineChart>
      <c:catAx>
        <c:axId val="3961280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614336"/>
        <c:crosses val="autoZero"/>
        <c:auto val="1"/>
        <c:lblAlgn val="ctr"/>
        <c:lblOffset val="100"/>
        <c:tickLblSkip val="3"/>
      </c:catAx>
      <c:valAx>
        <c:axId val="39614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612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968044619422642"/>
          <c:y val="0.47646799358413588"/>
          <c:w val="0.28379003571352479"/>
          <c:h val="0.1674343832021009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3635360797291642E-2"/>
          <c:w val="0.87574759405074365"/>
          <c:h val="0.7504427707406135"/>
        </c:manualLayout>
      </c:layout>
      <c:lineChart>
        <c:grouping val="standard"/>
        <c:ser>
          <c:idx val="0"/>
          <c:order val="0"/>
          <c:tx>
            <c:strRef>
              <c:f>'Ec.Freedom(2)'!$A$2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'Ec.Freedom(2)'!$B$1:$P$1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'Ec.Freedom(2)'!$B$2:$P$2</c:f>
              <c:numCache>
                <c:formatCode>General</c:formatCode>
                <c:ptCount val="15"/>
                <c:pt idx="0">
                  <c:v>55</c:v>
                </c:pt>
                <c:pt idx="1">
                  <c:v>62.4</c:v>
                </c:pt>
                <c:pt idx="2">
                  <c:v>63.4</c:v>
                </c:pt>
                <c:pt idx="3">
                  <c:v>64.2</c:v>
                </c:pt>
                <c:pt idx="4">
                  <c:v>63.4</c:v>
                </c:pt>
                <c:pt idx="5">
                  <c:v>66.400000000000006</c:v>
                </c:pt>
                <c:pt idx="6">
                  <c:v>65</c:v>
                </c:pt>
                <c:pt idx="7">
                  <c:v>66</c:v>
                </c:pt>
                <c:pt idx="8">
                  <c:v>67.400000000000006</c:v>
                </c:pt>
                <c:pt idx="9">
                  <c:v>66.3</c:v>
                </c:pt>
                <c:pt idx="10">
                  <c:v>66.900000000000006</c:v>
                </c:pt>
                <c:pt idx="11">
                  <c:v>67.900000000000006</c:v>
                </c:pt>
                <c:pt idx="12">
                  <c:v>68.3</c:v>
                </c:pt>
                <c:pt idx="13">
                  <c:v>66.599999999999994</c:v>
                </c:pt>
                <c:pt idx="14">
                  <c:v>66.2</c:v>
                </c:pt>
              </c:numCache>
            </c:numRef>
          </c:val>
        </c:ser>
        <c:ser>
          <c:idx val="1"/>
          <c:order val="1"/>
          <c:tx>
            <c:strRef>
              <c:f>'Ec.Freedom(2)'!$A$3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'Ec.Freedom(2)'!$B$1:$P$1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'Ec.Freedom(2)'!$B$3:$P$3</c:f>
              <c:numCache>
                <c:formatCode>General</c:formatCode>
                <c:ptCount val="15"/>
                <c:pt idx="0">
                  <c:v>48</c:v>
                </c:pt>
                <c:pt idx="1">
                  <c:v>46.7</c:v>
                </c:pt>
                <c:pt idx="2">
                  <c:v>51.7</c:v>
                </c:pt>
                <c:pt idx="3">
                  <c:v>53.1</c:v>
                </c:pt>
                <c:pt idx="4">
                  <c:v>53.6</c:v>
                </c:pt>
                <c:pt idx="5">
                  <c:v>50.7</c:v>
                </c:pt>
                <c:pt idx="6">
                  <c:v>51.1</c:v>
                </c:pt>
                <c:pt idx="7">
                  <c:v>53.3</c:v>
                </c:pt>
                <c:pt idx="8">
                  <c:v>53.1</c:v>
                </c:pt>
                <c:pt idx="9">
                  <c:v>51.9</c:v>
                </c:pt>
                <c:pt idx="10">
                  <c:v>53.6</c:v>
                </c:pt>
                <c:pt idx="11">
                  <c:v>53.4</c:v>
                </c:pt>
                <c:pt idx="12">
                  <c:v>54.1</c:v>
                </c:pt>
                <c:pt idx="13">
                  <c:v>55.1</c:v>
                </c:pt>
                <c:pt idx="14">
                  <c:v>59.2</c:v>
                </c:pt>
              </c:numCache>
            </c:numRef>
          </c:val>
        </c:ser>
        <c:marker val="1"/>
        <c:axId val="39594624"/>
        <c:axId val="39645568"/>
      </c:lineChart>
      <c:catAx>
        <c:axId val="3959462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645568"/>
        <c:crosses val="autoZero"/>
        <c:auto val="1"/>
        <c:lblAlgn val="ctr"/>
        <c:lblOffset val="100"/>
        <c:tickLblSkip val="2"/>
        <c:tickMarkSkip val="3"/>
      </c:catAx>
      <c:valAx>
        <c:axId val="39645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59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745823363603533"/>
          <c:y val="0.54605837475913954"/>
          <c:w val="0.28739688873426639"/>
          <c:h val="0.13542974169254146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574759405074365"/>
          <c:h val="0.89719889180519163"/>
        </c:manualLayout>
      </c:layout>
      <c:lineChart>
        <c:grouping val="standard"/>
        <c:ser>
          <c:idx val="0"/>
          <c:order val="0"/>
          <c:tx>
            <c:strRef>
              <c:f>Democracy!$A$2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Democracy!$B$2:$O$2</c:f>
              <c:numCache>
                <c:formatCode>0</c:formatCode>
                <c:ptCount val="14"/>
                <c:pt idx="0">
                  <c:v>-3</c:v>
                </c:pt>
                <c:pt idx="1">
                  <c:v>-3</c:v>
                </c:pt>
                <c:pt idx="2">
                  <c:v>-3</c:v>
                </c:pt>
                <c:pt idx="3">
                  <c:v>-3</c:v>
                </c:pt>
                <c:pt idx="4">
                  <c:v>-5</c:v>
                </c:pt>
                <c:pt idx="5">
                  <c:v>-5</c:v>
                </c:pt>
                <c:pt idx="6">
                  <c:v>-5</c:v>
                </c:pt>
                <c:pt idx="7">
                  <c:v>-5</c:v>
                </c:pt>
                <c:pt idx="8">
                  <c:v>1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 formatCode="General">
                  <c:v>7</c:v>
                </c:pt>
              </c:numCache>
            </c:numRef>
          </c:val>
        </c:ser>
        <c:ser>
          <c:idx val="1"/>
          <c:order val="1"/>
          <c:tx>
            <c:strRef>
              <c:f>Democracy!$A$3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Democracy!$B$3:$O$3</c:f>
              <c:numCache>
                <c:formatCode>0</c:formatCode>
                <c:ptCount val="14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 formatCode="General">
                  <c:v>8</c:v>
                </c:pt>
              </c:numCache>
            </c:numRef>
          </c:val>
        </c:ser>
        <c:marker val="1"/>
        <c:axId val="39948672"/>
        <c:axId val="39950208"/>
      </c:lineChart>
      <c:catAx>
        <c:axId val="3994867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9950208"/>
        <c:crosses val="autoZero"/>
        <c:auto val="1"/>
        <c:lblAlgn val="ctr"/>
        <c:lblOffset val="100"/>
        <c:tickLblSkip val="2"/>
      </c:catAx>
      <c:valAx>
        <c:axId val="39950208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948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412489063867015"/>
          <c:y val="0.29591243802857981"/>
          <c:w val="0.28018318269278558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574759405074365"/>
          <c:h val="0.89719889180519163"/>
        </c:manualLayout>
      </c:layout>
      <c:lineChart>
        <c:grouping val="standard"/>
        <c:ser>
          <c:idx val="0"/>
          <c:order val="0"/>
          <c:tx>
            <c:strRef>
              <c:f>Democracy!$A$2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Democracy!$B$2:$O$2</c:f>
              <c:numCache>
                <c:formatCode>0</c:formatCode>
                <c:ptCount val="14"/>
                <c:pt idx="0">
                  <c:v>-3</c:v>
                </c:pt>
                <c:pt idx="1">
                  <c:v>-3</c:v>
                </c:pt>
                <c:pt idx="2">
                  <c:v>-3</c:v>
                </c:pt>
                <c:pt idx="3">
                  <c:v>-3</c:v>
                </c:pt>
                <c:pt idx="4">
                  <c:v>-5</c:v>
                </c:pt>
                <c:pt idx="5">
                  <c:v>-5</c:v>
                </c:pt>
                <c:pt idx="6">
                  <c:v>-5</c:v>
                </c:pt>
                <c:pt idx="7">
                  <c:v>-5</c:v>
                </c:pt>
                <c:pt idx="8">
                  <c:v>1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 formatCode="General">
                  <c:v>7</c:v>
                </c:pt>
              </c:numCache>
            </c:numRef>
          </c:val>
        </c:ser>
        <c:ser>
          <c:idx val="1"/>
          <c:order val="1"/>
          <c:tx>
            <c:strRef>
              <c:f>Democracy!$A$3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Democracy!$B$3:$O$3</c:f>
              <c:numCache>
                <c:formatCode>0</c:formatCode>
                <c:ptCount val="14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 formatCode="General">
                  <c:v>8</c:v>
                </c:pt>
              </c:numCache>
            </c:numRef>
          </c:val>
        </c:ser>
        <c:marker val="1"/>
        <c:axId val="39971072"/>
        <c:axId val="40013824"/>
      </c:lineChart>
      <c:catAx>
        <c:axId val="3997107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013824"/>
        <c:crosses val="autoZero"/>
        <c:auto val="1"/>
        <c:lblAlgn val="ctr"/>
        <c:lblOffset val="100"/>
        <c:tickLblSkip val="2"/>
      </c:catAx>
      <c:valAx>
        <c:axId val="4001382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9971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412489063867015"/>
          <c:y val="0.29591243802857981"/>
          <c:w val="0.28018318269278558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574759405074365"/>
          <c:h val="0.89719889180519163"/>
        </c:manualLayout>
      </c:layout>
      <c:lineChart>
        <c:grouping val="standard"/>
        <c:ser>
          <c:idx val="0"/>
          <c:order val="0"/>
          <c:tx>
            <c:strRef>
              <c:f>Democracy!$A$2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Democracy!$B$2:$O$2</c:f>
              <c:numCache>
                <c:formatCode>0</c:formatCode>
                <c:ptCount val="14"/>
                <c:pt idx="0">
                  <c:v>-3</c:v>
                </c:pt>
                <c:pt idx="1">
                  <c:v>-3</c:v>
                </c:pt>
                <c:pt idx="2">
                  <c:v>-3</c:v>
                </c:pt>
                <c:pt idx="3">
                  <c:v>-3</c:v>
                </c:pt>
                <c:pt idx="4">
                  <c:v>-5</c:v>
                </c:pt>
                <c:pt idx="5">
                  <c:v>-5</c:v>
                </c:pt>
                <c:pt idx="6">
                  <c:v>-5</c:v>
                </c:pt>
                <c:pt idx="7">
                  <c:v>-5</c:v>
                </c:pt>
                <c:pt idx="8">
                  <c:v>1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7</c:v>
                </c:pt>
                <c:pt idx="13" formatCode="General">
                  <c:v>7</c:v>
                </c:pt>
              </c:numCache>
            </c:numRef>
          </c:val>
        </c:ser>
        <c:ser>
          <c:idx val="1"/>
          <c:order val="1"/>
          <c:tx>
            <c:strRef>
              <c:f>Democracy!$A$3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Democracy!$B$1:$O$1</c:f>
              <c:numCache>
                <c:formatCode>General</c:formatCode>
                <c:ptCount val="14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</c:numCache>
            </c:numRef>
          </c:cat>
          <c:val>
            <c:numRef>
              <c:f>Democracy!$B$3:$O$3</c:f>
              <c:numCache>
                <c:formatCode>0</c:formatCode>
                <c:ptCount val="14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8</c:v>
                </c:pt>
                <c:pt idx="13" formatCode="General">
                  <c:v>8</c:v>
                </c:pt>
              </c:numCache>
            </c:numRef>
          </c:val>
        </c:ser>
        <c:marker val="1"/>
        <c:axId val="40104320"/>
        <c:axId val="40105856"/>
      </c:lineChart>
      <c:catAx>
        <c:axId val="4010432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105856"/>
        <c:crosses val="autoZero"/>
        <c:auto val="1"/>
        <c:lblAlgn val="ctr"/>
        <c:lblOffset val="100"/>
        <c:tickLblSkip val="2"/>
      </c:catAx>
      <c:valAx>
        <c:axId val="40105856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10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412489063867015"/>
          <c:y val="0.29591243802857981"/>
          <c:w val="0.28018318269278558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0405074365704284E-2"/>
          <c:y val="5.1400554097404488E-2"/>
          <c:w val="0.89538648293963008"/>
          <c:h val="0.79822506561679785"/>
        </c:manualLayout>
      </c:layout>
      <c:lineChart>
        <c:grouping val="standard"/>
        <c:ser>
          <c:idx val="0"/>
          <c:order val="0"/>
          <c:tx>
            <c:strRef>
              <c:f>Corr!$B$1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Corr!$A$2:$A$12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Corr!$B$2:$B$12</c:f>
              <c:numCache>
                <c:formatCode>General</c:formatCode>
                <c:ptCount val="11"/>
                <c:pt idx="1">
                  <c:v>2.7</c:v>
                </c:pt>
                <c:pt idx="2">
                  <c:v>3.7</c:v>
                </c:pt>
                <c:pt idx="3">
                  <c:v>3.9</c:v>
                </c:pt>
                <c:pt idx="4">
                  <c:v>3.8</c:v>
                </c:pt>
                <c:pt idx="5">
                  <c:v>3.7</c:v>
                </c:pt>
                <c:pt idx="6">
                  <c:v>3.5</c:v>
                </c:pt>
                <c:pt idx="7">
                  <c:v>3.4</c:v>
                </c:pt>
                <c:pt idx="8">
                  <c:v>3.4</c:v>
                </c:pt>
                <c:pt idx="9">
                  <c:v>4.0999999999999996</c:v>
                </c:pt>
                <c:pt idx="10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Corr!$C$1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Corr!$A$2:$A$12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Corr!$C$2:$C$12</c:f>
              <c:numCache>
                <c:formatCode>General</c:formatCode>
                <c:ptCount val="11"/>
                <c:pt idx="0">
                  <c:v>2.7</c:v>
                </c:pt>
                <c:pt idx="1">
                  <c:v>3.4</c:v>
                </c:pt>
                <c:pt idx="2">
                  <c:v>3.4</c:v>
                </c:pt>
                <c:pt idx="3">
                  <c:v>3.4</c:v>
                </c:pt>
                <c:pt idx="4">
                  <c:v>3.7</c:v>
                </c:pt>
                <c:pt idx="5">
                  <c:v>3.8</c:v>
                </c:pt>
                <c:pt idx="6">
                  <c:v>4</c:v>
                </c:pt>
                <c:pt idx="7">
                  <c:v>4.2</c:v>
                </c:pt>
                <c:pt idx="8">
                  <c:v>4.7</c:v>
                </c:pt>
                <c:pt idx="9">
                  <c:v>4.8</c:v>
                </c:pt>
                <c:pt idx="10">
                  <c:v>5</c:v>
                </c:pt>
              </c:numCache>
            </c:numRef>
          </c:val>
        </c:ser>
        <c:marker val="1"/>
        <c:axId val="40159872"/>
        <c:axId val="40165760"/>
      </c:lineChart>
      <c:catAx>
        <c:axId val="4015987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165760"/>
        <c:crosses val="autoZero"/>
        <c:auto val="1"/>
        <c:lblAlgn val="ctr"/>
        <c:lblOffset val="100"/>
      </c:catAx>
      <c:valAx>
        <c:axId val="401657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15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23593646826622"/>
          <c:y val="0.64061106995351302"/>
          <c:w val="0.301824300817224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0405074365704284E-2"/>
          <c:y val="5.1400554097404488E-2"/>
          <c:w val="0.89538648293962986"/>
          <c:h val="0.79822506561679785"/>
        </c:manualLayout>
      </c:layout>
      <c:lineChart>
        <c:grouping val="standard"/>
        <c:ser>
          <c:idx val="0"/>
          <c:order val="0"/>
          <c:tx>
            <c:strRef>
              <c:f>Corr!$B$1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Corr!$A$2:$A$12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Corr!$B$2:$B$12</c:f>
              <c:numCache>
                <c:formatCode>General</c:formatCode>
                <c:ptCount val="11"/>
                <c:pt idx="1">
                  <c:v>2.7</c:v>
                </c:pt>
                <c:pt idx="2">
                  <c:v>3.7</c:v>
                </c:pt>
                <c:pt idx="3">
                  <c:v>3.9</c:v>
                </c:pt>
                <c:pt idx="4">
                  <c:v>3.8</c:v>
                </c:pt>
                <c:pt idx="5">
                  <c:v>3.7</c:v>
                </c:pt>
                <c:pt idx="6">
                  <c:v>3.5</c:v>
                </c:pt>
                <c:pt idx="7">
                  <c:v>3.4</c:v>
                </c:pt>
                <c:pt idx="8">
                  <c:v>3.4</c:v>
                </c:pt>
                <c:pt idx="9">
                  <c:v>4.0999999999999996</c:v>
                </c:pt>
                <c:pt idx="10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Corr!$C$1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Corr!$A$2:$A$12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Corr!$C$2:$C$12</c:f>
              <c:numCache>
                <c:formatCode>General</c:formatCode>
                <c:ptCount val="11"/>
                <c:pt idx="0">
                  <c:v>2.7</c:v>
                </c:pt>
                <c:pt idx="1">
                  <c:v>3.4</c:v>
                </c:pt>
                <c:pt idx="2">
                  <c:v>3.4</c:v>
                </c:pt>
                <c:pt idx="3">
                  <c:v>3.4</c:v>
                </c:pt>
                <c:pt idx="4">
                  <c:v>3.7</c:v>
                </c:pt>
                <c:pt idx="5">
                  <c:v>3.8</c:v>
                </c:pt>
                <c:pt idx="6">
                  <c:v>4</c:v>
                </c:pt>
                <c:pt idx="7">
                  <c:v>4.2</c:v>
                </c:pt>
                <c:pt idx="8">
                  <c:v>4.7</c:v>
                </c:pt>
                <c:pt idx="9">
                  <c:v>4.8</c:v>
                </c:pt>
                <c:pt idx="10">
                  <c:v>5</c:v>
                </c:pt>
              </c:numCache>
            </c:numRef>
          </c:val>
        </c:ser>
        <c:marker val="1"/>
        <c:axId val="40379136"/>
        <c:axId val="40380672"/>
      </c:lineChart>
      <c:catAx>
        <c:axId val="4037913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380672"/>
        <c:crosses val="autoZero"/>
        <c:auto val="1"/>
        <c:lblAlgn val="ctr"/>
        <c:lblOffset val="100"/>
      </c:catAx>
      <c:valAx>
        <c:axId val="403806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379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23593646826622"/>
          <c:y val="0.64061106995351325"/>
          <c:w val="0.30182430081722422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6073331742623113E-2"/>
          <c:w val="0.88134623797025358"/>
          <c:h val="0.77988188976378225"/>
        </c:manualLayout>
      </c:layout>
      <c:barChart>
        <c:barDir val="col"/>
        <c:grouping val="clustered"/>
        <c:ser>
          <c:idx val="0"/>
          <c:order val="0"/>
          <c:tx>
            <c:strRef>
              <c:f>[2]Sheet1!$B$11</c:f>
              <c:strCache>
                <c:ptCount val="1"/>
                <c:pt idx="0">
                  <c:v>Croatia</c:v>
                </c:pt>
              </c:strCache>
            </c:strRef>
          </c:tx>
          <c:cat>
            <c:strRef>
              <c:f>[2]Sheet1!$A$12:$A$14</c:f>
              <c:strCache>
                <c:ptCount val="3"/>
                <c:pt idx="0">
                  <c:v>1988</c:v>
                </c:pt>
                <c:pt idx="1">
                  <c:v>1998</c:v>
                </c:pt>
                <c:pt idx="2">
                  <c:v>2004-5</c:v>
                </c:pt>
              </c:strCache>
            </c:strRef>
          </c:cat>
          <c:val>
            <c:numRef>
              <c:f>[2]Sheet1!$B$12:$B$14</c:f>
              <c:numCache>
                <c:formatCode>General</c:formatCode>
                <c:ptCount val="3"/>
                <c:pt idx="0">
                  <c:v>22.8</c:v>
                </c:pt>
                <c:pt idx="1">
                  <c:v>26.8</c:v>
                </c:pt>
                <c:pt idx="2">
                  <c:v>29</c:v>
                </c:pt>
              </c:numCache>
            </c:numRef>
          </c:val>
        </c:ser>
        <c:ser>
          <c:idx val="1"/>
          <c:order val="1"/>
          <c:tx>
            <c:strRef>
              <c:f>[2]Sheet1!$C$11</c:f>
              <c:strCache>
                <c:ptCount val="1"/>
                <c:pt idx="0">
                  <c:v>Latvia</c:v>
                </c:pt>
              </c:strCache>
            </c:strRef>
          </c:tx>
          <c:cat>
            <c:strRef>
              <c:f>[2]Sheet1!$A$12:$A$14</c:f>
              <c:strCache>
                <c:ptCount val="3"/>
                <c:pt idx="0">
                  <c:v>1988</c:v>
                </c:pt>
                <c:pt idx="1">
                  <c:v>1998</c:v>
                </c:pt>
                <c:pt idx="2">
                  <c:v>2004-5</c:v>
                </c:pt>
              </c:strCache>
            </c:strRef>
          </c:cat>
          <c:val>
            <c:numRef>
              <c:f>[2]Sheet1!$C$12:$C$14</c:f>
              <c:numCache>
                <c:formatCode>General</c:formatCode>
                <c:ptCount val="3"/>
                <c:pt idx="0">
                  <c:v>22.5</c:v>
                </c:pt>
                <c:pt idx="1">
                  <c:v>33.6</c:v>
                </c:pt>
                <c:pt idx="2">
                  <c:v>35.700000000000003</c:v>
                </c:pt>
              </c:numCache>
            </c:numRef>
          </c:val>
        </c:ser>
        <c:axId val="40422016"/>
        <c:axId val="40440192"/>
      </c:barChart>
      <c:catAx>
        <c:axId val="404220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440192"/>
        <c:crosses val="autoZero"/>
        <c:auto val="1"/>
        <c:lblAlgn val="ctr"/>
        <c:lblOffset val="100"/>
      </c:catAx>
      <c:valAx>
        <c:axId val="404401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42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139027143699032"/>
          <c:y val="5.4573579147686416E-2"/>
          <c:w val="0.26206343233245538"/>
          <c:h val="0.18265569076592741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422922134733172"/>
          <c:h val="0.74838582677165355"/>
        </c:manualLayout>
      </c:layout>
      <c:lineChart>
        <c:grouping val="standard"/>
        <c:ser>
          <c:idx val="0"/>
          <c:order val="0"/>
          <c:tx>
            <c:strRef>
              <c:f>LabPart!$B$4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LabPart!$C$3:$AD$3</c:f>
              <c:numCache>
                <c:formatCode>General</c:formatCode>
                <c:ptCount val="2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</c:numCache>
            </c:numRef>
          </c:cat>
          <c:val>
            <c:numRef>
              <c:f>LabPart!$C$4:$AD$4</c:f>
              <c:numCache>
                <c:formatCode>General</c:formatCode>
                <c:ptCount val="28"/>
                <c:pt idx="0">
                  <c:v>64.7</c:v>
                </c:pt>
                <c:pt idx="1">
                  <c:v>64.7</c:v>
                </c:pt>
                <c:pt idx="2">
                  <c:v>64.599999999999994</c:v>
                </c:pt>
                <c:pt idx="3">
                  <c:v>64.5</c:v>
                </c:pt>
                <c:pt idx="4">
                  <c:v>64.400000000000006</c:v>
                </c:pt>
                <c:pt idx="5">
                  <c:v>64.2</c:v>
                </c:pt>
                <c:pt idx="6">
                  <c:v>64</c:v>
                </c:pt>
                <c:pt idx="7">
                  <c:v>63.8</c:v>
                </c:pt>
                <c:pt idx="8">
                  <c:v>63.6</c:v>
                </c:pt>
                <c:pt idx="9">
                  <c:v>63.3</c:v>
                </c:pt>
                <c:pt idx="10">
                  <c:v>63</c:v>
                </c:pt>
                <c:pt idx="11">
                  <c:v>57.4</c:v>
                </c:pt>
                <c:pt idx="12">
                  <c:v>56.9</c:v>
                </c:pt>
                <c:pt idx="13">
                  <c:v>56.4</c:v>
                </c:pt>
                <c:pt idx="14">
                  <c:v>55.9</c:v>
                </c:pt>
                <c:pt idx="15">
                  <c:v>55.4</c:v>
                </c:pt>
                <c:pt idx="16">
                  <c:v>55</c:v>
                </c:pt>
                <c:pt idx="17">
                  <c:v>54.6</c:v>
                </c:pt>
                <c:pt idx="18">
                  <c:v>54.3</c:v>
                </c:pt>
                <c:pt idx="19">
                  <c:v>54</c:v>
                </c:pt>
                <c:pt idx="20">
                  <c:v>53.7</c:v>
                </c:pt>
                <c:pt idx="21">
                  <c:v>53</c:v>
                </c:pt>
                <c:pt idx="22">
                  <c:v>53.1</c:v>
                </c:pt>
                <c:pt idx="23">
                  <c:v>52.9</c:v>
                </c:pt>
                <c:pt idx="24">
                  <c:v>52.9</c:v>
                </c:pt>
                <c:pt idx="25">
                  <c:v>52.6</c:v>
                </c:pt>
                <c:pt idx="26">
                  <c:v>52.3</c:v>
                </c:pt>
                <c:pt idx="27">
                  <c:v>52.1</c:v>
                </c:pt>
              </c:numCache>
            </c:numRef>
          </c:val>
        </c:ser>
        <c:ser>
          <c:idx val="1"/>
          <c:order val="1"/>
          <c:tx>
            <c:strRef>
              <c:f>LabPart!$B$5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LabPart!$C$3:$AD$3</c:f>
              <c:numCache>
                <c:formatCode>General</c:formatCode>
                <c:ptCount val="28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</c:numCache>
            </c:numRef>
          </c:cat>
          <c:val>
            <c:numRef>
              <c:f>LabPart!$C$5:$AD$5</c:f>
              <c:numCache>
                <c:formatCode>General</c:formatCode>
                <c:ptCount val="28"/>
                <c:pt idx="0">
                  <c:v>71</c:v>
                </c:pt>
                <c:pt idx="1">
                  <c:v>71.099999999999994</c:v>
                </c:pt>
                <c:pt idx="2">
                  <c:v>71.2</c:v>
                </c:pt>
                <c:pt idx="3">
                  <c:v>71.3</c:v>
                </c:pt>
                <c:pt idx="4">
                  <c:v>71.3</c:v>
                </c:pt>
                <c:pt idx="5">
                  <c:v>71.400000000000006</c:v>
                </c:pt>
                <c:pt idx="6">
                  <c:v>71.2</c:v>
                </c:pt>
                <c:pt idx="7">
                  <c:v>71.099999999999994</c:v>
                </c:pt>
                <c:pt idx="8">
                  <c:v>70.7</c:v>
                </c:pt>
                <c:pt idx="9">
                  <c:v>70.3</c:v>
                </c:pt>
                <c:pt idx="10">
                  <c:v>69</c:v>
                </c:pt>
                <c:pt idx="11">
                  <c:v>67.599999999999994</c:v>
                </c:pt>
                <c:pt idx="12">
                  <c:v>66.099999999999994</c:v>
                </c:pt>
                <c:pt idx="13">
                  <c:v>64.5</c:v>
                </c:pt>
                <c:pt idx="14">
                  <c:v>62.9</c:v>
                </c:pt>
                <c:pt idx="15">
                  <c:v>61.1</c:v>
                </c:pt>
                <c:pt idx="16">
                  <c:v>59.2</c:v>
                </c:pt>
                <c:pt idx="17">
                  <c:v>59.1</c:v>
                </c:pt>
                <c:pt idx="18">
                  <c:v>58.2</c:v>
                </c:pt>
                <c:pt idx="19">
                  <c:v>57.7</c:v>
                </c:pt>
                <c:pt idx="20">
                  <c:v>56.2</c:v>
                </c:pt>
                <c:pt idx="21">
                  <c:v>56.4</c:v>
                </c:pt>
                <c:pt idx="22">
                  <c:v>58.2</c:v>
                </c:pt>
                <c:pt idx="23">
                  <c:v>58.2</c:v>
                </c:pt>
                <c:pt idx="24">
                  <c:v>58.7</c:v>
                </c:pt>
                <c:pt idx="25">
                  <c:v>58.7</c:v>
                </c:pt>
                <c:pt idx="26">
                  <c:v>60.7</c:v>
                </c:pt>
                <c:pt idx="27">
                  <c:v>60.4</c:v>
                </c:pt>
              </c:numCache>
            </c:numRef>
          </c:val>
        </c:ser>
        <c:marker val="1"/>
        <c:axId val="40448768"/>
        <c:axId val="40450304"/>
      </c:lineChart>
      <c:catAx>
        <c:axId val="4044876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450304"/>
        <c:crosses val="autoZero"/>
        <c:auto val="1"/>
        <c:lblAlgn val="ctr"/>
        <c:lblOffset val="100"/>
        <c:tickLblSkip val="3"/>
      </c:catAx>
      <c:valAx>
        <c:axId val="404503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44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742429513713881"/>
          <c:y val="0.529358724320106"/>
          <c:w val="0.29461059477574436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chemeClr val="accent1"/>
      </a:solidFill>
    </a:ln>
  </c:sp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963648293963249"/>
          <c:h val="0.74838582677165355"/>
        </c:manualLayout>
      </c:layout>
      <c:lineChart>
        <c:grouping val="standard"/>
        <c:ser>
          <c:idx val="0"/>
          <c:order val="0"/>
          <c:tx>
            <c:strRef>
              <c:f>Hours!$A$2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Hours!$B$1:$N$1</c:f>
              <c:numCache>
                <c:formatCode>General</c:formatCode>
                <c:ptCount val="13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</c:numCache>
            </c:numRef>
          </c:cat>
          <c:val>
            <c:numRef>
              <c:f>Hours!$B$2:$N$2</c:f>
              <c:numCache>
                <c:formatCode>General</c:formatCode>
                <c:ptCount val="13"/>
                <c:pt idx="0">
                  <c:v>42.5</c:v>
                </c:pt>
                <c:pt idx="1">
                  <c:v>42.6</c:v>
                </c:pt>
                <c:pt idx="2">
                  <c:v>42.2</c:v>
                </c:pt>
                <c:pt idx="3">
                  <c:v>41.9</c:v>
                </c:pt>
                <c:pt idx="4">
                  <c:v>41.9</c:v>
                </c:pt>
                <c:pt idx="5">
                  <c:v>41.5</c:v>
                </c:pt>
                <c:pt idx="6">
                  <c:v>41.5</c:v>
                </c:pt>
                <c:pt idx="7">
                  <c:v>41.5</c:v>
                </c:pt>
                <c:pt idx="8">
                  <c:v>41.5</c:v>
                </c:pt>
                <c:pt idx="9">
                  <c:v>41.3</c:v>
                </c:pt>
                <c:pt idx="10">
                  <c:v>41.2</c:v>
                </c:pt>
                <c:pt idx="11">
                  <c:v>41.2</c:v>
                </c:pt>
                <c:pt idx="1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Hours!$A$3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Hours!$B$1:$N$1</c:f>
              <c:numCache>
                <c:formatCode>General</c:formatCode>
                <c:ptCount val="13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</c:numCache>
            </c:numRef>
          </c:cat>
          <c:val>
            <c:numRef>
              <c:f>Hours!$B$3:$N$3</c:f>
              <c:numCache>
                <c:formatCode>General</c:formatCode>
                <c:ptCount val="13"/>
                <c:pt idx="0">
                  <c:v>40.1</c:v>
                </c:pt>
                <c:pt idx="1">
                  <c:v>41.2</c:v>
                </c:pt>
                <c:pt idx="2">
                  <c:v>41</c:v>
                </c:pt>
                <c:pt idx="3">
                  <c:v>41.2</c:v>
                </c:pt>
                <c:pt idx="4">
                  <c:v>41.4</c:v>
                </c:pt>
                <c:pt idx="5">
                  <c:v>41.3</c:v>
                </c:pt>
                <c:pt idx="6">
                  <c:v>40.1</c:v>
                </c:pt>
                <c:pt idx="7">
                  <c:v>40</c:v>
                </c:pt>
                <c:pt idx="8">
                  <c:v>39.4</c:v>
                </c:pt>
                <c:pt idx="9">
                  <c:v>42.1</c:v>
                </c:pt>
                <c:pt idx="10">
                  <c:v>39.700000000000003</c:v>
                </c:pt>
                <c:pt idx="11">
                  <c:v>39.200000000000003</c:v>
                </c:pt>
                <c:pt idx="12">
                  <c:v>37.4</c:v>
                </c:pt>
              </c:numCache>
            </c:numRef>
          </c:val>
        </c:ser>
        <c:marker val="1"/>
        <c:axId val="40502400"/>
        <c:axId val="40503936"/>
      </c:lineChart>
      <c:catAx>
        <c:axId val="4050240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503936"/>
        <c:crosses val="autoZero"/>
        <c:auto val="1"/>
        <c:lblAlgn val="ctr"/>
        <c:lblOffset val="100"/>
        <c:tickLblSkip val="2"/>
      </c:catAx>
      <c:valAx>
        <c:axId val="40503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502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356933508311512"/>
          <c:y val="0.38387540099154438"/>
          <c:w val="0.29100374175500382"/>
          <c:h val="0.16743438320210052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2673840769903771"/>
          <c:y val="5.1400554097404488E-2"/>
          <c:w val="0.84460870516185482"/>
          <c:h val="0.76084098862642724"/>
        </c:manualLayout>
      </c:layout>
      <c:lineChart>
        <c:grouping val="standard"/>
        <c:ser>
          <c:idx val="0"/>
          <c:order val="0"/>
          <c:tx>
            <c:strRef>
              <c:f>GDPpcPPP!$B$4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strRef>
              <c:f>GDPpcPPP!$C$3:$AE$3</c:f>
              <c:strCach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strCache>
            </c:strRef>
          </c:cat>
          <c:val>
            <c:numRef>
              <c:f>GDPpcPPP!$C$4:$AE$4</c:f>
              <c:numCache>
                <c:formatCode>General</c:formatCode>
                <c:ptCount val="29"/>
                <c:pt idx="10" formatCode="#,##0.00">
                  <c:v>13330.9</c:v>
                </c:pt>
                <c:pt idx="11" formatCode="#,##0.00">
                  <c:v>11149.4</c:v>
                </c:pt>
                <c:pt idx="12" formatCode="#,##0.00">
                  <c:v>9931.5</c:v>
                </c:pt>
                <c:pt idx="13" formatCode="#,##0.00">
                  <c:v>8799.7999999999811</c:v>
                </c:pt>
                <c:pt idx="14" formatCode="#,##0.00">
                  <c:v>9296.2999999999811</c:v>
                </c:pt>
                <c:pt idx="15" formatCode="#,##0.00">
                  <c:v>9887.7999999999811</c:v>
                </c:pt>
                <c:pt idx="16" formatCode="#,##0.00">
                  <c:v>10884.4</c:v>
                </c:pt>
                <c:pt idx="17" formatCode="#,##0.00">
                  <c:v>11419.2</c:v>
                </c:pt>
                <c:pt idx="18" formatCode="#,##0.00">
                  <c:v>11843.4</c:v>
                </c:pt>
                <c:pt idx="19" formatCode="#,##0.00">
                  <c:v>11537.3</c:v>
                </c:pt>
                <c:pt idx="20" formatCode="#,##0.00">
                  <c:v>12220.2</c:v>
                </c:pt>
                <c:pt idx="21" formatCode="#,##0.00">
                  <c:v>12648.8</c:v>
                </c:pt>
                <c:pt idx="22" formatCode="#,##0.00">
                  <c:v>13337.1</c:v>
                </c:pt>
                <c:pt idx="23" formatCode="#,##0.00">
                  <c:v>13998.3</c:v>
                </c:pt>
                <c:pt idx="24" formatCode="#,##0.00">
                  <c:v>14595.2</c:v>
                </c:pt>
                <c:pt idx="25" formatCode="#,##0.00">
                  <c:v>15200.6</c:v>
                </c:pt>
                <c:pt idx="26" formatCode="#,##0.00">
                  <c:v>15928.2</c:v>
                </c:pt>
                <c:pt idx="27" formatCode="#,##0.00">
                  <c:v>16814.900000000001</c:v>
                </c:pt>
                <c:pt idx="28" formatCode="#,##0.00">
                  <c:v>17218.599999999897</c:v>
                </c:pt>
              </c:numCache>
            </c:numRef>
          </c:val>
        </c:ser>
        <c:ser>
          <c:idx val="1"/>
          <c:order val="1"/>
          <c:tx>
            <c:strRef>
              <c:f>GDPpcPPP!$B$5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strRef>
              <c:f>GDPpcPPP!$C$3:$AE$3</c:f>
              <c:strCach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strCache>
            </c:strRef>
          </c:cat>
          <c:val>
            <c:numRef>
              <c:f>GDPpcPPP!$C$5:$AE$5</c:f>
              <c:numCache>
                <c:formatCode>#,##0.00</c:formatCode>
                <c:ptCount val="29"/>
                <c:pt idx="0">
                  <c:v>8166.8</c:v>
                </c:pt>
                <c:pt idx="1">
                  <c:v>8462.5</c:v>
                </c:pt>
                <c:pt idx="2">
                  <c:v>8610.9</c:v>
                </c:pt>
                <c:pt idx="3">
                  <c:v>9004.4</c:v>
                </c:pt>
                <c:pt idx="4">
                  <c:v>9467.7000000000007</c:v>
                </c:pt>
                <c:pt idx="5">
                  <c:v>9374.5</c:v>
                </c:pt>
                <c:pt idx="6">
                  <c:v>9760.1</c:v>
                </c:pt>
                <c:pt idx="7">
                  <c:v>9928</c:v>
                </c:pt>
                <c:pt idx="8">
                  <c:v>10371.4</c:v>
                </c:pt>
                <c:pt idx="9">
                  <c:v>10895.7</c:v>
                </c:pt>
                <c:pt idx="10">
                  <c:v>10080.200000000004</c:v>
                </c:pt>
                <c:pt idx="11">
                  <c:v>8839.4</c:v>
                </c:pt>
                <c:pt idx="12">
                  <c:v>6068.7</c:v>
                </c:pt>
                <c:pt idx="13">
                  <c:v>5868.8</c:v>
                </c:pt>
                <c:pt idx="14">
                  <c:v>6086.8</c:v>
                </c:pt>
                <c:pt idx="15">
                  <c:v>6108.4</c:v>
                </c:pt>
                <c:pt idx="16">
                  <c:v>6401.1</c:v>
                </c:pt>
                <c:pt idx="17">
                  <c:v>7047.2</c:v>
                </c:pt>
                <c:pt idx="18">
                  <c:v>7502.6</c:v>
                </c:pt>
                <c:pt idx="19">
                  <c:v>7920.8</c:v>
                </c:pt>
                <c:pt idx="20">
                  <c:v>8532.7000000000007</c:v>
                </c:pt>
                <c:pt idx="21">
                  <c:v>9269.9</c:v>
                </c:pt>
                <c:pt idx="22">
                  <c:v>9958.5</c:v>
                </c:pt>
                <c:pt idx="23">
                  <c:v>10733.3</c:v>
                </c:pt>
                <c:pt idx="24">
                  <c:v>11728</c:v>
                </c:pt>
                <c:pt idx="25">
                  <c:v>13040.5</c:v>
                </c:pt>
                <c:pt idx="26">
                  <c:v>14716.1</c:v>
                </c:pt>
                <c:pt idx="27">
                  <c:v>16268.7</c:v>
                </c:pt>
                <c:pt idx="28">
                  <c:v>15592.3</c:v>
                </c:pt>
              </c:numCache>
            </c:numRef>
          </c:val>
        </c:ser>
        <c:marker val="1"/>
        <c:axId val="108307968"/>
        <c:axId val="108361600"/>
      </c:lineChart>
      <c:catAx>
        <c:axId val="10830796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108361600"/>
        <c:crosses val="autoZero"/>
        <c:auto val="1"/>
        <c:lblAlgn val="ctr"/>
        <c:lblOffset val="100"/>
      </c:catAx>
      <c:valAx>
        <c:axId val="108361600"/>
        <c:scaling>
          <c:logBase val="10"/>
          <c:orientation val="minMax"/>
          <c:min val="1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0830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092890665492814"/>
          <c:y val="0.10062676164166617"/>
          <c:w val="0.3451065370660949"/>
          <c:h val="0.11973186700819252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813031496062963"/>
          <c:h val="0.79822506561679785"/>
        </c:manualLayout>
      </c:layout>
      <c:lineChart>
        <c:grouping val="standard"/>
        <c:ser>
          <c:idx val="0"/>
          <c:order val="0"/>
          <c:tx>
            <c:strRef>
              <c:f>Unempl!$B$4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Unempl!$C$3:$N$3</c:f>
              <c:numCache>
                <c:formatCode>General</c:formatCode>
                <c:ptCount val="1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</c:numCache>
            </c:numRef>
          </c:cat>
          <c:val>
            <c:numRef>
              <c:f>Unempl!$C$4:$N$4</c:f>
              <c:numCache>
                <c:formatCode>General</c:formatCode>
                <c:ptCount val="12"/>
                <c:pt idx="0">
                  <c:v>10</c:v>
                </c:pt>
                <c:pt idx="1">
                  <c:v>9.9</c:v>
                </c:pt>
                <c:pt idx="2">
                  <c:v>11</c:v>
                </c:pt>
                <c:pt idx="3">
                  <c:v>13.5</c:v>
                </c:pt>
                <c:pt idx="4">
                  <c:v>16.100000000000001</c:v>
                </c:pt>
                <c:pt idx="5">
                  <c:v>20.399999999999999</c:v>
                </c:pt>
                <c:pt idx="7">
                  <c:v>14.2</c:v>
                </c:pt>
                <c:pt idx="8">
                  <c:v>13.8</c:v>
                </c:pt>
                <c:pt idx="9">
                  <c:v>12.7</c:v>
                </c:pt>
                <c:pt idx="10">
                  <c:v>11.1</c:v>
                </c:pt>
                <c:pt idx="11">
                  <c:v>9.6</c:v>
                </c:pt>
              </c:numCache>
            </c:numRef>
          </c:val>
        </c:ser>
        <c:ser>
          <c:idx val="1"/>
          <c:order val="1"/>
          <c:tx>
            <c:strRef>
              <c:f>Unempl!$B$5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Unempl!$C$3:$N$3</c:f>
              <c:numCache>
                <c:formatCode>General</c:formatCode>
                <c:ptCount val="12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</c:numCache>
            </c:numRef>
          </c:cat>
          <c:val>
            <c:numRef>
              <c:f>Unempl!$C$5:$N$5</c:f>
              <c:numCache>
                <c:formatCode>General</c:formatCode>
                <c:ptCount val="12"/>
                <c:pt idx="0">
                  <c:v>20.2</c:v>
                </c:pt>
                <c:pt idx="1">
                  <c:v>14.7</c:v>
                </c:pt>
                <c:pt idx="2">
                  <c:v>13.7</c:v>
                </c:pt>
                <c:pt idx="3">
                  <c:v>13.7</c:v>
                </c:pt>
                <c:pt idx="4">
                  <c:v>13.9</c:v>
                </c:pt>
                <c:pt idx="5">
                  <c:v>13</c:v>
                </c:pt>
                <c:pt idx="6">
                  <c:v>11.8</c:v>
                </c:pt>
                <c:pt idx="7">
                  <c:v>10.5</c:v>
                </c:pt>
                <c:pt idx="8">
                  <c:v>10.3</c:v>
                </c:pt>
                <c:pt idx="9">
                  <c:v>8.7000000000000011</c:v>
                </c:pt>
                <c:pt idx="10">
                  <c:v>6.8</c:v>
                </c:pt>
                <c:pt idx="11">
                  <c:v>6</c:v>
                </c:pt>
              </c:numCache>
            </c:numRef>
          </c:val>
        </c:ser>
        <c:marker val="1"/>
        <c:axId val="40573952"/>
        <c:axId val="40583936"/>
      </c:lineChart>
      <c:catAx>
        <c:axId val="4057395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40583936"/>
        <c:crosses val="autoZero"/>
        <c:auto val="1"/>
        <c:lblAlgn val="ctr"/>
        <c:lblOffset val="100"/>
        <c:tickLblSkip val="1"/>
      </c:catAx>
      <c:valAx>
        <c:axId val="40583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4057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900456536711044"/>
          <c:y val="0.13106934369547449"/>
          <c:w val="0.30182430081722356"/>
          <c:h val="0.1674343832021007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652012248469247"/>
          <c:h val="0.74838582677165355"/>
        </c:manualLayout>
      </c:layout>
      <c:lineChart>
        <c:grouping val="standard"/>
        <c:ser>
          <c:idx val="0"/>
          <c:order val="0"/>
          <c:tx>
            <c:strRef>
              <c:f>Invest!$B$4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Invest!$C$3:$AE$3</c:f>
              <c:numCache>
                <c:formatCode>General</c:formatCod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numCache>
            </c:numRef>
          </c:cat>
          <c:val>
            <c:numRef>
              <c:f>Invest!$C$4:$AE$4</c:f>
              <c:numCache>
                <c:formatCode>General</c:formatCode>
                <c:ptCount val="29"/>
                <c:pt idx="10">
                  <c:v>13.7</c:v>
                </c:pt>
                <c:pt idx="11">
                  <c:v>10.5</c:v>
                </c:pt>
                <c:pt idx="12">
                  <c:v>13.4</c:v>
                </c:pt>
                <c:pt idx="13">
                  <c:v>15.5</c:v>
                </c:pt>
                <c:pt idx="14">
                  <c:v>17.399999999999999</c:v>
                </c:pt>
                <c:pt idx="15">
                  <c:v>16.399999999999999</c:v>
                </c:pt>
                <c:pt idx="16">
                  <c:v>19.7</c:v>
                </c:pt>
                <c:pt idx="17">
                  <c:v>25.5</c:v>
                </c:pt>
                <c:pt idx="18">
                  <c:v>21.3</c:v>
                </c:pt>
                <c:pt idx="19">
                  <c:v>20.8</c:v>
                </c:pt>
                <c:pt idx="20">
                  <c:v>18.7</c:v>
                </c:pt>
                <c:pt idx="21">
                  <c:v>21.1</c:v>
                </c:pt>
                <c:pt idx="22">
                  <c:v>25.2</c:v>
                </c:pt>
                <c:pt idx="23">
                  <c:v>26.4</c:v>
                </c:pt>
                <c:pt idx="24">
                  <c:v>26</c:v>
                </c:pt>
                <c:pt idx="25">
                  <c:v>26.3</c:v>
                </c:pt>
                <c:pt idx="26">
                  <c:v>28.1</c:v>
                </c:pt>
                <c:pt idx="27">
                  <c:v>28.9</c:v>
                </c:pt>
                <c:pt idx="28">
                  <c:v>30.7</c:v>
                </c:pt>
              </c:numCache>
            </c:numRef>
          </c:val>
        </c:ser>
        <c:ser>
          <c:idx val="1"/>
          <c:order val="1"/>
          <c:tx>
            <c:strRef>
              <c:f>Invest!$B$5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Invest!$C$3:$AE$3</c:f>
              <c:numCache>
                <c:formatCode>General</c:formatCode>
                <c:ptCount val="29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</c:numCache>
            </c:numRef>
          </c:cat>
          <c:val>
            <c:numRef>
              <c:f>Invest!$C$5:$AE$5</c:f>
              <c:numCache>
                <c:formatCode>General</c:formatCode>
                <c:ptCount val="29"/>
                <c:pt idx="0">
                  <c:v>25.6</c:v>
                </c:pt>
                <c:pt idx="1">
                  <c:v>30</c:v>
                </c:pt>
                <c:pt idx="2">
                  <c:v>30.7</c:v>
                </c:pt>
                <c:pt idx="3">
                  <c:v>31.4</c:v>
                </c:pt>
                <c:pt idx="4">
                  <c:v>32.9</c:v>
                </c:pt>
                <c:pt idx="5">
                  <c:v>35.4</c:v>
                </c:pt>
                <c:pt idx="6">
                  <c:v>36.5</c:v>
                </c:pt>
                <c:pt idx="7">
                  <c:v>37</c:v>
                </c:pt>
                <c:pt idx="8">
                  <c:v>36.4</c:v>
                </c:pt>
                <c:pt idx="9">
                  <c:v>35.700000000000003</c:v>
                </c:pt>
                <c:pt idx="10">
                  <c:v>40.1</c:v>
                </c:pt>
                <c:pt idx="11">
                  <c:v>33.700000000000003</c:v>
                </c:pt>
                <c:pt idx="12">
                  <c:v>41.2</c:v>
                </c:pt>
                <c:pt idx="13">
                  <c:v>9.2000000000000011</c:v>
                </c:pt>
                <c:pt idx="14">
                  <c:v>19.100000000000001</c:v>
                </c:pt>
                <c:pt idx="15">
                  <c:v>14.3</c:v>
                </c:pt>
                <c:pt idx="16">
                  <c:v>17.399999999999999</c:v>
                </c:pt>
                <c:pt idx="17">
                  <c:v>19.5</c:v>
                </c:pt>
                <c:pt idx="18">
                  <c:v>24.1</c:v>
                </c:pt>
                <c:pt idx="19">
                  <c:v>23.4</c:v>
                </c:pt>
                <c:pt idx="20">
                  <c:v>23.7</c:v>
                </c:pt>
                <c:pt idx="21">
                  <c:v>26.6</c:v>
                </c:pt>
                <c:pt idx="22">
                  <c:v>26.7</c:v>
                </c:pt>
                <c:pt idx="23">
                  <c:v>28.8</c:v>
                </c:pt>
                <c:pt idx="24">
                  <c:v>33.200000000000003</c:v>
                </c:pt>
                <c:pt idx="25">
                  <c:v>34.4</c:v>
                </c:pt>
                <c:pt idx="26">
                  <c:v>39.700000000000003</c:v>
                </c:pt>
                <c:pt idx="27">
                  <c:v>35.1</c:v>
                </c:pt>
              </c:numCache>
            </c:numRef>
          </c:val>
        </c:ser>
        <c:marker val="1"/>
        <c:axId val="110312448"/>
        <c:axId val="110334720"/>
      </c:lineChart>
      <c:catAx>
        <c:axId val="11031244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110334720"/>
        <c:crosses val="autoZero"/>
        <c:auto val="1"/>
        <c:lblAlgn val="ctr"/>
        <c:lblOffset val="100"/>
        <c:tickLblSkip val="4"/>
      </c:catAx>
      <c:valAx>
        <c:axId val="110334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10312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32397066236851"/>
          <c:y val="0.54675369639566263"/>
          <c:w val="0.25854206456834916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chemeClr val="accent1"/>
      </a:solidFill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0405074365704284E-2"/>
          <c:y val="5.1400554097404488E-2"/>
          <c:w val="0.90371981627296583"/>
          <c:h val="0.76084098862642435"/>
        </c:manualLayout>
      </c:layout>
      <c:lineChart>
        <c:grouping val="standard"/>
        <c:ser>
          <c:idx val="0"/>
          <c:order val="0"/>
          <c:tx>
            <c:strRef>
              <c:f>FDI!$B$4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FDI!$C$3:$R$3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FDI!$C$4:$R$4</c:f>
              <c:numCache>
                <c:formatCode>General</c:formatCode>
                <c:ptCount val="16"/>
                <c:pt idx="1">
                  <c:v>1.1000000000000001</c:v>
                </c:pt>
                <c:pt idx="2">
                  <c:v>0.8</c:v>
                </c:pt>
                <c:pt idx="3">
                  <c:v>0.5</c:v>
                </c:pt>
                <c:pt idx="4">
                  <c:v>2.2000000000000002</c:v>
                </c:pt>
                <c:pt idx="5">
                  <c:v>2.2999999999999998</c:v>
                </c:pt>
                <c:pt idx="6">
                  <c:v>3.7</c:v>
                </c:pt>
                <c:pt idx="7">
                  <c:v>6.3</c:v>
                </c:pt>
                <c:pt idx="8">
                  <c:v>5.0999999999999996</c:v>
                </c:pt>
                <c:pt idx="9">
                  <c:v>5.9</c:v>
                </c:pt>
                <c:pt idx="10">
                  <c:v>4.3</c:v>
                </c:pt>
                <c:pt idx="11">
                  <c:v>6.1</c:v>
                </c:pt>
                <c:pt idx="12">
                  <c:v>2.6</c:v>
                </c:pt>
                <c:pt idx="13">
                  <c:v>4</c:v>
                </c:pt>
                <c:pt idx="14">
                  <c:v>7</c:v>
                </c:pt>
                <c:pt idx="15">
                  <c:v>8.4</c:v>
                </c:pt>
              </c:numCache>
            </c:numRef>
          </c:val>
        </c:ser>
        <c:ser>
          <c:idx val="1"/>
          <c:order val="1"/>
          <c:tx>
            <c:strRef>
              <c:f>FDI!$B$5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FDI!$C$3:$R$3</c:f>
              <c:numCache>
                <c:formatCode>General</c:formatCode>
                <c:ptCount val="1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</c:numCache>
            </c:numRef>
          </c:cat>
          <c:val>
            <c:numRef>
              <c:f>FDI!$C$5:$R$5</c:f>
              <c:numCache>
                <c:formatCode>General</c:formatCode>
                <c:ptCount val="16"/>
                <c:pt idx="0">
                  <c:v>0.60000000000000064</c:v>
                </c:pt>
                <c:pt idx="1">
                  <c:v>1</c:v>
                </c:pt>
                <c:pt idx="2">
                  <c:v>4.2</c:v>
                </c:pt>
                <c:pt idx="3">
                  <c:v>3.4</c:v>
                </c:pt>
                <c:pt idx="4">
                  <c:v>6.8</c:v>
                </c:pt>
                <c:pt idx="5">
                  <c:v>8.5</c:v>
                </c:pt>
                <c:pt idx="6">
                  <c:v>5.4</c:v>
                </c:pt>
                <c:pt idx="7">
                  <c:v>4.8</c:v>
                </c:pt>
                <c:pt idx="8">
                  <c:v>5.3</c:v>
                </c:pt>
                <c:pt idx="9">
                  <c:v>1.6</c:v>
                </c:pt>
                <c:pt idx="10">
                  <c:v>2.7</c:v>
                </c:pt>
                <c:pt idx="11">
                  <c:v>2.7</c:v>
                </c:pt>
                <c:pt idx="12">
                  <c:v>4.5999999999999996</c:v>
                </c:pt>
                <c:pt idx="13">
                  <c:v>4.4000000000000004</c:v>
                </c:pt>
                <c:pt idx="14">
                  <c:v>8.3000000000000007</c:v>
                </c:pt>
                <c:pt idx="15">
                  <c:v>7.8</c:v>
                </c:pt>
              </c:numCache>
            </c:numRef>
          </c:val>
        </c:ser>
        <c:marker val="1"/>
        <c:axId val="110935424"/>
        <c:axId val="34755712"/>
      </c:lineChart>
      <c:catAx>
        <c:axId val="11093542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4755712"/>
        <c:crosses val="autoZero"/>
        <c:auto val="1"/>
        <c:lblAlgn val="ctr"/>
        <c:lblOffset val="100"/>
      </c:catAx>
      <c:valAx>
        <c:axId val="34755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110935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380217689199832"/>
          <c:y val="0.6414913246087105"/>
          <c:w val="0.38478192029422975"/>
          <c:h val="0.16743438320210083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6622440944882251"/>
          <c:h val="0.74838582677165355"/>
        </c:manualLayout>
      </c:layout>
      <c:lineChart>
        <c:grouping val="standard"/>
        <c:ser>
          <c:idx val="0"/>
          <c:order val="0"/>
          <c:tx>
            <c:strRef>
              <c:f>Enrol!$B$4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Enrol!$C$3:$AC$3</c:f>
              <c:numCache>
                <c:formatCode>General</c:formatCode>
                <c:ptCount val="2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</c:numCache>
            </c:numRef>
          </c:cat>
          <c:val>
            <c:numRef>
              <c:f>Enrol!$C$4:$AC$4</c:f>
              <c:numCache>
                <c:formatCode>General</c:formatCode>
                <c:ptCount val="27"/>
                <c:pt idx="15">
                  <c:v>80.5</c:v>
                </c:pt>
                <c:pt idx="16">
                  <c:v>80.5</c:v>
                </c:pt>
                <c:pt idx="18">
                  <c:v>84.5</c:v>
                </c:pt>
                <c:pt idx="19">
                  <c:v>85.3</c:v>
                </c:pt>
                <c:pt idx="20">
                  <c:v>86.1</c:v>
                </c:pt>
                <c:pt idx="21">
                  <c:v>87.1</c:v>
                </c:pt>
                <c:pt idx="22">
                  <c:v>88.2</c:v>
                </c:pt>
                <c:pt idx="24">
                  <c:v>90.8</c:v>
                </c:pt>
                <c:pt idx="25">
                  <c:v>91.1</c:v>
                </c:pt>
                <c:pt idx="26">
                  <c:v>91.7</c:v>
                </c:pt>
              </c:numCache>
            </c:numRef>
          </c:val>
        </c:ser>
        <c:ser>
          <c:idx val="1"/>
          <c:order val="1"/>
          <c:tx>
            <c:strRef>
              <c:f>Enrol!$B$5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Enrol!$C$3:$AC$3</c:f>
              <c:numCache>
                <c:formatCode>General</c:formatCode>
                <c:ptCount val="2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</c:numCache>
            </c:numRef>
          </c:cat>
          <c:val>
            <c:numRef>
              <c:f>Enrol!$C$5:$AC$5</c:f>
              <c:numCache>
                <c:formatCode>General</c:formatCode>
                <c:ptCount val="27"/>
                <c:pt idx="0">
                  <c:v>100.1</c:v>
                </c:pt>
                <c:pt idx="1">
                  <c:v>100.1</c:v>
                </c:pt>
                <c:pt idx="4">
                  <c:v>103.8</c:v>
                </c:pt>
                <c:pt idx="5">
                  <c:v>103.8</c:v>
                </c:pt>
                <c:pt idx="9">
                  <c:v>96</c:v>
                </c:pt>
                <c:pt idx="10">
                  <c:v>92.4</c:v>
                </c:pt>
                <c:pt idx="14">
                  <c:v>89.3</c:v>
                </c:pt>
                <c:pt idx="15">
                  <c:v>89.3</c:v>
                </c:pt>
                <c:pt idx="18">
                  <c:v>88.1</c:v>
                </c:pt>
                <c:pt idx="19">
                  <c:v>90.1</c:v>
                </c:pt>
                <c:pt idx="20">
                  <c:v>92</c:v>
                </c:pt>
                <c:pt idx="21">
                  <c:v>93.7</c:v>
                </c:pt>
                <c:pt idx="22">
                  <c:v>94.3</c:v>
                </c:pt>
                <c:pt idx="23">
                  <c:v>96.6</c:v>
                </c:pt>
                <c:pt idx="24">
                  <c:v>98.8</c:v>
                </c:pt>
                <c:pt idx="25">
                  <c:v>98.5</c:v>
                </c:pt>
                <c:pt idx="26">
                  <c:v>97.9</c:v>
                </c:pt>
              </c:numCache>
            </c:numRef>
          </c:val>
        </c:ser>
        <c:marker val="1"/>
        <c:axId val="34780288"/>
        <c:axId val="34781824"/>
      </c:lineChart>
      <c:catAx>
        <c:axId val="3478028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4781824"/>
        <c:crosses val="autoZero"/>
        <c:auto val="1"/>
        <c:lblAlgn val="ctr"/>
        <c:lblOffset val="100"/>
        <c:tickLblSkip val="3"/>
      </c:catAx>
      <c:valAx>
        <c:axId val="34781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478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737303238357602"/>
          <c:y val="0.46903233632267882"/>
          <c:w val="0.27657632967204793"/>
          <c:h val="0.16743438320210088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6622440944882284"/>
          <c:h val="0.74838582677165355"/>
        </c:manualLayout>
      </c:layout>
      <c:lineChart>
        <c:grouping val="standard"/>
        <c:ser>
          <c:idx val="0"/>
          <c:order val="0"/>
          <c:tx>
            <c:strRef>
              <c:f>Enrol!$B$4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Enrol!$C$3:$AC$3</c:f>
              <c:numCache>
                <c:formatCode>General</c:formatCode>
                <c:ptCount val="2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</c:numCache>
            </c:numRef>
          </c:cat>
          <c:val>
            <c:numRef>
              <c:f>Enrol!$C$4:$AC$4</c:f>
              <c:numCache>
                <c:formatCode>General</c:formatCode>
                <c:ptCount val="27"/>
                <c:pt idx="15">
                  <c:v>80.5</c:v>
                </c:pt>
                <c:pt idx="16">
                  <c:v>80.5</c:v>
                </c:pt>
                <c:pt idx="18">
                  <c:v>84.5</c:v>
                </c:pt>
                <c:pt idx="19">
                  <c:v>85.3</c:v>
                </c:pt>
                <c:pt idx="20">
                  <c:v>86.1</c:v>
                </c:pt>
                <c:pt idx="21">
                  <c:v>87.1</c:v>
                </c:pt>
                <c:pt idx="22">
                  <c:v>88.2</c:v>
                </c:pt>
                <c:pt idx="24">
                  <c:v>90.8</c:v>
                </c:pt>
                <c:pt idx="25">
                  <c:v>91.1</c:v>
                </c:pt>
                <c:pt idx="26">
                  <c:v>91.7</c:v>
                </c:pt>
              </c:numCache>
            </c:numRef>
          </c:val>
        </c:ser>
        <c:ser>
          <c:idx val="1"/>
          <c:order val="1"/>
          <c:tx>
            <c:strRef>
              <c:f>Enrol!$B$5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Enrol!$C$3:$AC$3</c:f>
              <c:numCache>
                <c:formatCode>General</c:formatCode>
                <c:ptCount val="2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</c:numCache>
            </c:numRef>
          </c:cat>
          <c:val>
            <c:numRef>
              <c:f>Enrol!$C$5:$AC$5</c:f>
              <c:numCache>
                <c:formatCode>General</c:formatCode>
                <c:ptCount val="27"/>
                <c:pt idx="0">
                  <c:v>100.1</c:v>
                </c:pt>
                <c:pt idx="1">
                  <c:v>100.1</c:v>
                </c:pt>
                <c:pt idx="4">
                  <c:v>103.8</c:v>
                </c:pt>
                <c:pt idx="5">
                  <c:v>103.8</c:v>
                </c:pt>
                <c:pt idx="9">
                  <c:v>96</c:v>
                </c:pt>
                <c:pt idx="10">
                  <c:v>92.4</c:v>
                </c:pt>
                <c:pt idx="14">
                  <c:v>89.3</c:v>
                </c:pt>
                <c:pt idx="15">
                  <c:v>89.3</c:v>
                </c:pt>
                <c:pt idx="18">
                  <c:v>88.1</c:v>
                </c:pt>
                <c:pt idx="19">
                  <c:v>90.1</c:v>
                </c:pt>
                <c:pt idx="20">
                  <c:v>92</c:v>
                </c:pt>
                <c:pt idx="21">
                  <c:v>93.7</c:v>
                </c:pt>
                <c:pt idx="22">
                  <c:v>94.3</c:v>
                </c:pt>
                <c:pt idx="23">
                  <c:v>96.6</c:v>
                </c:pt>
                <c:pt idx="24">
                  <c:v>98.8</c:v>
                </c:pt>
                <c:pt idx="25">
                  <c:v>98.5</c:v>
                </c:pt>
                <c:pt idx="26">
                  <c:v>97.9</c:v>
                </c:pt>
              </c:numCache>
            </c:numRef>
          </c:val>
        </c:ser>
        <c:marker val="1"/>
        <c:axId val="35216768"/>
        <c:axId val="35234944"/>
      </c:lineChart>
      <c:catAx>
        <c:axId val="3521676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5234944"/>
        <c:crosses val="autoZero"/>
        <c:auto val="1"/>
        <c:lblAlgn val="ctr"/>
        <c:lblOffset val="100"/>
        <c:tickLblSkip val="3"/>
      </c:catAx>
      <c:valAx>
        <c:axId val="35234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521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737303238357602"/>
          <c:y val="0.46903233632267882"/>
          <c:w val="0.27657632967204815"/>
          <c:h val="0.16743438320210097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852537182852164"/>
          <c:h val="0.76084098862642469"/>
        </c:manualLayout>
      </c:layout>
      <c:lineChart>
        <c:grouping val="standard"/>
        <c:ser>
          <c:idx val="0"/>
          <c:order val="0"/>
          <c:tx>
            <c:strRef>
              <c:f>Life!$B$4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Life!$C$3:$AX$3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Life!$C$4:$AX$4</c:f>
              <c:numCache>
                <c:formatCode>General</c:formatCode>
                <c:ptCount val="48"/>
                <c:pt idx="0">
                  <c:v>66</c:v>
                </c:pt>
                <c:pt idx="1">
                  <c:v>66</c:v>
                </c:pt>
                <c:pt idx="2">
                  <c:v>67</c:v>
                </c:pt>
                <c:pt idx="5">
                  <c:v>67.8</c:v>
                </c:pt>
                <c:pt idx="7">
                  <c:v>68.3</c:v>
                </c:pt>
                <c:pt idx="10">
                  <c:v>69</c:v>
                </c:pt>
                <c:pt idx="12">
                  <c:v>69.5</c:v>
                </c:pt>
                <c:pt idx="15">
                  <c:v>70</c:v>
                </c:pt>
                <c:pt idx="16">
                  <c:v>70.5</c:v>
                </c:pt>
                <c:pt idx="17">
                  <c:v>70.7</c:v>
                </c:pt>
                <c:pt idx="18">
                  <c:v>70.5</c:v>
                </c:pt>
                <c:pt idx="19">
                  <c:v>70.400000000000006</c:v>
                </c:pt>
                <c:pt idx="20">
                  <c:v>70.2</c:v>
                </c:pt>
                <c:pt idx="21">
                  <c:v>70.3</c:v>
                </c:pt>
                <c:pt idx="22">
                  <c:v>70.5</c:v>
                </c:pt>
                <c:pt idx="23">
                  <c:v>70.3</c:v>
                </c:pt>
                <c:pt idx="24">
                  <c:v>70.2</c:v>
                </c:pt>
                <c:pt idx="25">
                  <c:v>70.900000000000006</c:v>
                </c:pt>
                <c:pt idx="26">
                  <c:v>71.400000000000006</c:v>
                </c:pt>
                <c:pt idx="27">
                  <c:v>71.5</c:v>
                </c:pt>
                <c:pt idx="28">
                  <c:v>71.5</c:v>
                </c:pt>
                <c:pt idx="29">
                  <c:v>71.8</c:v>
                </c:pt>
                <c:pt idx="30">
                  <c:v>72.2</c:v>
                </c:pt>
                <c:pt idx="31">
                  <c:v>72.2</c:v>
                </c:pt>
                <c:pt idx="32">
                  <c:v>71.2</c:v>
                </c:pt>
                <c:pt idx="35">
                  <c:v>72.099999999999994</c:v>
                </c:pt>
                <c:pt idx="36">
                  <c:v>72.400000000000006</c:v>
                </c:pt>
                <c:pt idx="37">
                  <c:v>72.5</c:v>
                </c:pt>
                <c:pt idx="38">
                  <c:v>72.3</c:v>
                </c:pt>
                <c:pt idx="39">
                  <c:v>72.599999999999994</c:v>
                </c:pt>
                <c:pt idx="40">
                  <c:v>72.8</c:v>
                </c:pt>
                <c:pt idx="41">
                  <c:v>74.5</c:v>
                </c:pt>
                <c:pt idx="42">
                  <c:v>74.7</c:v>
                </c:pt>
                <c:pt idx="43">
                  <c:v>74.599999999999994</c:v>
                </c:pt>
                <c:pt idx="44">
                  <c:v>75.5</c:v>
                </c:pt>
                <c:pt idx="45">
                  <c:v>74.900000000000006</c:v>
                </c:pt>
                <c:pt idx="46">
                  <c:v>75.900000000000006</c:v>
                </c:pt>
                <c:pt idx="47">
                  <c:v>75.7</c:v>
                </c:pt>
              </c:numCache>
            </c:numRef>
          </c:val>
        </c:ser>
        <c:ser>
          <c:idx val="1"/>
          <c:order val="1"/>
          <c:tx>
            <c:strRef>
              <c:f>Life!$B$5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Life!$C$3:$AX$3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Life!$C$5:$AX$5</c:f>
              <c:numCache>
                <c:formatCode>General</c:formatCode>
                <c:ptCount val="48"/>
                <c:pt idx="0">
                  <c:v>69.8</c:v>
                </c:pt>
                <c:pt idx="1">
                  <c:v>70</c:v>
                </c:pt>
                <c:pt idx="2">
                  <c:v>69.400000000000006</c:v>
                </c:pt>
                <c:pt idx="3">
                  <c:v>69.8</c:v>
                </c:pt>
                <c:pt idx="4">
                  <c:v>71</c:v>
                </c:pt>
                <c:pt idx="5">
                  <c:v>70.7</c:v>
                </c:pt>
                <c:pt idx="6">
                  <c:v>70.7</c:v>
                </c:pt>
                <c:pt idx="7">
                  <c:v>70.400000000000006</c:v>
                </c:pt>
                <c:pt idx="8">
                  <c:v>70</c:v>
                </c:pt>
                <c:pt idx="9">
                  <c:v>69.8</c:v>
                </c:pt>
                <c:pt idx="10">
                  <c:v>69.8</c:v>
                </c:pt>
                <c:pt idx="11">
                  <c:v>70.2</c:v>
                </c:pt>
                <c:pt idx="12">
                  <c:v>69.900000000000006</c:v>
                </c:pt>
                <c:pt idx="13">
                  <c:v>69.8</c:v>
                </c:pt>
                <c:pt idx="14">
                  <c:v>69.7</c:v>
                </c:pt>
                <c:pt idx="15">
                  <c:v>68.900000000000006</c:v>
                </c:pt>
                <c:pt idx="16">
                  <c:v>69</c:v>
                </c:pt>
                <c:pt idx="17">
                  <c:v>69.099999999999994</c:v>
                </c:pt>
                <c:pt idx="18">
                  <c:v>69</c:v>
                </c:pt>
                <c:pt idx="19">
                  <c:v>68.5</c:v>
                </c:pt>
                <c:pt idx="20">
                  <c:v>68.8</c:v>
                </c:pt>
                <c:pt idx="21">
                  <c:v>68.8</c:v>
                </c:pt>
                <c:pt idx="22">
                  <c:v>69.3</c:v>
                </c:pt>
                <c:pt idx="23">
                  <c:v>69.099999999999994</c:v>
                </c:pt>
                <c:pt idx="24">
                  <c:v>69.2</c:v>
                </c:pt>
                <c:pt idx="25">
                  <c:v>69.3</c:v>
                </c:pt>
                <c:pt idx="26">
                  <c:v>70.599999999999994</c:v>
                </c:pt>
                <c:pt idx="27">
                  <c:v>70.7</c:v>
                </c:pt>
                <c:pt idx="28">
                  <c:v>70.599999999999994</c:v>
                </c:pt>
                <c:pt idx="29">
                  <c:v>70.2</c:v>
                </c:pt>
                <c:pt idx="30">
                  <c:v>69.3</c:v>
                </c:pt>
                <c:pt idx="31">
                  <c:v>69</c:v>
                </c:pt>
                <c:pt idx="32">
                  <c:v>68.400000000000006</c:v>
                </c:pt>
                <c:pt idx="33">
                  <c:v>66.7</c:v>
                </c:pt>
                <c:pt idx="34">
                  <c:v>65.7</c:v>
                </c:pt>
                <c:pt idx="35">
                  <c:v>66.400000000000006</c:v>
                </c:pt>
                <c:pt idx="36">
                  <c:v>68.8</c:v>
                </c:pt>
                <c:pt idx="37">
                  <c:v>69.3</c:v>
                </c:pt>
                <c:pt idx="38">
                  <c:v>69</c:v>
                </c:pt>
                <c:pt idx="39">
                  <c:v>69.7</c:v>
                </c:pt>
                <c:pt idx="40">
                  <c:v>70.400000000000006</c:v>
                </c:pt>
                <c:pt idx="41">
                  <c:v>70.2</c:v>
                </c:pt>
                <c:pt idx="42">
                  <c:v>70.3</c:v>
                </c:pt>
                <c:pt idx="43">
                  <c:v>70.7</c:v>
                </c:pt>
                <c:pt idx="44">
                  <c:v>71.2</c:v>
                </c:pt>
                <c:pt idx="45">
                  <c:v>71.400000000000006</c:v>
                </c:pt>
                <c:pt idx="46">
                  <c:v>70.900000000000006</c:v>
                </c:pt>
                <c:pt idx="47">
                  <c:v>71.2</c:v>
                </c:pt>
              </c:numCache>
            </c:numRef>
          </c:val>
        </c:ser>
        <c:marker val="1"/>
        <c:axId val="35458048"/>
        <c:axId val="35459840"/>
      </c:lineChart>
      <c:catAx>
        <c:axId val="3545804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5459840"/>
        <c:crosses val="autoZero"/>
        <c:auto val="1"/>
        <c:lblAlgn val="ctr"/>
        <c:lblOffset val="100"/>
        <c:tickLblSkip val="5"/>
      </c:catAx>
      <c:valAx>
        <c:axId val="35459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545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796276705267591"/>
          <c:y val="5.9486345778787877E-2"/>
          <c:w val="0.30903800685870081"/>
          <c:h val="0.16743438320210094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87852537182852164"/>
          <c:h val="0.76084098862642491"/>
        </c:manualLayout>
      </c:layout>
      <c:lineChart>
        <c:grouping val="standard"/>
        <c:ser>
          <c:idx val="0"/>
          <c:order val="0"/>
          <c:tx>
            <c:strRef>
              <c:f>Life!$B$4</c:f>
              <c:strCache>
                <c:ptCount val="1"/>
                <c:pt idx="0">
                  <c:v>Croatia</c:v>
                </c:pt>
              </c:strCache>
            </c:strRef>
          </c:tx>
          <c:marker>
            <c:symbol val="none"/>
          </c:marker>
          <c:cat>
            <c:numRef>
              <c:f>Life!$C$3:$AX$3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Life!$C$4:$AX$4</c:f>
              <c:numCache>
                <c:formatCode>General</c:formatCode>
                <c:ptCount val="48"/>
                <c:pt idx="0">
                  <c:v>66</c:v>
                </c:pt>
                <c:pt idx="1">
                  <c:v>66</c:v>
                </c:pt>
                <c:pt idx="2">
                  <c:v>67</c:v>
                </c:pt>
                <c:pt idx="5">
                  <c:v>67.8</c:v>
                </c:pt>
                <c:pt idx="7">
                  <c:v>68.3</c:v>
                </c:pt>
                <c:pt idx="10">
                  <c:v>69</c:v>
                </c:pt>
                <c:pt idx="12">
                  <c:v>69.5</c:v>
                </c:pt>
                <c:pt idx="15">
                  <c:v>70</c:v>
                </c:pt>
                <c:pt idx="16">
                  <c:v>70.5</c:v>
                </c:pt>
                <c:pt idx="17">
                  <c:v>70.7</c:v>
                </c:pt>
                <c:pt idx="18">
                  <c:v>70.5</c:v>
                </c:pt>
                <c:pt idx="19">
                  <c:v>70.400000000000006</c:v>
                </c:pt>
                <c:pt idx="20">
                  <c:v>70.2</c:v>
                </c:pt>
                <c:pt idx="21">
                  <c:v>70.3</c:v>
                </c:pt>
                <c:pt idx="22">
                  <c:v>70.5</c:v>
                </c:pt>
                <c:pt idx="23">
                  <c:v>70.3</c:v>
                </c:pt>
                <c:pt idx="24">
                  <c:v>70.2</c:v>
                </c:pt>
                <c:pt idx="25">
                  <c:v>70.900000000000006</c:v>
                </c:pt>
                <c:pt idx="26">
                  <c:v>71.400000000000006</c:v>
                </c:pt>
                <c:pt idx="27">
                  <c:v>71.5</c:v>
                </c:pt>
                <c:pt idx="28">
                  <c:v>71.5</c:v>
                </c:pt>
                <c:pt idx="29">
                  <c:v>71.8</c:v>
                </c:pt>
                <c:pt idx="30">
                  <c:v>72.2</c:v>
                </c:pt>
                <c:pt idx="31">
                  <c:v>72.2</c:v>
                </c:pt>
                <c:pt idx="32">
                  <c:v>71.2</c:v>
                </c:pt>
                <c:pt idx="35">
                  <c:v>72.099999999999994</c:v>
                </c:pt>
                <c:pt idx="36">
                  <c:v>72.400000000000006</c:v>
                </c:pt>
                <c:pt idx="37">
                  <c:v>72.5</c:v>
                </c:pt>
                <c:pt idx="38">
                  <c:v>72.3</c:v>
                </c:pt>
                <c:pt idx="39">
                  <c:v>72.599999999999994</c:v>
                </c:pt>
                <c:pt idx="40">
                  <c:v>72.8</c:v>
                </c:pt>
                <c:pt idx="41">
                  <c:v>74.5</c:v>
                </c:pt>
                <c:pt idx="42">
                  <c:v>74.7</c:v>
                </c:pt>
                <c:pt idx="43">
                  <c:v>74.599999999999994</c:v>
                </c:pt>
                <c:pt idx="44">
                  <c:v>75.5</c:v>
                </c:pt>
                <c:pt idx="45">
                  <c:v>74.900000000000006</c:v>
                </c:pt>
                <c:pt idx="46">
                  <c:v>75.900000000000006</c:v>
                </c:pt>
                <c:pt idx="47">
                  <c:v>75.7</c:v>
                </c:pt>
              </c:numCache>
            </c:numRef>
          </c:val>
        </c:ser>
        <c:ser>
          <c:idx val="1"/>
          <c:order val="1"/>
          <c:tx>
            <c:strRef>
              <c:f>Life!$B$5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cat>
            <c:numRef>
              <c:f>Life!$C$3:$AX$3</c:f>
              <c:numCache>
                <c:formatCode>General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</c:numCache>
            </c:numRef>
          </c:cat>
          <c:val>
            <c:numRef>
              <c:f>Life!$C$5:$AX$5</c:f>
              <c:numCache>
                <c:formatCode>General</c:formatCode>
                <c:ptCount val="48"/>
                <c:pt idx="0">
                  <c:v>69.8</c:v>
                </c:pt>
                <c:pt idx="1">
                  <c:v>70</c:v>
                </c:pt>
                <c:pt idx="2">
                  <c:v>69.400000000000006</c:v>
                </c:pt>
                <c:pt idx="3">
                  <c:v>69.8</c:v>
                </c:pt>
                <c:pt idx="4">
                  <c:v>71</c:v>
                </c:pt>
                <c:pt idx="5">
                  <c:v>70.7</c:v>
                </c:pt>
                <c:pt idx="6">
                  <c:v>70.7</c:v>
                </c:pt>
                <c:pt idx="7">
                  <c:v>70.400000000000006</c:v>
                </c:pt>
                <c:pt idx="8">
                  <c:v>70</c:v>
                </c:pt>
                <c:pt idx="9">
                  <c:v>69.8</c:v>
                </c:pt>
                <c:pt idx="10">
                  <c:v>69.8</c:v>
                </c:pt>
                <c:pt idx="11">
                  <c:v>70.2</c:v>
                </c:pt>
                <c:pt idx="12">
                  <c:v>69.900000000000006</c:v>
                </c:pt>
                <c:pt idx="13">
                  <c:v>69.8</c:v>
                </c:pt>
                <c:pt idx="14">
                  <c:v>69.7</c:v>
                </c:pt>
                <c:pt idx="15">
                  <c:v>68.900000000000006</c:v>
                </c:pt>
                <c:pt idx="16">
                  <c:v>69</c:v>
                </c:pt>
                <c:pt idx="17">
                  <c:v>69.099999999999994</c:v>
                </c:pt>
                <c:pt idx="18">
                  <c:v>69</c:v>
                </c:pt>
                <c:pt idx="19">
                  <c:v>68.5</c:v>
                </c:pt>
                <c:pt idx="20">
                  <c:v>68.8</c:v>
                </c:pt>
                <c:pt idx="21">
                  <c:v>68.8</c:v>
                </c:pt>
                <c:pt idx="22">
                  <c:v>69.3</c:v>
                </c:pt>
                <c:pt idx="23">
                  <c:v>69.099999999999994</c:v>
                </c:pt>
                <c:pt idx="24">
                  <c:v>69.2</c:v>
                </c:pt>
                <c:pt idx="25">
                  <c:v>69.3</c:v>
                </c:pt>
                <c:pt idx="26">
                  <c:v>70.599999999999994</c:v>
                </c:pt>
                <c:pt idx="27">
                  <c:v>70.7</c:v>
                </c:pt>
                <c:pt idx="28">
                  <c:v>70.599999999999994</c:v>
                </c:pt>
                <c:pt idx="29">
                  <c:v>70.2</c:v>
                </c:pt>
                <c:pt idx="30">
                  <c:v>69.3</c:v>
                </c:pt>
                <c:pt idx="31">
                  <c:v>69</c:v>
                </c:pt>
                <c:pt idx="32">
                  <c:v>68.400000000000006</c:v>
                </c:pt>
                <c:pt idx="33">
                  <c:v>66.7</c:v>
                </c:pt>
                <c:pt idx="34">
                  <c:v>65.7</c:v>
                </c:pt>
                <c:pt idx="35">
                  <c:v>66.400000000000006</c:v>
                </c:pt>
                <c:pt idx="36">
                  <c:v>68.8</c:v>
                </c:pt>
                <c:pt idx="37">
                  <c:v>69.3</c:v>
                </c:pt>
                <c:pt idx="38">
                  <c:v>69</c:v>
                </c:pt>
                <c:pt idx="39">
                  <c:v>69.7</c:v>
                </c:pt>
                <c:pt idx="40">
                  <c:v>70.400000000000006</c:v>
                </c:pt>
                <c:pt idx="41">
                  <c:v>70.2</c:v>
                </c:pt>
                <c:pt idx="42">
                  <c:v>70.3</c:v>
                </c:pt>
                <c:pt idx="43">
                  <c:v>70.7</c:v>
                </c:pt>
                <c:pt idx="44">
                  <c:v>71.2</c:v>
                </c:pt>
                <c:pt idx="45">
                  <c:v>71.400000000000006</c:v>
                </c:pt>
                <c:pt idx="46">
                  <c:v>70.900000000000006</c:v>
                </c:pt>
                <c:pt idx="47">
                  <c:v>71.2</c:v>
                </c:pt>
              </c:numCache>
            </c:numRef>
          </c:val>
        </c:ser>
        <c:marker val="1"/>
        <c:axId val="35482624"/>
        <c:axId val="35496704"/>
      </c:lineChart>
      <c:catAx>
        <c:axId val="35482624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400"/>
            </a:pPr>
            <a:endParaRPr lang="is-IS"/>
          </a:p>
        </c:txPr>
        <c:crossAx val="35496704"/>
        <c:crosses val="autoZero"/>
        <c:auto val="1"/>
        <c:lblAlgn val="ctr"/>
        <c:lblOffset val="100"/>
        <c:tickLblSkip val="5"/>
      </c:catAx>
      <c:valAx>
        <c:axId val="35496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3548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796276705267591"/>
          <c:y val="5.9486345778787877E-2"/>
          <c:w val="0.30903800685870081"/>
          <c:h val="0.16743438320210102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spPr>
    <a:ln>
      <a:solidFill>
        <a:srgbClr val="B83D68"/>
      </a:solidFill>
    </a:ln>
  </c:sp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DA9FB5-141A-45F6-BFF5-2F6B57C2CD9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8E3508A7-C2F2-492F-8838-FF0F1F007F8F}">
      <dgm:prSet phldrT="[Text]"/>
      <dgm:spPr/>
      <dgm:t>
        <a:bodyPr/>
        <a:lstStyle/>
        <a:p>
          <a:r>
            <a:rPr lang="en-US" noProof="0" dirty="0" smtClean="0"/>
            <a:t>Growth</a:t>
          </a:r>
          <a:endParaRPr lang="en-US" noProof="0" dirty="0"/>
        </a:p>
      </dgm:t>
    </dgm:pt>
    <dgm:pt modelId="{F47B8728-11F5-4013-AAA3-FD7437CA32B8}" type="parTrans" cxnId="{AC3096BB-A25A-4C3F-B41F-CDFD3EED85E9}">
      <dgm:prSet/>
      <dgm:spPr/>
      <dgm:t>
        <a:bodyPr/>
        <a:lstStyle/>
        <a:p>
          <a:endParaRPr lang="en-US" noProof="0"/>
        </a:p>
      </dgm:t>
    </dgm:pt>
    <dgm:pt modelId="{7C764F77-764A-4CC2-8D85-4EBFA0F13D7A}" type="sibTrans" cxnId="{AC3096BB-A25A-4C3F-B41F-CDFD3EED85E9}">
      <dgm:prSet/>
      <dgm:spPr/>
      <dgm:t>
        <a:bodyPr/>
        <a:lstStyle/>
        <a:p>
          <a:endParaRPr lang="en-US" noProof="0"/>
        </a:p>
      </dgm:t>
    </dgm:pt>
    <dgm:pt modelId="{B73DC393-1BD1-402C-AFE3-CEAB114BD8BA}">
      <dgm:prSet phldrT="[Text]"/>
      <dgm:spPr/>
      <dgm:t>
        <a:bodyPr vert="vert270"/>
        <a:lstStyle/>
        <a:p>
          <a:r>
            <a:rPr lang="en-US" noProof="0" dirty="0" smtClean="0"/>
            <a:t>Investment</a:t>
          </a:r>
          <a:endParaRPr lang="en-US" noProof="0" dirty="0"/>
        </a:p>
      </dgm:t>
    </dgm:pt>
    <dgm:pt modelId="{DEE7C517-5353-4E5F-AEBA-2E247E963A34}" type="parTrans" cxnId="{C7AEB584-1227-4443-9AF1-380D2D96DC20}">
      <dgm:prSet/>
      <dgm:spPr/>
      <dgm:t>
        <a:bodyPr/>
        <a:lstStyle/>
        <a:p>
          <a:endParaRPr lang="en-US" noProof="0"/>
        </a:p>
      </dgm:t>
    </dgm:pt>
    <dgm:pt modelId="{573598CD-6688-472A-97C0-C89FDF0DFE6E}" type="sibTrans" cxnId="{C7AEB584-1227-4443-9AF1-380D2D96DC20}">
      <dgm:prSet/>
      <dgm:spPr/>
      <dgm:t>
        <a:bodyPr/>
        <a:lstStyle/>
        <a:p>
          <a:endParaRPr lang="en-US" noProof="0"/>
        </a:p>
      </dgm:t>
    </dgm:pt>
    <dgm:pt modelId="{62C94C2B-12F3-4203-84F1-85136E8B3DD1}">
      <dgm:prSet phldrT="[Text]"/>
      <dgm:spPr/>
      <dgm:t>
        <a:bodyPr vert="vert270"/>
        <a:lstStyle/>
        <a:p>
          <a:r>
            <a:rPr lang="en-US" noProof="0" dirty="0" smtClean="0"/>
            <a:t>Education</a:t>
          </a:r>
          <a:endParaRPr lang="en-US" noProof="0" dirty="0"/>
        </a:p>
      </dgm:t>
    </dgm:pt>
    <dgm:pt modelId="{AC9ED862-ABCC-496A-9B48-42A05416C6A1}" type="parTrans" cxnId="{EA4975CB-E62D-450E-B98C-C8A7331B1772}">
      <dgm:prSet/>
      <dgm:spPr/>
      <dgm:t>
        <a:bodyPr/>
        <a:lstStyle/>
        <a:p>
          <a:endParaRPr lang="en-US" noProof="0"/>
        </a:p>
      </dgm:t>
    </dgm:pt>
    <dgm:pt modelId="{79FCFEF0-C28B-4933-87DE-F4A82111464E}" type="sibTrans" cxnId="{EA4975CB-E62D-450E-B98C-C8A7331B1772}">
      <dgm:prSet/>
      <dgm:spPr/>
      <dgm:t>
        <a:bodyPr/>
        <a:lstStyle/>
        <a:p>
          <a:endParaRPr lang="en-US" noProof="0"/>
        </a:p>
      </dgm:t>
    </dgm:pt>
    <dgm:pt modelId="{E2E5AA4A-9AD9-4980-A832-F2EE31C61655}">
      <dgm:prSet phldrT="[Text]"/>
      <dgm:spPr/>
      <dgm:t>
        <a:bodyPr vert="vert270"/>
        <a:lstStyle/>
        <a:p>
          <a:r>
            <a:rPr lang="en-US" noProof="0" dirty="0" smtClean="0"/>
            <a:t>Trade</a:t>
          </a:r>
          <a:endParaRPr lang="en-US" noProof="0" dirty="0"/>
        </a:p>
      </dgm:t>
    </dgm:pt>
    <dgm:pt modelId="{9FFD8A0B-8A65-4CEB-A976-2CA10F584964}" type="parTrans" cxnId="{FC13912E-EDF7-4782-A719-52C43BCBD361}">
      <dgm:prSet/>
      <dgm:spPr/>
      <dgm:t>
        <a:bodyPr/>
        <a:lstStyle/>
        <a:p>
          <a:endParaRPr lang="en-US" noProof="0"/>
        </a:p>
      </dgm:t>
    </dgm:pt>
    <dgm:pt modelId="{9DBFE5E1-3390-43FC-84AD-A3D931CFBF71}" type="sibTrans" cxnId="{FC13912E-EDF7-4782-A719-52C43BCBD361}">
      <dgm:prSet/>
      <dgm:spPr/>
      <dgm:t>
        <a:bodyPr/>
        <a:lstStyle/>
        <a:p>
          <a:endParaRPr lang="en-US" noProof="0"/>
        </a:p>
      </dgm:t>
    </dgm:pt>
    <dgm:pt modelId="{686EDAF1-5052-40D4-86EB-81B16B00B560}" type="pres">
      <dgm:prSet presAssocID="{9DDA9FB5-141A-45F6-BFF5-2F6B57C2CD9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s-IS"/>
        </a:p>
      </dgm:t>
    </dgm:pt>
    <dgm:pt modelId="{F07ABCCC-9B16-4338-8A47-D7DE0487E458}" type="pres">
      <dgm:prSet presAssocID="{8E3508A7-C2F2-492F-8838-FF0F1F007F8F}" presName="vertOne" presStyleCnt="0"/>
      <dgm:spPr/>
    </dgm:pt>
    <dgm:pt modelId="{5AEB889C-D8FA-4134-80AB-6079C612184B}" type="pres">
      <dgm:prSet presAssocID="{8E3508A7-C2F2-492F-8838-FF0F1F007F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D18D75AB-60E4-4FA1-8D7C-690C80611A4E}" type="pres">
      <dgm:prSet presAssocID="{8E3508A7-C2F2-492F-8838-FF0F1F007F8F}" presName="parTransOne" presStyleCnt="0"/>
      <dgm:spPr/>
    </dgm:pt>
    <dgm:pt modelId="{ED266BC8-ACB4-4556-B575-6781AAF6E806}" type="pres">
      <dgm:prSet presAssocID="{8E3508A7-C2F2-492F-8838-FF0F1F007F8F}" presName="horzOne" presStyleCnt="0"/>
      <dgm:spPr/>
    </dgm:pt>
    <dgm:pt modelId="{DE4473A3-5DD3-4016-988A-A23B76B833FB}" type="pres">
      <dgm:prSet presAssocID="{B73DC393-1BD1-402C-AFE3-CEAB114BD8BA}" presName="vertTwo" presStyleCnt="0"/>
      <dgm:spPr/>
    </dgm:pt>
    <dgm:pt modelId="{8F9D7616-D321-4A7E-8754-DA8C0D3B3D24}" type="pres">
      <dgm:prSet presAssocID="{B73DC393-1BD1-402C-AFE3-CEAB114BD8BA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CD3C2AD6-7251-47C3-B0D0-5804C98B0776}" type="pres">
      <dgm:prSet presAssocID="{B73DC393-1BD1-402C-AFE3-CEAB114BD8BA}" presName="horzTwo" presStyleCnt="0"/>
      <dgm:spPr/>
    </dgm:pt>
    <dgm:pt modelId="{D78F450A-DD62-4A29-8A4D-66985F1F117B}" type="pres">
      <dgm:prSet presAssocID="{573598CD-6688-472A-97C0-C89FDF0DFE6E}" presName="sibSpaceTwo" presStyleCnt="0"/>
      <dgm:spPr/>
    </dgm:pt>
    <dgm:pt modelId="{E0C6976C-91D1-484B-96BA-44FD9E2F5FFF}" type="pres">
      <dgm:prSet presAssocID="{62C94C2B-12F3-4203-84F1-85136E8B3DD1}" presName="vertTwo" presStyleCnt="0"/>
      <dgm:spPr/>
    </dgm:pt>
    <dgm:pt modelId="{93C6F265-FF1C-4C0F-99F4-60F315BABDA2}" type="pres">
      <dgm:prSet presAssocID="{62C94C2B-12F3-4203-84F1-85136E8B3DD1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3ECEDDF2-31E8-4AE0-812B-810B981CA748}" type="pres">
      <dgm:prSet presAssocID="{62C94C2B-12F3-4203-84F1-85136E8B3DD1}" presName="horzTwo" presStyleCnt="0"/>
      <dgm:spPr/>
    </dgm:pt>
    <dgm:pt modelId="{E882D719-C1D3-4903-B053-CAACE69B253E}" type="pres">
      <dgm:prSet presAssocID="{79FCFEF0-C28B-4933-87DE-F4A82111464E}" presName="sibSpaceTwo" presStyleCnt="0"/>
      <dgm:spPr/>
    </dgm:pt>
    <dgm:pt modelId="{F5E4AEBE-B027-45E1-A9EE-28492C06DFFF}" type="pres">
      <dgm:prSet presAssocID="{E2E5AA4A-9AD9-4980-A832-F2EE31C61655}" presName="vertTwo" presStyleCnt="0"/>
      <dgm:spPr/>
    </dgm:pt>
    <dgm:pt modelId="{32B3179A-C6CD-4C7E-828F-AF84818F87C8}" type="pres">
      <dgm:prSet presAssocID="{E2E5AA4A-9AD9-4980-A832-F2EE31C61655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0D0057D2-E27D-4F52-9ADC-B88D0B7A544C}" type="pres">
      <dgm:prSet presAssocID="{E2E5AA4A-9AD9-4980-A832-F2EE31C61655}" presName="horzTwo" presStyleCnt="0"/>
      <dgm:spPr/>
    </dgm:pt>
  </dgm:ptLst>
  <dgm:cxnLst>
    <dgm:cxn modelId="{C7AEB584-1227-4443-9AF1-380D2D96DC20}" srcId="{8E3508A7-C2F2-492F-8838-FF0F1F007F8F}" destId="{B73DC393-1BD1-402C-AFE3-CEAB114BD8BA}" srcOrd="0" destOrd="0" parTransId="{DEE7C517-5353-4E5F-AEBA-2E247E963A34}" sibTransId="{573598CD-6688-472A-97C0-C89FDF0DFE6E}"/>
    <dgm:cxn modelId="{FC13912E-EDF7-4782-A719-52C43BCBD361}" srcId="{8E3508A7-C2F2-492F-8838-FF0F1F007F8F}" destId="{E2E5AA4A-9AD9-4980-A832-F2EE31C61655}" srcOrd="2" destOrd="0" parTransId="{9FFD8A0B-8A65-4CEB-A976-2CA10F584964}" sibTransId="{9DBFE5E1-3390-43FC-84AD-A3D931CFBF71}"/>
    <dgm:cxn modelId="{EA4975CB-E62D-450E-B98C-C8A7331B1772}" srcId="{8E3508A7-C2F2-492F-8838-FF0F1F007F8F}" destId="{62C94C2B-12F3-4203-84F1-85136E8B3DD1}" srcOrd="1" destOrd="0" parTransId="{AC9ED862-ABCC-496A-9B48-42A05416C6A1}" sibTransId="{79FCFEF0-C28B-4933-87DE-F4A82111464E}"/>
    <dgm:cxn modelId="{AC3096BB-A25A-4C3F-B41F-CDFD3EED85E9}" srcId="{9DDA9FB5-141A-45F6-BFF5-2F6B57C2CD95}" destId="{8E3508A7-C2F2-492F-8838-FF0F1F007F8F}" srcOrd="0" destOrd="0" parTransId="{F47B8728-11F5-4013-AAA3-FD7437CA32B8}" sibTransId="{7C764F77-764A-4CC2-8D85-4EBFA0F13D7A}"/>
    <dgm:cxn modelId="{0637E1C5-D526-4A38-B95C-B8BD7834CD12}" type="presOf" srcId="{9DDA9FB5-141A-45F6-BFF5-2F6B57C2CD95}" destId="{686EDAF1-5052-40D4-86EB-81B16B00B560}" srcOrd="0" destOrd="0" presId="urn:microsoft.com/office/officeart/2005/8/layout/hierarchy4"/>
    <dgm:cxn modelId="{A2B19D0E-40B0-49F2-99C9-6E429C2FA4B0}" type="presOf" srcId="{62C94C2B-12F3-4203-84F1-85136E8B3DD1}" destId="{93C6F265-FF1C-4C0F-99F4-60F315BABDA2}" srcOrd="0" destOrd="0" presId="urn:microsoft.com/office/officeart/2005/8/layout/hierarchy4"/>
    <dgm:cxn modelId="{373B3BEB-4727-4ECB-B0BD-E28E8B65E271}" type="presOf" srcId="{E2E5AA4A-9AD9-4980-A832-F2EE31C61655}" destId="{32B3179A-C6CD-4C7E-828F-AF84818F87C8}" srcOrd="0" destOrd="0" presId="urn:microsoft.com/office/officeart/2005/8/layout/hierarchy4"/>
    <dgm:cxn modelId="{1749B57F-D5A1-4D72-840B-9B20C0D75E29}" type="presOf" srcId="{B73DC393-1BD1-402C-AFE3-CEAB114BD8BA}" destId="{8F9D7616-D321-4A7E-8754-DA8C0D3B3D24}" srcOrd="0" destOrd="0" presId="urn:microsoft.com/office/officeart/2005/8/layout/hierarchy4"/>
    <dgm:cxn modelId="{742C8E2C-E9D2-4340-B081-307EF5BD3449}" type="presOf" srcId="{8E3508A7-C2F2-492F-8838-FF0F1F007F8F}" destId="{5AEB889C-D8FA-4134-80AB-6079C612184B}" srcOrd="0" destOrd="0" presId="urn:microsoft.com/office/officeart/2005/8/layout/hierarchy4"/>
    <dgm:cxn modelId="{825BDF15-F5E1-4B30-AA82-DCCB797B751B}" type="presParOf" srcId="{686EDAF1-5052-40D4-86EB-81B16B00B560}" destId="{F07ABCCC-9B16-4338-8A47-D7DE0487E458}" srcOrd="0" destOrd="0" presId="urn:microsoft.com/office/officeart/2005/8/layout/hierarchy4"/>
    <dgm:cxn modelId="{563C40CF-3B3C-4A34-9FC2-F165441DED05}" type="presParOf" srcId="{F07ABCCC-9B16-4338-8A47-D7DE0487E458}" destId="{5AEB889C-D8FA-4134-80AB-6079C612184B}" srcOrd="0" destOrd="0" presId="urn:microsoft.com/office/officeart/2005/8/layout/hierarchy4"/>
    <dgm:cxn modelId="{6314BCAA-65F8-4368-A52D-221B0C31EA2D}" type="presParOf" srcId="{F07ABCCC-9B16-4338-8A47-D7DE0487E458}" destId="{D18D75AB-60E4-4FA1-8D7C-690C80611A4E}" srcOrd="1" destOrd="0" presId="urn:microsoft.com/office/officeart/2005/8/layout/hierarchy4"/>
    <dgm:cxn modelId="{AB918807-8AA0-417B-9CDC-F4749E668E94}" type="presParOf" srcId="{F07ABCCC-9B16-4338-8A47-D7DE0487E458}" destId="{ED266BC8-ACB4-4556-B575-6781AAF6E806}" srcOrd="2" destOrd="0" presId="urn:microsoft.com/office/officeart/2005/8/layout/hierarchy4"/>
    <dgm:cxn modelId="{26FF1ABA-FBFF-4730-B1D2-20D3CFF0D328}" type="presParOf" srcId="{ED266BC8-ACB4-4556-B575-6781AAF6E806}" destId="{DE4473A3-5DD3-4016-988A-A23B76B833FB}" srcOrd="0" destOrd="0" presId="urn:microsoft.com/office/officeart/2005/8/layout/hierarchy4"/>
    <dgm:cxn modelId="{259A4CDE-D606-4B61-B9F4-68FA2B54FA4C}" type="presParOf" srcId="{DE4473A3-5DD3-4016-988A-A23B76B833FB}" destId="{8F9D7616-D321-4A7E-8754-DA8C0D3B3D24}" srcOrd="0" destOrd="0" presId="urn:microsoft.com/office/officeart/2005/8/layout/hierarchy4"/>
    <dgm:cxn modelId="{AF6884B8-F4AC-4203-90FA-B68F152B83CC}" type="presParOf" srcId="{DE4473A3-5DD3-4016-988A-A23B76B833FB}" destId="{CD3C2AD6-7251-47C3-B0D0-5804C98B0776}" srcOrd="1" destOrd="0" presId="urn:microsoft.com/office/officeart/2005/8/layout/hierarchy4"/>
    <dgm:cxn modelId="{9B7AF2A9-497F-4DBD-AA6A-81B62A66F753}" type="presParOf" srcId="{ED266BC8-ACB4-4556-B575-6781AAF6E806}" destId="{D78F450A-DD62-4A29-8A4D-66985F1F117B}" srcOrd="1" destOrd="0" presId="urn:microsoft.com/office/officeart/2005/8/layout/hierarchy4"/>
    <dgm:cxn modelId="{14CE46E5-0A27-4258-BB5A-5FBFD36FF2D7}" type="presParOf" srcId="{ED266BC8-ACB4-4556-B575-6781AAF6E806}" destId="{E0C6976C-91D1-484B-96BA-44FD9E2F5FFF}" srcOrd="2" destOrd="0" presId="urn:microsoft.com/office/officeart/2005/8/layout/hierarchy4"/>
    <dgm:cxn modelId="{BE0C166D-AD7F-474E-8112-DF467086BD7A}" type="presParOf" srcId="{E0C6976C-91D1-484B-96BA-44FD9E2F5FFF}" destId="{93C6F265-FF1C-4C0F-99F4-60F315BABDA2}" srcOrd="0" destOrd="0" presId="urn:microsoft.com/office/officeart/2005/8/layout/hierarchy4"/>
    <dgm:cxn modelId="{4743BCF1-B00E-423E-A779-779AB590ACBA}" type="presParOf" srcId="{E0C6976C-91D1-484B-96BA-44FD9E2F5FFF}" destId="{3ECEDDF2-31E8-4AE0-812B-810B981CA748}" srcOrd="1" destOrd="0" presId="urn:microsoft.com/office/officeart/2005/8/layout/hierarchy4"/>
    <dgm:cxn modelId="{DA5ED08C-16A0-47A0-8F3C-02DACDD79353}" type="presParOf" srcId="{ED266BC8-ACB4-4556-B575-6781AAF6E806}" destId="{E882D719-C1D3-4903-B053-CAACE69B253E}" srcOrd="3" destOrd="0" presId="urn:microsoft.com/office/officeart/2005/8/layout/hierarchy4"/>
    <dgm:cxn modelId="{22384FD3-09EA-4288-AC0B-C3F60EA47DA2}" type="presParOf" srcId="{ED266BC8-ACB4-4556-B575-6781AAF6E806}" destId="{F5E4AEBE-B027-45E1-A9EE-28492C06DFFF}" srcOrd="4" destOrd="0" presId="urn:microsoft.com/office/officeart/2005/8/layout/hierarchy4"/>
    <dgm:cxn modelId="{78DD26B5-B746-4854-8330-8855E870B9A0}" type="presParOf" srcId="{F5E4AEBE-B027-45E1-A9EE-28492C06DFFF}" destId="{32B3179A-C6CD-4C7E-828F-AF84818F87C8}" srcOrd="0" destOrd="0" presId="urn:microsoft.com/office/officeart/2005/8/layout/hierarchy4"/>
    <dgm:cxn modelId="{7C40D104-CA5E-4C45-A408-9A18D6DD34C8}" type="presParOf" srcId="{F5E4AEBE-B027-45E1-A9EE-28492C06DFFF}" destId="{0D0057D2-E27D-4F52-9ADC-B88D0B7A544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DA9FB5-141A-45F6-BFF5-2F6B57C2CD9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8E3508A7-C2F2-492F-8838-FF0F1F007F8F}">
      <dgm:prSet phldrT="[Text]"/>
      <dgm:spPr/>
      <dgm:t>
        <a:bodyPr/>
        <a:lstStyle/>
        <a:p>
          <a:r>
            <a:rPr lang="en-US" noProof="0" dirty="0" smtClean="0"/>
            <a:t>Growth</a:t>
          </a:r>
          <a:endParaRPr lang="en-US" noProof="0" dirty="0"/>
        </a:p>
      </dgm:t>
    </dgm:pt>
    <dgm:pt modelId="{F47B8728-11F5-4013-AAA3-FD7437CA32B8}" type="parTrans" cxnId="{AC3096BB-A25A-4C3F-B41F-CDFD3EED85E9}">
      <dgm:prSet/>
      <dgm:spPr/>
      <dgm:t>
        <a:bodyPr/>
        <a:lstStyle/>
        <a:p>
          <a:endParaRPr lang="en-US" noProof="0"/>
        </a:p>
      </dgm:t>
    </dgm:pt>
    <dgm:pt modelId="{7C764F77-764A-4CC2-8D85-4EBFA0F13D7A}" type="sibTrans" cxnId="{AC3096BB-A25A-4C3F-B41F-CDFD3EED85E9}">
      <dgm:prSet/>
      <dgm:spPr/>
      <dgm:t>
        <a:bodyPr/>
        <a:lstStyle/>
        <a:p>
          <a:endParaRPr lang="en-US" noProof="0"/>
        </a:p>
      </dgm:t>
    </dgm:pt>
    <dgm:pt modelId="{B73DC393-1BD1-402C-AFE3-CEAB114BD8BA}">
      <dgm:prSet phldrT="[Text]"/>
      <dgm:spPr/>
      <dgm:t>
        <a:bodyPr vert="vert270"/>
        <a:lstStyle/>
        <a:p>
          <a:r>
            <a:rPr lang="en-US" noProof="0" dirty="0" smtClean="0"/>
            <a:t>Liquidity</a:t>
          </a:r>
          <a:endParaRPr lang="en-US" noProof="0" dirty="0"/>
        </a:p>
      </dgm:t>
    </dgm:pt>
    <dgm:pt modelId="{DEE7C517-5353-4E5F-AEBA-2E247E963A34}" type="parTrans" cxnId="{C7AEB584-1227-4443-9AF1-380D2D96DC20}">
      <dgm:prSet/>
      <dgm:spPr/>
      <dgm:t>
        <a:bodyPr/>
        <a:lstStyle/>
        <a:p>
          <a:endParaRPr lang="en-US" noProof="0"/>
        </a:p>
      </dgm:t>
    </dgm:pt>
    <dgm:pt modelId="{573598CD-6688-472A-97C0-C89FDF0DFE6E}" type="sibTrans" cxnId="{C7AEB584-1227-4443-9AF1-380D2D96DC20}">
      <dgm:prSet/>
      <dgm:spPr/>
      <dgm:t>
        <a:bodyPr/>
        <a:lstStyle/>
        <a:p>
          <a:endParaRPr lang="en-US" noProof="0"/>
        </a:p>
      </dgm:t>
    </dgm:pt>
    <dgm:pt modelId="{62C94C2B-12F3-4203-84F1-85136E8B3DD1}">
      <dgm:prSet phldrT="[Text]"/>
      <dgm:spPr/>
      <dgm:t>
        <a:bodyPr vert="vert270"/>
        <a:lstStyle/>
        <a:p>
          <a:r>
            <a:rPr lang="en-US" noProof="0" dirty="0" smtClean="0"/>
            <a:t>Honesty</a:t>
          </a:r>
          <a:endParaRPr lang="en-US" noProof="0" dirty="0"/>
        </a:p>
      </dgm:t>
    </dgm:pt>
    <dgm:pt modelId="{AC9ED862-ABCC-496A-9B48-42A05416C6A1}" type="parTrans" cxnId="{EA4975CB-E62D-450E-B98C-C8A7331B1772}">
      <dgm:prSet/>
      <dgm:spPr/>
      <dgm:t>
        <a:bodyPr/>
        <a:lstStyle/>
        <a:p>
          <a:endParaRPr lang="en-US" noProof="0"/>
        </a:p>
      </dgm:t>
    </dgm:pt>
    <dgm:pt modelId="{79FCFEF0-C28B-4933-87DE-F4A82111464E}" type="sibTrans" cxnId="{EA4975CB-E62D-450E-B98C-C8A7331B1772}">
      <dgm:prSet/>
      <dgm:spPr/>
      <dgm:t>
        <a:bodyPr/>
        <a:lstStyle/>
        <a:p>
          <a:endParaRPr lang="en-US" noProof="0"/>
        </a:p>
      </dgm:t>
    </dgm:pt>
    <dgm:pt modelId="{E2E5AA4A-9AD9-4980-A832-F2EE31C61655}">
      <dgm:prSet phldrT="[Text]"/>
      <dgm:spPr/>
      <dgm:t>
        <a:bodyPr vert="vert270"/>
        <a:lstStyle/>
        <a:p>
          <a:r>
            <a:rPr lang="en-US" noProof="0" dirty="0" smtClean="0"/>
            <a:t>Democracy</a:t>
          </a:r>
          <a:endParaRPr lang="en-US" noProof="0" dirty="0"/>
        </a:p>
      </dgm:t>
    </dgm:pt>
    <dgm:pt modelId="{9FFD8A0B-8A65-4CEB-A976-2CA10F584964}" type="parTrans" cxnId="{FC13912E-EDF7-4782-A719-52C43BCBD361}">
      <dgm:prSet/>
      <dgm:spPr/>
      <dgm:t>
        <a:bodyPr/>
        <a:lstStyle/>
        <a:p>
          <a:endParaRPr lang="en-US" noProof="0"/>
        </a:p>
      </dgm:t>
    </dgm:pt>
    <dgm:pt modelId="{9DBFE5E1-3390-43FC-84AD-A3D931CFBF71}" type="sibTrans" cxnId="{FC13912E-EDF7-4782-A719-52C43BCBD361}">
      <dgm:prSet/>
      <dgm:spPr/>
      <dgm:t>
        <a:bodyPr/>
        <a:lstStyle/>
        <a:p>
          <a:endParaRPr lang="en-US" noProof="0"/>
        </a:p>
      </dgm:t>
    </dgm:pt>
    <dgm:pt modelId="{27B34816-FACD-47C4-B06C-10B2FD1DCA5B}">
      <dgm:prSet phldrT="[Text]"/>
      <dgm:spPr/>
      <dgm:t>
        <a:bodyPr vert="vert270"/>
        <a:lstStyle/>
        <a:p>
          <a:r>
            <a:rPr lang="en-US" noProof="0" dirty="0" smtClean="0"/>
            <a:t>Equality</a:t>
          </a:r>
          <a:endParaRPr lang="en-US" noProof="0" dirty="0"/>
        </a:p>
      </dgm:t>
    </dgm:pt>
    <dgm:pt modelId="{48DDBAF7-25BC-439D-AAE3-55236538166C}" type="parTrans" cxnId="{33A40DC2-5C98-4B78-958E-FB1D9522AE62}">
      <dgm:prSet/>
      <dgm:spPr/>
      <dgm:t>
        <a:bodyPr/>
        <a:lstStyle/>
        <a:p>
          <a:endParaRPr lang="en-US"/>
        </a:p>
      </dgm:t>
    </dgm:pt>
    <dgm:pt modelId="{B1453AC4-A0A4-475A-A94C-8BB9C54357B4}" type="sibTrans" cxnId="{33A40DC2-5C98-4B78-958E-FB1D9522AE62}">
      <dgm:prSet/>
      <dgm:spPr/>
      <dgm:t>
        <a:bodyPr/>
        <a:lstStyle/>
        <a:p>
          <a:endParaRPr lang="en-US"/>
        </a:p>
      </dgm:t>
    </dgm:pt>
    <dgm:pt modelId="{3ED5C8BD-75EB-4EE2-A37E-6F04BC5D24AF}">
      <dgm:prSet/>
      <dgm:spPr/>
      <dgm:t>
        <a:bodyPr vert="vert270"/>
        <a:lstStyle/>
        <a:p>
          <a:r>
            <a:rPr lang="en-US" dirty="0" smtClean="0"/>
            <a:t>Labor market</a:t>
          </a:r>
          <a:endParaRPr lang="en-US" dirty="0"/>
        </a:p>
      </dgm:t>
    </dgm:pt>
    <dgm:pt modelId="{84B5235B-74E8-47F1-AD5A-E0F5E1AB74C9}" type="parTrans" cxnId="{C029709E-9C62-4089-B6DF-2DFF63E05CAC}">
      <dgm:prSet/>
      <dgm:spPr/>
    </dgm:pt>
    <dgm:pt modelId="{E2C6E42A-B52B-4621-A658-101800888690}" type="sibTrans" cxnId="{C029709E-9C62-4089-B6DF-2DFF63E05CAC}">
      <dgm:prSet/>
      <dgm:spPr/>
    </dgm:pt>
    <dgm:pt modelId="{686EDAF1-5052-40D4-86EB-81B16B00B560}" type="pres">
      <dgm:prSet presAssocID="{9DDA9FB5-141A-45F6-BFF5-2F6B57C2CD9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s-IS"/>
        </a:p>
      </dgm:t>
    </dgm:pt>
    <dgm:pt modelId="{F07ABCCC-9B16-4338-8A47-D7DE0487E458}" type="pres">
      <dgm:prSet presAssocID="{8E3508A7-C2F2-492F-8838-FF0F1F007F8F}" presName="vertOne" presStyleCnt="0"/>
      <dgm:spPr/>
    </dgm:pt>
    <dgm:pt modelId="{5AEB889C-D8FA-4134-80AB-6079C612184B}" type="pres">
      <dgm:prSet presAssocID="{8E3508A7-C2F2-492F-8838-FF0F1F007F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D18D75AB-60E4-4FA1-8D7C-690C80611A4E}" type="pres">
      <dgm:prSet presAssocID="{8E3508A7-C2F2-492F-8838-FF0F1F007F8F}" presName="parTransOne" presStyleCnt="0"/>
      <dgm:spPr/>
    </dgm:pt>
    <dgm:pt modelId="{ED266BC8-ACB4-4556-B575-6781AAF6E806}" type="pres">
      <dgm:prSet presAssocID="{8E3508A7-C2F2-492F-8838-FF0F1F007F8F}" presName="horzOne" presStyleCnt="0"/>
      <dgm:spPr/>
    </dgm:pt>
    <dgm:pt modelId="{DE4473A3-5DD3-4016-988A-A23B76B833FB}" type="pres">
      <dgm:prSet presAssocID="{B73DC393-1BD1-402C-AFE3-CEAB114BD8BA}" presName="vertTwo" presStyleCnt="0"/>
      <dgm:spPr/>
    </dgm:pt>
    <dgm:pt modelId="{8F9D7616-D321-4A7E-8754-DA8C0D3B3D24}" type="pres">
      <dgm:prSet presAssocID="{B73DC393-1BD1-402C-AFE3-CEAB114BD8BA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CD3C2AD6-7251-47C3-B0D0-5804C98B0776}" type="pres">
      <dgm:prSet presAssocID="{B73DC393-1BD1-402C-AFE3-CEAB114BD8BA}" presName="horzTwo" presStyleCnt="0"/>
      <dgm:spPr/>
    </dgm:pt>
    <dgm:pt modelId="{D78F450A-DD62-4A29-8A4D-66985F1F117B}" type="pres">
      <dgm:prSet presAssocID="{573598CD-6688-472A-97C0-C89FDF0DFE6E}" presName="sibSpaceTwo" presStyleCnt="0"/>
      <dgm:spPr/>
    </dgm:pt>
    <dgm:pt modelId="{11B8BB36-1E1B-45A6-9610-1583B9B0E221}" type="pres">
      <dgm:prSet presAssocID="{3ED5C8BD-75EB-4EE2-A37E-6F04BC5D24AF}" presName="vertTwo" presStyleCnt="0"/>
      <dgm:spPr/>
    </dgm:pt>
    <dgm:pt modelId="{47A134A8-91FB-491C-BF46-745A078DA3A8}" type="pres">
      <dgm:prSet presAssocID="{3ED5C8BD-75EB-4EE2-A37E-6F04BC5D24AF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CA6FC7-3D8F-4EDD-B4BE-FD478BA5EF42}" type="pres">
      <dgm:prSet presAssocID="{3ED5C8BD-75EB-4EE2-A37E-6F04BC5D24AF}" presName="horzTwo" presStyleCnt="0"/>
      <dgm:spPr/>
    </dgm:pt>
    <dgm:pt modelId="{74092597-AF9F-40B7-9945-668FA46C1BDA}" type="pres">
      <dgm:prSet presAssocID="{E2C6E42A-B52B-4621-A658-101800888690}" presName="sibSpaceTwo" presStyleCnt="0"/>
      <dgm:spPr/>
    </dgm:pt>
    <dgm:pt modelId="{E0C6976C-91D1-484B-96BA-44FD9E2F5FFF}" type="pres">
      <dgm:prSet presAssocID="{62C94C2B-12F3-4203-84F1-85136E8B3DD1}" presName="vertTwo" presStyleCnt="0"/>
      <dgm:spPr/>
    </dgm:pt>
    <dgm:pt modelId="{93C6F265-FF1C-4C0F-99F4-60F315BABDA2}" type="pres">
      <dgm:prSet presAssocID="{62C94C2B-12F3-4203-84F1-85136E8B3DD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3ECEDDF2-31E8-4AE0-812B-810B981CA748}" type="pres">
      <dgm:prSet presAssocID="{62C94C2B-12F3-4203-84F1-85136E8B3DD1}" presName="horzTwo" presStyleCnt="0"/>
      <dgm:spPr/>
    </dgm:pt>
    <dgm:pt modelId="{E882D719-C1D3-4903-B053-CAACE69B253E}" type="pres">
      <dgm:prSet presAssocID="{79FCFEF0-C28B-4933-87DE-F4A82111464E}" presName="sibSpaceTwo" presStyleCnt="0"/>
      <dgm:spPr/>
    </dgm:pt>
    <dgm:pt modelId="{F5E4AEBE-B027-45E1-A9EE-28492C06DFFF}" type="pres">
      <dgm:prSet presAssocID="{E2E5AA4A-9AD9-4980-A832-F2EE31C61655}" presName="vertTwo" presStyleCnt="0"/>
      <dgm:spPr/>
    </dgm:pt>
    <dgm:pt modelId="{32B3179A-C6CD-4C7E-828F-AF84818F87C8}" type="pres">
      <dgm:prSet presAssocID="{E2E5AA4A-9AD9-4980-A832-F2EE31C61655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0D0057D2-E27D-4F52-9ADC-B88D0B7A544C}" type="pres">
      <dgm:prSet presAssocID="{E2E5AA4A-9AD9-4980-A832-F2EE31C61655}" presName="horzTwo" presStyleCnt="0"/>
      <dgm:spPr/>
    </dgm:pt>
    <dgm:pt modelId="{374911D9-842E-42FC-A205-731017089EA3}" type="pres">
      <dgm:prSet presAssocID="{9DBFE5E1-3390-43FC-84AD-A3D931CFBF71}" presName="sibSpaceTwo" presStyleCnt="0"/>
      <dgm:spPr/>
    </dgm:pt>
    <dgm:pt modelId="{1DA1EFB0-F279-4C79-B6E3-0D198E0D7E8F}" type="pres">
      <dgm:prSet presAssocID="{27B34816-FACD-47C4-B06C-10B2FD1DCA5B}" presName="vertTwo" presStyleCnt="0"/>
      <dgm:spPr/>
    </dgm:pt>
    <dgm:pt modelId="{0FE8EA01-2DFD-479D-8791-73F612BFAF2D}" type="pres">
      <dgm:prSet presAssocID="{27B34816-FACD-47C4-B06C-10B2FD1DCA5B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is-IS"/>
        </a:p>
      </dgm:t>
    </dgm:pt>
    <dgm:pt modelId="{CD97E97B-EBFF-44B1-A779-32421DE02B50}" type="pres">
      <dgm:prSet presAssocID="{27B34816-FACD-47C4-B06C-10B2FD1DCA5B}" presName="horzTwo" presStyleCnt="0"/>
      <dgm:spPr/>
    </dgm:pt>
  </dgm:ptLst>
  <dgm:cxnLst>
    <dgm:cxn modelId="{C029709E-9C62-4089-B6DF-2DFF63E05CAC}" srcId="{8E3508A7-C2F2-492F-8838-FF0F1F007F8F}" destId="{3ED5C8BD-75EB-4EE2-A37E-6F04BC5D24AF}" srcOrd="1" destOrd="0" parTransId="{84B5235B-74E8-47F1-AD5A-E0F5E1AB74C9}" sibTransId="{E2C6E42A-B52B-4621-A658-101800888690}"/>
    <dgm:cxn modelId="{FC13912E-EDF7-4782-A719-52C43BCBD361}" srcId="{8E3508A7-C2F2-492F-8838-FF0F1F007F8F}" destId="{E2E5AA4A-9AD9-4980-A832-F2EE31C61655}" srcOrd="3" destOrd="0" parTransId="{9FFD8A0B-8A65-4CEB-A976-2CA10F584964}" sibTransId="{9DBFE5E1-3390-43FC-84AD-A3D931CFBF71}"/>
    <dgm:cxn modelId="{AC3096BB-A25A-4C3F-B41F-CDFD3EED85E9}" srcId="{9DDA9FB5-141A-45F6-BFF5-2F6B57C2CD95}" destId="{8E3508A7-C2F2-492F-8838-FF0F1F007F8F}" srcOrd="0" destOrd="0" parTransId="{F47B8728-11F5-4013-AAA3-FD7437CA32B8}" sibTransId="{7C764F77-764A-4CC2-8D85-4EBFA0F13D7A}"/>
    <dgm:cxn modelId="{C56D3EE3-7D36-45AE-BEED-B54BAEB67F1A}" type="presOf" srcId="{8E3508A7-C2F2-492F-8838-FF0F1F007F8F}" destId="{5AEB889C-D8FA-4134-80AB-6079C612184B}" srcOrd="0" destOrd="0" presId="urn:microsoft.com/office/officeart/2005/8/layout/hierarchy4"/>
    <dgm:cxn modelId="{C7AEB584-1227-4443-9AF1-380D2D96DC20}" srcId="{8E3508A7-C2F2-492F-8838-FF0F1F007F8F}" destId="{B73DC393-1BD1-402C-AFE3-CEAB114BD8BA}" srcOrd="0" destOrd="0" parTransId="{DEE7C517-5353-4E5F-AEBA-2E247E963A34}" sibTransId="{573598CD-6688-472A-97C0-C89FDF0DFE6E}"/>
    <dgm:cxn modelId="{2D8E5976-0E5D-4E8B-94C0-2B43121C6190}" type="presOf" srcId="{62C94C2B-12F3-4203-84F1-85136E8B3DD1}" destId="{93C6F265-FF1C-4C0F-99F4-60F315BABDA2}" srcOrd="0" destOrd="0" presId="urn:microsoft.com/office/officeart/2005/8/layout/hierarchy4"/>
    <dgm:cxn modelId="{2FD3272A-BF95-42C2-ABF3-DDF9F0249C78}" type="presOf" srcId="{3ED5C8BD-75EB-4EE2-A37E-6F04BC5D24AF}" destId="{47A134A8-91FB-491C-BF46-745A078DA3A8}" srcOrd="0" destOrd="0" presId="urn:microsoft.com/office/officeart/2005/8/layout/hierarchy4"/>
    <dgm:cxn modelId="{225A41A3-1DE4-4EAE-B3B0-7FE670293A2D}" type="presOf" srcId="{B73DC393-1BD1-402C-AFE3-CEAB114BD8BA}" destId="{8F9D7616-D321-4A7E-8754-DA8C0D3B3D24}" srcOrd="0" destOrd="0" presId="urn:microsoft.com/office/officeart/2005/8/layout/hierarchy4"/>
    <dgm:cxn modelId="{D0173BCE-541E-4A3B-8FDF-5410CF2B11C8}" type="presOf" srcId="{E2E5AA4A-9AD9-4980-A832-F2EE31C61655}" destId="{32B3179A-C6CD-4C7E-828F-AF84818F87C8}" srcOrd="0" destOrd="0" presId="urn:microsoft.com/office/officeart/2005/8/layout/hierarchy4"/>
    <dgm:cxn modelId="{33A40DC2-5C98-4B78-958E-FB1D9522AE62}" srcId="{8E3508A7-C2F2-492F-8838-FF0F1F007F8F}" destId="{27B34816-FACD-47C4-B06C-10B2FD1DCA5B}" srcOrd="4" destOrd="0" parTransId="{48DDBAF7-25BC-439D-AAE3-55236538166C}" sibTransId="{B1453AC4-A0A4-475A-A94C-8BB9C54357B4}"/>
    <dgm:cxn modelId="{EA4975CB-E62D-450E-B98C-C8A7331B1772}" srcId="{8E3508A7-C2F2-492F-8838-FF0F1F007F8F}" destId="{62C94C2B-12F3-4203-84F1-85136E8B3DD1}" srcOrd="2" destOrd="0" parTransId="{AC9ED862-ABCC-496A-9B48-42A05416C6A1}" sibTransId="{79FCFEF0-C28B-4933-87DE-F4A82111464E}"/>
    <dgm:cxn modelId="{EA63AEE8-3756-421F-9A01-8494C1FF071F}" type="presOf" srcId="{9DDA9FB5-141A-45F6-BFF5-2F6B57C2CD95}" destId="{686EDAF1-5052-40D4-86EB-81B16B00B560}" srcOrd="0" destOrd="0" presId="urn:microsoft.com/office/officeart/2005/8/layout/hierarchy4"/>
    <dgm:cxn modelId="{F8ED133C-1A94-4498-BD41-75D378462B36}" type="presOf" srcId="{27B34816-FACD-47C4-B06C-10B2FD1DCA5B}" destId="{0FE8EA01-2DFD-479D-8791-73F612BFAF2D}" srcOrd="0" destOrd="0" presId="urn:microsoft.com/office/officeart/2005/8/layout/hierarchy4"/>
    <dgm:cxn modelId="{9C19CB0F-5B90-4A50-B1FA-22729038EE61}" type="presParOf" srcId="{686EDAF1-5052-40D4-86EB-81B16B00B560}" destId="{F07ABCCC-9B16-4338-8A47-D7DE0487E458}" srcOrd="0" destOrd="0" presId="urn:microsoft.com/office/officeart/2005/8/layout/hierarchy4"/>
    <dgm:cxn modelId="{D0D82D4B-B0C6-49F6-9555-465008BF00C2}" type="presParOf" srcId="{F07ABCCC-9B16-4338-8A47-D7DE0487E458}" destId="{5AEB889C-D8FA-4134-80AB-6079C612184B}" srcOrd="0" destOrd="0" presId="urn:microsoft.com/office/officeart/2005/8/layout/hierarchy4"/>
    <dgm:cxn modelId="{7F9B62E7-F679-4D01-879E-F00471E3D77A}" type="presParOf" srcId="{F07ABCCC-9B16-4338-8A47-D7DE0487E458}" destId="{D18D75AB-60E4-4FA1-8D7C-690C80611A4E}" srcOrd="1" destOrd="0" presId="urn:microsoft.com/office/officeart/2005/8/layout/hierarchy4"/>
    <dgm:cxn modelId="{3565E038-F716-4E97-98A5-31EDF632C18A}" type="presParOf" srcId="{F07ABCCC-9B16-4338-8A47-D7DE0487E458}" destId="{ED266BC8-ACB4-4556-B575-6781AAF6E806}" srcOrd="2" destOrd="0" presId="urn:microsoft.com/office/officeart/2005/8/layout/hierarchy4"/>
    <dgm:cxn modelId="{2377BA8A-2E02-4512-B0B4-8CE95C086E99}" type="presParOf" srcId="{ED266BC8-ACB4-4556-B575-6781AAF6E806}" destId="{DE4473A3-5DD3-4016-988A-A23B76B833FB}" srcOrd="0" destOrd="0" presId="urn:microsoft.com/office/officeart/2005/8/layout/hierarchy4"/>
    <dgm:cxn modelId="{9300291C-DC76-4CA3-AFB3-EE69306CAA4C}" type="presParOf" srcId="{DE4473A3-5DD3-4016-988A-A23B76B833FB}" destId="{8F9D7616-D321-4A7E-8754-DA8C0D3B3D24}" srcOrd="0" destOrd="0" presId="urn:microsoft.com/office/officeart/2005/8/layout/hierarchy4"/>
    <dgm:cxn modelId="{E78CEEE7-8CA6-4242-96F9-BCDEF71F38E0}" type="presParOf" srcId="{DE4473A3-5DD3-4016-988A-A23B76B833FB}" destId="{CD3C2AD6-7251-47C3-B0D0-5804C98B0776}" srcOrd="1" destOrd="0" presId="urn:microsoft.com/office/officeart/2005/8/layout/hierarchy4"/>
    <dgm:cxn modelId="{5B403B7B-0A2E-44A4-B0E8-467740A877CA}" type="presParOf" srcId="{ED266BC8-ACB4-4556-B575-6781AAF6E806}" destId="{D78F450A-DD62-4A29-8A4D-66985F1F117B}" srcOrd="1" destOrd="0" presId="urn:microsoft.com/office/officeart/2005/8/layout/hierarchy4"/>
    <dgm:cxn modelId="{B18D0055-4F76-434C-BD27-D4C31ADCD1D3}" type="presParOf" srcId="{ED266BC8-ACB4-4556-B575-6781AAF6E806}" destId="{11B8BB36-1E1B-45A6-9610-1583B9B0E221}" srcOrd="2" destOrd="0" presId="urn:microsoft.com/office/officeart/2005/8/layout/hierarchy4"/>
    <dgm:cxn modelId="{FFBC0D84-0BE3-4036-93FD-F9188330A7C3}" type="presParOf" srcId="{11B8BB36-1E1B-45A6-9610-1583B9B0E221}" destId="{47A134A8-91FB-491C-BF46-745A078DA3A8}" srcOrd="0" destOrd="0" presId="urn:microsoft.com/office/officeart/2005/8/layout/hierarchy4"/>
    <dgm:cxn modelId="{EB2D2D6A-B079-48DD-8E34-12E9A19DD8BB}" type="presParOf" srcId="{11B8BB36-1E1B-45A6-9610-1583B9B0E221}" destId="{AFCA6FC7-3D8F-4EDD-B4BE-FD478BA5EF42}" srcOrd="1" destOrd="0" presId="urn:microsoft.com/office/officeart/2005/8/layout/hierarchy4"/>
    <dgm:cxn modelId="{97DAC7BE-DDB5-4E26-92C8-70D72370D3EB}" type="presParOf" srcId="{ED266BC8-ACB4-4556-B575-6781AAF6E806}" destId="{74092597-AF9F-40B7-9945-668FA46C1BDA}" srcOrd="3" destOrd="0" presId="urn:microsoft.com/office/officeart/2005/8/layout/hierarchy4"/>
    <dgm:cxn modelId="{3AB531ED-477C-4CE8-A0B0-DA390859A788}" type="presParOf" srcId="{ED266BC8-ACB4-4556-B575-6781AAF6E806}" destId="{E0C6976C-91D1-484B-96BA-44FD9E2F5FFF}" srcOrd="4" destOrd="0" presId="urn:microsoft.com/office/officeart/2005/8/layout/hierarchy4"/>
    <dgm:cxn modelId="{6FEA2AA1-5E43-416E-8412-272B0ECB32A3}" type="presParOf" srcId="{E0C6976C-91D1-484B-96BA-44FD9E2F5FFF}" destId="{93C6F265-FF1C-4C0F-99F4-60F315BABDA2}" srcOrd="0" destOrd="0" presId="urn:microsoft.com/office/officeart/2005/8/layout/hierarchy4"/>
    <dgm:cxn modelId="{B76528C4-8253-43CB-8F64-55EC7B56284E}" type="presParOf" srcId="{E0C6976C-91D1-484B-96BA-44FD9E2F5FFF}" destId="{3ECEDDF2-31E8-4AE0-812B-810B981CA748}" srcOrd="1" destOrd="0" presId="urn:microsoft.com/office/officeart/2005/8/layout/hierarchy4"/>
    <dgm:cxn modelId="{AE740CDE-6400-49A0-A106-BEBFF40F57D3}" type="presParOf" srcId="{ED266BC8-ACB4-4556-B575-6781AAF6E806}" destId="{E882D719-C1D3-4903-B053-CAACE69B253E}" srcOrd="5" destOrd="0" presId="urn:microsoft.com/office/officeart/2005/8/layout/hierarchy4"/>
    <dgm:cxn modelId="{E0E07F6B-3009-4D2F-945D-E8158B9DB2BC}" type="presParOf" srcId="{ED266BC8-ACB4-4556-B575-6781AAF6E806}" destId="{F5E4AEBE-B027-45E1-A9EE-28492C06DFFF}" srcOrd="6" destOrd="0" presId="urn:microsoft.com/office/officeart/2005/8/layout/hierarchy4"/>
    <dgm:cxn modelId="{8ADAA86C-C6DF-4E22-9E72-F99C43EAFD31}" type="presParOf" srcId="{F5E4AEBE-B027-45E1-A9EE-28492C06DFFF}" destId="{32B3179A-C6CD-4C7E-828F-AF84818F87C8}" srcOrd="0" destOrd="0" presId="urn:microsoft.com/office/officeart/2005/8/layout/hierarchy4"/>
    <dgm:cxn modelId="{D5371A0D-890A-47C0-9EA4-008B35FB049C}" type="presParOf" srcId="{F5E4AEBE-B027-45E1-A9EE-28492C06DFFF}" destId="{0D0057D2-E27D-4F52-9ADC-B88D0B7A544C}" srcOrd="1" destOrd="0" presId="urn:microsoft.com/office/officeart/2005/8/layout/hierarchy4"/>
    <dgm:cxn modelId="{B2302774-6679-4D47-8017-D9271EAB1168}" type="presParOf" srcId="{ED266BC8-ACB4-4556-B575-6781AAF6E806}" destId="{374911D9-842E-42FC-A205-731017089EA3}" srcOrd="7" destOrd="0" presId="urn:microsoft.com/office/officeart/2005/8/layout/hierarchy4"/>
    <dgm:cxn modelId="{D0183867-4E23-43C1-B6EC-D92F542E60E5}" type="presParOf" srcId="{ED266BC8-ACB4-4556-B575-6781AAF6E806}" destId="{1DA1EFB0-F279-4C79-B6E3-0D198E0D7E8F}" srcOrd="8" destOrd="0" presId="urn:microsoft.com/office/officeart/2005/8/layout/hierarchy4"/>
    <dgm:cxn modelId="{903E8F0B-36A0-4B39-8E00-E7D7FE7C3446}" type="presParOf" srcId="{1DA1EFB0-F279-4C79-B6E3-0D198E0D7E8F}" destId="{0FE8EA01-2DFD-479D-8791-73F612BFAF2D}" srcOrd="0" destOrd="0" presId="urn:microsoft.com/office/officeart/2005/8/layout/hierarchy4"/>
    <dgm:cxn modelId="{8A5077BA-E3FE-4C7D-82FD-137D8A8B63D5}" type="presParOf" srcId="{1DA1EFB0-F279-4C79-B6E3-0D198E0D7E8F}" destId="{CD97E97B-EBFF-44B1-A779-32421DE02B5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EB889C-D8FA-4134-80AB-6079C612184B}">
      <dsp:nvSpPr>
        <dsp:cNvPr id="0" name=""/>
        <dsp:cNvSpPr/>
      </dsp:nvSpPr>
      <dsp:spPr>
        <a:xfrm>
          <a:off x="1265" y="382"/>
          <a:ext cx="3518544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noProof="0" dirty="0" smtClean="0"/>
            <a:t>Growth</a:t>
          </a:r>
          <a:endParaRPr lang="en-US" sz="6500" kern="1200" noProof="0" dirty="0"/>
        </a:p>
      </dsp:txBody>
      <dsp:txXfrm>
        <a:off x="1265" y="382"/>
        <a:ext cx="3518544" cy="2214362"/>
      </dsp:txXfrm>
    </dsp:sp>
    <dsp:sp modelId="{8F9D7616-D321-4A7E-8754-DA8C0D3B3D24}">
      <dsp:nvSpPr>
        <dsp:cNvPr id="0" name=""/>
        <dsp:cNvSpPr/>
      </dsp:nvSpPr>
      <dsp:spPr>
        <a:xfrm>
          <a:off x="1265" y="2311217"/>
          <a:ext cx="111065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smtClean="0"/>
            <a:t>Investment</a:t>
          </a:r>
          <a:endParaRPr lang="en-US" sz="3000" kern="1200" noProof="0" dirty="0"/>
        </a:p>
      </dsp:txBody>
      <dsp:txXfrm>
        <a:off x="1265" y="2311217"/>
        <a:ext cx="1110651" cy="2214362"/>
      </dsp:txXfrm>
    </dsp:sp>
    <dsp:sp modelId="{93C6F265-FF1C-4C0F-99F4-60F315BABDA2}">
      <dsp:nvSpPr>
        <dsp:cNvPr id="0" name=""/>
        <dsp:cNvSpPr/>
      </dsp:nvSpPr>
      <dsp:spPr>
        <a:xfrm>
          <a:off x="1205211" y="2311217"/>
          <a:ext cx="111065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smtClean="0"/>
            <a:t>Education</a:t>
          </a:r>
          <a:endParaRPr lang="en-US" sz="3000" kern="1200" noProof="0" dirty="0"/>
        </a:p>
      </dsp:txBody>
      <dsp:txXfrm>
        <a:off x="1205211" y="2311217"/>
        <a:ext cx="1110651" cy="2214362"/>
      </dsp:txXfrm>
    </dsp:sp>
    <dsp:sp modelId="{32B3179A-C6CD-4C7E-828F-AF84818F87C8}">
      <dsp:nvSpPr>
        <dsp:cNvPr id="0" name=""/>
        <dsp:cNvSpPr/>
      </dsp:nvSpPr>
      <dsp:spPr>
        <a:xfrm>
          <a:off x="2409158" y="2311217"/>
          <a:ext cx="111065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noProof="0" dirty="0" smtClean="0"/>
            <a:t>Trade</a:t>
          </a:r>
          <a:endParaRPr lang="en-US" sz="3000" kern="1200" noProof="0" dirty="0"/>
        </a:p>
      </dsp:txBody>
      <dsp:txXfrm>
        <a:off x="2409158" y="2311217"/>
        <a:ext cx="1110651" cy="22143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EB889C-D8FA-4134-80AB-6079C612184B}">
      <dsp:nvSpPr>
        <dsp:cNvPr id="0" name=""/>
        <dsp:cNvSpPr/>
      </dsp:nvSpPr>
      <dsp:spPr>
        <a:xfrm>
          <a:off x="1413" y="382"/>
          <a:ext cx="3518248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noProof="0" dirty="0" smtClean="0"/>
            <a:t>Growth</a:t>
          </a:r>
          <a:endParaRPr lang="en-US" sz="6500" kern="1200" noProof="0" dirty="0"/>
        </a:p>
      </dsp:txBody>
      <dsp:txXfrm>
        <a:off x="1413" y="382"/>
        <a:ext cx="3518248" cy="2214362"/>
      </dsp:txXfrm>
    </dsp:sp>
    <dsp:sp modelId="{8F9D7616-D321-4A7E-8754-DA8C0D3B3D24}">
      <dsp:nvSpPr>
        <dsp:cNvPr id="0" name=""/>
        <dsp:cNvSpPr/>
      </dsp:nvSpPr>
      <dsp:spPr>
        <a:xfrm>
          <a:off x="1413" y="2311217"/>
          <a:ext cx="65934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Liquidity</a:t>
          </a:r>
          <a:endParaRPr lang="en-US" sz="2500" kern="1200" noProof="0" dirty="0"/>
        </a:p>
      </dsp:txBody>
      <dsp:txXfrm>
        <a:off x="1413" y="2311217"/>
        <a:ext cx="659341" cy="2214362"/>
      </dsp:txXfrm>
    </dsp:sp>
    <dsp:sp modelId="{47A134A8-91FB-491C-BF46-745A078DA3A8}">
      <dsp:nvSpPr>
        <dsp:cNvPr id="0" name=""/>
        <dsp:cNvSpPr/>
      </dsp:nvSpPr>
      <dsp:spPr>
        <a:xfrm>
          <a:off x="716139" y="2311217"/>
          <a:ext cx="65934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Labor market</a:t>
          </a:r>
          <a:endParaRPr lang="en-US" sz="2500" kern="1200" dirty="0"/>
        </a:p>
      </dsp:txBody>
      <dsp:txXfrm>
        <a:off x="716139" y="2311217"/>
        <a:ext cx="659341" cy="2214362"/>
      </dsp:txXfrm>
    </dsp:sp>
    <dsp:sp modelId="{93C6F265-FF1C-4C0F-99F4-60F315BABDA2}">
      <dsp:nvSpPr>
        <dsp:cNvPr id="0" name=""/>
        <dsp:cNvSpPr/>
      </dsp:nvSpPr>
      <dsp:spPr>
        <a:xfrm>
          <a:off x="1430866" y="2311217"/>
          <a:ext cx="65934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Honesty</a:t>
          </a:r>
          <a:endParaRPr lang="en-US" sz="2500" kern="1200" noProof="0" dirty="0"/>
        </a:p>
      </dsp:txBody>
      <dsp:txXfrm>
        <a:off x="1430866" y="2311217"/>
        <a:ext cx="659341" cy="2214362"/>
      </dsp:txXfrm>
    </dsp:sp>
    <dsp:sp modelId="{32B3179A-C6CD-4C7E-828F-AF84818F87C8}">
      <dsp:nvSpPr>
        <dsp:cNvPr id="0" name=""/>
        <dsp:cNvSpPr/>
      </dsp:nvSpPr>
      <dsp:spPr>
        <a:xfrm>
          <a:off x="2145593" y="2311217"/>
          <a:ext cx="65934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Democracy</a:t>
          </a:r>
          <a:endParaRPr lang="en-US" sz="2500" kern="1200" noProof="0" dirty="0"/>
        </a:p>
      </dsp:txBody>
      <dsp:txXfrm>
        <a:off x="2145593" y="2311217"/>
        <a:ext cx="659341" cy="2214362"/>
      </dsp:txXfrm>
    </dsp:sp>
    <dsp:sp modelId="{0FE8EA01-2DFD-479D-8791-73F612BFAF2D}">
      <dsp:nvSpPr>
        <dsp:cNvPr id="0" name=""/>
        <dsp:cNvSpPr/>
      </dsp:nvSpPr>
      <dsp:spPr>
        <a:xfrm>
          <a:off x="2860319" y="2311217"/>
          <a:ext cx="659341" cy="2214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Equality</a:t>
          </a:r>
          <a:endParaRPr lang="en-US" sz="2500" kern="1200" noProof="0" dirty="0"/>
        </a:p>
      </dsp:txBody>
      <dsp:txXfrm>
        <a:off x="2860319" y="2311217"/>
        <a:ext cx="659341" cy="2214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9AFEE8D-C5D7-41FC-921F-FEE995C4CD7F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s-I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s-I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1AE4DA-51D2-472D-91ED-BB24F6CD757C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0FDD7E-CC7A-4CF3-AB94-74F68CD155BB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AE4DA-51D2-472D-91ED-BB24F6CD757C}" type="slidenum">
              <a:rPr lang="is-IS" smtClean="0"/>
              <a:pPr>
                <a:defRPr/>
              </a:pPr>
              <a:t>10</a:t>
            </a:fld>
            <a:endParaRPr 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E2C08A-CF3F-4304-9007-4FF815C743A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s-I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67C9BA-EC7E-4F6F-AE61-0BBA1AA904FF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s-I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075F2-5E5A-4C1F-BE32-5C62E375D099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s-I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E7C857-9C0D-405D-8E54-6324A655D3B0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s-I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07D1F-A44F-4BBC-BFFC-A7309B47A59E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8B1872-DF01-418F-8B7D-5A2E6AF7A81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s-I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043738-36B8-4730-9019-B840296152E5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s-I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9D0FCC-4C8A-46AF-9BBA-1E6936E53D29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s-I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285236-D206-40D9-955E-46A4A5CAC6D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EFC5D-7015-4873-BAEC-A75CD6C1D168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6B007D-142A-4011-A36E-BB98C263562F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71A738-3DD8-4EDB-B325-B5780D4BE4A7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s-I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442160-F1C5-4507-A846-4F034D8362D9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s-I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2F6DC3-03E6-4599-8A12-E3198417AFBE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s-I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0AF2B4-2736-4521-8766-FF475A2D256F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is-I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EC6512-D32E-4216-B10D-A3DFA7A68516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is-I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618F4D-47C7-4020-8508-6F694A496A39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is-I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BF7DA4-2433-4A53-A5F8-7D4C36861757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is-I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BBEB8-A071-4307-B3B3-F36BF59F1244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is-I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370D2F-0CC2-4EAA-937D-CAEEEDFBAB49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EFC5D-7015-4873-BAEC-A75CD6C1D168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D4E8CC-432F-4F4F-A56E-B7197161CE4D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is-I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5EF299-883A-4760-9E7B-5EB705BF684A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is-I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9657E8-CC56-402C-8504-11126DA13B6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is-I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43E8A2-54A5-48A2-AF1C-232C3AF15E3A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is-I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3DE31-A90E-464F-B884-F5EEBF95157E}" type="slidenum">
              <a:rPr lang="is-IS" smtClean="0"/>
              <a:pPr>
                <a:defRPr/>
              </a:pPr>
              <a:t>34</a:t>
            </a:fld>
            <a:endParaRPr lang="is-I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3DE31-A90E-464F-B884-F5EEBF95157E}" type="slidenum">
              <a:rPr lang="is-IS" smtClean="0"/>
              <a:pPr>
                <a:defRPr/>
              </a:pPr>
              <a:t>35</a:t>
            </a:fld>
            <a:endParaRPr lang="is-I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3DE31-A90E-464F-B884-F5EEBF95157E}" type="slidenum">
              <a:rPr lang="is-IS" smtClean="0"/>
              <a:pPr>
                <a:defRPr/>
              </a:pPr>
              <a:t>36</a:t>
            </a:fld>
            <a:endParaRPr lang="is-I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E3DE31-A90E-464F-B884-F5EEBF95157E}" type="slidenum">
              <a:rPr lang="is-IS" smtClean="0"/>
              <a:pPr>
                <a:defRPr/>
              </a:pPr>
              <a:t>37</a:t>
            </a:fld>
            <a:endParaRPr lang="is-I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3F0ED1-7B93-496E-9FDC-538369F2D8E5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is-I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E9A78E-6A29-424F-BA55-8957C2A8D455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BF5AE-48A6-4E2B-ADE8-D4CB9E64513F}" type="slidenum">
              <a:rPr lang="is-IS" smtClean="0"/>
              <a:pPr>
                <a:defRPr/>
              </a:pPr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AE4DA-51D2-472D-91ED-BB24F6CD757C}" type="slidenum">
              <a:rPr lang="is-IS" smtClean="0"/>
              <a:pPr>
                <a:defRPr/>
              </a:pPr>
              <a:t>40</a:t>
            </a:fld>
            <a:endParaRPr lang="is-I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D0F55-F153-4A00-A955-5CBBDFCE981C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is-I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E3E702-C6C8-4491-AA94-2086073E19FE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is-I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E3E702-C6C8-4491-AA94-2086073E19FE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is-I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AE4DA-51D2-472D-91ED-BB24F6CD757C}" type="slidenum">
              <a:rPr lang="is-IS" smtClean="0"/>
              <a:pPr>
                <a:defRPr/>
              </a:pPr>
              <a:t>44</a:t>
            </a:fld>
            <a:endParaRPr lang="is-I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345CB5-0B54-49D5-850E-8B6D96F3534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61A142-4FCC-4DA8-AD7A-D5022A37B0C8}" type="slidenum">
              <a:rPr lang="is-IS" smtClean="0"/>
              <a:pPr>
                <a:defRPr/>
              </a:pPr>
              <a:t>5</a:t>
            </a:fld>
            <a:endParaRPr 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36D51A-0E66-4997-9B45-C7068A6B2337}" type="slidenum">
              <a:rPr lang="is-IS" smtClean="0"/>
              <a:pPr>
                <a:defRPr/>
              </a:pPr>
              <a:t>6</a:t>
            </a:fld>
            <a:endParaRPr 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9A0B5E-17D2-46AB-A1FB-15400DA65942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6C45E3-07DD-48DB-9483-48A12F9BEFAF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E3E82-1DA0-470C-98FE-78DFFEF582B6}" type="slidenum">
              <a:rPr lang="is-I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D9BF4F-D477-4710-8275-F688DEE05034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8E37DD-5512-4471-A5D3-AD006CF6568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83EE8-6A92-4A98-BDC9-BA60BCD50EE4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86058-AE49-47AF-A21D-607FBA0D41F8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EAB6BE-30CF-4D35-865C-20A9C7E04143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9C71DD5-4597-49DA-B032-0A0C939DA3E5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AF76-CC40-4770-9E70-B18CDEA82870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47004-4C36-4B0D-A0A2-E8BAB21971E6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B4D5D3C-74F3-4DD5-8893-7F3D4D32E340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F385DE-3B0E-48F7-8138-CADA04739F4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39B0F-A49B-44B3-8837-7C63E95B4865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A3BE-47CB-45F1-8748-1B8C62A2FAA2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F232-A246-4D02-93A1-AD69EA9DA7AD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45DD-979D-4266-B6BA-438D33F79AE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C5552-4E03-4249-9C7F-2585AB5C967E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0AEB-4EC2-4537-BF9B-0AE5897B7E42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9BFE-07AF-452B-9553-EB072EC39C68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6531-35A3-49A4-9B21-E484DF4AD4CE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9509-0BE5-46A8-9107-B8BB75F23C8F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84C3-2E79-4BFB-AEF2-1B6E7888437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D30A7A-86F4-4747-B7DB-B6C0C169F6B1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BE17EB-96DE-4165-99C3-B085724904F2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A676EC8-6EAF-4F2B-9217-3B9065030B3E}" type="datetimeFigureOut">
              <a:rPr lang="is-IS"/>
              <a:pPr>
                <a:defRPr/>
              </a:pPr>
              <a:t>26.8.2011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712F0C0-5CCC-43A2-9BA0-2D060C7613BC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700" r:id="rId9"/>
    <p:sldLayoutId id="2147483697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533400"/>
            <a:ext cx="5614780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together: 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croatia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latvia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388" y="4256088"/>
            <a:ext cx="5114925" cy="11017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Thorvaldur</a:t>
            </a:r>
            <a:r>
              <a:rPr lang="en-US" dirty="0" smtClean="0"/>
              <a:t> </a:t>
            </a:r>
            <a:r>
              <a:rPr lang="en-US" dirty="0" err="1" smtClean="0"/>
              <a:t>Gylfason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Eduard </a:t>
            </a:r>
            <a:r>
              <a:rPr lang="en-US" dirty="0" err="1" smtClean="0"/>
              <a:t>Hochreiter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6148" name="Picture 2" descr="http://www.jvi.org/fileadmin/template/jvi_new/images/header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5500688"/>
            <a:ext cx="13811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4214813"/>
            <a:ext cx="110331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 of evidence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Compare Croatia and Latvia in terms of determinants of growth</a:t>
            </a:r>
          </a:p>
          <a:p>
            <a:pPr lvl="1"/>
            <a:r>
              <a:rPr lang="en-US" sz="2900" dirty="0" smtClean="0"/>
              <a:t>Investment, education, and health</a:t>
            </a:r>
          </a:p>
          <a:p>
            <a:pPr lvl="1"/>
            <a:r>
              <a:rPr lang="en-US" sz="2900" dirty="0" smtClean="0"/>
              <a:t>Trade, inflation, and economic structure</a:t>
            </a:r>
          </a:p>
          <a:p>
            <a:pPr lvl="1"/>
            <a:r>
              <a:rPr lang="en-US" sz="2900" dirty="0" smtClean="0"/>
              <a:t>Labor market institutions</a:t>
            </a:r>
          </a:p>
          <a:p>
            <a:pPr lvl="1"/>
            <a:r>
              <a:rPr lang="en-US" sz="2900" dirty="0" smtClean="0"/>
              <a:t>Democracy and equality</a:t>
            </a:r>
          </a:p>
          <a:p>
            <a:pPr lvl="1"/>
            <a:r>
              <a:rPr lang="en-US" sz="2900" dirty="0" smtClean="0"/>
              <a:t>Governance indicators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1980-2008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smtClean="0"/>
              <a:t>Both countries have seen a surge of investment in machinery and equipment </a:t>
            </a:r>
          </a:p>
          <a:p>
            <a:pPr eaLnBrk="1" hangingPunct="1"/>
            <a:r>
              <a:rPr lang="en-US" smtClean="0"/>
              <a:t>Latvia invested 27% of GDP on average 1990-2007 compared with 21% in Croatia</a:t>
            </a:r>
            <a:endParaRPr lang="is-IS" smtClean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6941888" y="6198798"/>
            <a:ext cx="1815241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Real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0094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direct investment </a:t>
            </a:r>
            <a:b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1992-2007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 inflows,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71863" cy="46148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Net inflows of FDI in Latvia were 5% of GDP during 1993-2007 on average compared with 4% in Croatia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6512849" y="6226558"/>
            <a:ext cx="225254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Foreign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Secondary-School enrollment 1981-2008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(%, gross)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900613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400" dirty="0" smtClean="0"/>
              <a:t>Nearly all Latvian kids attend secondary schools compared with 90% in Croatia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400" dirty="0" smtClean="0"/>
              <a:t>Over two thirds of young Latvians go to college against 41% in Croatia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400" dirty="0" smtClean="0"/>
              <a:t>Expenditure on education 1998-2007 was 5.5% of GDP in Latvia compared with 4.5% in Croatia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900" dirty="0" smtClean="0"/>
              <a:t>Declining trend in Latvia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900" dirty="0" smtClean="0"/>
              <a:t>Rising trend in Croatia</a:t>
            </a:r>
            <a:endParaRPr lang="is-IS" sz="2900" dirty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6584354" y="6206975"/>
            <a:ext cx="218200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Human capital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Secondary-School enrollment 1981-2008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(%, gross)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71863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Latvia has slightly more personal computers per 100 inhabitants than Croatia</a:t>
            </a:r>
          </a:p>
          <a:p>
            <a:pPr eaLnBrk="1" hangingPunct="1"/>
            <a:r>
              <a:rPr lang="en-US" dirty="0" smtClean="0"/>
              <a:t>In internet users per 1,000 inhabitants, </a:t>
            </a:r>
            <a:br>
              <a:rPr lang="en-US" dirty="0" smtClean="0"/>
            </a:br>
            <a:r>
              <a:rPr lang="en-US" dirty="0" smtClean="0"/>
              <a:t>Latvia is 1-2 years ahead of Croatia</a:t>
            </a:r>
            <a:endParaRPr lang="is-IS" dirty="0" smtClean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6584354" y="6208840"/>
            <a:ext cx="218200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Human capital</a:t>
            </a:r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expectancy 1960-2007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(years)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Life expectancy at birth took a deep dive in Latvia before 1990, did not recover until a decade later, and remains 5 years below that of Croatia</a:t>
            </a:r>
          </a:p>
          <a:p>
            <a:pPr eaLnBrk="1" hangingPunct="1"/>
            <a:r>
              <a:rPr lang="en-US" sz="2400" dirty="0" smtClean="0"/>
              <a:t>Expenditure on health care 2002-2007 was 7.5% of GDP in Croatia compared with 6.2% in Latvia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is-IS" sz="2400" dirty="0" smtClean="0"/>
          </a:p>
        </p:txBody>
      </p:sp>
      <p:sp>
        <p:nvSpPr>
          <p:cNvPr id="5" name="TextBox 4"/>
          <p:cNvSpPr txBox="1"/>
          <p:nvPr/>
        </p:nvSpPr>
        <p:spPr>
          <a:xfrm rot="21389323">
            <a:off x="6584354" y="6228718"/>
            <a:ext cx="218200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Human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expectancy 1961-2007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(years)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 2001, Latvia had 7.5 hospital beds per 1,000 inhabitants compared with 5.3 in Croatia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Even so, mortality rate of children under age of 5 is 5.8% in Croatia compared with 8.6% in Latvia</a:t>
            </a:r>
            <a:endParaRPr lang="is-I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389323">
            <a:off x="6584354" y="6228718"/>
            <a:ext cx="218200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Human capital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4204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Fertility rate 1960-2007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(births per woman) </a:t>
            </a:r>
            <a:endParaRPr lang="is-I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smtClean="0"/>
              <a:t>Population of both countries continues to decline …</a:t>
            </a:r>
          </a:p>
          <a:p>
            <a:pPr eaLnBrk="1" hangingPunct="1"/>
            <a:r>
              <a:rPr lang="en-US" smtClean="0"/>
              <a:t>… but that is also true of most of the rest of Europe and the OECD region</a:t>
            </a:r>
            <a:endParaRPr lang="is-IS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584354" y="6228718"/>
            <a:ext cx="218200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Human capital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Exports of goods and services 1990-2008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Exports from Latvia equaled 47% of GDP on average 1991-2007 compared with 44% in Croatia</a:t>
            </a:r>
          </a:p>
          <a:p>
            <a:pPr lvl="1" eaLnBrk="1" hangingPunct="1"/>
            <a:r>
              <a:rPr lang="en-US" dirty="0" smtClean="0"/>
              <a:t>Export figures include re-exports</a:t>
            </a:r>
            <a:endParaRPr lang="is-IS" dirty="0" smtClean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6522278" y="6216619"/>
            <a:ext cx="225254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Foreign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90101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 duties 1991-2007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tax revenue)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614863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Latvia basically slashed all tariffs, as did Croatia, which started from a much higher initial level of tariff incidence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It takes 1.7 days for importers in Latvia to clear customs compared with 2 days in Croatia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6522278" y="6216619"/>
            <a:ext cx="225254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Foreign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4"/>
            <a:ext cx="7543800" cy="498762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Since collapse of Soviet Union in 1991</a:t>
            </a: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Three Baltic states, now EU members, have fared significantly better than other FSU states</a:t>
            </a: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How did they fare compared with former Yugoslavia?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Aim is to apply standard growth economics to a comparison of Croatia and Latvia</a:t>
            </a: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Extensive vs. intensive growth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Similarities</a:t>
            </a:r>
            <a:endParaRPr lang="en-US" dirty="0" smtClean="0">
              <a:solidFill>
                <a:srgbClr val="C00000"/>
              </a:solidFill>
            </a:endParaRP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Small, no natural resources, history of foreign rule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Differences</a:t>
            </a:r>
            <a:endParaRPr lang="en-US" dirty="0" smtClean="0">
              <a:solidFill>
                <a:srgbClr val="C00000"/>
              </a:solidFill>
            </a:endParaRP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Boom followed by bust in Latvia in 2000s</a:t>
            </a:r>
          </a:p>
          <a:p>
            <a:pPr marL="521208" lvl="1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Less rapid and less volatile growth in Croatia</a:t>
            </a: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4204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Inflation 1991-2008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deflator, annual %)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Croatia initially had higher inflation than Latvia, but managed from 1996 onward to keep inflation in single-digit figures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 Croatia, severe initial monetary overhang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6296137" y="6239809"/>
            <a:ext cx="246894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Financial capital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4204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 and quasi-money (M2) 1994-2008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 Croatia, inflation was below 5% a year on average 1996-2008 against 8% in Latvia</a:t>
            </a:r>
          </a:p>
          <a:p>
            <a:pPr eaLnBrk="1" hangingPunct="1">
              <a:defRPr/>
            </a:pPr>
            <a:r>
              <a:rPr lang="en-US" dirty="0" smtClean="0"/>
              <a:t>Process of monetization was accordingly more rapid in Croatia than in Latvia 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6298332" y="6238695"/>
            <a:ext cx="246894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Financial capital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4204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spread 1994-2008 </a:t>
            </a:r>
            <a:b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525963"/>
          </a:xfrm>
        </p:spPr>
        <p:txBody>
          <a:bodyPr/>
          <a:lstStyle/>
          <a:p>
            <a:pPr eaLnBrk="1" hangingPunct="1"/>
            <a:r>
              <a:rPr lang="en-US" sz="2700" dirty="0" smtClean="0"/>
              <a:t>Interest spread between lending and deposit rates fell by more in Latvia than in Croatia</a:t>
            </a:r>
          </a:p>
          <a:p>
            <a:pPr eaLnBrk="1" hangingPunct="1"/>
            <a:r>
              <a:rPr lang="en-US" sz="2700" dirty="0" smtClean="0"/>
              <a:t>Almost all bank assets are now foreign-owned in Latvia, less so in Croatia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6296137" y="6239809"/>
            <a:ext cx="246894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Financial capital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4204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 spread 1994-2008 </a:t>
            </a:r>
            <a:b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525963"/>
          </a:xfrm>
        </p:spPr>
        <p:txBody>
          <a:bodyPr/>
          <a:lstStyle/>
          <a:p>
            <a:pPr eaLnBrk="1" hangingPunct="1"/>
            <a:r>
              <a:rPr lang="en-US" sz="2700" dirty="0" smtClean="0"/>
              <a:t>Lower spread in Latvia may suggest more competitive banking or higher credit risks than in Croatia</a:t>
            </a:r>
          </a:p>
          <a:p>
            <a:pPr eaLnBrk="1" hangingPunct="1"/>
            <a:r>
              <a:rPr lang="en-US" sz="2700" dirty="0" smtClean="0"/>
              <a:t>Declining interest spread suggests more competition in both countries’ banking system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6296137" y="6239809"/>
            <a:ext cx="246894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Financial capital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24204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Agriculture 1980-2008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added,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71863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Agriculture’s share of GDP in Latvia has decreased to 4% compared with 7% in Croatia</a:t>
            </a:r>
          </a:p>
          <a:p>
            <a:pPr eaLnBrk="1" hangingPunct="1"/>
            <a:r>
              <a:rPr lang="en-US" dirty="0" smtClean="0"/>
              <a:t>Reflects Latvia’s strong emphasis on economic modernization</a:t>
            </a:r>
          </a:p>
        </p:txBody>
      </p:sp>
      <p:sp>
        <p:nvSpPr>
          <p:cNvPr id="6" name="TextBox 5"/>
          <p:cNvSpPr txBox="1"/>
          <p:nvPr/>
        </p:nvSpPr>
        <p:spPr>
          <a:xfrm rot="21389323">
            <a:off x="5940780" y="6237918"/>
            <a:ext cx="285526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Economic structure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394" y="316526"/>
            <a:ext cx="724204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Manufacturing 1980-2007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added,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GDP)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Text on disruptions in electricity provision in the two countries to be added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 2007, it took 16 days to start a business in Latvia against 22 days in Croatia</a:t>
            </a:r>
            <a:endParaRPr lang="is-IS" dirty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5939993" y="6237918"/>
            <a:ext cx="285526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Economic structure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61526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Manufactures exports 1992-2007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merchandise exports)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4" cy="4829196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000" dirty="0" smtClean="0"/>
              <a:t>Manufacturing 1992-2007 hovered around 70% of Croatia’s exports compared with 60% in Latvia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000" dirty="0" smtClean="0"/>
              <a:t>World Bank’s </a:t>
            </a:r>
            <a:r>
              <a:rPr lang="en-US" sz="3000" i="1" dirty="0" smtClean="0"/>
              <a:t>Ease of Doing Business Index </a:t>
            </a:r>
            <a:r>
              <a:rPr lang="en-US" sz="3000" dirty="0" smtClean="0"/>
              <a:t>now (2010) puts Latvia in 27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place out of 183 and Croatia in 103</a:t>
            </a:r>
            <a:r>
              <a:rPr lang="en-US" sz="3000" baseline="30000" dirty="0" smtClean="0"/>
              <a:t>rd</a:t>
            </a:r>
            <a:r>
              <a:rPr lang="en-US" sz="3000" dirty="0" smtClean="0"/>
              <a:t>, up from 110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place before</a:t>
            </a:r>
            <a:endParaRPr lang="is-IS" sz="3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s-IS" dirty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5939993" y="6239783"/>
            <a:ext cx="285526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Economic structure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747238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Manufactures exports 1992-2007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merchandise exports) </a:t>
            </a:r>
            <a:endParaRPr lang="is-I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300" cy="46148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 2005, tax rates were cited as a major business constraint by 34% of managers surveyed in Croatia compared with 69% of managers in Latvia</a:t>
            </a:r>
            <a:endParaRPr lang="is-IS" dirty="0" smtClean="0"/>
          </a:p>
        </p:txBody>
      </p:sp>
      <p:sp>
        <p:nvSpPr>
          <p:cNvPr id="6" name="TextBox 5"/>
          <p:cNvSpPr txBox="1"/>
          <p:nvPr/>
        </p:nvSpPr>
        <p:spPr>
          <a:xfrm rot="21389323">
            <a:off x="5939993" y="6237918"/>
            <a:ext cx="285526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Economic structure</a:t>
            </a:r>
          </a:p>
        </p:txBody>
      </p:sp>
      <p:graphicFrame>
        <p:nvGraphicFramePr>
          <p:cNvPr id="8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freedom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1996-2010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Both countries have gradually liberalized on many fronts at once according to the Economic Freedom Index </a:t>
            </a:r>
          </a:p>
          <a:p>
            <a:pPr lvl="1" eaLnBrk="1" hangingPunct="1"/>
            <a:r>
              <a:rPr lang="en-US" dirty="0" smtClean="0"/>
              <a:t>Source: Heritage Foundation</a:t>
            </a:r>
            <a:endParaRPr lang="is-IS" dirty="0" smtClean="0"/>
          </a:p>
        </p:txBody>
      </p:sp>
      <p:sp>
        <p:nvSpPr>
          <p:cNvPr id="8" name="TextBox 7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1991-2004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97205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Democratization as investment in social capital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3100" dirty="0" smtClean="0">
                <a:solidFill>
                  <a:schemeClr val="tx1">
                    <a:tint val="85000"/>
                  </a:schemeClr>
                </a:solidFill>
              </a:rPr>
              <a:t>Infrastructural glue that holds society together and keeps it in smooth and harmonious working order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 smtClean="0"/>
              <a:t>Croatia embraced democracy a decade after Latvia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100" dirty="0" smtClean="0"/>
              <a:t>… and still scores a point lower</a:t>
            </a:r>
            <a:endParaRPr lang="is-IS" sz="31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4"/>
            <a:ext cx="7543800" cy="496254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Earlier paper compared Estonia and Georgia by reviewing main determinants of their growth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Estonia beat Georgia on virtually every score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Hence, small surprise that Estonia and Georgia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grew apart </a:t>
            </a:r>
            <a:r>
              <a:rPr lang="en-US" dirty="0" smtClean="0"/>
              <a:t>after 1991</a:t>
            </a:r>
          </a:p>
          <a:p>
            <a:pPr marL="52197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Based on simple growth accounting, education and efficiency made similar contributions to growth, while investment made a relatively minor contribution</a:t>
            </a:r>
          </a:p>
          <a:p>
            <a:pPr marL="52197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Intensive rather than extensive growth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Here we report by similar methods how Croatia and Latvia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grew together</a:t>
            </a:r>
          </a:p>
          <a:p>
            <a:pPr marL="52197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Latvia caught up, but Croatia remains ahead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1991-2004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700" dirty="0" smtClean="0"/>
              <a:t>Croatians have less confidence in the court system</a:t>
            </a:r>
          </a:p>
          <a:p>
            <a:pPr eaLnBrk="1" hangingPunct="1">
              <a:defRPr/>
            </a:pPr>
            <a:r>
              <a:rPr lang="en-US" sz="2700" dirty="0" smtClean="0"/>
              <a:t>In Croatia, 27% of managers surveyed described the functioning of the courts as a major business constraint compared with 21% in Latvia</a:t>
            </a:r>
            <a:endParaRPr lang="is-IS" sz="2700" dirty="0" smtClean="0"/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Democracy 1991-2004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Yet, Croatians are less concerned about crime</a:t>
            </a:r>
          </a:p>
          <a:p>
            <a:pPr eaLnBrk="1" hangingPunct="1">
              <a:defRPr/>
            </a:pPr>
            <a:r>
              <a:rPr lang="en-US" dirty="0" smtClean="0"/>
              <a:t>In Croatia, 10% of the managers surveyed described crime as a major business constraint compared with 26% in Latvia </a:t>
            </a:r>
            <a:endParaRPr lang="is-IS" dirty="0" smtClean="0"/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1998-2008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Both countries have made progress against corruption as measured by the corruption perceptions index</a:t>
            </a:r>
          </a:p>
          <a:p>
            <a:pPr lvl="1" indent="-273050" eaLnBrk="1" hangingPunct="1">
              <a:buFont typeface="Wingdings 2" pitchFamily="18" charset="2"/>
              <a:buChar char=""/>
            </a:pPr>
            <a:r>
              <a:rPr lang="en-US" dirty="0" smtClean="0"/>
              <a:t>Source: Transparency International</a:t>
            </a:r>
            <a:endParaRPr lang="is-IS" dirty="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1998-2008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(index)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50" dirty="0" smtClean="0"/>
              <a:t>In Croatia, 19% of managers surveyed described corruption as a major constraint on their business operations in 2007 against 33% in Latvia in 2009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50" dirty="0" smtClean="0"/>
              <a:t>A few years earlier, it was the other way round: Croatia 27% against Latvia 16%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index of inequality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Inequality has increased more in Latvia than in Croatia, but remains similar to the rest of continental Europe</a:t>
            </a:r>
            <a:endParaRPr lang="is-I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force participation 1980-2007 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785926"/>
            <a:ext cx="1078185" cy="71438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786058"/>
            <a:ext cx="3327172" cy="57150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 rot="21447556">
            <a:off x="6168871" y="3775921"/>
            <a:ext cx="278634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 = hours </a:t>
            </a:r>
            <a:r>
              <a:rPr lang="en-US" sz="2400" dirty="0" smtClean="0"/>
              <a:t>of work</a:t>
            </a:r>
            <a:endParaRPr lang="en-US" sz="2400" dirty="0" smtClean="0">
              <a:latin typeface="+mj-lt"/>
            </a:endParaRPr>
          </a:p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= employment</a:t>
            </a:r>
          </a:p>
          <a:p>
            <a:r>
              <a:rPr lang="en-US" sz="2400" i="1" dirty="0" smtClean="0">
                <a:latin typeface="+mj-lt"/>
              </a:rPr>
              <a:t>U</a:t>
            </a:r>
            <a:r>
              <a:rPr lang="en-US" sz="2400" dirty="0" smtClean="0">
                <a:latin typeface="+mj-lt"/>
              </a:rPr>
              <a:t> = unemployment</a:t>
            </a:r>
            <a:endParaRPr lang="en-US" sz="2400" dirty="0">
              <a:latin typeface="+mj-lt"/>
            </a:endParaRP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561757"/>
            <a:ext cx="2286016" cy="1010251"/>
          </a:xfrm>
          <a:prstGeom prst="rect">
            <a:avLst/>
          </a:prstGeom>
          <a:noFill/>
        </p:spPr>
      </p:pic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72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786322"/>
            <a:ext cx="2507594" cy="1357322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072198" y="1928802"/>
            <a:ext cx="128913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+</a:t>
            </a:r>
            <a:r>
              <a:rPr lang="en-US" sz="2400" i="1" dirty="0" smtClean="0"/>
              <a:t>U</a:t>
            </a:r>
            <a:r>
              <a:rPr lang="en-US" sz="2400" dirty="0" smtClean="0"/>
              <a:t>)/</a:t>
            </a:r>
            <a:r>
              <a:rPr lang="en-US" sz="2400" i="1" dirty="0" smtClean="0"/>
              <a:t>L</a:t>
            </a:r>
            <a:endParaRPr lang="en-US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Hours of work per week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1996-2008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Shorter work week in Latvia means that GDP per hour worked is higher in Latvia than in Croatia, even if per capita GDP is higher in Croatia than in Latvia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176" y="3861048"/>
            <a:ext cx="75052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i="1" dirty="0" smtClean="0"/>
              <a:t>Q</a:t>
            </a:r>
            <a:r>
              <a:rPr lang="en-US" sz="2400" dirty="0" smtClean="0"/>
              <a:t>/</a:t>
            </a:r>
            <a:r>
              <a:rPr lang="en-US" sz="2400" i="1" dirty="0" smtClean="0"/>
              <a:t>N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Unemployment 1996-2008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In Latvia, unemployment decreased from 1996 to 2007, and remains lower than in Croatia </a:t>
            </a:r>
          </a:p>
          <a:p>
            <a:pPr eaLnBrk="1" hangingPunct="1"/>
            <a:r>
              <a:rPr lang="en-US" dirty="0" smtClean="0"/>
              <a:t>Now assume our production function has output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21389323">
            <a:off x="6741683" y="6223344"/>
            <a:ext cx="2032929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Social capital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24128" y="4509120"/>
            <a:ext cx="128913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+</a:t>
            </a:r>
            <a:r>
              <a:rPr lang="en-US" sz="2400" i="1" dirty="0" smtClean="0"/>
              <a:t>U</a:t>
            </a:r>
            <a:r>
              <a:rPr lang="en-US" sz="2400" dirty="0" smtClean="0"/>
              <a:t>)/</a:t>
            </a:r>
            <a:r>
              <a:rPr lang="en-US" sz="2400" i="1" dirty="0" smtClean="0"/>
              <a:t>L</a:t>
            </a:r>
            <a:endParaRPr lang="en-US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analytical background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9006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Per capita output depends on</a:t>
            </a:r>
            <a:endParaRPr lang="is-IS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Efficiency, A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Trade, governance </a:t>
            </a:r>
            <a:endParaRPr lang="is-IS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Human capital per person, H/L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Education, health</a:t>
            </a:r>
            <a:endParaRPr lang="is-IS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Capital/labor ratio, K/L 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Investment</a:t>
            </a:r>
            <a:endParaRPr lang="is-IS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Natural capital per person, N/L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We assume c = 0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18000" y="1785938"/>
            <a:ext cx="3611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37050" y="2643188"/>
            <a:ext cx="35655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rot="21348712">
            <a:off x="4661845" y="4473086"/>
            <a:ext cx="3890809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>
                <a:latin typeface="+mn-lt"/>
              </a:rPr>
              <a:t>Sources of growth</a:t>
            </a:r>
            <a:endParaRPr lang="en-US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45720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3214688"/>
            <a:ext cx="16684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457200" y="71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4096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7638" y="3143250"/>
            <a:ext cx="195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0" name="Rectangle 11"/>
          <p:cNvSpPr>
            <a:spLocks noChangeArrowheads="1"/>
          </p:cNvSpPr>
          <p:nvPr/>
        </p:nvSpPr>
        <p:spPr bwMode="auto">
          <a:xfrm>
            <a:off x="457200" y="71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4097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8500" y="1109663"/>
            <a:ext cx="3778250" cy="4619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/>
              <a:t>Suppose a = b = 1/3, c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14925" y="3286125"/>
            <a:ext cx="3171825" cy="8302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Assume v = 0.1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u = years of schooling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338" y="4429125"/>
            <a:ext cx="3173412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/>
              <a:t>By </a:t>
            </a:r>
            <a:r>
              <a:rPr lang="en-US" sz="2400" smtClean="0"/>
              <a:t>definition, </a:t>
            </a:r>
            <a:r>
              <a:rPr lang="en-US" sz="2400" dirty="0"/>
              <a:t>K/Y is proportional to I/Y</a:t>
            </a:r>
          </a:p>
        </p:txBody>
      </p:sp>
      <p:sp>
        <p:nvSpPr>
          <p:cNvPr id="409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0983" name="Rectangle 3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/>
          </a:p>
        </p:txBody>
      </p:sp>
      <p:sp>
        <p:nvSpPr>
          <p:cNvPr id="4098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0985" name="Rectangle 6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40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0987" name="Rectangle 3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409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pic>
        <p:nvPicPr>
          <p:cNvPr id="4098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785938"/>
            <a:ext cx="6357938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pic>
        <p:nvPicPr>
          <p:cNvPr id="40991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429125"/>
            <a:ext cx="2571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435" t="-20539" r="-2435" b="-20539"/>
          <a:stretch>
            <a:fillRect/>
          </a:stretch>
        </p:blipFill>
        <p:spPr bwMode="auto">
          <a:xfrm>
            <a:off x="3857620" y="5469429"/>
            <a:ext cx="4438518" cy="70548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cxnSp>
        <p:nvCxnSpPr>
          <p:cNvPr id="28" name="Straight Arrow Connector 27"/>
          <p:cNvCxnSpPr/>
          <p:nvPr/>
        </p:nvCxnSpPr>
        <p:spPr>
          <a:xfrm flipV="1">
            <a:off x="928688" y="2786063"/>
            <a:ext cx="4786312" cy="428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928688" y="2857500"/>
            <a:ext cx="5500687" cy="1571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435" t="-9448" r="-2435" b="-9448"/>
          <a:stretch>
            <a:fillRect/>
          </a:stretch>
        </p:blipFill>
        <p:spPr bwMode="auto">
          <a:xfrm>
            <a:off x="395536" y="5805264"/>
            <a:ext cx="2751115" cy="812401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525963"/>
          </a:xfrm>
        </p:spPr>
        <p:txBody>
          <a:bodyPr/>
          <a:lstStyle/>
          <a:p>
            <a:pPr eaLnBrk="1" hangingPunct="1"/>
            <a:r>
              <a:rPr lang="en-US" sz="2700" dirty="0" smtClean="0"/>
              <a:t>Croatia and Latvia’s per capita GDP sank by 33% to 50% in real terms 1989-93, and grew thereafter </a:t>
            </a:r>
          </a:p>
          <a:p>
            <a:pPr eaLnBrk="1" hangingPunct="1"/>
            <a:r>
              <a:rPr lang="en-US" sz="2700" dirty="0" smtClean="0"/>
              <a:t>From 1991, Latvia’s per capita GDP has risen from 79% of Croatia’s per capita GNI to 90% in 2008 </a:t>
            </a:r>
          </a:p>
          <a:p>
            <a:pPr eaLnBrk="1" hangingPunct="1"/>
            <a:endParaRPr lang="en-US" sz="27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capita 1991-2008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(current international $,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one complication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smtClean="0"/>
              <a:t>Q</a:t>
            </a:r>
            <a:r>
              <a:rPr lang="en-US" dirty="0" smtClean="0"/>
              <a:t> is hours in lieu of </a:t>
            </a:r>
            <a:r>
              <a:rPr lang="en-US" i="1" dirty="0" smtClean="0"/>
              <a:t>L</a:t>
            </a:r>
            <a:r>
              <a:rPr lang="en-US" dirty="0" smtClean="0"/>
              <a:t> for labor before </a:t>
            </a:r>
          </a:p>
          <a:p>
            <a:pPr lvl="1"/>
            <a:r>
              <a:rPr lang="en-US" dirty="0" smtClean="0"/>
              <a:t>Then, with same assumptions as before,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037" y="2204864"/>
            <a:ext cx="4929091" cy="576064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2232" y="3789040"/>
            <a:ext cx="4459848" cy="1584176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5517232"/>
            <a:ext cx="5869009" cy="10081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 rot="21375323">
            <a:off x="5904931" y="3938573"/>
            <a:ext cx="2257349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Participation</a:t>
            </a:r>
          </a:p>
          <a:p>
            <a:r>
              <a:rPr lang="en-US" sz="2400" dirty="0" smtClean="0"/>
              <a:t>Hours</a:t>
            </a:r>
          </a:p>
          <a:p>
            <a:r>
              <a:rPr lang="en-US" sz="2400" dirty="0" smtClean="0"/>
              <a:t>Unemployment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2627784" y="4293096"/>
            <a:ext cx="3312368" cy="12241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923928" y="4653136"/>
            <a:ext cx="2016224" cy="8640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5724128" y="5229200"/>
            <a:ext cx="432048" cy="1440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1415588">
            <a:off x="6206346" y="902884"/>
            <a:ext cx="2520279" cy="19389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Labor market variables turn out to play a minor role, so leave them out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29280" y="2786058"/>
            <a:ext cx="3500438" cy="12001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Assume v, g, and </a:t>
            </a:r>
            <a:r>
              <a:rPr lang="en-US" sz="2400" dirty="0">
                <a:latin typeface="Symbol" pitchFamily="18" charset="2"/>
              </a:rPr>
              <a:t>d</a:t>
            </a:r>
            <a:r>
              <a:rPr lang="en-US" sz="2400" dirty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are the same in </a:t>
            </a:r>
            <a:r>
              <a:rPr lang="en-US" sz="2400" dirty="0" smtClean="0"/>
              <a:t>Croatia </a:t>
            </a:r>
            <a:r>
              <a:rPr lang="en-US" sz="2400" dirty="0"/>
              <a:t>and </a:t>
            </a:r>
            <a:r>
              <a:rPr lang="en-US" sz="2400" dirty="0" smtClean="0"/>
              <a:t>Latvia </a:t>
            </a:r>
            <a:endParaRPr lang="en-US" sz="2400" dirty="0"/>
          </a:p>
        </p:txBody>
      </p:sp>
      <p:sp>
        <p:nvSpPr>
          <p:cNvPr id="4199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199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199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199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199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pic>
        <p:nvPicPr>
          <p:cNvPr id="4199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9113" y="1428750"/>
            <a:ext cx="46243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200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200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42004" name="Rectangle 9"/>
          <p:cNvSpPr>
            <a:spLocks noChangeArrowheads="1"/>
          </p:cNvSpPr>
          <p:nvPr/>
        </p:nvSpPr>
        <p:spPr bwMode="auto">
          <a:xfrm>
            <a:off x="457200" y="90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/>
          </a:p>
        </p:txBody>
      </p:sp>
      <p:sp>
        <p:nvSpPr>
          <p:cNvPr id="420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2008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2714625"/>
            <a:ext cx="46386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30809" t="-23044" r="-30809" b="-23044"/>
          <a:stretch>
            <a:fillRect/>
          </a:stretch>
        </p:blipFill>
        <p:spPr bwMode="auto">
          <a:xfrm rot="21380276">
            <a:off x="6393459" y="1398177"/>
            <a:ext cx="1402346" cy="112993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0" y="846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0" y="922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297" t="-34566" r="-2297" b="-34566"/>
          <a:stretch>
            <a:fillRect/>
          </a:stretch>
        </p:blipFill>
        <p:spPr bwMode="auto">
          <a:xfrm>
            <a:off x="365406" y="4319890"/>
            <a:ext cx="8455066" cy="9093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57200" y="7699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312" t="-34566" r="-2312" b="-34566"/>
          <a:stretch>
            <a:fillRect/>
          </a:stretch>
        </p:blipFill>
        <p:spPr bwMode="auto">
          <a:xfrm>
            <a:off x="365509" y="5466103"/>
            <a:ext cx="8454963" cy="9152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57200" y="76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084168" y="6093296"/>
            <a:ext cx="428625" cy="7143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162126" y="4982264"/>
            <a:ext cx="428625" cy="7143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27168" cy="48466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Decomposition of 2008 per capita income differential of 10%</a:t>
            </a:r>
          </a:p>
          <a:p>
            <a:pPr marL="52197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rates </a:t>
            </a:r>
            <a:r>
              <a:rPr lang="en-US" sz="2500" dirty="0" smtClean="0"/>
              <a:t>are 0.21 and 0.27</a:t>
            </a:r>
          </a:p>
          <a:p>
            <a:pPr marL="759333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Would by itself account for a 13% (i.e., 1/0.885 - 1) difference in per capita incomes in Latvia’s favor</a:t>
            </a:r>
          </a:p>
          <a:p>
            <a:pPr marL="521970" lvl="1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life expectancy </a:t>
            </a:r>
            <a:r>
              <a:rPr lang="en-US" sz="2500" dirty="0" smtClean="0"/>
              <a:t>is 12.5 and 14.5 years</a:t>
            </a:r>
          </a:p>
          <a:p>
            <a:pPr marL="759333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Would by itself account for a 172% (i.e., 1/0.368 - 1) difference in per capita incomes in Latvia’s favor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So, education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makes a much larger contribution than investment (or labor market institutions, for that matter)</a:t>
            </a:r>
            <a:endParaRPr lang="en-US" sz="2800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43192" cy="48466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Despite Latvia’s advantages in terms of education and investment, Croatia’s per capita GDP remains ahead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This must mean that Croatia has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efficiency advantages</a:t>
            </a:r>
            <a:r>
              <a:rPr lang="en-US" sz="2800" dirty="0" smtClean="0"/>
              <a:t> vis-à-vis Latvia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Specifically, our computations leave a 125% residual difference in efficiency, including governance, in Croatia’s favor </a:t>
            </a:r>
          </a:p>
          <a:p>
            <a:pPr marL="521970" lvl="1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500" dirty="0" smtClean="0"/>
              <a:t>131% if we include labor market variables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Intensive growth</a:t>
            </a:r>
            <a:r>
              <a:rPr lang="en-US" sz="2800" dirty="0" smtClean="0"/>
              <a:t> counts, not extensive growth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sz="2400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Parameter values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085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224136"/>
                <a:gridCol w="1232892"/>
                <a:gridCol w="1206500"/>
                <a:gridCol w="1206500"/>
                <a:gridCol w="1206500"/>
              </a:tblGrid>
              <a:tr h="1215286"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Investment </a:t>
                      </a:r>
                      <a:b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(% of GDP)</a:t>
                      </a:r>
                      <a:endParaRPr lang="is-I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School life expectancy (Years)</a:t>
                      </a:r>
                      <a:endParaRPr lang="is-I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Hours of work per person per week</a:t>
                      </a:r>
                      <a:endParaRPr lang="is-I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Efficiency (Latvia = 100)</a:t>
                      </a:r>
                      <a:endParaRPr lang="is-I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Per capita GDP 2008 (Dollars at </a:t>
                      </a:r>
                      <a:r>
                        <a:rPr lang="en-US" sz="1600" b="1" dirty="0" err="1">
                          <a:latin typeface="+mn-lt"/>
                          <a:ea typeface="Times New Roman"/>
                          <a:cs typeface="Times New Roman"/>
                        </a:rPr>
                        <a:t>ppp</a:t>
                      </a: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) </a:t>
                      </a:r>
                      <a:endParaRPr lang="is-I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73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Latvia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27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14.5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21.4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15,590 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006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Croatia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+mn-lt"/>
                          <a:ea typeface="Times New Roman"/>
                          <a:cs typeface="Times New Roman"/>
                        </a:rPr>
                        <a:t>21</a:t>
                      </a:r>
                      <a:endParaRPr lang="is-IS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12.5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19.7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231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17,220</a:t>
                      </a:r>
                      <a:endParaRPr lang="is-IS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4"/>
            <a:ext cx="7472386" cy="496254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Latvia invested more relative to GDP than Croatia, and also attracted a bit more FDI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Latvia sends more young people to secondary schools as well as to colleges and universities than Croatia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But, Croatia has some advantages vis-à-vis Latvia that enhanced economic efficiency 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Longer lives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inflation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manufacturing exports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economic freedom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lvl="1" indent="-27432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US" sz="2800" dirty="0" smtClean="0"/>
              <a:t>On balance, Latvia caught up, but Croatia remains ahead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is-IS" sz="2800" dirty="0"/>
          </a:p>
        </p:txBody>
      </p:sp>
      <p:sp>
        <p:nvSpPr>
          <p:cNvPr id="4" name="TextBox 3"/>
          <p:cNvSpPr txBox="1"/>
          <p:nvPr/>
        </p:nvSpPr>
        <p:spPr>
          <a:xfrm rot="21326955">
            <a:off x="6875128" y="155379"/>
            <a:ext cx="2173993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is-IS" sz="8800" dirty="0">
                <a:latin typeface="Algerian" pitchFamily="82" charset="0"/>
              </a:rPr>
              <a:t>Fini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smtClean="0"/>
              <a:t>Latvia took a deeper and longer lasting plunge</a:t>
            </a:r>
          </a:p>
          <a:p>
            <a:pPr eaLnBrk="1" hangingPunct="1"/>
            <a:r>
              <a:rPr lang="en-US" smtClean="0"/>
              <a:t>Its per capita GDP fell by almost a half 1989-93</a:t>
            </a:r>
          </a:p>
          <a:p>
            <a:pPr eaLnBrk="1" hangingPunct="1"/>
            <a:r>
              <a:rPr lang="en-US" smtClean="0"/>
              <a:t>Croatia’s per capita GDP contracted by a third 1990-93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capita 1980-2008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(constant 2005 international $, PPP)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Same story on logarithmic scale</a:t>
            </a:r>
          </a:p>
          <a:p>
            <a:pPr eaLnBrk="1" hangingPunct="1"/>
            <a:r>
              <a:rPr lang="en-US" dirty="0" smtClean="0"/>
              <a:t>With a lower level of initial income, Latvia grew more rapidly than Croatia and caught up, at least until the onset of the crisis of 2008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</a:t>
            </a:r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capita 1980-2008</a:t>
            </a:r>
            <a:b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(constant 2005 international $, </a:t>
            </a:r>
            <a:r>
              <a:rPr lang="en-US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ppp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US" sz="31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45720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pic>
        <p:nvPicPr>
          <p:cNvPr id="3789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3214688"/>
            <a:ext cx="16684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457200" y="71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Trebuchet MS" pitchFamily="34" charset="0"/>
            </a:endParaRPr>
          </a:p>
        </p:txBody>
      </p:sp>
      <p:pic>
        <p:nvPicPr>
          <p:cNvPr id="37898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87638" y="3143250"/>
            <a:ext cx="195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457200" y="71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is-IS">
              <a:latin typeface="Trebuchet MS" pitchFamily="34" charset="0"/>
            </a:endParaRPr>
          </a:p>
        </p:txBody>
      </p:sp>
      <p:sp>
        <p:nvSpPr>
          <p:cNvPr id="1229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endParaRPr lang="en-US">
              <a:latin typeface="Trebuchet MS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for the income differential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2834" y="1109663"/>
            <a:ext cx="3778250" cy="4619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/>
              <a:t>Suppose a = b = 1/3, c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9259" y="3286125"/>
            <a:ext cx="3171825" cy="8302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Assume v = 0.1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u = years of schooling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37672" y="4429125"/>
            <a:ext cx="3173412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By definition; K/Y is proportional to I/Y</a:t>
            </a:r>
          </a:p>
        </p:txBody>
      </p:sp>
      <p:sp>
        <p:nvSpPr>
          <p:cNvPr id="123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12311" name="Rectangle 3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/>
          </a:p>
        </p:txBody>
      </p:sp>
      <p:sp>
        <p:nvSpPr>
          <p:cNvPr id="123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12313" name="Rectangle 6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12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sp>
        <p:nvSpPr>
          <p:cNvPr id="12315" name="Rectangle 3"/>
          <p:cNvSpPr>
            <a:spLocks noChangeArrowheads="1"/>
          </p:cNvSpPr>
          <p:nvPr/>
        </p:nvSpPr>
        <p:spPr bwMode="auto">
          <a:xfrm>
            <a:off x="457200" y="74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sp>
        <p:nvSpPr>
          <p:cNvPr id="12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>
              <a:latin typeface="Trebuchet MS" pitchFamily="34" charset="0"/>
            </a:endParaRPr>
          </a:p>
        </p:txBody>
      </p:sp>
      <p:pic>
        <p:nvPicPr>
          <p:cNvPr id="1231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1785938"/>
            <a:ext cx="6357938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429125"/>
            <a:ext cx="257175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s-IS"/>
          </a:p>
        </p:txBody>
      </p:sp>
      <p:pic>
        <p:nvPicPr>
          <p:cNvPr id="93185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2435" t="-20539" r="-2435" b="-20539"/>
          <a:stretch>
            <a:fillRect/>
          </a:stretch>
        </p:blipFill>
        <p:spPr bwMode="auto">
          <a:xfrm rot="21324061">
            <a:off x="4521131" y="5694040"/>
            <a:ext cx="4438518" cy="70548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cxnSp>
        <p:nvCxnSpPr>
          <p:cNvPr id="29" name="Straight Arrow Connector 28"/>
          <p:cNvCxnSpPr/>
          <p:nvPr/>
        </p:nvCxnSpPr>
        <p:spPr>
          <a:xfrm flipV="1">
            <a:off x="928688" y="2786063"/>
            <a:ext cx="4786312" cy="428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928688" y="2857500"/>
            <a:ext cx="5500687" cy="1571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395" y="5517232"/>
            <a:ext cx="3648966" cy="1296144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 rot="21372836">
            <a:off x="107504" y="5363924"/>
            <a:ext cx="151216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Alternatively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with Three key determinants of growth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8" cy="4757738"/>
          </a:xfrm>
        </p:spPr>
        <p:txBody>
          <a:bodyPr/>
          <a:lstStyle/>
          <a:p>
            <a:pPr eaLnBrk="1" hangingPunct="1"/>
            <a:r>
              <a:rPr lang="en-US" smtClean="0"/>
              <a:t>Real capital</a:t>
            </a:r>
          </a:p>
          <a:p>
            <a:pPr lvl="1" eaLnBrk="1" hangingPunct="1"/>
            <a:r>
              <a:rPr lang="en-US" smtClean="0"/>
              <a:t>Investment in machinery and equipment</a:t>
            </a:r>
          </a:p>
          <a:p>
            <a:pPr eaLnBrk="1" hangingPunct="1"/>
            <a:r>
              <a:rPr lang="en-US" smtClean="0"/>
              <a:t>Human capital</a:t>
            </a:r>
          </a:p>
          <a:p>
            <a:pPr lvl="1" eaLnBrk="1" hangingPunct="1"/>
            <a:r>
              <a:rPr lang="en-US" smtClean="0"/>
              <a:t>Education, on-the-job training, and health care</a:t>
            </a:r>
          </a:p>
          <a:p>
            <a:pPr eaLnBrk="1" hangingPunct="1"/>
            <a:r>
              <a:rPr lang="en-US" smtClean="0"/>
              <a:t>Foreign capital</a:t>
            </a:r>
          </a:p>
          <a:p>
            <a:pPr lvl="1" eaLnBrk="1" hangingPunct="1"/>
            <a:r>
              <a:rPr lang="en-US" smtClean="0"/>
              <a:t>Trade and investment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82957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Add five further determinants of growth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4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Financial capital</a:t>
            </a:r>
          </a:p>
          <a:p>
            <a:pPr lvl="1" eaLnBrk="1" hangingPunct="1"/>
            <a:r>
              <a:rPr lang="en-US" dirty="0" smtClean="0"/>
              <a:t>Liquidity and low inflation grease the wheels of production and exchange</a:t>
            </a:r>
          </a:p>
          <a:p>
            <a:pPr eaLnBrk="1" hangingPunct="1"/>
            <a:r>
              <a:rPr lang="en-US" dirty="0" smtClean="0"/>
              <a:t>Flexible labor</a:t>
            </a:r>
          </a:p>
          <a:p>
            <a:pPr eaLnBrk="1" hangingPunct="1"/>
            <a:r>
              <a:rPr lang="en-US" dirty="0" smtClean="0"/>
              <a:t>Social capital adds to cohesion</a:t>
            </a:r>
          </a:p>
          <a:p>
            <a:pPr lvl="1" eaLnBrk="1" hangingPunct="1"/>
            <a:r>
              <a:rPr lang="en-US" dirty="0" smtClean="0"/>
              <a:t>Honesty</a:t>
            </a:r>
          </a:p>
          <a:p>
            <a:pPr lvl="1" eaLnBrk="1" hangingPunct="1"/>
            <a:r>
              <a:rPr lang="en-US" dirty="0" smtClean="0"/>
              <a:t>Democracy</a:t>
            </a:r>
          </a:p>
          <a:p>
            <a:pPr lvl="1" eaLnBrk="1" hangingPunct="1"/>
            <a:r>
              <a:rPr lang="en-US" dirty="0" smtClean="0"/>
              <a:t>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1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1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0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3651</TotalTime>
  <Words>1860</Words>
  <Application>Microsoft Office PowerPoint</Application>
  <PresentationFormat>On-screen Show (4:3)</PresentationFormat>
  <Paragraphs>299</Paragraphs>
  <Slides>45</Slides>
  <Notes>45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Opulent</vt:lpstr>
      <vt:lpstr>Growing together:  croatia and latvia</vt:lpstr>
      <vt:lpstr>introduction</vt:lpstr>
      <vt:lpstr>background</vt:lpstr>
      <vt:lpstr>Gdp per capita 1991-2008  (current international $, ppp)</vt:lpstr>
      <vt:lpstr>Gdp per capita 1980-2008 (constant 2005 international $, PPP) </vt:lpstr>
      <vt:lpstr>Gdp per capita 1980-2008 (constant 2005 international $, ppp) </vt:lpstr>
      <vt:lpstr>Accounting for the income differential</vt:lpstr>
      <vt:lpstr>Begin with Three key determinants of growth</vt:lpstr>
      <vt:lpstr>Then Add five further determinants of growth</vt:lpstr>
      <vt:lpstr>Outline of evidence</vt:lpstr>
      <vt:lpstr>Investment 1980-2008  (% of GDP) </vt:lpstr>
      <vt:lpstr>Foreign direct investment  1992-2007 (net inflows, % of GDP) </vt:lpstr>
      <vt:lpstr>Secondary-School enrollment 1981-2008 (%, gross)</vt:lpstr>
      <vt:lpstr>Secondary-School enrollment 1981-2008 (%, gross)</vt:lpstr>
      <vt:lpstr>Life expectancy 1960-2007 (years)</vt:lpstr>
      <vt:lpstr>Life expectancy 1961-2007 (years)</vt:lpstr>
      <vt:lpstr>Fertility rate 1960-2007 (births per woman) </vt:lpstr>
      <vt:lpstr>Exports of goods and services 1990-2008 (% of GDP) </vt:lpstr>
      <vt:lpstr>import duties 1991-2007  (% of tax revenue) </vt:lpstr>
      <vt:lpstr>Inflation 1991-2008  (gdp deflator, annual %) </vt:lpstr>
      <vt:lpstr>Money and quasi-money (M2) 1994-2008 (% of GDP) </vt:lpstr>
      <vt:lpstr>Interest spread 1994-2008  (% of GDP) </vt:lpstr>
      <vt:lpstr>Interest spread 1994-2008  (% of GDP) </vt:lpstr>
      <vt:lpstr>Agriculture 1980-2008 (value added, % of GDP) </vt:lpstr>
      <vt:lpstr>Manufacturing 1980-2007 (value added, % of GDP) </vt:lpstr>
      <vt:lpstr>Manufactures exports 1992-2007 (% of merchandise exports) </vt:lpstr>
      <vt:lpstr>Manufactures exports 1992-2007 (% of merchandise exports) </vt:lpstr>
      <vt:lpstr>Economic freedom  1996-2010 (index)</vt:lpstr>
      <vt:lpstr>Democracy 1991-2004 (index)</vt:lpstr>
      <vt:lpstr>Democracy 1991-2004 (index)</vt:lpstr>
      <vt:lpstr>Democracy 1991-2004 (index)</vt:lpstr>
      <vt:lpstr>Corruption 1998-2008 (index)</vt:lpstr>
      <vt:lpstr>Corruption 1998-2008 (index)</vt:lpstr>
      <vt:lpstr>Gini index of inequality</vt:lpstr>
      <vt:lpstr>Labor force participation 1980-2007 (%)</vt:lpstr>
      <vt:lpstr>Hours of work per week  1996-2008</vt:lpstr>
      <vt:lpstr>Unemployment 1996-2008 (%)</vt:lpstr>
      <vt:lpstr>analytical background</vt:lpstr>
      <vt:lpstr>Accounting for the income differential</vt:lpstr>
      <vt:lpstr>Accounting for the income differential</vt:lpstr>
      <vt:lpstr>Accounting for the income differential</vt:lpstr>
      <vt:lpstr>Accounting for the income differential</vt:lpstr>
      <vt:lpstr>Accounting for the income differential</vt:lpstr>
      <vt:lpstr>Parameter values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Apart? A Tale of Two Republics:  Estonia and Georgia</dc:title>
  <dc:creator>gylfason</dc:creator>
  <cp:lastModifiedBy>Þorvaldur Gylfason</cp:lastModifiedBy>
  <cp:revision>104</cp:revision>
  <dcterms:created xsi:type="dcterms:W3CDTF">2008-03-01T06:27:44Z</dcterms:created>
  <dcterms:modified xsi:type="dcterms:W3CDTF">2011-08-26T14:04:06Z</dcterms:modified>
</cp:coreProperties>
</file>