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6" r:id="rId3"/>
    <p:sldId id="281" r:id="rId4"/>
    <p:sldId id="317" r:id="rId5"/>
    <p:sldId id="312" r:id="rId6"/>
    <p:sldId id="283" r:id="rId7"/>
    <p:sldId id="319" r:id="rId8"/>
    <p:sldId id="318" r:id="rId9"/>
    <p:sldId id="320" r:id="rId10"/>
    <p:sldId id="327" r:id="rId11"/>
    <p:sldId id="321" r:id="rId12"/>
    <p:sldId id="322" r:id="rId13"/>
    <p:sldId id="325" r:id="rId14"/>
    <p:sldId id="323" r:id="rId15"/>
    <p:sldId id="324" r:id="rId16"/>
    <p:sldId id="328" r:id="rId17"/>
    <p:sldId id="326" r:id="rId18"/>
    <p:sldId id="329" r:id="rId19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90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Pigs%20Bank%20Assest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Eurostat_Table_teina225FlagNoDesc_24d2d039-4954-4803-ba80-0da146d6caae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Adjested%20Net%20Saving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TX.VAL.MANF.ZS.UN_Indicator_MetaData_en_EXCEL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E.EXP.GNFS.ZS_Indicator_MetaData_en_EXCEL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23840769903711"/>
          <c:y val="5.1400554097404488E-2"/>
          <c:w val="0.86542825896762909"/>
          <c:h val="0.79523549139690852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Sheet1!$B$3:$AH$3</c:f>
              <c:numCache>
                <c:formatCode>General</c:formatCode>
                <c:ptCount val="33"/>
                <c:pt idx="0">
                  <c:v>11740</c:v>
                </c:pt>
                <c:pt idx="1">
                  <c:v>13150</c:v>
                </c:pt>
                <c:pt idx="2">
                  <c:v>13980</c:v>
                </c:pt>
                <c:pt idx="3">
                  <c:v>13920</c:v>
                </c:pt>
                <c:pt idx="4">
                  <c:v>14790</c:v>
                </c:pt>
                <c:pt idx="5">
                  <c:v>15710</c:v>
                </c:pt>
                <c:pt idx="6">
                  <c:v>17060</c:v>
                </c:pt>
                <c:pt idx="7">
                  <c:v>19060</c:v>
                </c:pt>
                <c:pt idx="8">
                  <c:v>19350</c:v>
                </c:pt>
                <c:pt idx="9">
                  <c:v>19680</c:v>
                </c:pt>
                <c:pt idx="10">
                  <c:v>20550</c:v>
                </c:pt>
                <c:pt idx="11">
                  <c:v>21140</c:v>
                </c:pt>
                <c:pt idx="12">
                  <c:v>20740</c:v>
                </c:pt>
                <c:pt idx="13">
                  <c:v>21210</c:v>
                </c:pt>
                <c:pt idx="14">
                  <c:v>22090</c:v>
                </c:pt>
                <c:pt idx="15">
                  <c:v>22520</c:v>
                </c:pt>
                <c:pt idx="16">
                  <c:v>23600</c:v>
                </c:pt>
                <c:pt idx="17">
                  <c:v>25450</c:v>
                </c:pt>
                <c:pt idx="18">
                  <c:v>27190</c:v>
                </c:pt>
                <c:pt idx="19">
                  <c:v>28050</c:v>
                </c:pt>
                <c:pt idx="20">
                  <c:v>28040</c:v>
                </c:pt>
                <c:pt idx="21">
                  <c:v>29500</c:v>
                </c:pt>
                <c:pt idx="22">
                  <c:v>31040</c:v>
                </c:pt>
                <c:pt idx="23">
                  <c:v>30280</c:v>
                </c:pt>
                <c:pt idx="24">
                  <c:v>32420</c:v>
                </c:pt>
                <c:pt idx="25">
                  <c:v>33630</c:v>
                </c:pt>
                <c:pt idx="26">
                  <c:v>33760</c:v>
                </c:pt>
                <c:pt idx="27">
                  <c:v>35300</c:v>
                </c:pt>
                <c:pt idx="28">
                  <c:v>31160</c:v>
                </c:pt>
                <c:pt idx="29">
                  <c:v>30130</c:v>
                </c:pt>
                <c:pt idx="30">
                  <c:v>29260</c:v>
                </c:pt>
                <c:pt idx="31">
                  <c:v>31430</c:v>
                </c:pt>
                <c:pt idx="32">
                  <c:v>33550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Sheet1!$B$4:$AH$4</c:f>
              <c:numCache>
                <c:formatCode>General</c:formatCode>
                <c:ptCount val="33"/>
                <c:pt idx="0">
                  <c:v>6220</c:v>
                </c:pt>
                <c:pt idx="1">
                  <c:v>6900</c:v>
                </c:pt>
                <c:pt idx="2">
                  <c:v>7230</c:v>
                </c:pt>
                <c:pt idx="3">
                  <c:v>7360</c:v>
                </c:pt>
                <c:pt idx="4">
                  <c:v>7750</c:v>
                </c:pt>
                <c:pt idx="5">
                  <c:v>8120</c:v>
                </c:pt>
                <c:pt idx="6">
                  <c:v>8320</c:v>
                </c:pt>
                <c:pt idx="7">
                  <c:v>8990</c:v>
                </c:pt>
                <c:pt idx="8">
                  <c:v>9710</c:v>
                </c:pt>
                <c:pt idx="9">
                  <c:v>10580</c:v>
                </c:pt>
                <c:pt idx="10">
                  <c:v>12040</c:v>
                </c:pt>
                <c:pt idx="11">
                  <c:v>12680</c:v>
                </c:pt>
                <c:pt idx="12">
                  <c:v>13160</c:v>
                </c:pt>
                <c:pt idx="13">
                  <c:v>13800</c:v>
                </c:pt>
                <c:pt idx="14">
                  <c:v>14910</c:v>
                </c:pt>
                <c:pt idx="15">
                  <c:v>16320</c:v>
                </c:pt>
                <c:pt idx="16">
                  <c:v>17750</c:v>
                </c:pt>
                <c:pt idx="17">
                  <c:v>19400</c:v>
                </c:pt>
                <c:pt idx="18">
                  <c:v>21310</c:v>
                </c:pt>
                <c:pt idx="19">
                  <c:v>22370</c:v>
                </c:pt>
                <c:pt idx="20">
                  <c:v>24940</c:v>
                </c:pt>
                <c:pt idx="21">
                  <c:v>25930</c:v>
                </c:pt>
                <c:pt idx="22">
                  <c:v>27540</c:v>
                </c:pt>
                <c:pt idx="23">
                  <c:v>29740</c:v>
                </c:pt>
                <c:pt idx="24">
                  <c:v>31450</c:v>
                </c:pt>
                <c:pt idx="25">
                  <c:v>33450</c:v>
                </c:pt>
                <c:pt idx="26">
                  <c:v>37110</c:v>
                </c:pt>
                <c:pt idx="27">
                  <c:v>39130</c:v>
                </c:pt>
                <c:pt idx="28">
                  <c:v>36770</c:v>
                </c:pt>
                <c:pt idx="29">
                  <c:v>33570</c:v>
                </c:pt>
                <c:pt idx="30">
                  <c:v>34410</c:v>
                </c:pt>
                <c:pt idx="31">
                  <c:v>33510</c:v>
                </c:pt>
                <c:pt idx="32">
                  <c:v>35110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981600"/>
        <c:axId val="283981992"/>
      </c:lineChart>
      <c:catAx>
        <c:axId val="283981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283981992"/>
        <c:crosses val="autoZero"/>
        <c:auto val="1"/>
        <c:lblAlgn val="ctr"/>
        <c:lblOffset val="100"/>
        <c:noMultiLvlLbl val="0"/>
      </c:catAx>
      <c:valAx>
        <c:axId val="283981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8398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0000000000006"/>
          <c:y val="0.13617382483888787"/>
          <c:w val="0.27921643337395247"/>
          <c:h val="0.164519265616679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Sheet1!$A$2:$A$7</c:f>
              <c:strCache>
                <c:ptCount val="6"/>
                <c:pt idx="0">
                  <c:v>Sweden</c:v>
                </c:pt>
                <c:pt idx="1">
                  <c:v>Denmark</c:v>
                </c:pt>
                <c:pt idx="2">
                  <c:v>Norway</c:v>
                </c:pt>
                <c:pt idx="3">
                  <c:v>Finland</c:v>
                </c:pt>
                <c:pt idx="4">
                  <c:v>Ireland</c:v>
                </c:pt>
                <c:pt idx="5">
                  <c:v>Iceland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60</c:v>
                </c:pt>
                <c:pt idx="5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490304"/>
        <c:axId val="414492656"/>
      </c:barChart>
      <c:catAx>
        <c:axId val="414490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414492656"/>
        <c:crosses val="autoZero"/>
        <c:auto val="1"/>
        <c:lblAlgn val="ctr"/>
        <c:lblOffset val="100"/>
        <c:noMultiLvlLbl val="0"/>
      </c:catAx>
      <c:valAx>
        <c:axId val="414492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4144903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'Sheet1'!$A$2:$A$9</c:f>
              <c:strCache>
                <c:ptCount val="8"/>
                <c:pt idx="0">
                  <c:v>Banking system</c:v>
                </c:pt>
                <c:pt idx="1">
                  <c:v>Parliament</c:v>
                </c:pt>
                <c:pt idx="2">
                  <c:v>FSA</c:v>
                </c:pt>
                <c:pt idx="3">
                  <c:v>Central Bank</c:v>
                </c:pt>
                <c:pt idx="4">
                  <c:v>Judicial system</c:v>
                </c:pt>
                <c:pt idx="5">
                  <c:v>Special Prosecutor</c:v>
                </c:pt>
                <c:pt idx="6">
                  <c:v>University of Iceland</c:v>
                </c:pt>
                <c:pt idx="7">
                  <c:v>Police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23</c:v>
                </c:pt>
                <c:pt idx="4">
                  <c:v>39</c:v>
                </c:pt>
                <c:pt idx="5">
                  <c:v>48</c:v>
                </c:pt>
                <c:pt idx="6">
                  <c:v>74</c:v>
                </c:pt>
                <c:pt idx="7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989528"/>
        <c:axId val="281464704"/>
      </c:barChart>
      <c:catAx>
        <c:axId val="241989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281464704"/>
        <c:crosses val="autoZero"/>
        <c:auto val="1"/>
        <c:lblAlgn val="ctr"/>
        <c:lblOffset val="100"/>
        <c:noMultiLvlLbl val="0"/>
      </c:catAx>
      <c:valAx>
        <c:axId val="281464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2419895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spcAft>
          <a:spcPts val="600"/>
        </a:spcAft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Sheet1!$A$2:$A$3</c:f>
              <c:strCache>
                <c:ptCount val="2"/>
                <c:pt idx="0">
                  <c:v>Iceland</c:v>
                </c:pt>
                <c:pt idx="1">
                  <c:v>Ireland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73.099999999999994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5872440"/>
        <c:axId val="415873616"/>
      </c:barChart>
      <c:catAx>
        <c:axId val="415872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5873616"/>
        <c:crosses val="autoZero"/>
        <c:auto val="1"/>
        <c:lblAlgn val="ctr"/>
        <c:lblOffset val="100"/>
        <c:noMultiLvlLbl val="0"/>
      </c:catAx>
      <c:valAx>
        <c:axId val="41587361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587244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43285214348212"/>
          <c:y val="5.1400554097404488E-2"/>
          <c:w val="0.86614982502187521"/>
          <c:h val="0.7827803295421405"/>
        </c:manualLayout>
      </c:layout>
      <c:lineChart>
        <c:grouping val="standard"/>
        <c:varyColors val="0"/>
        <c:ser>
          <c:idx val="1"/>
          <c:order val="0"/>
          <c:tx>
            <c:strRef>
              <c:f>Hours3!$A$37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Hours3!$B$35:$X$35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Hours3!$B$37:$X$37</c:f>
              <c:numCache>
                <c:formatCode>#,##0.0_ ;\-#,##0.0\ </c:formatCode>
                <c:ptCount val="23"/>
                <c:pt idx="0">
                  <c:v>1375.4224561157223</c:v>
                </c:pt>
                <c:pt idx="1">
                  <c:v>1381.8824999999974</c:v>
                </c:pt>
                <c:pt idx="2">
                  <c:v>1408.9249767242452</c:v>
                </c:pt>
                <c:pt idx="3">
                  <c:v>1367.3365757858303</c:v>
                </c:pt>
                <c:pt idx="4">
                  <c:v>1354.4827546646131</c:v>
                </c:pt>
                <c:pt idx="5">
                  <c:v>1394.2813420433015</c:v>
                </c:pt>
                <c:pt idx="6">
                  <c:v>1393.2299083831801</c:v>
                </c:pt>
                <c:pt idx="7">
                  <c:v>1370.0997</c:v>
                </c:pt>
                <c:pt idx="8">
                  <c:v>1375.4689445495608</c:v>
                </c:pt>
                <c:pt idx="9">
                  <c:v>1432.845</c:v>
                </c:pt>
                <c:pt idx="10">
                  <c:v>1449.5650287628173</c:v>
                </c:pt>
                <c:pt idx="11">
                  <c:v>1418.4960563659665</c:v>
                </c:pt>
                <c:pt idx="12">
                  <c:v>1375.3080276489259</c:v>
                </c:pt>
                <c:pt idx="13">
                  <c:v>1369.7060551452685</c:v>
                </c:pt>
                <c:pt idx="14">
                  <c:v>1346.6400276184052</c:v>
                </c:pt>
                <c:pt idx="15">
                  <c:v>1354.47</c:v>
                </c:pt>
                <c:pt idx="16">
                  <c:v>1373.175</c:v>
                </c:pt>
                <c:pt idx="17">
                  <c:v>1383.1352999999999</c:v>
                </c:pt>
                <c:pt idx="18">
                  <c:v>1370.4792151763909</c:v>
                </c:pt>
                <c:pt idx="19">
                  <c:v>1273.9174876052884</c:v>
                </c:pt>
                <c:pt idx="20">
                  <c:v>1264.9876500000023</c:v>
                </c:pt>
                <c:pt idx="21">
                  <c:v>1283.4853730743407</c:v>
                </c:pt>
                <c:pt idx="22">
                  <c:v>1284.0701999999999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Hours3!$A$38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Hours3!$B$35:$X$35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Hours3!$B$38:$X$38</c:f>
              <c:numCache>
                <c:formatCode>#,##0.0_ ;\-#,##0.0\ </c:formatCode>
                <c:ptCount val="23"/>
                <c:pt idx="0">
                  <c:v>1146.4252634346028</c:v>
                </c:pt>
                <c:pt idx="1">
                  <c:v>1134.9434373863198</c:v>
                </c:pt>
                <c:pt idx="2">
                  <c:v>1085.3159082138038</c:v>
                </c:pt>
                <c:pt idx="3">
                  <c:v>1088.6516484191873</c:v>
                </c:pt>
                <c:pt idx="4">
                  <c:v>1107.0300916328429</c:v>
                </c:pt>
                <c:pt idx="5">
                  <c:v>1111.1279683685304</c:v>
                </c:pt>
                <c:pt idx="6">
                  <c:v>1130.4063000000001</c:v>
                </c:pt>
                <c:pt idx="7">
                  <c:v>1114.5139509765622</c:v>
                </c:pt>
                <c:pt idx="8">
                  <c:v>1105.5055101966861</c:v>
                </c:pt>
                <c:pt idx="9">
                  <c:v>1128.1973903701778</c:v>
                </c:pt>
                <c:pt idx="10">
                  <c:v>1140.3047999999999</c:v>
                </c:pt>
                <c:pt idx="11">
                  <c:v>1138.7179346752177</c:v>
                </c:pt>
                <c:pt idx="12">
                  <c:v>1134.932970943451</c:v>
                </c:pt>
                <c:pt idx="13">
                  <c:v>1128.2645256053916</c:v>
                </c:pt>
                <c:pt idx="14">
                  <c:v>1130.7998556926741</c:v>
                </c:pt>
                <c:pt idx="15">
                  <c:v>1171.3441943675998</c:v>
                </c:pt>
                <c:pt idx="16">
                  <c:v>1183.7007000000001</c:v>
                </c:pt>
                <c:pt idx="17">
                  <c:v>1186.0827315437318</c:v>
                </c:pt>
                <c:pt idx="18">
                  <c:v>1163.6207618614201</c:v>
                </c:pt>
                <c:pt idx="19">
                  <c:v>1120.836</c:v>
                </c:pt>
                <c:pt idx="20">
                  <c:v>1098.5020475234978</c:v>
                </c:pt>
                <c:pt idx="21">
                  <c:v>1088.1603874900816</c:v>
                </c:pt>
                <c:pt idx="22">
                  <c:v>1090.5350538208017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976112"/>
        <c:axId val="281466664"/>
      </c:lineChart>
      <c:catAx>
        <c:axId val="283976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281466664"/>
        <c:crosses val="autoZero"/>
        <c:auto val="1"/>
        <c:lblAlgn val="ctr"/>
        <c:lblOffset val="100"/>
        <c:noMultiLvlLbl val="0"/>
      </c:catAx>
      <c:valAx>
        <c:axId val="281466664"/>
        <c:scaling>
          <c:orientation val="minMax"/>
          <c:max val="1800"/>
        </c:scaling>
        <c:delete val="0"/>
        <c:axPos val="l"/>
        <c:majorGridlines/>
        <c:numFmt formatCode="0_ ;\-0\ 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283976112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0.12285419153713407"/>
          <c:y val="0.44646479831386726"/>
          <c:w val="0.30319179073550606"/>
          <c:h val="0.25973024492266822"/>
        </c:manualLayout>
      </c:layout>
      <c:overlay val="0"/>
      <c:txPr>
        <a:bodyPr/>
        <a:lstStyle/>
        <a:p>
          <a:pPr>
            <a:defRPr sz="14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08573928259012"/>
          <c:y val="5.1400554097404488E-2"/>
          <c:w val="0.86271916010498695"/>
          <c:h val="0.7827803295421405"/>
        </c:manualLayout>
      </c:layout>
      <c:lineChart>
        <c:grouping val="standard"/>
        <c:varyColors val="0"/>
        <c:ser>
          <c:idx val="1"/>
          <c:order val="0"/>
          <c:tx>
            <c:strRef>
              <c:f>GNInord!$A$40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GNInord!$B$40:$X$40</c:f>
              <c:numCache>
                <c:formatCode>0.00</c:formatCode>
                <c:ptCount val="23"/>
                <c:pt idx="0">
                  <c:v>12.653141913546396</c:v>
                </c:pt>
                <c:pt idx="1">
                  <c:v>13.18754668899942</c:v>
                </c:pt>
                <c:pt idx="2">
                  <c:v>13.134727608786903</c:v>
                </c:pt>
                <c:pt idx="3">
                  <c:v>13.700482111429872</c:v>
                </c:pt>
                <c:pt idx="4">
                  <c:v>14.264513851636167</c:v>
                </c:pt>
                <c:pt idx="5">
                  <c:v>14.275273446627708</c:v>
                </c:pt>
                <c:pt idx="6">
                  <c:v>15.191200977633448</c:v>
                </c:pt>
                <c:pt idx="7">
                  <c:v>16.827452034157929</c:v>
                </c:pt>
                <c:pt idx="8">
                  <c:v>18.389454790516957</c:v>
                </c:pt>
                <c:pt idx="9">
                  <c:v>18.882629011271142</c:v>
                </c:pt>
                <c:pt idx="10">
                  <c:v>18.866125542320148</c:v>
                </c:pt>
                <c:pt idx="11">
                  <c:v>19.969460417153627</c:v>
                </c:pt>
                <c:pt idx="12">
                  <c:v>21.476127008722976</c:v>
                </c:pt>
                <c:pt idx="13">
                  <c:v>21.172731627286133</c:v>
                </c:pt>
                <c:pt idx="14">
                  <c:v>23.236548972966091</c:v>
                </c:pt>
                <c:pt idx="15">
                  <c:v>23.652975195076447</c:v>
                </c:pt>
                <c:pt idx="16">
                  <c:v>23.487654388627519</c:v>
                </c:pt>
                <c:pt idx="17">
                  <c:v>24.743173048390087</c:v>
                </c:pt>
                <c:pt idx="18">
                  <c:v>22.29185005313343</c:v>
                </c:pt>
                <c:pt idx="19">
                  <c:v>22.461815838472887</c:v>
                </c:pt>
                <c:pt idx="20">
                  <c:v>21.773812651894858</c:v>
                </c:pt>
                <c:pt idx="21">
                  <c:v>23.639159919664454</c:v>
                </c:pt>
                <c:pt idx="22">
                  <c:v>25.027511613362169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GNInord!$A$41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GNInord!$B$41:$X$41</c:f>
              <c:numCache>
                <c:formatCode>0.00</c:formatCode>
                <c:ptCount val="23"/>
                <c:pt idx="0">
                  <c:v>12.401039064893</c:v>
                </c:pt>
                <c:pt idx="1">
                  <c:v>12.960295129595687</c:v>
                </c:pt>
                <c:pt idx="2">
                  <c:v>13.589376578924472</c:v>
                </c:pt>
                <c:pt idx="3">
                  <c:v>14.352235081123156</c:v>
                </c:pt>
                <c:pt idx="4">
                  <c:v>15.398679437670831</c:v>
                </c:pt>
                <c:pt idx="5">
                  <c:v>16.61841535491433</c:v>
                </c:pt>
                <c:pt idx="6">
                  <c:v>17.508981861089364</c:v>
                </c:pt>
                <c:pt idx="7">
                  <c:v>19.214694103745675</c:v>
                </c:pt>
                <c:pt idx="8">
                  <c:v>20.721066424576794</c:v>
                </c:pt>
                <c:pt idx="9">
                  <c:v>20.556637889367884</c:v>
                </c:pt>
                <c:pt idx="10">
                  <c:v>22.425032594524033</c:v>
                </c:pt>
                <c:pt idx="11">
                  <c:v>23.714496540982587</c:v>
                </c:pt>
                <c:pt idx="12">
                  <c:v>25.501134036585807</c:v>
                </c:pt>
                <c:pt idx="13">
                  <c:v>27.522104098543199</c:v>
                </c:pt>
                <c:pt idx="14">
                  <c:v>28.815407674260229</c:v>
                </c:pt>
                <c:pt idx="15">
                  <c:v>29.976663538792529</c:v>
                </c:pt>
                <c:pt idx="16">
                  <c:v>32.816023345271255</c:v>
                </c:pt>
                <c:pt idx="17">
                  <c:v>34.029025513436856</c:v>
                </c:pt>
                <c:pt idx="18">
                  <c:v>32.230055314880829</c:v>
                </c:pt>
                <c:pt idx="19">
                  <c:v>31.53713518805889</c:v>
                </c:pt>
                <c:pt idx="20">
                  <c:v>33.276478170103559</c:v>
                </c:pt>
                <c:pt idx="21">
                  <c:v>31.900899898077419</c:v>
                </c:pt>
                <c:pt idx="22">
                  <c:v>33.6106789284824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1467448"/>
        <c:axId val="281462352"/>
      </c:lineChart>
      <c:catAx>
        <c:axId val="281467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281462352"/>
        <c:crosses val="autoZero"/>
        <c:auto val="1"/>
        <c:lblAlgn val="ctr"/>
        <c:lblOffset val="100"/>
        <c:noMultiLvlLbl val="0"/>
      </c:catAx>
      <c:valAx>
        <c:axId val="281462352"/>
        <c:scaling>
          <c:orientation val="minMax"/>
          <c:max val="8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281467448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8.7476550311830326E-2"/>
          <c:y val="0.13370298495072996"/>
          <c:w val="0.36373909714751934"/>
          <c:h val="0.22001256299211802"/>
        </c:manualLayout>
      </c:layout>
      <c:overlay val="0"/>
      <c:txPr>
        <a:bodyPr/>
        <a:lstStyle/>
        <a:p>
          <a:pPr>
            <a:defRPr sz="14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15507436570428"/>
          <c:y val="5.1400554097404488E-2"/>
          <c:w val="0.87395603674540989"/>
          <c:h val="0.79523549139690852"/>
        </c:manualLayout>
      </c:layout>
      <c:lineChart>
        <c:grouping val="standard"/>
        <c:varyColors val="0"/>
        <c:ser>
          <c:idx val="1"/>
          <c:order val="0"/>
          <c:tx>
            <c:strRef>
              <c:f>'Helgi Indicator'!$A$3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'Helgi Indicator'!$B$1:$R$1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'Helgi Indicator'!$B$3:$R$3</c:f>
              <c:numCache>
                <c:formatCode>General</c:formatCode>
                <c:ptCount val="17"/>
                <c:pt idx="4">
                  <c:v>76.333246599999981</c:v>
                </c:pt>
                <c:pt idx="5">
                  <c:v>91.970449000000002</c:v>
                </c:pt>
                <c:pt idx="6">
                  <c:v>190.59735419999998</c:v>
                </c:pt>
                <c:pt idx="7">
                  <c:v>162.66266039999999</c:v>
                </c:pt>
                <c:pt idx="8">
                  <c:v>199.24412169999931</c:v>
                </c:pt>
                <c:pt idx="9">
                  <c:v>280.15374400000002</c:v>
                </c:pt>
                <c:pt idx="10">
                  <c:v>565.84785659999739</c:v>
                </c:pt>
                <c:pt idx="11">
                  <c:v>776.69106020000004</c:v>
                </c:pt>
                <c:pt idx="12">
                  <c:v>886.77952770000002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'Helgi Indicator'!$A$4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numRef>
              <c:f>'Helgi Indicator'!$B$1:$R$1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'Helgi Indicator'!$B$4:$R$4</c:f>
              <c:numCache>
                <c:formatCode>General</c:formatCode>
                <c:ptCount val="17"/>
                <c:pt idx="0">
                  <c:v>150.3190104</c:v>
                </c:pt>
                <c:pt idx="1">
                  <c:v>161.08670480000001</c:v>
                </c:pt>
                <c:pt idx="2">
                  <c:v>228.59943340000001</c:v>
                </c:pt>
                <c:pt idx="3">
                  <c:v>244.0945093</c:v>
                </c:pt>
                <c:pt idx="4">
                  <c:v>351.18135229999899</c:v>
                </c:pt>
                <c:pt idx="5">
                  <c:v>349.70158949999899</c:v>
                </c:pt>
                <c:pt idx="6">
                  <c:v>364.55353529999923</c:v>
                </c:pt>
                <c:pt idx="7">
                  <c:v>417.8280881</c:v>
                </c:pt>
                <c:pt idx="8">
                  <c:v>441.13911899999869</c:v>
                </c:pt>
                <c:pt idx="9">
                  <c:v>497.02895279999899</c:v>
                </c:pt>
                <c:pt idx="10">
                  <c:v>663.96611359999747</c:v>
                </c:pt>
                <c:pt idx="11">
                  <c:v>690.02188880000006</c:v>
                </c:pt>
                <c:pt idx="12">
                  <c:v>708.88239099999998</c:v>
                </c:pt>
                <c:pt idx="13">
                  <c:v>903.30165939999631</c:v>
                </c:pt>
                <c:pt idx="14">
                  <c:v>838.15271939999946</c:v>
                </c:pt>
                <c:pt idx="15">
                  <c:v>761.75497150000342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1460392"/>
        <c:axId val="281460784"/>
      </c:lineChart>
      <c:catAx>
        <c:axId val="281460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281460784"/>
        <c:crosses val="autoZero"/>
        <c:auto val="1"/>
        <c:lblAlgn val="ctr"/>
        <c:lblOffset val="100"/>
        <c:noMultiLvlLbl val="0"/>
      </c:catAx>
      <c:valAx>
        <c:axId val="28146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81460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475044998793846"/>
          <c:y val="0.11623981850981249"/>
          <c:w val="0.25093677901417138"/>
          <c:h val="0.18418728272907472"/>
        </c:manualLayout>
      </c:layout>
      <c:overlay val="0"/>
      <c:spPr>
        <a:noFill/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88526159230096158"/>
          <c:h val="0.8326195683872849"/>
        </c:manualLayout>
      </c:layout>
      <c:lineChart>
        <c:grouping val="standard"/>
        <c:varyColors val="0"/>
        <c:ser>
          <c:idx val="1"/>
          <c:order val="0"/>
          <c:tx>
            <c:strRef>
              <c:f>Sheet0!$A$5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Sheet0!$B$5:$M$5</c:f>
              <c:numCache>
                <c:formatCode>General</c:formatCode>
                <c:ptCount val="12"/>
                <c:pt idx="4">
                  <c:v>26</c:v>
                </c:pt>
                <c:pt idx="5">
                  <c:v>27.9</c:v>
                </c:pt>
                <c:pt idx="6">
                  <c:v>28.5</c:v>
                </c:pt>
                <c:pt idx="7">
                  <c:v>70.400000000000006</c:v>
                </c:pt>
                <c:pt idx="8">
                  <c:v>87.9</c:v>
                </c:pt>
                <c:pt idx="9">
                  <c:v>93</c:v>
                </c:pt>
                <c:pt idx="10">
                  <c:v>99.1</c:v>
                </c:pt>
                <c:pt idx="11">
                  <c:v>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Sheet0!$A$6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Sheet0!$B$3:$M$3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Sheet0!$B$6:$M$6</c:f>
              <c:numCache>
                <c:formatCode>General</c:formatCode>
                <c:ptCount val="12"/>
                <c:pt idx="0">
                  <c:v>35.200000000000003</c:v>
                </c:pt>
                <c:pt idx="1">
                  <c:v>32</c:v>
                </c:pt>
                <c:pt idx="2">
                  <c:v>30.7</c:v>
                </c:pt>
                <c:pt idx="3">
                  <c:v>29.5</c:v>
                </c:pt>
                <c:pt idx="4">
                  <c:v>27.3</c:v>
                </c:pt>
                <c:pt idx="5">
                  <c:v>24.6</c:v>
                </c:pt>
                <c:pt idx="6">
                  <c:v>25.1</c:v>
                </c:pt>
                <c:pt idx="7">
                  <c:v>44.5</c:v>
                </c:pt>
                <c:pt idx="8">
                  <c:v>64.8</c:v>
                </c:pt>
                <c:pt idx="9">
                  <c:v>92.1</c:v>
                </c:pt>
                <c:pt idx="10">
                  <c:v>106.4</c:v>
                </c:pt>
                <c:pt idx="11">
                  <c:v>117.6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1461568"/>
        <c:axId val="281462744"/>
      </c:lineChart>
      <c:catAx>
        <c:axId val="281461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81462744"/>
        <c:crosses val="autoZero"/>
        <c:auto val="1"/>
        <c:lblAlgn val="ctr"/>
        <c:lblOffset val="100"/>
        <c:noMultiLvlLbl val="0"/>
      </c:catAx>
      <c:valAx>
        <c:axId val="281462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8146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66663780146122"/>
          <c:y val="0.15224453393425136"/>
          <c:w val="0.26664769810293726"/>
          <c:h val="0.26094352018885991"/>
        </c:manualLayout>
      </c:layout>
      <c:overlay val="0"/>
      <c:spPr>
        <a:noFill/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488407699037617E-2"/>
          <c:y val="5.1400554097404488E-2"/>
          <c:w val="0.87973381452319055"/>
          <c:h val="0.89719889180519163"/>
        </c:manualLayout>
      </c:layout>
      <c:lineChart>
        <c:grouping val="standard"/>
        <c:varyColors val="0"/>
        <c:ser>
          <c:idx val="1"/>
          <c:order val="0"/>
          <c:tx>
            <c:strRef>
              <c:f>'2005-2013'!$A$17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'2005-2013'!$B$15:$I$15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'2005-2013'!$B$17:$I$17</c:f>
              <c:numCache>
                <c:formatCode>General</c:formatCode>
                <c:ptCount val="8"/>
                <c:pt idx="0">
                  <c:v>7.8</c:v>
                </c:pt>
                <c:pt idx="1">
                  <c:v>8</c:v>
                </c:pt>
                <c:pt idx="2">
                  <c:v>1.8</c:v>
                </c:pt>
                <c:pt idx="3">
                  <c:v>3.6</c:v>
                </c:pt>
                <c:pt idx="4">
                  <c:v>0</c:v>
                </c:pt>
                <c:pt idx="5">
                  <c:v>4.0999999999999996</c:v>
                </c:pt>
                <c:pt idx="6">
                  <c:v>-6.7</c:v>
                </c:pt>
                <c:pt idx="7">
                  <c:v>0.8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'2005-2013'!$A$18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numRef>
              <c:f>'2005-2013'!$B$15:$I$15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'2005-2013'!$B$18:$I$18</c:f>
              <c:numCache>
                <c:formatCode>General</c:formatCode>
                <c:ptCount val="8"/>
                <c:pt idx="0">
                  <c:v>23.3</c:v>
                </c:pt>
                <c:pt idx="1">
                  <c:v>21.2</c:v>
                </c:pt>
                <c:pt idx="2">
                  <c:v>28.2</c:v>
                </c:pt>
                <c:pt idx="3">
                  <c:v>12.3</c:v>
                </c:pt>
                <c:pt idx="4">
                  <c:v>7.5</c:v>
                </c:pt>
                <c:pt idx="5">
                  <c:v>-1.1000000000000001</c:v>
                </c:pt>
                <c:pt idx="6">
                  <c:v>3.5</c:v>
                </c:pt>
                <c:pt idx="7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1463136"/>
        <c:axId val="281466272"/>
      </c:lineChart>
      <c:catAx>
        <c:axId val="28146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en-US"/>
          </a:p>
        </c:txPr>
        <c:crossAx val="281466272"/>
        <c:crosses val="autoZero"/>
        <c:auto val="1"/>
        <c:lblAlgn val="ctr"/>
        <c:lblOffset val="100"/>
        <c:noMultiLvlLbl val="0"/>
      </c:catAx>
      <c:valAx>
        <c:axId val="281466272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j-lt"/>
                <a:cs typeface="Times New Roman" pitchFamily="18" charset="0"/>
              </a:defRPr>
            </a:pPr>
            <a:endParaRPr lang="en-US"/>
          </a:p>
        </c:txPr>
        <c:crossAx val="28146313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5632376864125297"/>
          <c:y val="0.15404318794276703"/>
          <c:w val="0.24449431252358189"/>
          <c:h val="0.23562797751011819"/>
        </c:manualLayout>
      </c:layout>
      <c:overlay val="0"/>
      <c:txPr>
        <a:bodyPr/>
        <a:lstStyle/>
        <a:p>
          <a:pPr>
            <a:defRPr sz="1400">
              <a:latin typeface="+mj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88803937007874012"/>
          <c:h val="0.79523549139690852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Sheet1!$B$3:$AY$3</c:f>
              <c:numCache>
                <c:formatCode>General</c:formatCode>
                <c:ptCount val="50"/>
                <c:pt idx="0">
                  <c:v>1.2103462757471934</c:v>
                </c:pt>
                <c:pt idx="1">
                  <c:v>1.7103416377324232</c:v>
                </c:pt>
                <c:pt idx="2">
                  <c:v>1.8572678995716421</c:v>
                </c:pt>
                <c:pt idx="3">
                  <c:v>1.6631951142761281</c:v>
                </c:pt>
                <c:pt idx="4">
                  <c:v>3.2309773297944697</c:v>
                </c:pt>
                <c:pt idx="5">
                  <c:v>3.5192782661061064</c:v>
                </c:pt>
                <c:pt idx="6">
                  <c:v>2.5053125300250509</c:v>
                </c:pt>
                <c:pt idx="7">
                  <c:v>4.3520841304848075</c:v>
                </c:pt>
                <c:pt idx="8">
                  <c:v>3.2991485119655142</c:v>
                </c:pt>
                <c:pt idx="9">
                  <c:v>4.4455322349473985</c:v>
                </c:pt>
                <c:pt idx="10">
                  <c:v>4.8691484992960739</c:v>
                </c:pt>
                <c:pt idx="11">
                  <c:v>4.3653052966044745</c:v>
                </c:pt>
                <c:pt idx="12">
                  <c:v>5.5229432982708575</c:v>
                </c:pt>
                <c:pt idx="13">
                  <c:v>5.2793714780762704</c:v>
                </c:pt>
                <c:pt idx="14">
                  <c:v>5.7615543718419344</c:v>
                </c:pt>
                <c:pt idx="15">
                  <c:v>5.8192544722029274</c:v>
                </c:pt>
                <c:pt idx="16">
                  <c:v>4.7039590323792106</c:v>
                </c:pt>
                <c:pt idx="17">
                  <c:v>6.3786985793444373</c:v>
                </c:pt>
                <c:pt idx="18">
                  <c:v>8.1658935166383149</c:v>
                </c:pt>
                <c:pt idx="19">
                  <c:v>7.4782875554934014</c:v>
                </c:pt>
                <c:pt idx="20">
                  <c:v>9.2984556431088539</c:v>
                </c:pt>
                <c:pt idx="21">
                  <c:v>9.0814774583068552</c:v>
                </c:pt>
                <c:pt idx="22">
                  <c:v>12.135315028672315</c:v>
                </c:pt>
                <c:pt idx="23">
                  <c:v>9.4286962697914998</c:v>
                </c:pt>
                <c:pt idx="24">
                  <c:v>8.5327058935389868</c:v>
                </c:pt>
                <c:pt idx="25">
                  <c:v>8.4260926721391574</c:v>
                </c:pt>
                <c:pt idx="26">
                  <c:v>12.235870215521137</c:v>
                </c:pt>
                <c:pt idx="27">
                  <c:v>10.143678964816003</c:v>
                </c:pt>
                <c:pt idx="28">
                  <c:v>8.0059833137467553</c:v>
                </c:pt>
                <c:pt idx="29">
                  <c:v>6.0345124259232028</c:v>
                </c:pt>
                <c:pt idx="30">
                  <c:v>6.1866905441198963</c:v>
                </c:pt>
                <c:pt idx="31">
                  <c:v>7.5081988225619485</c:v>
                </c:pt>
                <c:pt idx="32">
                  <c:v>9.2203783969429889</c:v>
                </c:pt>
                <c:pt idx="33">
                  <c:v>11.577101331540367</c:v>
                </c:pt>
                <c:pt idx="34">
                  <c:v>11.497454692169526</c:v>
                </c:pt>
                <c:pt idx="35">
                  <c:v>12.139396324030548</c:v>
                </c:pt>
                <c:pt idx="36">
                  <c:v>9.1778874900838101</c:v>
                </c:pt>
                <c:pt idx="37">
                  <c:v>12.52163052066107</c:v>
                </c:pt>
                <c:pt idx="38">
                  <c:v>13.26869445949235</c:v>
                </c:pt>
                <c:pt idx="39">
                  <c:v>13.277911747773675</c:v>
                </c:pt>
                <c:pt idx="40">
                  <c:v>13.954144101612764</c:v>
                </c:pt>
                <c:pt idx="41">
                  <c:v>14.549063989734472</c:v>
                </c:pt>
                <c:pt idx="42">
                  <c:v>16.728756355815289</c:v>
                </c:pt>
                <c:pt idx="43">
                  <c:v>19.299102540899089</c:v>
                </c:pt>
                <c:pt idx="44">
                  <c:v>19.054854081889587</c:v>
                </c:pt>
                <c:pt idx="45">
                  <c:v>26.749183908340989</c:v>
                </c:pt>
                <c:pt idx="46">
                  <c:v>19.050417327295321</c:v>
                </c:pt>
                <c:pt idx="47">
                  <c:v>19.259618821931234</c:v>
                </c:pt>
                <c:pt idx="48">
                  <c:v>14.625705640985704</c:v>
                </c:pt>
                <c:pt idx="49">
                  <c:v>14.003886082390906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Sheet1!$B$1:$AY$1</c:f>
              <c:strCache>
                <c:ptCount val="50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</c:strCache>
            </c:strRef>
          </c:cat>
          <c:val>
            <c:numRef>
              <c:f>Sheet1!$B$4:$AY$4</c:f>
              <c:numCache>
                <c:formatCode>General</c:formatCode>
                <c:ptCount val="50"/>
                <c:pt idx="1">
                  <c:v>21.320095064805891</c:v>
                </c:pt>
                <c:pt idx="2">
                  <c:v>24.215770371320627</c:v>
                </c:pt>
                <c:pt idx="3">
                  <c:v>25.46147734521475</c:v>
                </c:pt>
                <c:pt idx="4">
                  <c:v>27.735678353907229</c:v>
                </c:pt>
                <c:pt idx="5">
                  <c:v>27.765902355803529</c:v>
                </c:pt>
                <c:pt idx="6">
                  <c:v>32.471905566497995</c:v>
                </c:pt>
                <c:pt idx="7">
                  <c:v>33.667714235607534</c:v>
                </c:pt>
                <c:pt idx="8">
                  <c:v>35.68827735207541</c:v>
                </c:pt>
                <c:pt idx="9">
                  <c:v>34.489928974994221</c:v>
                </c:pt>
                <c:pt idx="10">
                  <c:v>38.098864272926008</c:v>
                </c:pt>
                <c:pt idx="11">
                  <c:v>42.433202964460186</c:v>
                </c:pt>
                <c:pt idx="12">
                  <c:v>46.881822912270344</c:v>
                </c:pt>
                <c:pt idx="13">
                  <c:v>41.973902744263</c:v>
                </c:pt>
                <c:pt idx="14">
                  <c:v>47.493769529103886</c:v>
                </c:pt>
                <c:pt idx="15">
                  <c:v>49.80553798987053</c:v>
                </c:pt>
                <c:pt idx="16">
                  <c:v>49.767912642568163</c:v>
                </c:pt>
                <c:pt idx="17">
                  <c:v>52.550654051590321</c:v>
                </c:pt>
                <c:pt idx="18">
                  <c:v>54.069972149737303</c:v>
                </c:pt>
                <c:pt idx="19">
                  <c:v>57.888227578829024</c:v>
                </c:pt>
                <c:pt idx="20">
                  <c:v>60.932380817345425</c:v>
                </c:pt>
                <c:pt idx="21">
                  <c:v>62.308603657835974</c:v>
                </c:pt>
                <c:pt idx="22">
                  <c:v>63.646412867119039</c:v>
                </c:pt>
                <c:pt idx="23">
                  <c:v>64.658552045066358</c:v>
                </c:pt>
                <c:pt idx="24">
                  <c:v>65.175701011716725</c:v>
                </c:pt>
                <c:pt idx="25">
                  <c:v>64.786732839584971</c:v>
                </c:pt>
                <c:pt idx="26">
                  <c:v>68.912625308031764</c:v>
                </c:pt>
                <c:pt idx="27">
                  <c:v>68.345648651684471</c:v>
                </c:pt>
                <c:pt idx="28">
                  <c:v>69.885902672212808</c:v>
                </c:pt>
                <c:pt idx="29">
                  <c:v>70.520600934061548</c:v>
                </c:pt>
                <c:pt idx="30">
                  <c:v>69.337758413119758</c:v>
                </c:pt>
                <c:pt idx="31">
                  <c:v>68.141775677402649</c:v>
                </c:pt>
                <c:pt idx="32">
                  <c:v>71.01171105220746</c:v>
                </c:pt>
                <c:pt idx="33">
                  <c:v>71.545746356947689</c:v>
                </c:pt>
                <c:pt idx="34">
                  <c:v>81.519436788003233</c:v>
                </c:pt>
                <c:pt idx="35">
                  <c:v>80.763709825824108</c:v>
                </c:pt>
                <c:pt idx="36">
                  <c:v>83.63981305394887</c:v>
                </c:pt>
                <c:pt idx="37">
                  <c:v>85.076479940640411</c:v>
                </c:pt>
                <c:pt idx="38">
                  <c:v>86.276683147460318</c:v>
                </c:pt>
                <c:pt idx="39">
                  <c:v>87.708336601595519</c:v>
                </c:pt>
                <c:pt idx="40">
                  <c:v>87.971091042319742</c:v>
                </c:pt>
                <c:pt idx="41">
                  <c:v>85.994325252273725</c:v>
                </c:pt>
                <c:pt idx="42">
                  <c:v>85.684520776204778</c:v>
                </c:pt>
                <c:pt idx="43">
                  <c:v>86.042091540039678</c:v>
                </c:pt>
                <c:pt idx="44">
                  <c:v>84.762451208010532</c:v>
                </c:pt>
                <c:pt idx="45">
                  <c:v>84.548989738187387</c:v>
                </c:pt>
                <c:pt idx="46">
                  <c:v>85.00081890969507</c:v>
                </c:pt>
                <c:pt idx="47">
                  <c:v>85.64418333359275</c:v>
                </c:pt>
                <c:pt idx="48">
                  <c:v>84.523394449028771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488736"/>
        <c:axId val="414487168"/>
      </c:lineChart>
      <c:catAx>
        <c:axId val="414488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414487168"/>
        <c:crosses val="autoZero"/>
        <c:auto val="1"/>
        <c:lblAlgn val="ctr"/>
        <c:lblOffset val="100"/>
        <c:noMultiLvlLbl val="0"/>
      </c:catAx>
      <c:valAx>
        <c:axId val="414487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4488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206221276543161"/>
          <c:y val="0.12729773177758746"/>
          <c:w val="0.30357058470597714"/>
          <c:h val="0.1646048073438331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88526159230096158"/>
          <c:h val="0.79523549139690852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Sheet1!$B$3:$BB$3</c:f>
              <c:numCache>
                <c:formatCode>General</c:formatCode>
                <c:ptCount val="53"/>
                <c:pt idx="0">
                  <c:v>41.282447167121646</c:v>
                </c:pt>
                <c:pt idx="1">
                  <c:v>41.401602377978811</c:v>
                </c:pt>
                <c:pt idx="2">
                  <c:v>45.034579855393289</c:v>
                </c:pt>
                <c:pt idx="3">
                  <c:v>41.161827070045945</c:v>
                </c:pt>
                <c:pt idx="4">
                  <c:v>37.067420641214014</c:v>
                </c:pt>
                <c:pt idx="5">
                  <c:v>36.235040288321436</c:v>
                </c:pt>
                <c:pt idx="6">
                  <c:v>32.849320309170061</c:v>
                </c:pt>
                <c:pt idx="7">
                  <c:v>28.054598130463987</c:v>
                </c:pt>
                <c:pt idx="8">
                  <c:v>31.586204898570429</c:v>
                </c:pt>
                <c:pt idx="9">
                  <c:v>43.203212835347713</c:v>
                </c:pt>
                <c:pt idx="10">
                  <c:v>44.982389138643228</c:v>
                </c:pt>
                <c:pt idx="11">
                  <c:v>37.434926875785045</c:v>
                </c:pt>
                <c:pt idx="12">
                  <c:v>35.015185433794755</c:v>
                </c:pt>
                <c:pt idx="13">
                  <c:v>35.566607404008494</c:v>
                </c:pt>
                <c:pt idx="14">
                  <c:v>31.413028824777612</c:v>
                </c:pt>
                <c:pt idx="15">
                  <c:v>33.287902958649823</c:v>
                </c:pt>
                <c:pt idx="16">
                  <c:v>34.538574280831583</c:v>
                </c:pt>
                <c:pt idx="17">
                  <c:v>32.923179099979301</c:v>
                </c:pt>
                <c:pt idx="18">
                  <c:v>36.523350225942188</c:v>
                </c:pt>
                <c:pt idx="19">
                  <c:v>37.947101404834974</c:v>
                </c:pt>
                <c:pt idx="20">
                  <c:v>35.493311265647144</c:v>
                </c:pt>
                <c:pt idx="21">
                  <c:v>34.620792790238319</c:v>
                </c:pt>
                <c:pt idx="22">
                  <c:v>32.181923273904914</c:v>
                </c:pt>
                <c:pt idx="23">
                  <c:v>39.69128457011422</c:v>
                </c:pt>
                <c:pt idx="24">
                  <c:v>38.011733680131172</c:v>
                </c:pt>
                <c:pt idx="25">
                  <c:v>40.250698148482861</c:v>
                </c:pt>
                <c:pt idx="26">
                  <c:v>38.589232570253493</c:v>
                </c:pt>
                <c:pt idx="27">
                  <c:v>34.28164540164974</c:v>
                </c:pt>
                <c:pt idx="28">
                  <c:v>31.761350919883817</c:v>
                </c:pt>
                <c:pt idx="29">
                  <c:v>33.531245353487144</c:v>
                </c:pt>
                <c:pt idx="30">
                  <c:v>33.646434423998095</c:v>
                </c:pt>
                <c:pt idx="31">
                  <c:v>31.302445145399826</c:v>
                </c:pt>
                <c:pt idx="32">
                  <c:v>30.300480858772517</c:v>
                </c:pt>
                <c:pt idx="33">
                  <c:v>32.774274666689394</c:v>
                </c:pt>
                <c:pt idx="34">
                  <c:v>35.768039087046155</c:v>
                </c:pt>
                <c:pt idx="35">
                  <c:v>35.527007175627745</c:v>
                </c:pt>
                <c:pt idx="36">
                  <c:v>36.284050414061753</c:v>
                </c:pt>
                <c:pt idx="37">
                  <c:v>36.234336695987665</c:v>
                </c:pt>
                <c:pt idx="38">
                  <c:v>34.718226082879212</c:v>
                </c:pt>
                <c:pt idx="39">
                  <c:v>33.583702617111648</c:v>
                </c:pt>
                <c:pt idx="40">
                  <c:v>33.576330250805533</c:v>
                </c:pt>
                <c:pt idx="41">
                  <c:v>38.799689443752357</c:v>
                </c:pt>
                <c:pt idx="42">
                  <c:v>37.431163819208784</c:v>
                </c:pt>
                <c:pt idx="43">
                  <c:v>34.290650450827819</c:v>
                </c:pt>
                <c:pt idx="44">
                  <c:v>34.070486573523894</c:v>
                </c:pt>
                <c:pt idx="45">
                  <c:v>31.734126622229425</c:v>
                </c:pt>
                <c:pt idx="46">
                  <c:v>32.242076795154638</c:v>
                </c:pt>
                <c:pt idx="47">
                  <c:v>34.645659724692194</c:v>
                </c:pt>
                <c:pt idx="48">
                  <c:v>44.399839180019043</c:v>
                </c:pt>
                <c:pt idx="49">
                  <c:v>52.833908097843725</c:v>
                </c:pt>
                <c:pt idx="50">
                  <c:v>56.356357626907929</c:v>
                </c:pt>
                <c:pt idx="51">
                  <c:v>59.110555196252008</c:v>
                </c:pt>
                <c:pt idx="52">
                  <c:v>59.184211631879236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Sheet1!$B$1:$BB$1</c:f>
              <c:strCach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</c:strCache>
            </c:strRef>
          </c:cat>
          <c:val>
            <c:numRef>
              <c:f>Sheet1!$B$4:$BB$4</c:f>
              <c:numCache>
                <c:formatCode>General</c:formatCode>
                <c:ptCount val="53"/>
                <c:pt idx="0">
                  <c:v>29.526729812052029</c:v>
                </c:pt>
                <c:pt idx="1">
                  <c:v>32.104050819446194</c:v>
                </c:pt>
                <c:pt idx="2">
                  <c:v>29.908390537865785</c:v>
                </c:pt>
                <c:pt idx="3">
                  <c:v>31.115618265564027</c:v>
                </c:pt>
                <c:pt idx="4">
                  <c:v>30.963958706467913</c:v>
                </c:pt>
                <c:pt idx="5">
                  <c:v>32.282568481720972</c:v>
                </c:pt>
                <c:pt idx="6">
                  <c:v>34.536333433815599</c:v>
                </c:pt>
                <c:pt idx="7">
                  <c:v>35.101449557727022</c:v>
                </c:pt>
                <c:pt idx="8">
                  <c:v>36.021414244874663</c:v>
                </c:pt>
                <c:pt idx="9">
                  <c:v>34.619771831539467</c:v>
                </c:pt>
                <c:pt idx="10">
                  <c:v>33.898161402082494</c:v>
                </c:pt>
                <c:pt idx="11">
                  <c:v>33.111787921205213</c:v>
                </c:pt>
                <c:pt idx="12">
                  <c:v>31.689782562888929</c:v>
                </c:pt>
                <c:pt idx="13">
                  <c:v>34.848373846925725</c:v>
                </c:pt>
                <c:pt idx="14">
                  <c:v>39.036171314644221</c:v>
                </c:pt>
                <c:pt idx="15">
                  <c:v>39.15335463241</c:v>
                </c:pt>
                <c:pt idx="16">
                  <c:v>42.419126566383333</c:v>
                </c:pt>
                <c:pt idx="17">
                  <c:v>45.2942918023301</c:v>
                </c:pt>
                <c:pt idx="18">
                  <c:v>45.789798011245821</c:v>
                </c:pt>
                <c:pt idx="19">
                  <c:v>45.595658144154399</c:v>
                </c:pt>
                <c:pt idx="20">
                  <c:v>45.443215596138387</c:v>
                </c:pt>
                <c:pt idx="21">
                  <c:v>44.432138933420354</c:v>
                </c:pt>
                <c:pt idx="22">
                  <c:v>44.085269544226385</c:v>
                </c:pt>
                <c:pt idx="23">
                  <c:v>48.098428349366472</c:v>
                </c:pt>
                <c:pt idx="24">
                  <c:v>54.609277629581406</c:v>
                </c:pt>
                <c:pt idx="25">
                  <c:v>55.354647185896184</c:v>
                </c:pt>
                <c:pt idx="26">
                  <c:v>50.295576870661563</c:v>
                </c:pt>
                <c:pt idx="27">
                  <c:v>53.717672994883081</c:v>
                </c:pt>
                <c:pt idx="28">
                  <c:v>56.947088281009307</c:v>
                </c:pt>
                <c:pt idx="29">
                  <c:v>60.364197218539303</c:v>
                </c:pt>
                <c:pt idx="30">
                  <c:v>56.0393059454737</c:v>
                </c:pt>
                <c:pt idx="31">
                  <c:v>56.936258701727354</c:v>
                </c:pt>
                <c:pt idx="32">
                  <c:v>59.828693098600674</c:v>
                </c:pt>
                <c:pt idx="33">
                  <c:v>64.911100055972469</c:v>
                </c:pt>
                <c:pt idx="34">
                  <c:v>69.616087694616084</c:v>
                </c:pt>
                <c:pt idx="35">
                  <c:v>75.311521288864128</c:v>
                </c:pt>
                <c:pt idx="36">
                  <c:v>77.148746101883447</c:v>
                </c:pt>
                <c:pt idx="37">
                  <c:v>79.286308899987759</c:v>
                </c:pt>
                <c:pt idx="38">
                  <c:v>86.779931017994357</c:v>
                </c:pt>
                <c:pt idx="39">
                  <c:v>89.053291103803318</c:v>
                </c:pt>
                <c:pt idx="40">
                  <c:v>97.418516733113677</c:v>
                </c:pt>
                <c:pt idx="41">
                  <c:v>99.548901420851919</c:v>
                </c:pt>
                <c:pt idx="42">
                  <c:v>93.698529823894248</c:v>
                </c:pt>
                <c:pt idx="43">
                  <c:v>83.202345479254149</c:v>
                </c:pt>
                <c:pt idx="44">
                  <c:v>83.357752008549269</c:v>
                </c:pt>
                <c:pt idx="45">
                  <c:v>81.285888271896241</c:v>
                </c:pt>
                <c:pt idx="46">
                  <c:v>79.169081117239287</c:v>
                </c:pt>
                <c:pt idx="47">
                  <c:v>80.744766436156752</c:v>
                </c:pt>
                <c:pt idx="48">
                  <c:v>83.955516750893779</c:v>
                </c:pt>
                <c:pt idx="49">
                  <c:v>90.757356189226314</c:v>
                </c:pt>
                <c:pt idx="50">
                  <c:v>100.84565281928001</c:v>
                </c:pt>
                <c:pt idx="51">
                  <c:v>104.90489327842145</c:v>
                </c:pt>
                <c:pt idx="52">
                  <c:v>108.27578447509075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490696"/>
        <c:axId val="414488344"/>
      </c:lineChart>
      <c:catAx>
        <c:axId val="414490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414488344"/>
        <c:crosses val="autoZero"/>
        <c:auto val="1"/>
        <c:lblAlgn val="ctr"/>
        <c:lblOffset val="100"/>
        <c:noMultiLvlLbl val="0"/>
      </c:catAx>
      <c:valAx>
        <c:axId val="414488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4490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300000000000002"/>
          <c:y val="0.17294487265924438"/>
          <c:w val="0.31063827155148432"/>
          <c:h val="0.254515236550714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Sheet1!$A$2:$A$7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Sweden</c:v>
                </c:pt>
                <c:pt idx="3">
                  <c:v>Norway</c:v>
                </c:pt>
                <c:pt idx="4">
                  <c:v>Iceland</c:v>
                </c:pt>
                <c:pt idx="5">
                  <c:v>Ireland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90</c:v>
                </c:pt>
                <c:pt idx="1">
                  <c:v>90</c:v>
                </c:pt>
                <c:pt idx="2">
                  <c:v>88</c:v>
                </c:pt>
                <c:pt idx="3">
                  <c:v>85</c:v>
                </c:pt>
                <c:pt idx="4">
                  <c:v>82</c:v>
                </c:pt>
                <c:pt idx="5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489128"/>
        <c:axId val="414492264"/>
      </c:barChart>
      <c:catAx>
        <c:axId val="414489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414492264"/>
        <c:crosses val="autoZero"/>
        <c:auto val="1"/>
        <c:lblAlgn val="ctr"/>
        <c:lblOffset val="100"/>
        <c:noMultiLvlLbl val="0"/>
      </c:catAx>
      <c:valAx>
        <c:axId val="414492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en-US"/>
          </a:p>
        </c:txPr>
        <c:crossAx val="4144891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7D21-3A5C-43FC-BB06-8B1ED691BFA4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9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82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1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39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7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68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41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44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01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93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1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23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79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25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30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04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89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0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3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 on Ice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632" y="4772744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r"/>
            <a:endParaRPr lang="is-IS" sz="2000" dirty="0" smtClean="0">
              <a:solidFill>
                <a:schemeClr val="tx1"/>
              </a:solidFill>
            </a:endParaRPr>
          </a:p>
          <a:p>
            <a:pPr algn="r"/>
            <a:r>
              <a:rPr lang="is-IS" sz="2000" dirty="0" err="1" smtClean="0">
                <a:solidFill>
                  <a:schemeClr val="tx1"/>
                </a:solidFill>
              </a:rPr>
              <a:t>Thorvaldur</a:t>
            </a:r>
            <a:r>
              <a:rPr lang="is-IS" sz="2000" dirty="0" smtClean="0">
                <a:solidFill>
                  <a:schemeClr val="tx1"/>
                </a:solidFill>
              </a:rPr>
              <a:t> Gylfason</a:t>
            </a: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 rot="21425261">
            <a:off x="2827082" y="2998928"/>
            <a:ext cx="5805916" cy="232371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en-US" sz="2000" dirty="0" smtClean="0"/>
              <a:t>“… criticism of Iceland‘s political culture must be taken seriously ... Parliament resolves that the report of the Special Investigation Commission of the Parliament constitutes a condemnation of the government, politicians, and public administration.”</a:t>
            </a:r>
          </a:p>
          <a:p>
            <a:pPr algn="r">
              <a:spcAft>
                <a:spcPts val="600"/>
              </a:spcAft>
              <a:defRPr/>
            </a:pPr>
            <a:r>
              <a:rPr lang="en-US" sz="2000" dirty="0" smtClean="0"/>
              <a:t>Unanimous resolution by Icelandic Parliament </a:t>
            </a:r>
            <a:br>
              <a:rPr lang="en-US" sz="2000" dirty="0" smtClean="0"/>
            </a:br>
            <a:r>
              <a:rPr lang="en-US" sz="2000" dirty="0" smtClean="0"/>
              <a:t>28 September 2010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Reform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Parliament took four key steps</a:t>
            </a:r>
          </a:p>
          <a:p>
            <a:pPr marL="828000" lvl="1" indent="-514350">
              <a:lnSpc>
                <a:spcPct val="90000"/>
              </a:lnSpc>
              <a:buNone/>
            </a:pPr>
            <a:r>
              <a:rPr lang="en-US" dirty="0" smtClean="0"/>
              <a:t>1. Appointed in 2009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Committee </a:t>
            </a:r>
            <a:r>
              <a:rPr lang="en-US" dirty="0" smtClean="0"/>
              <a:t>comprising mostly academics from a range of fields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The constitution is not exclusively, and not even principally, a legal document, but primarily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compact</a:t>
            </a:r>
            <a:r>
              <a:rPr lang="en-US" dirty="0" smtClean="0"/>
              <a:t>,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declaration </a:t>
            </a:r>
            <a:r>
              <a:rPr lang="en-US" dirty="0" smtClean="0"/>
              <a:t>that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supersedes ordinary legislation by virtue of the fact that the people are superior to Parliament </a:t>
            </a:r>
          </a:p>
          <a:p>
            <a:pPr marL="828000" lvl="1" indent="-514350">
              <a:lnSpc>
                <a:spcPct val="90000"/>
              </a:lnSpc>
              <a:buNone/>
            </a:pPr>
            <a:r>
              <a:rPr lang="en-US" dirty="0" smtClean="0"/>
              <a:t>2. Convened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Assembly </a:t>
            </a:r>
            <a:r>
              <a:rPr lang="en-US" dirty="0" smtClean="0"/>
              <a:t>in 2010 at which 950 citizens, drawn at random from National Register, defined and discussed their views of what should be in the new constitution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Reform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Parliament took four key steps</a:t>
            </a:r>
          </a:p>
          <a:p>
            <a:pPr marL="828000" lvl="1" indent="-514800">
              <a:buNone/>
            </a:pPr>
            <a:r>
              <a:rPr lang="en-US" dirty="0" smtClean="0"/>
              <a:t>3. Organized election of 25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Assembly </a:t>
            </a:r>
            <a:r>
              <a:rPr lang="en-US" dirty="0" smtClean="0"/>
              <a:t>representatives to draft the constitution in 2011</a:t>
            </a:r>
          </a:p>
          <a:p>
            <a:pPr lvl="2"/>
            <a:r>
              <a:rPr lang="en-US" dirty="0" smtClean="0"/>
              <a:t>Constitutional Assembly produced a partly crowd-sourced constitutional bill, fully consistent with the conclusions of the National Assembly, and passed it unanimously with 25 votes to 0</a:t>
            </a:r>
          </a:p>
          <a:p>
            <a:pPr lvl="2"/>
            <a:r>
              <a:rPr lang="en-US" dirty="0" smtClean="0"/>
              <a:t>Assembly included 5 professors plus 3 junior academics </a:t>
            </a:r>
          </a:p>
          <a:p>
            <a:pPr marL="828000" lvl="1" indent="-514800">
              <a:buNone/>
            </a:pPr>
            <a:r>
              <a:rPr lang="en-US" dirty="0" smtClean="0"/>
              <a:t>4. Held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referendum </a:t>
            </a:r>
            <a:r>
              <a:rPr lang="en-US" dirty="0" smtClean="0"/>
              <a:t>on the bill in 2012</a:t>
            </a:r>
          </a:p>
          <a:p>
            <a:pPr lvl="2"/>
            <a:r>
              <a:rPr lang="en-US" dirty="0" smtClean="0"/>
              <a:t>Bill was accepted by 67% of the voters</a:t>
            </a:r>
          </a:p>
          <a:p>
            <a:pPr lvl="2"/>
            <a:r>
              <a:rPr lang="en-US" dirty="0" smtClean="0"/>
              <a:t>Its individual key provisions, also put on the ballot by Parliament, were approved </a:t>
            </a:r>
            <a:r>
              <a:rPr lang="en-US" smtClean="0"/>
              <a:t>by </a:t>
            </a:r>
            <a:r>
              <a:rPr lang="en-US" smtClean="0"/>
              <a:t>67</a:t>
            </a:r>
            <a:r>
              <a:rPr lang="en-US" dirty="0" smtClean="0"/>
              <a:t>%-83% of the voters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Reform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the bill was made</a:t>
            </a:r>
          </a:p>
          <a:p>
            <a:pPr lvl="1"/>
            <a:r>
              <a:rPr lang="en-US" dirty="0" smtClean="0"/>
              <a:t>Drafted from scratch, based on 1944 constitution </a:t>
            </a:r>
          </a:p>
          <a:p>
            <a:pPr lvl="1"/>
            <a:r>
              <a:rPr lang="en-US" dirty="0" smtClean="0"/>
              <a:t>Text was made public week by week for perusal by the public that was invited to offer comments and suggestions on an interactive website, as hundreds did</a:t>
            </a:r>
          </a:p>
          <a:p>
            <a:pPr lvl="2"/>
            <a:r>
              <a:rPr lang="en-US" dirty="0" smtClean="0"/>
              <a:t>Thoughtful and constructive comments were received</a:t>
            </a:r>
          </a:p>
          <a:p>
            <a:pPr lvl="1"/>
            <a:r>
              <a:rPr lang="en-US" dirty="0" smtClean="0"/>
              <a:t>Open invitation to all made it unnecessary to invite representatives of special interest organizations to express their views</a:t>
            </a:r>
          </a:p>
          <a:p>
            <a:r>
              <a:rPr lang="en-US" dirty="0" smtClean="0"/>
              <a:t>Bill reflects broad consensus in favor of change</a:t>
            </a:r>
          </a:p>
          <a:p>
            <a:pPr lvl="1"/>
            <a:r>
              <a:rPr lang="en-US" dirty="0" smtClean="0"/>
              <a:t>Firmly grounded in 2010 National Assembly</a:t>
            </a:r>
          </a:p>
          <a:p>
            <a:pPr lvl="1"/>
            <a:r>
              <a:rPr lang="en-US" dirty="0" smtClean="0"/>
              <a:t>Helps explain 67% support in 2012 national referendum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Reform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Bill embraces continuity plus new provisions</a:t>
            </a:r>
          </a:p>
          <a:p>
            <a:pPr lvl="1"/>
            <a:r>
              <a:rPr lang="en-US" dirty="0" smtClean="0"/>
              <a:t>Checks and balances to limit executive overreach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 voting rights, i.e., ‘one person, one vote’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ownership of natural resources</a:t>
            </a:r>
          </a:p>
          <a:p>
            <a:pPr lvl="1"/>
            <a:r>
              <a:rPr lang="en-US" dirty="0" smtClean="0"/>
              <a:t>Environmental protection</a:t>
            </a:r>
          </a:p>
          <a:p>
            <a:pPr lvl="1"/>
            <a:r>
              <a:rPr lang="en-US" dirty="0" smtClean="0"/>
              <a:t>Freedom of information</a:t>
            </a:r>
          </a:p>
          <a:p>
            <a:r>
              <a:rPr lang="en-US" dirty="0" smtClean="0"/>
              <a:t>Some of these provisions are feared by politicians owing their political careers to, yes, </a:t>
            </a:r>
          </a:p>
          <a:p>
            <a:pPr lvl="1"/>
            <a:r>
              <a:rPr lang="en-US" dirty="0" smtClean="0"/>
              <a:t>Unequal voting rights </a:t>
            </a:r>
          </a:p>
          <a:p>
            <a:pPr lvl="1"/>
            <a:r>
              <a:rPr lang="en-US" dirty="0" smtClean="0"/>
              <a:t>Russian-style treatment of Iceland’s natural resources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time, support in Parliament for constitutional reform weakened</a:t>
            </a:r>
          </a:p>
          <a:p>
            <a:pPr lvl="1"/>
            <a:r>
              <a:rPr lang="en-US" dirty="0" smtClean="0"/>
              <a:t>Opposition emerged gradually</a:t>
            </a:r>
          </a:p>
          <a:p>
            <a:pPr lvl="2"/>
            <a:r>
              <a:rPr lang="en-US" dirty="0" smtClean="0"/>
              <a:t>Political parties showed no interest in Constitutional Assembly election in 2010</a:t>
            </a:r>
          </a:p>
          <a:p>
            <a:pPr lvl="2"/>
            <a:r>
              <a:rPr lang="en-US" dirty="0" smtClean="0"/>
              <a:t>Supreme Court annulled the election on flimsy grounds</a:t>
            </a:r>
          </a:p>
          <a:p>
            <a:pPr lvl="3"/>
            <a:r>
              <a:rPr lang="en-US" dirty="0" smtClean="0"/>
              <a:t>Unprecedented event, never happened before in a democracy</a:t>
            </a:r>
          </a:p>
          <a:p>
            <a:pPr lvl="2"/>
            <a:r>
              <a:rPr lang="en-US" dirty="0" smtClean="0"/>
              <a:t>Political parties did nothing to promote the bill before referendum in 2012; the bill was an orphan</a:t>
            </a:r>
          </a:p>
          <a:p>
            <a:pPr lvl="2"/>
            <a:r>
              <a:rPr lang="en-US" dirty="0" smtClean="0"/>
              <a:t>Only after the bill was accepted by 67% of the voters, its opponents turned openly against it, waving objections that no one had raised before concerning provisions that Parliament had not put on the ballot</a:t>
            </a:r>
          </a:p>
          <a:p>
            <a:pPr lvl="2"/>
            <a:r>
              <a:rPr lang="en-US" dirty="0" smtClean="0"/>
              <a:t>Their criticism, sometimes dressed up in legal jargon, was political – and irrelevant, i.e., came too late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Parliament had moved slowly</a:t>
            </a:r>
          </a:p>
          <a:p>
            <a:pPr lvl="1"/>
            <a:r>
              <a:rPr lang="en-US" dirty="0" smtClean="0"/>
              <a:t>When Constitutional Council, after 4 months of work, had delivered the bill to Parliament, the minority in Parliament used filibuster against the bill, for months </a:t>
            </a:r>
          </a:p>
          <a:p>
            <a:pPr lvl="2"/>
            <a:r>
              <a:rPr lang="en-US" dirty="0" smtClean="0"/>
              <a:t>Majority in Parliament shied away from breaking the filibuster</a:t>
            </a:r>
          </a:p>
          <a:p>
            <a:pPr lvl="2"/>
            <a:r>
              <a:rPr lang="en-US" dirty="0" smtClean="0"/>
              <a:t>Minority complained that it did not have enough time (!) and delayed referendum from June to October 2012</a:t>
            </a:r>
          </a:p>
          <a:p>
            <a:pPr lvl="2"/>
            <a:r>
              <a:rPr lang="en-US" dirty="0" smtClean="0"/>
              <a:t>After referendum, where turnout was 49%, minority claimed that those who stayed at home were opposed to the bill (!)</a:t>
            </a:r>
          </a:p>
          <a:p>
            <a:pPr lvl="2"/>
            <a:r>
              <a:rPr lang="en-US" dirty="0" smtClean="0"/>
              <a:t>Parliament asked local lawyers to polish language without changing the substance of the bill</a:t>
            </a:r>
          </a:p>
          <a:p>
            <a:pPr lvl="3"/>
            <a:r>
              <a:rPr lang="en-US" dirty="0" smtClean="0"/>
              <a:t>They tried to turn natural resource provision upside down</a:t>
            </a:r>
          </a:p>
          <a:p>
            <a:pPr lvl="2"/>
            <a:r>
              <a:rPr lang="en-US" dirty="0" smtClean="0"/>
              <a:t>Parliament asked Venice Commission for its views, and found them easy to incorporate into the bill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Private citizens opened a website inviting MPs to declare if they wanted to pass the bill in keeping with the results of the referendum</a:t>
            </a:r>
          </a:p>
          <a:p>
            <a:pPr lvl="1"/>
            <a:r>
              <a:rPr lang="en-US" dirty="0" smtClean="0"/>
              <a:t>Gradually, and grudgingly, 32 MPs (a majority) declared their support</a:t>
            </a:r>
          </a:p>
          <a:p>
            <a:pPr lvl="2"/>
            <a:r>
              <a:rPr lang="en-US" dirty="0" smtClean="0"/>
              <a:t>If Parliament permitted a closed ballot, the bill might have stranded</a:t>
            </a:r>
          </a:p>
          <a:p>
            <a:r>
              <a:rPr lang="en-US" dirty="0" smtClean="0"/>
              <a:t>On the last day of Parliament before the parliamentary election in 2013, violating procedure, the Speaker did not bring the bill to a vote</a:t>
            </a:r>
          </a:p>
          <a:p>
            <a:pPr lvl="1"/>
            <a:r>
              <a:rPr lang="en-US" dirty="0" smtClean="0"/>
              <a:t>The election brought the old rascals – the main opponents of the bill, not incidentally – back to power</a:t>
            </a:r>
          </a:p>
          <a:p>
            <a:pPr lvl="1"/>
            <a:r>
              <a:rPr lang="en-US" dirty="0" smtClean="0"/>
              <a:t>The bill was put on ice, held hostage by MPs who refer to the 2012 national referendum as an irrelevant ‘opinion poll’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</a:t>
            </a:r>
            <a:r>
              <a:rPr lang="en-US" dirty="0" err="1" smtClean="0"/>
              <a:t>Elster</a:t>
            </a:r>
            <a:r>
              <a:rPr lang="en-US" dirty="0" smtClean="0"/>
              <a:t> (2015) points out, </a:t>
            </a:r>
          </a:p>
          <a:p>
            <a:pPr lvl="1"/>
            <a:r>
              <a:rPr lang="en-US" dirty="0" smtClean="0"/>
              <a:t>“an ordinary legislature should not serve as a constituent assembly or as a ratifying body. In either capacity, there is risk that it might act in a self-serving manner ...” </a:t>
            </a:r>
          </a:p>
          <a:p>
            <a:r>
              <a:rPr lang="en-US" dirty="0" smtClean="0"/>
              <a:t>The conduct of Parliament in Iceland is seen by many as a direct affront to democracy</a:t>
            </a:r>
          </a:p>
          <a:p>
            <a:pPr lvl="1"/>
            <a:r>
              <a:rPr lang="en-US" dirty="0" smtClean="0"/>
              <a:t>Events like some of those described here – six Supreme Court judges annulling a national election on flimsy grounds, Parliament deliberately disrespecting the overwhelming result of a constitutional referendum – are not supposed to happen in a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Iceland faces uncertain prospects</a:t>
            </a:r>
          </a:p>
          <a:p>
            <a:pPr lvl="1"/>
            <a:r>
              <a:rPr lang="en-US" dirty="0" smtClean="0"/>
              <a:t>Many see Iceland as having gradually become a Russian-style oligarchy marred by sometimes cartoonish corruption</a:t>
            </a:r>
          </a:p>
          <a:p>
            <a:pPr lvl="1"/>
            <a:r>
              <a:rPr lang="en-US" dirty="0" smtClean="0"/>
              <a:t>The Parliament’s putsch against the constitutional referendum deepens such concerns, further undermining social cohesion and public trust</a:t>
            </a:r>
          </a:p>
          <a:p>
            <a:r>
              <a:rPr lang="en-US" dirty="0" smtClean="0"/>
              <a:t>One of the oldest parliaments in the world is flirting with a farewell to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r>
              <a:rPr lang="en-US" sz="3500" dirty="0" smtClean="0"/>
              <a:t>First-world economies, third-world politics</a:t>
            </a:r>
          </a:p>
          <a:p>
            <a:pPr lvl="1"/>
            <a:r>
              <a:rPr lang="en-US" sz="3100" dirty="0" smtClean="0"/>
              <a:t>Quick comparisons of Iceland and Ireland</a:t>
            </a:r>
          </a:p>
          <a:p>
            <a:r>
              <a:rPr lang="en-US" sz="3500" dirty="0" smtClean="0"/>
              <a:t>Iceland’s response to 2008 collapse</a:t>
            </a:r>
          </a:p>
          <a:p>
            <a:pPr lvl="1"/>
            <a:r>
              <a:rPr lang="en-US" sz="3100" dirty="0" smtClean="0"/>
              <a:t>IMF-supported rescue operation </a:t>
            </a:r>
            <a:r>
              <a:rPr lang="en-US" sz="3200" dirty="0" smtClean="0"/>
              <a:t>–</a:t>
            </a:r>
            <a:r>
              <a:rPr lang="en-US" sz="3100" dirty="0" smtClean="0"/>
              <a:t> went well</a:t>
            </a:r>
          </a:p>
          <a:p>
            <a:pPr lvl="1"/>
            <a:r>
              <a:rPr lang="en-US" sz="3100" dirty="0" smtClean="0"/>
              <a:t>Constitutional reform </a:t>
            </a:r>
            <a:r>
              <a:rPr lang="en-US" sz="3200" dirty="0" smtClean="0"/>
              <a:t>–</a:t>
            </a:r>
            <a:r>
              <a:rPr lang="en-US" sz="3100" dirty="0" smtClean="0"/>
              <a:t> held hostage</a:t>
            </a:r>
          </a:p>
          <a:p>
            <a:r>
              <a:rPr lang="en-US" sz="3500" dirty="0" smtClean="0"/>
              <a:t>Gathering clouds, once more</a:t>
            </a:r>
          </a:p>
          <a:p>
            <a:pPr lvl="1"/>
            <a:r>
              <a:rPr lang="en-US" sz="3000" dirty="0" smtClean="0"/>
              <a:t>From failed banks to broken trust: Deep trouble</a:t>
            </a:r>
          </a:p>
          <a:p>
            <a:pPr lvl="1"/>
            <a:r>
              <a:rPr lang="en-US" sz="3000" dirty="0" smtClean="0"/>
              <a:t>Uncertain prospects for reform and restoration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Incomes and Hours of work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114800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GNI per capita 1980-2012 ($,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4391471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Hours of work per capita 1990-2012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 rot="21433494">
            <a:off x="2643916" y="4406171"/>
            <a:ext cx="171356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Ireland behind until 2005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Incomes and Bank Assets 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GDP per hour worked 1990-2012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Bank assets 1990-2011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6237312"/>
            <a:ext cx="4444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Author’s computations based on preceding charts.</a:t>
            </a:r>
            <a:endParaRPr lang="en-US" sz="1400" dirty="0"/>
          </a:p>
        </p:txBody>
      </p:sp>
      <p:graphicFrame>
        <p:nvGraphicFramePr>
          <p:cNvPr id="11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 rot="21433494">
            <a:off x="6748168" y="4630564"/>
            <a:ext cx="2059286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Crisis spread from banks to budget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21433494">
            <a:off x="2571907" y="3182036"/>
            <a:ext cx="171356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Ireland ahead since 1992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45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Debt and Genuine Saving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Government debt 2001-2012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Adjusted net saving 2005-2012 (% of GNI)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6165304"/>
            <a:ext cx="1423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Eurostat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graphicFrame>
        <p:nvGraphicFramePr>
          <p:cNvPr id="17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985448" y="6165304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21399352">
            <a:off x="1620491" y="2362974"/>
            <a:ext cx="3027587" cy="258532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Adjusted net saving reflects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difference between production and consumption </a:t>
            </a:r>
            <a:r>
              <a:rPr lang="en-US" dirty="0" smtClean="0"/>
              <a:t>by adjusting net saving for changes in human capital (measured by spending on education and innovation) and depreciation or depletion of natural resources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Exports and Their Composition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Exports 1960-2012 (% of GDP)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Manufactures exports 1962-2012 (% of total exports)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sz="quarter" idx="4"/>
          </p:nvPr>
        </p:nvGraphicFramePr>
        <p:xfrm>
          <a:off x="4716016" y="2204864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88024" y="6237312"/>
            <a:ext cx="3907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 rot="21432420">
            <a:off x="6024002" y="4291211"/>
            <a:ext cx="288713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 is decidedly low-tech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21432420">
            <a:off x="887036" y="4981803"/>
            <a:ext cx="3870803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Króna</a:t>
            </a:r>
            <a:r>
              <a:rPr lang="en-US" dirty="0" smtClean="0"/>
              <a:t> depreciated by 33% in real terms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707904" y="3717032"/>
            <a:ext cx="792088" cy="1152128"/>
          </a:xfrm>
          <a:prstGeom prst="ellipse">
            <a:avLst/>
          </a:prstGeom>
          <a:noFill/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440160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2012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(Business corruption as measured by Transparency, political corruption as measured by Gallup)</a:t>
            </a:r>
            <a:r>
              <a:rPr lang="is-IS" sz="2800" dirty="0" smtClean="0"/>
              <a:t/>
            </a:r>
            <a:br>
              <a:rPr lang="is-IS" sz="2800" dirty="0" smtClean="0"/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Transparency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Gallup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 rot="218330">
            <a:off x="979622" y="3473025"/>
            <a:ext cx="366818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Lower index reflects more corruption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1291462">
            <a:off x="5220072" y="2564904"/>
            <a:ext cx="1936193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Percentage of respondents saying corruption is widespread in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Trust 1999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(% expressing a lot of trust in institutions)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Iceland: Trust in institutions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Trust in other people</a:t>
            </a:r>
            <a:endParaRPr lang="en-US" dirty="0"/>
          </a:p>
        </p:txBody>
      </p:sp>
      <p:graphicFrame>
        <p:nvGraphicFramePr>
          <p:cNvPr id="11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59832" y="6165304"/>
            <a:ext cx="1496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Capacent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6165304"/>
            <a:ext cx="2294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Values Survey.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21308417">
            <a:off x="5397894" y="3768343"/>
            <a:ext cx="2950565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TRUST INDEX = 100 + (% Most people can be trusted) - (% Can’t be too careful)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Reform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‘Pots and Pans Revolution’ of 2008-2009 demanded, </a:t>
            </a:r>
            <a:r>
              <a:rPr lang="en-US" i="1" dirty="0" smtClean="0"/>
              <a:t>inter alia</a:t>
            </a:r>
            <a:r>
              <a:rPr lang="en-US" dirty="0" smtClean="0"/>
              <a:t>, a new constitution</a:t>
            </a:r>
          </a:p>
          <a:p>
            <a:r>
              <a:rPr lang="en-US" dirty="0" smtClean="0"/>
              <a:t>Up against the wall, Parliament gave in, promising a new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 made by the people</a:t>
            </a:r>
            <a:r>
              <a:rPr lang="en-US" dirty="0" smtClean="0"/>
              <a:t>, not by politicians or their lawyers</a:t>
            </a:r>
          </a:p>
          <a:p>
            <a:pPr lvl="1"/>
            <a:r>
              <a:rPr lang="en-US" dirty="0" smtClean="0"/>
              <a:t>Since 1944, when Iceland adopted what was essentially a translation of the Danish constitution from 1849, Parliament had consistently failed to keep its promise of constitutional reform</a:t>
            </a:r>
          </a:p>
          <a:p>
            <a:pPr lvl="1"/>
            <a:r>
              <a:rPr lang="en-US" dirty="0" smtClean="0"/>
              <a:t>Without the crash, there would have been no new constitution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3477</TotalTime>
  <Words>1312</Words>
  <Application>Microsoft Office PowerPoint</Application>
  <PresentationFormat>On-screen Show (4:3)</PresentationFormat>
  <Paragraphs>141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Constitution on Ice</vt:lpstr>
      <vt:lpstr>Overview</vt:lpstr>
      <vt:lpstr>Iceland vs. Ireland:  Incomes and Hours of work</vt:lpstr>
      <vt:lpstr>Iceland vs. Ireland:  Incomes and Bank Assets </vt:lpstr>
      <vt:lpstr>Iceland vs. Ireland:  Government Debt and Genuine Saving</vt:lpstr>
      <vt:lpstr>Iceland vs. Ireland:  Exports and Their Composition</vt:lpstr>
      <vt:lpstr>Corruption 2012  (Business corruption as measured by Transparency, political corruption as measured by Gallup) </vt:lpstr>
      <vt:lpstr>Iceland vs. Ireland: Trust 1999 (% expressing a lot of trust in institutions)</vt:lpstr>
      <vt:lpstr>Constitutional Reform I</vt:lpstr>
      <vt:lpstr>Constitutional Reform II</vt:lpstr>
      <vt:lpstr>Constitutional Reform III</vt:lpstr>
      <vt:lpstr>Constitutional Reform IV</vt:lpstr>
      <vt:lpstr>Constitutional Reform V</vt:lpstr>
      <vt:lpstr>Opposition to Reform I</vt:lpstr>
      <vt:lpstr>Opposition to Reform II</vt:lpstr>
      <vt:lpstr>Opposition to Reform III</vt:lpstr>
      <vt:lpstr>Opposition to Reform IV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gylfason</cp:lastModifiedBy>
  <cp:revision>99</cp:revision>
  <dcterms:created xsi:type="dcterms:W3CDTF">2013-09-13T12:03:41Z</dcterms:created>
  <dcterms:modified xsi:type="dcterms:W3CDTF">2015-06-12T14:05:18Z</dcterms:modified>
</cp:coreProperties>
</file>