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AB9B-FB46-44AF-BD23-ACCA36519A9C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55F-7032-4E13-9828-C87DC9E42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0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AB9B-FB46-44AF-BD23-ACCA36519A9C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55F-7032-4E13-9828-C87DC9E42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09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AB9B-FB46-44AF-BD23-ACCA36519A9C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55F-7032-4E13-9828-C87DC9E42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11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AB9B-FB46-44AF-BD23-ACCA36519A9C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55F-7032-4E13-9828-C87DC9E42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AB9B-FB46-44AF-BD23-ACCA36519A9C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55F-7032-4E13-9828-C87DC9E42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04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AB9B-FB46-44AF-BD23-ACCA36519A9C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55F-7032-4E13-9828-C87DC9E42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6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AB9B-FB46-44AF-BD23-ACCA36519A9C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55F-7032-4E13-9828-C87DC9E42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85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AB9B-FB46-44AF-BD23-ACCA36519A9C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55F-7032-4E13-9828-C87DC9E42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3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AB9B-FB46-44AF-BD23-ACCA36519A9C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55F-7032-4E13-9828-C87DC9E42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0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AB9B-FB46-44AF-BD23-ACCA36519A9C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55F-7032-4E13-9828-C87DC9E42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44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AB9B-FB46-44AF-BD23-ACCA36519A9C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55F-7032-4E13-9828-C87DC9E42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0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3AB9B-FB46-44AF-BD23-ACCA36519A9C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7E55F-7032-4E13-9828-C87DC9E42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11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3064" y="1122363"/>
            <a:ext cx="10797701" cy="2387600"/>
          </a:xfrm>
        </p:spPr>
        <p:txBody>
          <a:bodyPr>
            <a:normAutofit/>
          </a:bodyPr>
          <a:lstStyle/>
          <a:p>
            <a:r>
              <a:rPr lang="en-US" sz="5200" b="1" dirty="0" smtClean="0">
                <a:latin typeface="Cambria" panose="02040503050406030204" pitchFamily="18" charset="0"/>
              </a:rPr>
              <a:t>ICELAND´S </a:t>
            </a:r>
            <a:r>
              <a:rPr lang="en-US" sz="5200" b="1" dirty="0">
                <a:latin typeface="Cambria" panose="02040503050406030204" pitchFamily="18" charset="0"/>
              </a:rPr>
              <a:t>NEW </a:t>
            </a:r>
            <a:r>
              <a:rPr lang="en-US" sz="5200" b="1" dirty="0" smtClean="0">
                <a:latin typeface="Cambria" panose="02040503050406030204" pitchFamily="18" charset="0"/>
              </a:rPr>
              <a:t>CONSTITUTION IS </a:t>
            </a:r>
            <a:r>
              <a:rPr lang="en-US" sz="5200" b="1" dirty="0">
                <a:latin typeface="Cambria" panose="02040503050406030204" pitchFamily="18" charset="0"/>
              </a:rPr>
              <a:t/>
            </a:r>
            <a:br>
              <a:rPr lang="en-US" sz="5200" b="1" dirty="0">
                <a:latin typeface="Cambria" panose="02040503050406030204" pitchFamily="18" charset="0"/>
              </a:rPr>
            </a:br>
            <a:r>
              <a:rPr lang="en-US" sz="5200" b="1" dirty="0" smtClean="0">
                <a:latin typeface="Cambria" panose="02040503050406030204" pitchFamily="18" charset="0"/>
              </a:rPr>
              <a:t>NOT </a:t>
            </a:r>
            <a:r>
              <a:rPr lang="en-US" sz="5200" b="1" dirty="0">
                <a:latin typeface="Cambria" panose="02040503050406030204" pitchFamily="18" charset="0"/>
              </a:rPr>
              <a:t>SOLELY A LOCAL CONCERN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60638"/>
          </a:xfrm>
        </p:spPr>
        <p:txBody>
          <a:bodyPr>
            <a:normAutofit lnSpcReduction="10000"/>
          </a:bodyPr>
          <a:lstStyle/>
          <a:p>
            <a:endParaRPr lang="is-IS" dirty="0" smtClean="0"/>
          </a:p>
          <a:p>
            <a:pPr algn="r"/>
            <a:endParaRPr lang="is-IS" dirty="0" smtClean="0"/>
          </a:p>
          <a:p>
            <a:pPr algn="r"/>
            <a:endParaRPr lang="is-IS" dirty="0" smtClean="0"/>
          </a:p>
          <a:p>
            <a:pPr algn="r"/>
            <a:endParaRPr lang="is-IS" dirty="0"/>
          </a:p>
          <a:p>
            <a:pPr algn="r"/>
            <a:r>
              <a:rPr lang="en-US" dirty="0" err="1" smtClean="0">
                <a:latin typeface="Cambria" panose="02040503050406030204" pitchFamily="18" charset="0"/>
              </a:rPr>
              <a:t>Thorvaldur</a:t>
            </a:r>
            <a:r>
              <a:rPr lang="en-US" dirty="0" smtClean="0">
                <a:latin typeface="Cambria" panose="02040503050406030204" pitchFamily="18" charset="0"/>
              </a:rPr>
              <a:t> Gylfason</a:t>
            </a:r>
          </a:p>
          <a:p>
            <a:pPr algn="r"/>
            <a:r>
              <a:rPr lang="en-US" dirty="0" smtClean="0">
                <a:latin typeface="Cambria" panose="02040503050406030204" pitchFamily="18" charset="0"/>
              </a:rPr>
              <a:t>University of Iceland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908509"/>
            <a:ext cx="42388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 panose="02040503050406030204" pitchFamily="18" charset="0"/>
              </a:rPr>
              <a:t>For 83rd International 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Atlantic Economic Conference, 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Berlin, 22-25 March 2017 </a:t>
            </a:r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0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Cambria" panose="02040503050406030204" pitchFamily="18" charset="0"/>
              </a:rPr>
              <a:t>Human Rights</a:t>
            </a:r>
            <a:endParaRPr lang="en-US" sz="48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74680" cy="4747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Is Parliament´s failure to respect result of 2012 constitutional referendum solely a local issue?</a:t>
            </a:r>
          </a:p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No, because </a:t>
            </a:r>
            <a:r>
              <a:rPr lang="en-US" sz="3600" dirty="0" smtClean="0">
                <a:latin typeface="Cambria" panose="02040503050406030204" pitchFamily="18" charset="0"/>
              </a:rPr>
              <a:t>inalienable human </a:t>
            </a:r>
            <a:r>
              <a:rPr lang="en-US" sz="3600" dirty="0" smtClean="0">
                <a:latin typeface="Cambria" panose="02040503050406030204" pitchFamily="18" charset="0"/>
              </a:rPr>
              <a:t>rights are involved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3200" dirty="0" smtClean="0">
                <a:latin typeface="Cambria" panose="02040503050406030204" pitchFamily="18" charset="0"/>
              </a:rPr>
              <a:t>Foreign election observers, including OSCE, have declared unequal voting rights in Iceland to constitute </a:t>
            </a:r>
            <a:r>
              <a:rPr lang="en-US" sz="3200" dirty="0" smtClean="0">
                <a:latin typeface="Cambria" panose="02040503050406030204" pitchFamily="18" charset="0"/>
              </a:rPr>
              <a:t>violation </a:t>
            </a:r>
            <a:r>
              <a:rPr lang="en-US" sz="3200" dirty="0" smtClean="0">
                <a:latin typeface="Cambria" panose="02040503050406030204" pitchFamily="18" charset="0"/>
              </a:rPr>
              <a:t>of human rights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3200" dirty="0" smtClean="0">
                <a:latin typeface="Cambria" panose="02040503050406030204" pitchFamily="18" charset="0"/>
              </a:rPr>
              <a:t>UNHRC has declared discriminatory allocation of fishing quotas to constitute </a:t>
            </a:r>
            <a:r>
              <a:rPr lang="en-US" sz="3200" dirty="0" smtClean="0">
                <a:latin typeface="Cambria" panose="02040503050406030204" pitchFamily="18" charset="0"/>
              </a:rPr>
              <a:t>violation </a:t>
            </a:r>
            <a:r>
              <a:rPr lang="en-US" sz="3200" dirty="0" smtClean="0">
                <a:latin typeface="Cambria" panose="02040503050406030204" pitchFamily="18" charset="0"/>
              </a:rPr>
              <a:t>of human rights</a:t>
            </a:r>
          </a:p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Such violations can be referred to foreign courts</a:t>
            </a:r>
          </a:p>
          <a:p>
            <a:endParaRPr lang="en-US" dirty="0" smtClean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56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Cambria" panose="02040503050406030204" pitchFamily="18" charset="0"/>
              </a:rPr>
              <a:t>Current Impasse</a:t>
            </a:r>
            <a:endParaRPr lang="en-US" sz="48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74680" cy="4747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Parliament promised </a:t>
            </a:r>
            <a:r>
              <a:rPr lang="en-US" sz="3600" dirty="0" smtClean="0">
                <a:latin typeface="Cambria" panose="02040503050406030204" pitchFamily="18" charset="0"/>
              </a:rPr>
              <a:t>new </a:t>
            </a:r>
            <a:r>
              <a:rPr lang="en-US" sz="3600" dirty="0" smtClean="0">
                <a:latin typeface="Cambria" panose="02040503050406030204" pitchFamily="18" charset="0"/>
              </a:rPr>
              <a:t>constitution in 1944 to replace the provisional one, but did not deliver</a:t>
            </a:r>
          </a:p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In 2013-2016 Parliament tried once more as if no referendum had taken place, and failed again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Parliament prepared and then gave up on watered-down versions of three provisions out of 114, including one on natural resources designed to please the oligarchs</a:t>
            </a:r>
          </a:p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“The outcome is what the reactionaries can accept”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-- said member of the committee involved</a:t>
            </a:r>
          </a:p>
          <a:p>
            <a:endParaRPr lang="en-US" dirty="0" smtClean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24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Cambria" panose="02040503050406030204" pitchFamily="18" charset="0"/>
              </a:rPr>
              <a:t>Conclusion</a:t>
            </a:r>
            <a:endParaRPr lang="en-US" sz="48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74680" cy="4747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Remember US Constitutional Convention in 1787</a:t>
            </a:r>
          </a:p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Congress made no changes, referring bill to 13 states for ratification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After 9 states had passed bill, some with slender margins, it became law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Process of amending bill started almost immediately</a:t>
            </a:r>
          </a:p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If Parliament persists in its misbehavior, Iceland may stray farther toward cluster of countries where democracy is under greatest stress</a:t>
            </a:r>
          </a:p>
          <a:p>
            <a:endParaRPr lang="en-US" dirty="0" smtClean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41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 smtClean="0">
                <a:latin typeface="Cambria" panose="02040503050406030204" pitchFamily="18" charset="0"/>
              </a:rPr>
              <a:t>Iceland: More Political than Economy</a:t>
            </a:r>
            <a:endParaRPr lang="en-US" sz="48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Local piece, in six parts, with potential lessons for other countries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3200" dirty="0" smtClean="0">
                <a:latin typeface="Cambria" panose="02040503050406030204" pitchFamily="18" charset="0"/>
              </a:rPr>
              <a:t>Democracy under stress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3200" dirty="0" smtClean="0">
                <a:latin typeface="Cambria" panose="02040503050406030204" pitchFamily="18" charset="0"/>
              </a:rPr>
              <a:t>Iceland´s 1944 constitution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3200" dirty="0" smtClean="0">
                <a:latin typeface="Cambria" panose="02040503050406030204" pitchFamily="18" charset="0"/>
              </a:rPr>
              <a:t>New </a:t>
            </a:r>
            <a:r>
              <a:rPr lang="en-US" sz="3200" dirty="0" smtClean="0">
                <a:latin typeface="Cambria" panose="02040503050406030204" pitchFamily="18" charset="0"/>
              </a:rPr>
              <a:t>post-crash constitution</a:t>
            </a:r>
            <a:endParaRPr lang="en-US" sz="3200" dirty="0" smtClean="0">
              <a:latin typeface="Cambria" panose="02040503050406030204" pitchFamily="18" charset="0"/>
            </a:endParaRPr>
          </a:p>
          <a:p>
            <a:pPr marL="971550" lvl="1" indent="-514350">
              <a:buFont typeface="+mj-lt"/>
              <a:buAutoNum type="arabicParenR"/>
            </a:pPr>
            <a:r>
              <a:rPr lang="en-US" sz="3200" dirty="0" smtClean="0">
                <a:latin typeface="Cambria" panose="02040503050406030204" pitchFamily="18" charset="0"/>
              </a:rPr>
              <a:t>Political dysfunction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3200" dirty="0" smtClean="0">
                <a:latin typeface="Cambria" panose="02040503050406030204" pitchFamily="18" charset="0"/>
              </a:rPr>
              <a:t>Human rights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3200" dirty="0" smtClean="0">
                <a:latin typeface="Cambria" panose="02040503050406030204" pitchFamily="18" charset="0"/>
              </a:rPr>
              <a:t>Current impasse</a:t>
            </a:r>
          </a:p>
          <a:p>
            <a:endParaRPr lang="en-US" dirty="0" smtClean="0">
              <a:latin typeface="Cambria" panose="02040503050406030204" pitchFamily="18" charset="0"/>
            </a:endParaRPr>
          </a:p>
          <a:p>
            <a:endParaRPr lang="en-US" dirty="0" smtClean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54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Cambria" panose="02040503050406030204" pitchFamily="18" charset="0"/>
              </a:rPr>
              <a:t>Democracy under Stress</a:t>
            </a:r>
            <a:endParaRPr lang="en-US" sz="48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1849: One democracy, US</a:t>
            </a:r>
          </a:p>
          <a:p>
            <a:pPr marL="0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1918-1939: 25 democracies</a:t>
            </a:r>
          </a:p>
          <a:p>
            <a:pPr marL="0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1943: 5 democracies in Europe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 </a:t>
            </a:r>
            <a:r>
              <a:rPr lang="en-US" sz="2800" dirty="0" smtClean="0">
                <a:latin typeface="Cambria" panose="02040503050406030204" pitchFamily="18" charset="0"/>
              </a:rPr>
              <a:t>UK, Ireland, Iceland, Sweden, Switzerland</a:t>
            </a:r>
            <a:endParaRPr lang="en-US" sz="320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1960: 35 democracies</a:t>
            </a:r>
          </a:p>
          <a:p>
            <a:pPr marL="0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2000: 90 democracies, almost half of total</a:t>
            </a:r>
          </a:p>
          <a:p>
            <a:pPr marL="0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2000 to date: No increase</a:t>
            </a:r>
          </a:p>
          <a:p>
            <a:pPr marL="457200" lvl="1" indent="0">
              <a:buNone/>
            </a:pPr>
            <a:r>
              <a:rPr lang="en-US" sz="2800" dirty="0" smtClean="0">
                <a:latin typeface="Cambria" panose="02040503050406030204" pitchFamily="18" charset="0"/>
              </a:rPr>
              <a:t>Hungary, Poland within EU; even US, which brings us to Iceland</a:t>
            </a:r>
          </a:p>
          <a:p>
            <a:pPr marL="0" indent="0">
              <a:buNone/>
            </a:pPr>
            <a:endParaRPr lang="en-US" sz="320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Cambria" panose="02040503050406030204" pitchFamily="18" charset="0"/>
            </a:endParaRPr>
          </a:p>
          <a:p>
            <a:endParaRPr lang="en-US" sz="2400" dirty="0" smtClean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95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Cambria" panose="02040503050406030204" pitchFamily="18" charset="0"/>
              </a:rPr>
              <a:t>Number of Democracies</a:t>
            </a:r>
            <a:endParaRPr lang="en-US" sz="4800" b="1" dirty="0">
              <a:latin typeface="Cambria" panose="020405030504060302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390928"/>
            <a:ext cx="7061886" cy="5296415"/>
          </a:xfrm>
        </p:spPr>
      </p:pic>
      <p:sp>
        <p:nvSpPr>
          <p:cNvPr id="3" name="TextBox 2"/>
          <p:cNvSpPr txBox="1"/>
          <p:nvPr/>
        </p:nvSpPr>
        <p:spPr>
          <a:xfrm>
            <a:off x="9181075" y="6209271"/>
            <a:ext cx="2627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Source: Policy IV Project.</a:t>
            </a: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83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Cambria" panose="02040503050406030204" pitchFamily="18" charset="0"/>
              </a:rPr>
              <a:t>Democracy under Stress</a:t>
            </a:r>
            <a:endParaRPr lang="en-US" sz="48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7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Imagine that UK Parliament had decided to ignore the Brexit vote, pretending it did not take place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Unthinkable, right? </a:t>
            </a:r>
          </a:p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This is what Icelandic Parliament has done since 2012 when Iceland held constitutional referendum where 2/3 of voters declared support for new post-crash constitution bill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Affront to </a:t>
            </a:r>
            <a:r>
              <a:rPr lang="en-US" sz="3200" dirty="0" smtClean="0">
                <a:latin typeface="Cambria" panose="02040503050406030204" pitchFamily="18" charset="0"/>
              </a:rPr>
              <a:t>democracy, some say “putsch”</a:t>
            </a:r>
            <a:endParaRPr lang="en-US" sz="3200" dirty="0" smtClean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Unfortunate timing, with democracy under duress</a:t>
            </a:r>
          </a:p>
          <a:p>
            <a:pPr marL="457200" lvl="1" indent="0">
              <a:buNone/>
            </a:pPr>
            <a:endParaRPr lang="en-US" sz="320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360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 smtClean="0">
              <a:latin typeface="Cambria" panose="02040503050406030204" pitchFamily="18" charset="0"/>
            </a:endParaRPr>
          </a:p>
          <a:p>
            <a:endParaRPr lang="en-US" dirty="0" smtClean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58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Cambria" panose="02040503050406030204" pitchFamily="18" charset="0"/>
              </a:rPr>
              <a:t>Iceland´s 1944 Constitution</a:t>
            </a:r>
            <a:endParaRPr lang="en-US" sz="48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7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Iceland declared independence from Nazi-occupied Denmark in 1944, adopting provisional constitution</a:t>
            </a:r>
          </a:p>
          <a:p>
            <a:pPr marL="457200" lvl="1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 </a:t>
            </a:r>
            <a:r>
              <a:rPr lang="en-US" sz="3200" dirty="0" smtClean="0">
                <a:latin typeface="Cambria" panose="02040503050406030204" pitchFamily="18" charset="0"/>
              </a:rPr>
              <a:t>Translation of Denmark´s 1849 constitution except</a:t>
            </a:r>
          </a:p>
          <a:p>
            <a:pPr marL="914400" lvl="2" indent="0">
              <a:buNone/>
            </a:pPr>
            <a:r>
              <a:rPr lang="en-US" sz="2800" dirty="0" smtClean="0">
                <a:latin typeface="Cambria" panose="02040503050406030204" pitchFamily="18" charset="0"/>
              </a:rPr>
              <a:t>King replaced by President, directly elected by nation</a:t>
            </a:r>
          </a:p>
          <a:p>
            <a:pPr marL="914400" lvl="2" indent="0">
              <a:buNone/>
            </a:pPr>
            <a:r>
              <a:rPr lang="en-US" sz="2800" dirty="0" smtClean="0">
                <a:latin typeface="Cambria" panose="02040503050406030204" pitchFamily="18" charset="0"/>
              </a:rPr>
              <a:t>Parliament wanted to </a:t>
            </a:r>
            <a:r>
              <a:rPr lang="en-US" sz="2800" dirty="0" smtClean="0">
                <a:latin typeface="Cambria" panose="02040503050406030204" pitchFamily="18" charset="0"/>
              </a:rPr>
              <a:t>select </a:t>
            </a:r>
            <a:r>
              <a:rPr lang="en-US" sz="2800" dirty="0" smtClean="0">
                <a:latin typeface="Cambria" panose="02040503050406030204" pitchFamily="18" charset="0"/>
              </a:rPr>
              <a:t>President, but was overruled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Deeply flawed, unfit for a modern republic</a:t>
            </a:r>
          </a:p>
          <a:p>
            <a:pPr marL="1428750" lvl="2" indent="-514350">
              <a:buFont typeface="+mj-lt"/>
              <a:buAutoNum type="arabicParenR"/>
            </a:pPr>
            <a:r>
              <a:rPr lang="en-US" sz="2800" dirty="0" smtClean="0">
                <a:latin typeface="Cambria" panose="02040503050406030204" pitchFamily="18" charset="0"/>
              </a:rPr>
              <a:t>2016 presidential election</a:t>
            </a:r>
          </a:p>
          <a:p>
            <a:pPr marL="1428750" lvl="2" indent="-514350">
              <a:buFont typeface="+mj-lt"/>
              <a:buAutoNum type="arabicParenR"/>
            </a:pPr>
            <a:r>
              <a:rPr lang="en-US" sz="2800" dirty="0" smtClean="0">
                <a:latin typeface="Cambria" panose="02040503050406030204" pitchFamily="18" charset="0"/>
              </a:rPr>
              <a:t>Unequal voting rights: Votes in rural areas weigh up to twice as much as votes in urban areas, </a:t>
            </a:r>
            <a:r>
              <a:rPr lang="en-US" sz="2800" dirty="0" smtClean="0">
                <a:latin typeface="Cambria" panose="02040503050406030204" pitchFamily="18" charset="0"/>
              </a:rPr>
              <a:t>creating </a:t>
            </a:r>
            <a:r>
              <a:rPr lang="en-US" sz="2800" dirty="0" smtClean="0">
                <a:latin typeface="Cambria" panose="02040503050406030204" pitchFamily="18" charset="0"/>
              </a:rPr>
              <a:t>rural bias</a:t>
            </a:r>
          </a:p>
          <a:p>
            <a:pPr marL="1428750" lvl="2" indent="-514350">
              <a:buFont typeface="+mj-lt"/>
              <a:buAutoNum type="arabicParenR"/>
            </a:pPr>
            <a:r>
              <a:rPr lang="en-US" sz="2800" dirty="0" smtClean="0">
                <a:latin typeface="Cambria" panose="02040503050406030204" pitchFamily="18" charset="0"/>
              </a:rPr>
              <a:t>Discriminatory fisheries management: Oligarchs</a:t>
            </a:r>
          </a:p>
          <a:p>
            <a:pPr marL="0" indent="0">
              <a:buNone/>
            </a:pPr>
            <a:endParaRPr lang="en-US" sz="360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 smtClean="0">
              <a:latin typeface="Cambria" panose="02040503050406030204" pitchFamily="18" charset="0"/>
            </a:endParaRPr>
          </a:p>
          <a:p>
            <a:endParaRPr lang="en-US" dirty="0" smtClean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20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Cambria" panose="02040503050406030204" pitchFamily="18" charset="0"/>
              </a:rPr>
              <a:t>New Constitution</a:t>
            </a:r>
            <a:endParaRPr lang="en-US" sz="48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71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New constitution fixes all these issues, and more</a:t>
            </a:r>
          </a:p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Most democratic, inclusive constitution ever drafted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3200" dirty="0" smtClean="0">
                <a:latin typeface="Cambria" panose="02040503050406030204" pitchFamily="18" charset="0"/>
              </a:rPr>
              <a:t>National Assembly, 950 individuals drawn at random from adult population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3200" dirty="0" smtClean="0">
                <a:latin typeface="Cambria" panose="02040503050406030204" pitchFamily="18" charset="0"/>
              </a:rPr>
              <a:t>Constituent Assembly, directly elected by the people, passed its bill unanimously, 25 to 0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3200" dirty="0" smtClean="0">
                <a:latin typeface="Cambria" panose="02040503050406030204" pitchFamily="18" charset="0"/>
              </a:rPr>
              <a:t>National referendum in 2012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Cambria" panose="02040503050406030204" pitchFamily="18" charset="0"/>
              </a:rPr>
              <a:t>2/3 said Yes to constitution as a whole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Cambria" panose="02040503050406030204" pitchFamily="18" charset="0"/>
              </a:rPr>
              <a:t>2/3 said Yes to equal voting rights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Cambria" panose="02040503050406030204" pitchFamily="18" charset="0"/>
              </a:rPr>
              <a:t>5/6 said Yes to national ownership of natural resources</a:t>
            </a:r>
          </a:p>
          <a:p>
            <a:pPr marL="0" indent="0">
              <a:buNone/>
            </a:pPr>
            <a:endParaRPr lang="en-US" sz="360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 smtClean="0">
              <a:latin typeface="Cambria" panose="02040503050406030204" pitchFamily="18" charset="0"/>
            </a:endParaRPr>
          </a:p>
          <a:p>
            <a:endParaRPr lang="en-US" dirty="0" smtClean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Cambria" panose="02040503050406030204" pitchFamily="18" charset="0"/>
              </a:rPr>
              <a:t>Political Dysfunction</a:t>
            </a:r>
            <a:endParaRPr lang="en-US" sz="48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303" y="1825624"/>
            <a:ext cx="11145794" cy="4747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Parliament launched reform project after 2008 crash, then turned its back on it as IMF-supported economic rescue operation began to produce </a:t>
            </a:r>
            <a:r>
              <a:rPr lang="en-US" sz="3600" dirty="0" smtClean="0">
                <a:latin typeface="Cambria" panose="02040503050406030204" pitchFamily="18" charset="0"/>
              </a:rPr>
              <a:t>good results </a:t>
            </a:r>
            <a:endParaRPr lang="en-US" sz="360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Politicians dress up their objections in legalese</a:t>
            </a:r>
          </a:p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However, their real reasons are obvious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3200" dirty="0" smtClean="0">
                <a:latin typeface="Cambria" panose="02040503050406030204" pitchFamily="18" charset="0"/>
              </a:rPr>
              <a:t>Some could not be reelected under “one person, one vote”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3200" dirty="0" smtClean="0">
                <a:latin typeface="Cambria" panose="02040503050406030204" pitchFamily="18" charset="0"/>
              </a:rPr>
              <a:t>Some </a:t>
            </a:r>
            <a:r>
              <a:rPr lang="en-US" sz="3200" dirty="0" smtClean="0">
                <a:latin typeface="Cambria" panose="02040503050406030204" pitchFamily="18" charset="0"/>
              </a:rPr>
              <a:t>dare not challenge oligarchs</a:t>
            </a:r>
            <a:endParaRPr lang="en-US" sz="3200" dirty="0" smtClean="0">
              <a:latin typeface="Cambria" panose="02040503050406030204" pitchFamily="18" charset="0"/>
            </a:endParaRPr>
          </a:p>
          <a:p>
            <a:pPr marL="971550" lvl="1" indent="-514350">
              <a:buFont typeface="+mj-lt"/>
              <a:buAutoNum type="arabicParenR"/>
            </a:pPr>
            <a:r>
              <a:rPr lang="en-US" sz="3200" dirty="0" smtClean="0">
                <a:latin typeface="Cambria" panose="02040503050406030204" pitchFamily="18" charset="0"/>
              </a:rPr>
              <a:t>Some </a:t>
            </a:r>
            <a:r>
              <a:rPr lang="en-US" sz="3200" dirty="0" smtClean="0">
                <a:latin typeface="Cambria" panose="02040503050406030204" pitchFamily="18" charset="0"/>
              </a:rPr>
              <a:t>view constitution as </a:t>
            </a:r>
            <a:r>
              <a:rPr lang="en-US" sz="3200" dirty="0" smtClean="0">
                <a:latin typeface="Cambria" panose="02040503050406030204" pitchFamily="18" charset="0"/>
              </a:rPr>
              <a:t>their turf</a:t>
            </a:r>
            <a:endParaRPr lang="en-US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22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Cambria" panose="02040503050406030204" pitchFamily="18" charset="0"/>
              </a:rPr>
              <a:t>Political Dysfunction</a:t>
            </a:r>
            <a:endParaRPr lang="en-US" sz="48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74680" cy="4747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Politicians are unfit to be constitution makers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Risk of self-dealing is real</a:t>
            </a:r>
          </a:p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Public trust in Parliament is low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Down from 41% 1995-2007 to 15% </a:t>
            </a:r>
            <a:r>
              <a:rPr lang="en-US" sz="3200" dirty="0" smtClean="0">
                <a:latin typeface="Cambria" panose="02040503050406030204" pitchFamily="18" charset="0"/>
              </a:rPr>
              <a:t>2008-2016 (Gallup)</a:t>
            </a:r>
            <a:endParaRPr lang="en-US" sz="3200" dirty="0" smtClean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Common figure in Europe is 33%</a:t>
            </a:r>
          </a:p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Western Europe had 332 ministers in 2016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4 showed up in Panama papers, thereof 3 Icelanders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Cambria" panose="02040503050406030204" pitchFamily="18" charset="0"/>
              </a:rPr>
              <a:t>All 3 ran for reelection in 2017, and won</a:t>
            </a:r>
          </a:p>
          <a:p>
            <a:pPr marL="0" indent="0">
              <a:buNone/>
            </a:pPr>
            <a:endParaRPr lang="en-US" dirty="0" smtClean="0">
              <a:latin typeface="Cambria" panose="02040503050406030204" pitchFamily="18" charset="0"/>
            </a:endParaRPr>
          </a:p>
          <a:p>
            <a:endParaRPr lang="en-US" dirty="0" smtClean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32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682</Words>
  <Application>Microsoft Office PowerPoint</Application>
  <PresentationFormat>Widescreen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Wingdings</vt:lpstr>
      <vt:lpstr>Office Theme</vt:lpstr>
      <vt:lpstr>ICELAND´S NEW CONSTITUTION IS  NOT SOLELY A LOCAL CONCERN </vt:lpstr>
      <vt:lpstr>Iceland: More Political than Economy</vt:lpstr>
      <vt:lpstr>Democracy under Stress</vt:lpstr>
      <vt:lpstr>Number of Democracies</vt:lpstr>
      <vt:lpstr>Democracy under Stress</vt:lpstr>
      <vt:lpstr>Iceland´s 1944 Constitution</vt:lpstr>
      <vt:lpstr>New Constitution</vt:lpstr>
      <vt:lpstr>Political Dysfunction</vt:lpstr>
      <vt:lpstr>Political Dysfunction</vt:lpstr>
      <vt:lpstr>Human Rights</vt:lpstr>
      <vt:lpstr>Current Impasse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ICELAND´S NEW CONSTITUTION IS  NOT SOLELY A LOCAL CONCERN </dc:title>
  <dc:creator>gylfason</dc:creator>
  <cp:lastModifiedBy>gylfason</cp:lastModifiedBy>
  <cp:revision>18</cp:revision>
  <dcterms:created xsi:type="dcterms:W3CDTF">2017-03-23T15:37:43Z</dcterms:created>
  <dcterms:modified xsi:type="dcterms:W3CDTF">2017-03-24T17:58:45Z</dcterms:modified>
</cp:coreProperties>
</file>