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6" r:id="rId3"/>
    <p:sldId id="332" r:id="rId4"/>
    <p:sldId id="330" r:id="rId5"/>
    <p:sldId id="331" r:id="rId6"/>
    <p:sldId id="320" r:id="rId7"/>
    <p:sldId id="327" r:id="rId8"/>
    <p:sldId id="321" r:id="rId9"/>
    <p:sldId id="322" r:id="rId10"/>
    <p:sldId id="325" r:id="rId11"/>
    <p:sldId id="323" r:id="rId12"/>
    <p:sldId id="324" r:id="rId13"/>
    <p:sldId id="328" r:id="rId14"/>
    <p:sldId id="326" r:id="rId15"/>
    <p:sldId id="329" r:id="rId16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90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Denmark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Sheet2!$B$1:$Y$1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Sheet2!$B$2:$Y$2</c:f>
              <c:numCache>
                <c:formatCode>General</c:formatCode>
                <c:ptCount val="24"/>
                <c:pt idx="0">
                  <c:v>18280</c:v>
                </c:pt>
                <c:pt idx="1">
                  <c:v>19070</c:v>
                </c:pt>
                <c:pt idx="2">
                  <c:v>19910</c:v>
                </c:pt>
                <c:pt idx="3">
                  <c:v>20440</c:v>
                </c:pt>
                <c:pt idx="4">
                  <c:v>21980</c:v>
                </c:pt>
                <c:pt idx="5">
                  <c:v>23100</c:v>
                </c:pt>
                <c:pt idx="6">
                  <c:v>24170</c:v>
                </c:pt>
                <c:pt idx="7">
                  <c:v>25370</c:v>
                </c:pt>
                <c:pt idx="8">
                  <c:v>26350</c:v>
                </c:pt>
                <c:pt idx="9">
                  <c:v>27310</c:v>
                </c:pt>
                <c:pt idx="10">
                  <c:v>28980</c:v>
                </c:pt>
                <c:pt idx="11">
                  <c:v>29830</c:v>
                </c:pt>
                <c:pt idx="12">
                  <c:v>31230</c:v>
                </c:pt>
                <c:pt idx="13">
                  <c:v>31040</c:v>
                </c:pt>
                <c:pt idx="14">
                  <c:v>33270</c:v>
                </c:pt>
                <c:pt idx="15">
                  <c:v>34340</c:v>
                </c:pt>
                <c:pt idx="16">
                  <c:v>37660</c:v>
                </c:pt>
                <c:pt idx="17">
                  <c:v>38840</c:v>
                </c:pt>
                <c:pt idx="18">
                  <c:v>41290</c:v>
                </c:pt>
                <c:pt idx="19">
                  <c:v>40170</c:v>
                </c:pt>
                <c:pt idx="20">
                  <c:v>42500</c:v>
                </c:pt>
                <c:pt idx="21">
                  <c:v>43700</c:v>
                </c:pt>
                <c:pt idx="22">
                  <c:v>43890</c:v>
                </c:pt>
                <c:pt idx="23">
                  <c:v>44950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Finland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Sheet2!$B$1:$Y$1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Sheet2!$B$3:$Y$3</c:f>
              <c:numCache>
                <c:formatCode>General</c:formatCode>
                <c:ptCount val="24"/>
                <c:pt idx="0">
                  <c:v>17600</c:v>
                </c:pt>
                <c:pt idx="1">
                  <c:v>16850</c:v>
                </c:pt>
                <c:pt idx="2">
                  <c:v>16350</c:v>
                </c:pt>
                <c:pt idx="3">
                  <c:v>16410</c:v>
                </c:pt>
                <c:pt idx="4">
                  <c:v>17510</c:v>
                </c:pt>
                <c:pt idx="5">
                  <c:v>18710</c:v>
                </c:pt>
                <c:pt idx="6">
                  <c:v>19380</c:v>
                </c:pt>
                <c:pt idx="7">
                  <c:v>21280</c:v>
                </c:pt>
                <c:pt idx="8">
                  <c:v>22840</c:v>
                </c:pt>
                <c:pt idx="9">
                  <c:v>24260</c:v>
                </c:pt>
                <c:pt idx="10">
                  <c:v>26330</c:v>
                </c:pt>
                <c:pt idx="11">
                  <c:v>27530</c:v>
                </c:pt>
                <c:pt idx="12">
                  <c:v>28510</c:v>
                </c:pt>
                <c:pt idx="13">
                  <c:v>28610</c:v>
                </c:pt>
                <c:pt idx="14">
                  <c:v>31280</c:v>
                </c:pt>
                <c:pt idx="15">
                  <c:v>32190</c:v>
                </c:pt>
                <c:pt idx="16">
                  <c:v>34850</c:v>
                </c:pt>
                <c:pt idx="17">
                  <c:v>37570</c:v>
                </c:pt>
                <c:pt idx="18">
                  <c:v>39770</c:v>
                </c:pt>
                <c:pt idx="19">
                  <c:v>38160</c:v>
                </c:pt>
                <c:pt idx="20">
                  <c:v>38810</c:v>
                </c:pt>
                <c:pt idx="21">
                  <c:v>40450</c:v>
                </c:pt>
                <c:pt idx="22">
                  <c:v>39930</c:v>
                </c:pt>
                <c:pt idx="23">
                  <c:v>39930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Iceland</c:v>
                </c:pt>
              </c:strCache>
            </c:strRef>
          </c:tx>
          <c:spPr>
            <a:ln w="412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Sheet2!$B$1:$Y$1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Sheet2!$B$4:$Y$4</c:f>
              <c:numCache>
                <c:formatCode>General</c:formatCode>
                <c:ptCount val="24"/>
                <c:pt idx="0">
                  <c:v>21040</c:v>
                </c:pt>
                <c:pt idx="1">
                  <c:v>21590</c:v>
                </c:pt>
                <c:pt idx="2">
                  <c:v>21160</c:v>
                </c:pt>
                <c:pt idx="3">
                  <c:v>21690</c:v>
                </c:pt>
                <c:pt idx="4">
                  <c:v>22590</c:v>
                </c:pt>
                <c:pt idx="5">
                  <c:v>23030</c:v>
                </c:pt>
                <c:pt idx="6">
                  <c:v>24130</c:v>
                </c:pt>
                <c:pt idx="7">
                  <c:v>26030</c:v>
                </c:pt>
                <c:pt idx="8">
                  <c:v>27710</c:v>
                </c:pt>
                <c:pt idx="9">
                  <c:v>28590</c:v>
                </c:pt>
                <c:pt idx="10">
                  <c:v>28760</c:v>
                </c:pt>
                <c:pt idx="11">
                  <c:v>30340</c:v>
                </c:pt>
                <c:pt idx="12">
                  <c:v>31940</c:v>
                </c:pt>
                <c:pt idx="13">
                  <c:v>31210</c:v>
                </c:pt>
                <c:pt idx="14">
                  <c:v>33460</c:v>
                </c:pt>
                <c:pt idx="15">
                  <c:v>34540</c:v>
                </c:pt>
                <c:pt idx="16">
                  <c:v>34600</c:v>
                </c:pt>
                <c:pt idx="17">
                  <c:v>37010</c:v>
                </c:pt>
                <c:pt idx="18">
                  <c:v>33030</c:v>
                </c:pt>
                <c:pt idx="19">
                  <c:v>32660</c:v>
                </c:pt>
                <c:pt idx="20">
                  <c:v>32400</c:v>
                </c:pt>
                <c:pt idx="21">
                  <c:v>34850</c:v>
                </c:pt>
                <c:pt idx="22">
                  <c:v>36160</c:v>
                </c:pt>
                <c:pt idx="23">
                  <c:v>41160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Sheet2!$A$5</c:f>
              <c:strCache>
                <c:ptCount val="1"/>
                <c:pt idx="0">
                  <c:v>Norway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Sheet2!$B$1:$Y$1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Sheet2!$B$5:$Y$5</c:f>
              <c:numCache>
                <c:formatCode>General</c:formatCode>
                <c:ptCount val="24"/>
                <c:pt idx="0">
                  <c:v>17370</c:v>
                </c:pt>
                <c:pt idx="1">
                  <c:v>18350</c:v>
                </c:pt>
                <c:pt idx="2">
                  <c:v>19530</c:v>
                </c:pt>
                <c:pt idx="3">
                  <c:v>20400</c:v>
                </c:pt>
                <c:pt idx="4">
                  <c:v>21900</c:v>
                </c:pt>
                <c:pt idx="5">
                  <c:v>23280</c:v>
                </c:pt>
                <c:pt idx="6">
                  <c:v>25750</c:v>
                </c:pt>
                <c:pt idx="7">
                  <c:v>27660</c:v>
                </c:pt>
                <c:pt idx="8">
                  <c:v>27110</c:v>
                </c:pt>
                <c:pt idx="9">
                  <c:v>29550</c:v>
                </c:pt>
                <c:pt idx="10">
                  <c:v>35690</c:v>
                </c:pt>
                <c:pt idx="11">
                  <c:v>37160</c:v>
                </c:pt>
                <c:pt idx="12">
                  <c:v>37170</c:v>
                </c:pt>
                <c:pt idx="13">
                  <c:v>38530</c:v>
                </c:pt>
                <c:pt idx="14">
                  <c:v>42530</c:v>
                </c:pt>
                <c:pt idx="15">
                  <c:v>48160</c:v>
                </c:pt>
                <c:pt idx="16">
                  <c:v>53940</c:v>
                </c:pt>
                <c:pt idx="17">
                  <c:v>55590</c:v>
                </c:pt>
                <c:pt idx="18">
                  <c:v>61060</c:v>
                </c:pt>
                <c:pt idx="19">
                  <c:v>55610</c:v>
                </c:pt>
                <c:pt idx="20">
                  <c:v>58420</c:v>
                </c:pt>
                <c:pt idx="21">
                  <c:v>62560</c:v>
                </c:pt>
                <c:pt idx="22">
                  <c:v>66220</c:v>
                </c:pt>
                <c:pt idx="23">
                  <c:v>66520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Sheet2!$A$6</c:f>
              <c:strCache>
                <c:ptCount val="1"/>
                <c:pt idx="0">
                  <c:v>Sweden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Sheet2!$B$1:$Y$1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Sheet2!$B$6:$Y$6</c:f>
              <c:numCache>
                <c:formatCode>General</c:formatCode>
                <c:ptCount val="24"/>
                <c:pt idx="0">
                  <c:v>19850</c:v>
                </c:pt>
                <c:pt idx="1">
                  <c:v>20000</c:v>
                </c:pt>
                <c:pt idx="2">
                  <c:v>19850</c:v>
                </c:pt>
                <c:pt idx="3">
                  <c:v>19670</c:v>
                </c:pt>
                <c:pt idx="4">
                  <c:v>21070</c:v>
                </c:pt>
                <c:pt idx="5">
                  <c:v>22370</c:v>
                </c:pt>
                <c:pt idx="6">
                  <c:v>23270</c:v>
                </c:pt>
                <c:pt idx="7">
                  <c:v>24230</c:v>
                </c:pt>
                <c:pt idx="8">
                  <c:v>25410</c:v>
                </c:pt>
                <c:pt idx="9">
                  <c:v>27130</c:v>
                </c:pt>
                <c:pt idx="10">
                  <c:v>29410</c:v>
                </c:pt>
                <c:pt idx="11">
                  <c:v>29830</c:v>
                </c:pt>
                <c:pt idx="12">
                  <c:v>30860</c:v>
                </c:pt>
                <c:pt idx="13">
                  <c:v>32560</c:v>
                </c:pt>
                <c:pt idx="14">
                  <c:v>34430</c:v>
                </c:pt>
                <c:pt idx="15">
                  <c:v>34800</c:v>
                </c:pt>
                <c:pt idx="16">
                  <c:v>38500</c:v>
                </c:pt>
                <c:pt idx="17">
                  <c:v>41970</c:v>
                </c:pt>
                <c:pt idx="18">
                  <c:v>43580</c:v>
                </c:pt>
                <c:pt idx="19">
                  <c:v>40840</c:v>
                </c:pt>
                <c:pt idx="20">
                  <c:v>42880</c:v>
                </c:pt>
                <c:pt idx="21">
                  <c:v>45130</c:v>
                </c:pt>
                <c:pt idx="22">
                  <c:v>44980</c:v>
                </c:pt>
                <c:pt idx="23">
                  <c:v>46680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8919784"/>
        <c:axId val="418920960"/>
      </c:lineChart>
      <c:catAx>
        <c:axId val="418919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920960"/>
        <c:crosses val="autoZero"/>
        <c:auto val="1"/>
        <c:lblAlgn val="ctr"/>
        <c:lblOffset val="100"/>
        <c:noMultiLvlLbl val="0"/>
      </c:catAx>
      <c:valAx>
        <c:axId val="418920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919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NordicsGNIph!$A$32</c:f>
              <c:strCache>
                <c:ptCount val="1"/>
                <c:pt idx="0">
                  <c:v>Denmark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NordicsGNIph!$B$31:$Y$31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NordicsGNIph!$B$32:$Y$32</c:f>
              <c:numCache>
                <c:formatCode>0.00</c:formatCode>
                <c:ptCount val="24"/>
                <c:pt idx="0">
                  <c:v>18.575542760225034</c:v>
                </c:pt>
                <c:pt idx="1">
                  <c:v>19.541333387589614</c:v>
                </c:pt>
                <c:pt idx="2">
                  <c:v>20.138084561159559</c:v>
                </c:pt>
                <c:pt idx="3">
                  <c:v>20.899456033472482</c:v>
                </c:pt>
                <c:pt idx="4">
                  <c:v>24.08661522247683</c:v>
                </c:pt>
                <c:pt idx="5">
                  <c:v>24.846735827763901</c:v>
                </c:pt>
                <c:pt idx="6">
                  <c:v>26.077618849109786</c:v>
                </c:pt>
                <c:pt idx="7">
                  <c:v>26.976462202600082</c:v>
                </c:pt>
                <c:pt idx="8">
                  <c:v>27.755763308593124</c:v>
                </c:pt>
                <c:pt idx="9">
                  <c:v>28.348628051555867</c:v>
                </c:pt>
                <c:pt idx="10">
                  <c:v>30.006462815234787</c:v>
                </c:pt>
                <c:pt idx="11">
                  <c:v>30.97731379998266</c:v>
                </c:pt>
                <c:pt idx="12">
                  <c:v>32.302999045136715</c:v>
                </c:pt>
                <c:pt idx="13">
                  <c:v>32.365704290699284</c:v>
                </c:pt>
                <c:pt idx="14">
                  <c:v>34.369333802150699</c:v>
                </c:pt>
                <c:pt idx="15">
                  <c:v>35.753798401602154</c:v>
                </c:pt>
                <c:pt idx="16">
                  <c:v>38.815979072895836</c:v>
                </c:pt>
                <c:pt idx="17">
                  <c:v>40.973936946719114</c:v>
                </c:pt>
                <c:pt idx="18">
                  <c:v>43.647511837859227</c:v>
                </c:pt>
                <c:pt idx="19">
                  <c:v>42.903559081760939</c:v>
                </c:pt>
                <c:pt idx="20">
                  <c:v>46.576034314576589</c:v>
                </c:pt>
                <c:pt idx="21">
                  <c:v>47.656638136599369</c:v>
                </c:pt>
                <c:pt idx="22">
                  <c:v>48.458817090406228</c:v>
                </c:pt>
                <c:pt idx="23">
                  <c:v>50.422816666115338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NordicsGNIph!$A$33</c:f>
              <c:strCache>
                <c:ptCount val="1"/>
                <c:pt idx="0">
                  <c:v>Finland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NordicsGNIph!$B$31:$Y$31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NordicsGNIph!$B$33:$Y$33</c:f>
              <c:numCache>
                <c:formatCode>0.00</c:formatCode>
                <c:ptCount val="24"/>
                <c:pt idx="0">
                  <c:v>15.305313606680853</c:v>
                </c:pt>
                <c:pt idx="1">
                  <c:v>15.161564249382192</c:v>
                </c:pt>
                <c:pt idx="2">
                  <c:v>14.99693910133187</c:v>
                </c:pt>
                <c:pt idx="3">
                  <c:v>15.250593532983027</c:v>
                </c:pt>
                <c:pt idx="4">
                  <c:v>16.306483385498428</c:v>
                </c:pt>
                <c:pt idx="5">
                  <c:v>17.326181335305233</c:v>
                </c:pt>
                <c:pt idx="6">
                  <c:v>17.987306337487933</c:v>
                </c:pt>
                <c:pt idx="7">
                  <c:v>19.998200330307146</c:v>
                </c:pt>
                <c:pt idx="8">
                  <c:v>21.513110265575531</c:v>
                </c:pt>
                <c:pt idx="9">
                  <c:v>22.468328471025966</c:v>
                </c:pt>
                <c:pt idx="10">
                  <c:v>24.376467212096415</c:v>
                </c:pt>
                <c:pt idx="11">
                  <c:v>25.705339313654644</c:v>
                </c:pt>
                <c:pt idx="12">
                  <c:v>26.769699883900792</c:v>
                </c:pt>
                <c:pt idx="13">
                  <c:v>27.199301766945563</c:v>
                </c:pt>
                <c:pt idx="14">
                  <c:v>29.855054570908827</c:v>
                </c:pt>
                <c:pt idx="15">
                  <c:v>30.755539601853854</c:v>
                </c:pt>
                <c:pt idx="16">
                  <c:v>33.162088929287826</c:v>
                </c:pt>
                <c:pt idx="17">
                  <c:v>35.6848174599602</c:v>
                </c:pt>
                <c:pt idx="18">
                  <c:v>38.051802432847367</c:v>
                </c:pt>
                <c:pt idx="19">
                  <c:v>37.46423426876099</c:v>
                </c:pt>
                <c:pt idx="20">
                  <c:v>38.376329406499295</c:v>
                </c:pt>
                <c:pt idx="21">
                  <c:v>39.996674169488173</c:v>
                </c:pt>
                <c:pt idx="22">
                  <c:v>39.561165397835133</c:v>
                </c:pt>
                <c:pt idx="23">
                  <c:v>40.144563565148175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NordicsGNIph!$A$34</c:f>
              <c:strCache>
                <c:ptCount val="1"/>
                <c:pt idx="0">
                  <c:v>Iceland</c:v>
                </c:pt>
              </c:strCache>
            </c:strRef>
          </c:tx>
          <c:spPr>
            <a:ln w="412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NordicsGNIph!$B$31:$Y$31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NordicsGNIph!$B$34:$Y$34</c:f>
              <c:numCache>
                <c:formatCode>0.00</c:formatCode>
                <c:ptCount val="24"/>
                <c:pt idx="0">
                  <c:v>15.276648603840361</c:v>
                </c:pt>
                <c:pt idx="1">
                  <c:v>15.619461023693253</c:v>
                </c:pt>
                <c:pt idx="2">
                  <c:v>15.016442258430805</c:v>
                </c:pt>
                <c:pt idx="3">
                  <c:v>15.862869267040242</c:v>
                </c:pt>
                <c:pt idx="4">
                  <c:v>16.680068996619692</c:v>
                </c:pt>
                <c:pt idx="5">
                  <c:v>16.519002563403326</c:v>
                </c:pt>
                <c:pt idx="6">
                  <c:v>17.320584800105131</c:v>
                </c:pt>
                <c:pt idx="7">
                  <c:v>18.999237256898446</c:v>
                </c:pt>
                <c:pt idx="8">
                  <c:v>20.145856516647481</c:v>
                </c:pt>
                <c:pt idx="9">
                  <c:v>19.953309674109899</c:v>
                </c:pt>
                <c:pt idx="10">
                  <c:v>19.840434495406004</c:v>
                </c:pt>
                <c:pt idx="11">
                  <c:v>21.388850440464246</c:v>
                </c:pt>
                <c:pt idx="12">
                  <c:v>23.223888291120559</c:v>
                </c:pt>
                <c:pt idx="13">
                  <c:v>22.734327658612514</c:v>
                </c:pt>
                <c:pt idx="14">
                  <c:v>24.644154395972713</c:v>
                </c:pt>
                <c:pt idx="15">
                  <c:v>25.190432449127762</c:v>
                </c:pt>
                <c:pt idx="16">
                  <c:v>25.051932075958035</c:v>
                </c:pt>
                <c:pt idx="17">
                  <c:v>27.162475418179923</c:v>
                </c:pt>
                <c:pt idx="18">
                  <c:v>24.444741464611262</c:v>
                </c:pt>
                <c:pt idx="19">
                  <c:v>25.835636741839217</c:v>
                </c:pt>
                <c:pt idx="20">
                  <c:v>25.748924147960949</c:v>
                </c:pt>
                <c:pt idx="21">
                  <c:v>27.27716050687479</c:v>
                </c:pt>
                <c:pt idx="22">
                  <c:v>28.6412665522917</c:v>
                </c:pt>
                <c:pt idx="23">
                  <c:v>32.833675386826393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NordicsGNIph!$A$35</c:f>
              <c:strCache>
                <c:ptCount val="1"/>
                <c:pt idx="0">
                  <c:v>Norway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NordicsGNIph!$B$31:$Y$31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NordicsGNIph!$B$35:$Y$35</c:f>
              <c:numCache>
                <c:formatCode>0.00</c:formatCode>
                <c:ptCount val="24"/>
                <c:pt idx="0">
                  <c:v>18.319200116177317</c:v>
                </c:pt>
                <c:pt idx="1">
                  <c:v>19.692968114178932</c:v>
                </c:pt>
                <c:pt idx="2">
                  <c:v>20.923942154478279</c:v>
                </c:pt>
                <c:pt idx="3">
                  <c:v>22.01711346259977</c:v>
                </c:pt>
                <c:pt idx="4">
                  <c:v>23.514726394189275</c:v>
                </c:pt>
                <c:pt idx="5">
                  <c:v>24.996708477532895</c:v>
                </c:pt>
                <c:pt idx="6">
                  <c:v>27.102678643309325</c:v>
                </c:pt>
                <c:pt idx="7">
                  <c:v>28.668189117125014</c:v>
                </c:pt>
                <c:pt idx="8">
                  <c:v>27.792441903408481</c:v>
                </c:pt>
                <c:pt idx="9">
                  <c:v>30.375377791934135</c:v>
                </c:pt>
                <c:pt idx="10">
                  <c:v>37.11584106194703</c:v>
                </c:pt>
                <c:pt idx="11">
                  <c:v>39.396890464880336</c:v>
                </c:pt>
                <c:pt idx="12">
                  <c:v>39.714880993599898</c:v>
                </c:pt>
                <c:pt idx="13">
                  <c:v>41.986276059807452</c:v>
                </c:pt>
                <c:pt idx="14">
                  <c:v>45.773951611195187</c:v>
                </c:pt>
                <c:pt idx="15">
                  <c:v>51.829243546045078</c:v>
                </c:pt>
                <c:pt idx="16">
                  <c:v>58.106667284580247</c:v>
                </c:pt>
                <c:pt idx="17">
                  <c:v>58.897275310761188</c:v>
                </c:pt>
                <c:pt idx="18">
                  <c:v>63.565276829029095</c:v>
                </c:pt>
                <c:pt idx="19">
                  <c:v>59.627061573495382</c:v>
                </c:pt>
                <c:pt idx="20">
                  <c:v>62.820806388083554</c:v>
                </c:pt>
                <c:pt idx="21">
                  <c:v>67.400872128945522</c:v>
                </c:pt>
                <c:pt idx="22">
                  <c:v>71.371973589779557</c:v>
                </c:pt>
                <c:pt idx="23">
                  <c:v>72.387511595682113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NordicsGNIph!$A$36</c:f>
              <c:strCache>
                <c:ptCount val="1"/>
                <c:pt idx="0">
                  <c:v>Sweden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NordicsGNIph!$B$31:$Y$31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NordicsGNIph!$B$36:$Y$36</c:f>
              <c:numCache>
                <c:formatCode>0.00</c:formatCode>
                <c:ptCount val="24"/>
                <c:pt idx="0">
                  <c:v>19.065548184045909</c:v>
                </c:pt>
                <c:pt idx="1">
                  <c:v>19.491157589482402</c:v>
                </c:pt>
                <c:pt idx="2">
                  <c:v>19.539965126042201</c:v>
                </c:pt>
                <c:pt idx="3">
                  <c:v>19.427209373640089</c:v>
                </c:pt>
                <c:pt idx="4">
                  <c:v>20.550401027888995</c:v>
                </c:pt>
                <c:pt idx="5">
                  <c:v>21.646628590724614</c:v>
                </c:pt>
                <c:pt idx="6">
                  <c:v>22.308627219333161</c:v>
                </c:pt>
                <c:pt idx="7">
                  <c:v>23.495605148362639</c:v>
                </c:pt>
                <c:pt idx="8">
                  <c:v>24.863653488336592</c:v>
                </c:pt>
                <c:pt idx="9">
                  <c:v>26.284092647209658</c:v>
                </c:pt>
                <c:pt idx="10">
                  <c:v>28.474019679521547</c:v>
                </c:pt>
                <c:pt idx="11">
                  <c:v>29.260326209376682</c:v>
                </c:pt>
                <c:pt idx="12">
                  <c:v>30.71347967195457</c:v>
                </c:pt>
                <c:pt idx="13">
                  <c:v>32.729386782031519</c:v>
                </c:pt>
                <c:pt idx="14">
                  <c:v>34.256969029189065</c:v>
                </c:pt>
                <c:pt idx="15">
                  <c:v>34.036611774432373</c:v>
                </c:pt>
                <c:pt idx="16">
                  <c:v>37.676088627515327</c:v>
                </c:pt>
                <c:pt idx="17">
                  <c:v>40.69300086857158</c:v>
                </c:pt>
                <c:pt idx="18">
                  <c:v>42.114747739657609</c:v>
                </c:pt>
                <c:pt idx="19">
                  <c:v>39.967392497529929</c:v>
                </c:pt>
                <c:pt idx="20">
                  <c:v>41.301088068770589</c:v>
                </c:pt>
                <c:pt idx="21">
                  <c:v>43.262958210263804</c:v>
                </c:pt>
                <c:pt idx="22">
                  <c:v>43.376862867565627</c:v>
                </c:pt>
                <c:pt idx="23">
                  <c:v>45.180332753649104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1475232"/>
        <c:axId val="351477976"/>
      </c:lineChart>
      <c:catAx>
        <c:axId val="35147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477976"/>
        <c:crosses val="autoZero"/>
        <c:auto val="1"/>
        <c:lblAlgn val="ctr"/>
        <c:lblOffset val="100"/>
        <c:noMultiLvlLbl val="0"/>
      </c:catAx>
      <c:valAx>
        <c:axId val="351477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47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</c:spPr>
          </c:dPt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Sweden</c:v>
                </c:pt>
                <c:pt idx="3">
                  <c:v>Norway</c:v>
                </c:pt>
                <c:pt idx="4">
                  <c:v>Iceland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</c:v>
                </c:pt>
                <c:pt idx="1">
                  <c:v>90</c:v>
                </c:pt>
                <c:pt idx="2">
                  <c:v>88</c:v>
                </c:pt>
                <c:pt idx="3">
                  <c:v>85</c:v>
                </c:pt>
                <c:pt idx="4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474840"/>
        <c:axId val="351480720"/>
      </c:barChart>
      <c:catAx>
        <c:axId val="351474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en-US"/>
          </a:p>
        </c:txPr>
        <c:crossAx val="351480720"/>
        <c:crosses val="autoZero"/>
        <c:auto val="1"/>
        <c:lblAlgn val="ctr"/>
        <c:lblOffset val="100"/>
        <c:noMultiLvlLbl val="0"/>
      </c:catAx>
      <c:valAx>
        <c:axId val="35148072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en-US"/>
          </a:p>
        </c:txPr>
        <c:crossAx val="3514748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</c:spPr>
          </c:dPt>
          <c:cat>
            <c:strRef>
              <c:f>Sheet1!$A$2:$A$6</c:f>
              <c:strCache>
                <c:ptCount val="5"/>
                <c:pt idx="0">
                  <c:v>Sweden</c:v>
                </c:pt>
                <c:pt idx="1">
                  <c:v>Denmark</c:v>
                </c:pt>
                <c:pt idx="2">
                  <c:v>Norway</c:v>
                </c:pt>
                <c:pt idx="3">
                  <c:v>Finland</c:v>
                </c:pt>
                <c:pt idx="4">
                  <c:v>Iceland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480328"/>
        <c:axId val="351476016"/>
      </c:barChart>
      <c:catAx>
        <c:axId val="351480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en-US"/>
          </a:p>
        </c:txPr>
        <c:crossAx val="351476016"/>
        <c:crosses val="autoZero"/>
        <c:auto val="1"/>
        <c:lblAlgn val="ctr"/>
        <c:lblOffset val="100"/>
        <c:noMultiLvlLbl val="0"/>
      </c:catAx>
      <c:valAx>
        <c:axId val="351476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en-US"/>
          </a:p>
        </c:txPr>
        <c:crossAx val="3514803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cat>
            <c:strRef>
              <c:f>'Sheet1'!$A$2:$A$9</c:f>
              <c:strCache>
                <c:ptCount val="8"/>
                <c:pt idx="0">
                  <c:v>Banking system</c:v>
                </c:pt>
                <c:pt idx="1">
                  <c:v>Parliament</c:v>
                </c:pt>
                <c:pt idx="2">
                  <c:v>FSA</c:v>
                </c:pt>
                <c:pt idx="3">
                  <c:v>Central Bank</c:v>
                </c:pt>
                <c:pt idx="4">
                  <c:v>Judicial system</c:v>
                </c:pt>
                <c:pt idx="5">
                  <c:v>Special Prosecutor</c:v>
                </c:pt>
                <c:pt idx="6">
                  <c:v>University of Iceland</c:v>
                </c:pt>
                <c:pt idx="7">
                  <c:v>Police</c:v>
                </c:pt>
              </c:strCache>
            </c:strRef>
          </c:cat>
          <c:val>
            <c:numRef>
              <c:f>'Sheet1'!$B$2:$B$9</c:f>
              <c:numCache>
                <c:formatCode>General</c:formatCode>
                <c:ptCount val="8"/>
                <c:pt idx="0">
                  <c:v>10</c:v>
                </c:pt>
                <c:pt idx="1">
                  <c:v>15</c:v>
                </c:pt>
                <c:pt idx="2">
                  <c:v>18</c:v>
                </c:pt>
                <c:pt idx="3">
                  <c:v>23</c:v>
                </c:pt>
                <c:pt idx="4">
                  <c:v>39</c:v>
                </c:pt>
                <c:pt idx="5">
                  <c:v>48</c:v>
                </c:pt>
                <c:pt idx="6">
                  <c:v>74</c:v>
                </c:pt>
                <c:pt idx="7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478368"/>
        <c:axId val="351478760"/>
      </c:barChart>
      <c:catAx>
        <c:axId val="351478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en-US"/>
          </a:p>
        </c:txPr>
        <c:crossAx val="351478760"/>
        <c:crosses val="autoZero"/>
        <c:auto val="1"/>
        <c:lblAlgn val="ctr"/>
        <c:lblOffset val="100"/>
        <c:noMultiLvlLbl val="0"/>
      </c:catAx>
      <c:valAx>
        <c:axId val="351478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+mn-lt"/>
                <a:cs typeface="Times New Roman" pitchFamily="18" charset="0"/>
              </a:defRPr>
            </a:pPr>
            <a:endParaRPr lang="en-US"/>
          </a:p>
        </c:txPr>
        <c:crossAx val="3514783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spcAft>
          <a:spcPts val="600"/>
        </a:spcAft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4F81BD"/>
              </a:solidFill>
            </c:spPr>
          </c:dPt>
          <c:dPt>
            <c:idx val="2"/>
            <c:invertIfNegative val="0"/>
            <c:bubble3D val="0"/>
            <c:spPr>
              <a:solidFill>
                <a:srgbClr val="4F81BD"/>
              </a:solidFill>
            </c:spPr>
          </c:dPt>
          <c:dPt>
            <c:idx val="3"/>
            <c:invertIfNegative val="0"/>
            <c:bubble3D val="0"/>
            <c:spPr>
              <a:solidFill>
                <a:srgbClr val="4F81BD"/>
              </a:solidFill>
            </c:spPr>
          </c:dPt>
          <c:dPt>
            <c:idx val="4"/>
            <c:invertIfNegative val="0"/>
            <c:bubble3D val="0"/>
            <c:spPr>
              <a:solidFill>
                <a:srgbClr val="4F81BD"/>
              </a:solidFill>
            </c:spPr>
          </c:dPt>
          <c:cat>
            <c:strRef>
              <c:f>'Sheet1'!$A$2:$A$6</c:f>
              <c:strCache>
                <c:ptCount val="5"/>
                <c:pt idx="0">
                  <c:v>Iceland 1999</c:v>
                </c:pt>
                <c:pt idx="1">
                  <c:v>Finland 2005</c:v>
                </c:pt>
                <c:pt idx="2">
                  <c:v>Denmark 1999</c:v>
                </c:pt>
                <c:pt idx="3">
                  <c:v>Sweden 2006</c:v>
                </c:pt>
                <c:pt idx="4">
                  <c:v>Norway 2007</c:v>
                </c:pt>
              </c:strCache>
            </c:strRef>
          </c:cat>
          <c:val>
            <c:numRef>
              <c:f>'Sheet1'!$B$2:$B$6</c:f>
              <c:numCache>
                <c:formatCode>General</c:formatCode>
                <c:ptCount val="5"/>
                <c:pt idx="0">
                  <c:v>83</c:v>
                </c:pt>
                <c:pt idx="1">
                  <c:v>118</c:v>
                </c:pt>
                <c:pt idx="2">
                  <c:v>132</c:v>
                </c:pt>
                <c:pt idx="3">
                  <c:v>134</c:v>
                </c:pt>
                <c:pt idx="4">
                  <c:v>148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479152"/>
        <c:axId val="351479936"/>
      </c:barChart>
      <c:catAx>
        <c:axId val="351479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51479936"/>
        <c:crosses val="autoZero"/>
        <c:auto val="1"/>
        <c:lblAlgn val="ctr"/>
        <c:lblOffset val="100"/>
        <c:noMultiLvlLbl val="0"/>
      </c:catAx>
      <c:valAx>
        <c:axId val="351479936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51479152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F7D21-3A5C-43FC-BB06-8B1ED691BFA4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A4AB7-27FD-46B3-8CDA-B12B933D8D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8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11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64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88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04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814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91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9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17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78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5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27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96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8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83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4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4200-192A-47B1-B867-0D64CB7A147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 on Ice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9632" y="4772744"/>
            <a:ext cx="6400800" cy="1896616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r"/>
            <a:endParaRPr lang="is-IS" sz="2000" dirty="0" smtClean="0">
              <a:solidFill>
                <a:schemeClr val="tx1"/>
              </a:solidFill>
            </a:endParaRPr>
          </a:p>
          <a:p>
            <a:pPr algn="r"/>
            <a:r>
              <a:rPr lang="is-IS" sz="2600" dirty="0" err="1" smtClean="0">
                <a:solidFill>
                  <a:schemeClr val="tx1"/>
                </a:solidFill>
              </a:rPr>
              <a:t>Thorvaldur</a:t>
            </a:r>
            <a:r>
              <a:rPr lang="is-IS" sz="2600" dirty="0" smtClean="0">
                <a:solidFill>
                  <a:schemeClr val="tx1"/>
                </a:solidFill>
              </a:rPr>
              <a:t> Gylfason</a:t>
            </a: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457107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 rot="21425261">
            <a:off x="2584997" y="2791385"/>
            <a:ext cx="6160093" cy="31239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  <a:defRPr/>
            </a:pPr>
            <a:r>
              <a:rPr lang="en-US" sz="2400" dirty="0" smtClean="0"/>
              <a:t>“… criticism of Iceland‘s political culture must be taken seriously ... Parliament resolves that the report of the Special Investigation Commission of the Parliament constitutes a condemnation of the government, politicians, and public administration.”</a:t>
            </a:r>
          </a:p>
          <a:p>
            <a:pPr algn="r">
              <a:spcAft>
                <a:spcPts val="600"/>
              </a:spcAft>
              <a:defRPr/>
            </a:pPr>
            <a:r>
              <a:rPr lang="en-US" sz="2400" dirty="0" smtClean="0"/>
              <a:t>Unanimous resolution by Icelandic Parliament </a:t>
            </a:r>
            <a:br>
              <a:rPr lang="en-US" sz="2400" dirty="0" smtClean="0"/>
            </a:br>
            <a:r>
              <a:rPr lang="en-US" sz="2400" dirty="0" smtClean="0"/>
              <a:t>28 September 2010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Reform V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Bill embraces continuity plus new provisions</a:t>
            </a:r>
          </a:p>
          <a:p>
            <a:pPr lvl="1"/>
            <a:r>
              <a:rPr lang="en-US" dirty="0" smtClean="0"/>
              <a:t>Checks and balances to limit executive overreach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 voting rights, i.e., ‘one person, one vote’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ownership of natural resources</a:t>
            </a:r>
          </a:p>
          <a:p>
            <a:pPr lvl="1"/>
            <a:r>
              <a:rPr lang="en-US" dirty="0" smtClean="0"/>
              <a:t>Environmental protection</a:t>
            </a:r>
          </a:p>
          <a:p>
            <a:pPr lvl="1"/>
            <a:r>
              <a:rPr lang="en-US" dirty="0" smtClean="0"/>
              <a:t>Freedom of information</a:t>
            </a:r>
          </a:p>
          <a:p>
            <a:r>
              <a:rPr lang="en-US" dirty="0" smtClean="0"/>
              <a:t>Some of these provisions are feared by politicians owing their political careers to, yes, </a:t>
            </a:r>
          </a:p>
          <a:p>
            <a:pPr lvl="1"/>
            <a:r>
              <a:rPr lang="en-US" dirty="0" smtClean="0"/>
              <a:t>Unequal voting rights </a:t>
            </a:r>
          </a:p>
          <a:p>
            <a:pPr lvl="1"/>
            <a:r>
              <a:rPr lang="en-US" dirty="0" smtClean="0"/>
              <a:t>Discriminatory management of natural resources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Opposition to Reform 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With time, support in Parliament for constitutional reform weakened</a:t>
            </a:r>
          </a:p>
          <a:p>
            <a:pPr lvl="1"/>
            <a:r>
              <a:rPr lang="en-US" dirty="0" smtClean="0"/>
              <a:t>Opposition emerged gradually</a:t>
            </a:r>
          </a:p>
          <a:p>
            <a:pPr lvl="2"/>
            <a:r>
              <a:rPr lang="en-US" dirty="0" smtClean="0"/>
              <a:t>Political parties showed no interest in Constitutional Assembly election in 2010, could not field candidates</a:t>
            </a:r>
          </a:p>
          <a:p>
            <a:pPr lvl="2"/>
            <a:r>
              <a:rPr lang="en-US" dirty="0" smtClean="0"/>
              <a:t>Supreme Court annulled the election on flimsy grounds</a:t>
            </a:r>
          </a:p>
          <a:p>
            <a:pPr lvl="3"/>
            <a:r>
              <a:rPr lang="en-US" dirty="0" smtClean="0"/>
              <a:t>Unprecedented event, never happened before in a democracy</a:t>
            </a:r>
          </a:p>
          <a:p>
            <a:pPr lvl="2"/>
            <a:r>
              <a:rPr lang="en-US" dirty="0" smtClean="0"/>
              <a:t>Political parties did nothing to promote the bill before referendum in 2012; the bill was an orphan</a:t>
            </a:r>
          </a:p>
          <a:p>
            <a:pPr lvl="2"/>
            <a:r>
              <a:rPr lang="en-US" dirty="0" smtClean="0"/>
              <a:t>Only after the bill was accepted by 67% of the voters, its opponents turned openly against it, waving objections that no one had raised before concerning provisions that Parliament had not put on the ballot</a:t>
            </a:r>
          </a:p>
          <a:p>
            <a:pPr lvl="2"/>
            <a:r>
              <a:rPr lang="en-US" dirty="0" smtClean="0"/>
              <a:t>Their criticism, sometimes dressed up in legal jargon, was political – and irrelevant, i.e., it came too late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Opposition to Reform II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Parliament had moved slowly</a:t>
            </a:r>
          </a:p>
          <a:p>
            <a:pPr lvl="1"/>
            <a:r>
              <a:rPr lang="en-US" dirty="0" smtClean="0"/>
              <a:t>When Constitutional Council, after 4 months of work, had delivered the bill to Parliament, the minority in Parliament used filibuster against the bill, for months </a:t>
            </a:r>
          </a:p>
          <a:p>
            <a:pPr lvl="2"/>
            <a:r>
              <a:rPr lang="en-US" dirty="0" smtClean="0"/>
              <a:t>Majority in Parliament shied away from breaking the filibuster</a:t>
            </a:r>
          </a:p>
          <a:p>
            <a:pPr lvl="2"/>
            <a:r>
              <a:rPr lang="en-US" dirty="0" smtClean="0"/>
              <a:t>Minority complained that it did not have enough time (!) and delayed referendum from June to October 2012</a:t>
            </a:r>
          </a:p>
          <a:p>
            <a:pPr lvl="2"/>
            <a:r>
              <a:rPr lang="en-US" dirty="0" smtClean="0"/>
              <a:t>After referendum, where turnout was 49%, minority claimed that those who stayed at home were opposed to the bill (!)</a:t>
            </a:r>
          </a:p>
          <a:p>
            <a:pPr lvl="2"/>
            <a:r>
              <a:rPr lang="en-US" dirty="0" smtClean="0"/>
              <a:t>Parliament asked local lawyers to polish language without changing the substance of the bill</a:t>
            </a:r>
          </a:p>
          <a:p>
            <a:pPr lvl="3"/>
            <a:r>
              <a:rPr lang="en-US" dirty="0" smtClean="0"/>
              <a:t>They tried to turn natural resource provision upside down</a:t>
            </a:r>
          </a:p>
          <a:p>
            <a:pPr lvl="2"/>
            <a:r>
              <a:rPr lang="en-US" dirty="0" smtClean="0"/>
              <a:t>Parliament asked Venice Commission for its views, and found them easy to incorporate into the bill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Opposition to Reform III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Private citizens opened a website inviting MPs to declare if they wanted to pass the bill in keeping with the results of the referendum</a:t>
            </a:r>
          </a:p>
          <a:p>
            <a:pPr lvl="1"/>
            <a:r>
              <a:rPr lang="en-US" dirty="0" smtClean="0"/>
              <a:t>Gradually, 32 MPs (majority) declared their support</a:t>
            </a:r>
          </a:p>
          <a:p>
            <a:pPr lvl="2"/>
            <a:r>
              <a:rPr lang="en-US" dirty="0" smtClean="0"/>
              <a:t>If Parliament voted in secret, bill might have stranded</a:t>
            </a:r>
          </a:p>
          <a:p>
            <a:r>
              <a:rPr lang="en-US" sz="2800" dirty="0" smtClean="0"/>
              <a:t>On last day of Parliament before 2013 election, violating procedure, Speaker did not bring bill to a vote</a:t>
            </a:r>
          </a:p>
          <a:p>
            <a:pPr lvl="1"/>
            <a:r>
              <a:rPr lang="en-US" dirty="0" smtClean="0"/>
              <a:t>2013 election brought the old rascals – main opponents of the bill – back to power</a:t>
            </a:r>
          </a:p>
          <a:p>
            <a:pPr lvl="1"/>
            <a:r>
              <a:rPr lang="en-US" dirty="0" smtClean="0"/>
              <a:t>Bill was put on ice by MPs who refer to the 2012 national referendum as an irrelevant ‘opinion poll’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Opposition to Reform IV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</a:t>
            </a:r>
            <a:r>
              <a:rPr lang="en-US" dirty="0" err="1" smtClean="0"/>
              <a:t>Elster</a:t>
            </a:r>
            <a:r>
              <a:rPr lang="en-US" dirty="0" smtClean="0"/>
              <a:t> (2015) points out, </a:t>
            </a:r>
          </a:p>
          <a:p>
            <a:pPr lvl="1"/>
            <a:r>
              <a:rPr lang="en-US" dirty="0" smtClean="0"/>
              <a:t>“an ordinary legislature should not serve as a constituent assembly or as a ratifying body. In either capacity, there is risk that it might act in a self-serving manner ...” </a:t>
            </a:r>
          </a:p>
          <a:p>
            <a:r>
              <a:rPr lang="en-US" dirty="0" smtClean="0"/>
              <a:t>The conduct of Parliament, one of world´s oldest, is seen by many as a direct affront to democracy</a:t>
            </a:r>
          </a:p>
          <a:p>
            <a:pPr lvl="1"/>
            <a:r>
              <a:rPr lang="en-US" dirty="0" smtClean="0"/>
              <a:t>Events like some of those described here – six Supreme Court judges annulling a national election on flimsy grounds, Parliament deliberately disrespecting the overwhelming result of a constitutional referendum – are not supposed to happen in a healthy democracy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Iceland faces uncertain prospects</a:t>
            </a:r>
          </a:p>
          <a:p>
            <a:pPr lvl="1"/>
            <a:r>
              <a:rPr lang="en-US" dirty="0" smtClean="0"/>
              <a:t>Many see Iceland as having gradually become a Russian-style oligarchy marred by sometimes cartoonish corruption </a:t>
            </a:r>
          </a:p>
          <a:p>
            <a:pPr lvl="1"/>
            <a:r>
              <a:rPr lang="en-US" dirty="0" smtClean="0"/>
              <a:t>Parliament’s putsch against constitutional referendum deepens such concerns, further undermining social cohesion and public trust</a:t>
            </a:r>
          </a:p>
          <a:p>
            <a:r>
              <a:rPr lang="en-US" dirty="0" smtClean="0"/>
              <a:t>Parliament flirts with a farewell to democracy</a:t>
            </a:r>
          </a:p>
          <a:p>
            <a:pPr lvl="1"/>
            <a:r>
              <a:rPr lang="en-US" dirty="0" smtClean="0"/>
              <a:t>Also in other areas: EU membership application, fisheries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First-world economy, third-world politics</a:t>
            </a:r>
            <a:endParaRPr lang="en-US" sz="3500" dirty="0"/>
          </a:p>
          <a:p>
            <a:pPr lvl="1"/>
            <a:r>
              <a:rPr lang="en-US" sz="3200" dirty="0"/>
              <a:t>Decaying social capital, low </a:t>
            </a:r>
            <a:r>
              <a:rPr lang="en-US" sz="3200" dirty="0" smtClean="0"/>
              <a:t>trust, etc.</a:t>
            </a:r>
          </a:p>
          <a:p>
            <a:r>
              <a:rPr lang="en-US" sz="3600" dirty="0" smtClean="0"/>
              <a:t>Iceland’s </a:t>
            </a:r>
            <a:r>
              <a:rPr lang="en-US" sz="3600" dirty="0"/>
              <a:t>response to 2008 collapse</a:t>
            </a:r>
          </a:p>
          <a:p>
            <a:pPr lvl="1"/>
            <a:r>
              <a:rPr lang="en-US" sz="3200" dirty="0"/>
              <a:t>IMF-supported rescue operation – went </a:t>
            </a:r>
            <a:r>
              <a:rPr lang="en-US" sz="3200" dirty="0" smtClean="0"/>
              <a:t>well</a:t>
            </a:r>
          </a:p>
          <a:p>
            <a:pPr lvl="1"/>
            <a:r>
              <a:rPr lang="en-US" sz="3200" dirty="0" smtClean="0"/>
              <a:t>Prosecutions of financial fraud – underway</a:t>
            </a:r>
          </a:p>
          <a:p>
            <a:pPr lvl="1"/>
            <a:r>
              <a:rPr lang="en-US" sz="3200" dirty="0" smtClean="0"/>
              <a:t>Constitutional </a:t>
            </a:r>
            <a:r>
              <a:rPr lang="en-US" sz="3200" dirty="0"/>
              <a:t>reform – held hostage</a:t>
            </a:r>
          </a:p>
          <a:p>
            <a:pPr lvl="2"/>
            <a:r>
              <a:rPr lang="en-US" sz="2800" dirty="0" smtClean="0"/>
              <a:t>Strong popular support in 2012 referendum</a:t>
            </a:r>
            <a:r>
              <a:rPr lang="en-US" sz="2800" dirty="0"/>
              <a:t> </a:t>
            </a:r>
            <a:r>
              <a:rPr lang="en-US" sz="2800" dirty="0" smtClean="0"/>
              <a:t>followed by overt </a:t>
            </a:r>
            <a:r>
              <a:rPr lang="en-US" sz="2800" dirty="0"/>
              <a:t>political attempts </a:t>
            </a:r>
            <a:r>
              <a:rPr lang="en-US" sz="2800" dirty="0" smtClean="0"/>
              <a:t>to thwart the will of the voters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41784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 per person and per hour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3600" dirty="0" smtClean="0"/>
              <a:t>(</a:t>
            </a:r>
            <a:r>
              <a:rPr lang="en-US" sz="3200" dirty="0" smtClean="0"/>
              <a:t>C</a:t>
            </a:r>
            <a:r>
              <a:rPr lang="en-US" sz="3600" dirty="0" smtClean="0"/>
              <a:t>urrent international $, </a:t>
            </a:r>
            <a:r>
              <a:rPr lang="en-US" sz="3600" dirty="0" err="1" smtClean="0"/>
              <a:t>ppp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GNI per capita 1990-2013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47455" cy="639762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GNI per hour worked 1990-2013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800" y="6237312"/>
            <a:ext cx="6007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World Bank </a:t>
            </a:r>
            <a:r>
              <a:rPr lang="en-US" sz="1200" i="1" dirty="0" smtClean="0"/>
              <a:t>World Development Indicators and </a:t>
            </a:r>
            <a:r>
              <a:rPr lang="en-US" sz="1200" dirty="0" smtClean="0"/>
              <a:t>The Conference Board </a:t>
            </a:r>
            <a:r>
              <a:rPr lang="en-US" sz="1200" i="1" dirty="0" smtClean="0"/>
              <a:t>Total Economy Database</a:t>
            </a:r>
            <a:r>
              <a:rPr lang="en-US" sz="1200" dirty="0" smtClean="0"/>
              <a:t>™, January 2013, http://www.conference-board.org/data/economydatabase/.</a:t>
            </a:r>
            <a:endParaRPr lang="en-US" sz="1200" dirty="0"/>
          </a:p>
        </p:txBody>
      </p:sp>
      <p:sp>
        <p:nvSpPr>
          <p:cNvPr id="12" name="Right Brace 11"/>
          <p:cNvSpPr/>
          <p:nvPr/>
        </p:nvSpPr>
        <p:spPr>
          <a:xfrm>
            <a:off x="8532440" y="2564905"/>
            <a:ext cx="246665" cy="1368152"/>
          </a:xfrm>
          <a:prstGeom prst="rightBrac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2203799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ontent Placeholder 2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72080800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 rot="21384009">
            <a:off x="1130697" y="2412754"/>
            <a:ext cx="2054887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Norway left others behind before 2000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rot="21384009">
            <a:off x="5516544" y="4465126"/>
            <a:ext cx="3197607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Iceland parted company in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9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1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440160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2012 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Business corruption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Political corruption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62525522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218330">
            <a:off x="968819" y="4337119"/>
            <a:ext cx="366818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Lower index reflects more corruption</a:t>
            </a:r>
            <a:endParaRPr lang="en-US" dirty="0"/>
          </a:p>
        </p:txBody>
      </p:sp>
      <p:graphicFrame>
        <p:nvGraphicFramePr>
          <p:cNvPr id="13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94561944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 rot="21442987">
            <a:off x="5468865" y="2534001"/>
            <a:ext cx="1834346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Percentage of respondents saying corruption is widespread in government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87665" y="6176337"/>
            <a:ext cx="2412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Transparency International.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076057" y="6021288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Source: Gallup, http://www.gallup.com/poll/165476/government-corruption-viewed-pervasive-worldwide.aspx.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9721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Interpersonal trust and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in institutions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Trust in other people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392488" cy="639762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Iceland: Trust in institutions 2013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48283" y="6165304"/>
            <a:ext cx="18385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Capacent</a:t>
            </a:r>
            <a:r>
              <a:rPr lang="en-US" sz="1200" dirty="0" smtClean="0"/>
              <a:t> (Gallup).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439555" y="6165304"/>
            <a:ext cx="1988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World Values Survey.</a:t>
            </a:r>
            <a:endParaRPr lang="en-US" sz="1200" dirty="0"/>
          </a:p>
        </p:txBody>
      </p:sp>
      <p:graphicFrame>
        <p:nvGraphicFramePr>
          <p:cNvPr id="1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15625176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16333264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 rot="21308417">
            <a:off x="5459629" y="2726350"/>
            <a:ext cx="2138914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% expressing a lot of trust in institutions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21308417">
            <a:off x="491267" y="4268012"/>
            <a:ext cx="4060654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TRUST INDEX = 100 + (% Most people can be trusted) - (% Can’t be too careful)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954348" y="5373216"/>
            <a:ext cx="864096" cy="864096"/>
          </a:xfrm>
          <a:prstGeom prst="ellipse">
            <a:avLst/>
          </a:prstGeom>
          <a:noFill/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61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Reform 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‘Pots and Pans Revolution’ of 2008-2009 demanded, </a:t>
            </a:r>
            <a:r>
              <a:rPr lang="en-US" i="1" dirty="0" smtClean="0"/>
              <a:t>inter alia</a:t>
            </a:r>
            <a:r>
              <a:rPr lang="en-US" dirty="0" smtClean="0"/>
              <a:t>, a new constitution</a:t>
            </a:r>
          </a:p>
          <a:p>
            <a:r>
              <a:rPr lang="en-US" dirty="0" smtClean="0"/>
              <a:t>Up against the wall, Parliament gave in, promising a new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 made by the people</a:t>
            </a:r>
            <a:r>
              <a:rPr lang="en-US" dirty="0" smtClean="0"/>
              <a:t>, not by politicians or their lawyers</a:t>
            </a:r>
          </a:p>
          <a:p>
            <a:pPr lvl="1"/>
            <a:r>
              <a:rPr lang="en-US" dirty="0" smtClean="0"/>
              <a:t>Since 1944, when Iceland adopted what was essentially a translation of the Danish constitution from 1849, Parliament had consistently failed to keep its promise of constitutional reform</a:t>
            </a:r>
          </a:p>
          <a:p>
            <a:pPr lvl="1"/>
            <a:r>
              <a:rPr lang="en-US" dirty="0" smtClean="0"/>
              <a:t>Without the crash, no new constitution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Reform II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568952" cy="50691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Parliament took four key steps</a:t>
            </a:r>
          </a:p>
          <a:p>
            <a:pPr marL="828000" lvl="1" indent="-514350">
              <a:lnSpc>
                <a:spcPct val="90000"/>
              </a:lnSpc>
              <a:buAutoNum type="arabicPeriod"/>
            </a:pPr>
            <a:r>
              <a:rPr lang="en-US" dirty="0" smtClean="0"/>
              <a:t>Appointed in 2009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Committee </a:t>
            </a:r>
            <a:r>
              <a:rPr lang="en-US" dirty="0" smtClean="0"/>
              <a:t>comprising mostly academics from a range of fields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Constitution is not exclusively, and not even principally, a legal document, but primarily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compact</a:t>
            </a:r>
            <a:r>
              <a:rPr lang="en-US" dirty="0" smtClean="0"/>
              <a:t>,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declaration </a:t>
            </a:r>
            <a:r>
              <a:rPr lang="en-US" dirty="0" smtClean="0"/>
              <a:t>that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supersedes ordinary legislation by virtue of the fact that the people´s legitimacy is superior to that of Parliament </a:t>
            </a:r>
          </a:p>
          <a:p>
            <a:pPr marL="828000" lvl="1" indent="-514350">
              <a:lnSpc>
                <a:spcPct val="90000"/>
              </a:lnSpc>
              <a:buNone/>
            </a:pPr>
            <a:r>
              <a:rPr lang="en-US" dirty="0" smtClean="0"/>
              <a:t>2.   Convened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Assembly </a:t>
            </a:r>
            <a:r>
              <a:rPr lang="en-US" dirty="0" smtClean="0"/>
              <a:t>in 2010 at which 950 citizens, drawn at random from National Register, defined and discussed under expert supervision what should be in the new constitution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Reform III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Parliament took four key steps</a:t>
            </a:r>
          </a:p>
          <a:p>
            <a:pPr marL="828000" lvl="1" indent="-514800">
              <a:buNone/>
            </a:pPr>
            <a:r>
              <a:rPr lang="en-US" dirty="0" smtClean="0"/>
              <a:t>3. Organized election of 25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Assembly </a:t>
            </a:r>
            <a:r>
              <a:rPr lang="en-US" dirty="0" smtClean="0"/>
              <a:t>representatives to draft the constitution in 2011</a:t>
            </a:r>
          </a:p>
          <a:p>
            <a:pPr lvl="2"/>
            <a:r>
              <a:rPr lang="en-US" dirty="0" smtClean="0"/>
              <a:t>Constitutional Assembly produced a partly crowd-sourced constitutional bill, fully consistent with the conclusions of the National Assembly, and passed it unanimously with 25 votes to 0</a:t>
            </a:r>
          </a:p>
          <a:p>
            <a:pPr lvl="2"/>
            <a:r>
              <a:rPr lang="en-US" dirty="0" smtClean="0"/>
              <a:t>Assembly included 5 professors plus 3 junior academics </a:t>
            </a:r>
          </a:p>
          <a:p>
            <a:pPr marL="828000" lvl="1" indent="-514800">
              <a:buNone/>
            </a:pPr>
            <a:r>
              <a:rPr lang="en-US" dirty="0" smtClean="0"/>
              <a:t>4. Held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referendum </a:t>
            </a:r>
            <a:r>
              <a:rPr lang="en-US" dirty="0" smtClean="0"/>
              <a:t>on the bill in 2012</a:t>
            </a:r>
          </a:p>
          <a:p>
            <a:pPr lvl="2"/>
            <a:r>
              <a:rPr lang="en-US" dirty="0" smtClean="0"/>
              <a:t>Bill was accepted by 67% of the voters</a:t>
            </a:r>
          </a:p>
          <a:p>
            <a:pPr lvl="2"/>
            <a:r>
              <a:rPr lang="en-US" dirty="0" smtClean="0"/>
              <a:t>Its individual key provisions, also put on the ballot by Parliament, were approved </a:t>
            </a:r>
            <a:r>
              <a:rPr lang="en-US" smtClean="0"/>
              <a:t>by </a:t>
            </a:r>
            <a:r>
              <a:rPr lang="en-US" smtClean="0"/>
              <a:t>67</a:t>
            </a:r>
            <a:r>
              <a:rPr lang="en-US" dirty="0" smtClean="0"/>
              <a:t>%-83% of the voters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Reform IV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the bill was made</a:t>
            </a:r>
          </a:p>
          <a:p>
            <a:pPr lvl="1"/>
            <a:r>
              <a:rPr lang="en-US" dirty="0" smtClean="0"/>
              <a:t>Drafted from scratch, based on 1944 constitution </a:t>
            </a:r>
          </a:p>
          <a:p>
            <a:pPr lvl="1"/>
            <a:r>
              <a:rPr lang="en-US" dirty="0" smtClean="0"/>
              <a:t>Text was made public week by week for perusal by the public that was invited to offer comments and suggestions on an interactive website, as hundreds did</a:t>
            </a:r>
          </a:p>
          <a:p>
            <a:pPr lvl="2"/>
            <a:r>
              <a:rPr lang="en-US" dirty="0" smtClean="0"/>
              <a:t>Thoughtful and constructive comments were received</a:t>
            </a:r>
          </a:p>
          <a:p>
            <a:pPr lvl="1"/>
            <a:r>
              <a:rPr lang="en-US" dirty="0" smtClean="0"/>
              <a:t>Open invitation to all made it unnecessary to invite representatives of special interest organizations to express their views</a:t>
            </a:r>
          </a:p>
          <a:p>
            <a:r>
              <a:rPr lang="en-US" dirty="0" smtClean="0"/>
              <a:t>Bill reflects broad consensus in favor of change</a:t>
            </a:r>
          </a:p>
          <a:p>
            <a:pPr lvl="1"/>
            <a:r>
              <a:rPr lang="en-US" dirty="0" smtClean="0"/>
              <a:t>Firmly grounded in 2010 National Assembly</a:t>
            </a:r>
          </a:p>
          <a:p>
            <a:pPr lvl="1"/>
            <a:r>
              <a:rPr lang="en-US" dirty="0" smtClean="0"/>
              <a:t>Helps explain 67% support in 2012 national referendum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3856</TotalTime>
  <Words>1201</Words>
  <Application>Microsoft Office PowerPoint</Application>
  <PresentationFormat>On-screen Show (4:3)</PresentationFormat>
  <Paragraphs>123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Constitution on Ice</vt:lpstr>
      <vt:lpstr>Overview</vt:lpstr>
      <vt:lpstr>Income per person and per hour (Current international $, ppp)</vt:lpstr>
      <vt:lpstr>Corruption 2012 </vt:lpstr>
      <vt:lpstr>Interpersonal trust and  trust in institutions</vt:lpstr>
      <vt:lpstr>Constitutional Reform I</vt:lpstr>
      <vt:lpstr>Constitutional Reform II</vt:lpstr>
      <vt:lpstr>Constitutional Reform III</vt:lpstr>
      <vt:lpstr>Constitutional Reform IV</vt:lpstr>
      <vt:lpstr>Constitutional Reform V</vt:lpstr>
      <vt:lpstr>Opposition to Reform I</vt:lpstr>
      <vt:lpstr>Opposition to Reform II</vt:lpstr>
      <vt:lpstr>Opposition to Reform III</vt:lpstr>
      <vt:lpstr>Opposition to Reform IV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Iceland: From Boom to Bust and Then What?</dc:title>
  <dc:creator>Þorvaldur Gylfason</dc:creator>
  <cp:lastModifiedBy>gylfason</cp:lastModifiedBy>
  <cp:revision>114</cp:revision>
  <dcterms:created xsi:type="dcterms:W3CDTF">2013-09-13T12:03:41Z</dcterms:created>
  <dcterms:modified xsi:type="dcterms:W3CDTF">2015-06-12T14:05:44Z</dcterms:modified>
</cp:coreProperties>
</file>