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7" r:id="rId2"/>
    <p:sldId id="268" r:id="rId3"/>
    <p:sldId id="267" r:id="rId4"/>
    <p:sldId id="290" r:id="rId5"/>
    <p:sldId id="259" r:id="rId6"/>
    <p:sldId id="279" r:id="rId7"/>
    <p:sldId id="299" r:id="rId8"/>
    <p:sldId id="271" r:id="rId9"/>
    <p:sldId id="285" r:id="rId10"/>
    <p:sldId id="311" r:id="rId11"/>
    <p:sldId id="313" r:id="rId12"/>
    <p:sldId id="314" r:id="rId13"/>
    <p:sldId id="260" r:id="rId14"/>
    <p:sldId id="263" r:id="rId15"/>
    <p:sldId id="274" r:id="rId16"/>
    <p:sldId id="275" r:id="rId17"/>
    <p:sldId id="280" r:id="rId18"/>
    <p:sldId id="278" r:id="rId19"/>
    <p:sldId id="273" r:id="rId20"/>
    <p:sldId id="272" r:id="rId21"/>
    <p:sldId id="308" r:id="rId22"/>
    <p:sldId id="269" r:id="rId23"/>
    <p:sldId id="270" r:id="rId24"/>
    <p:sldId id="281" r:id="rId25"/>
    <p:sldId id="289" r:id="rId26"/>
    <p:sldId id="288" r:id="rId27"/>
    <p:sldId id="283" r:id="rId28"/>
    <p:sldId id="286" r:id="rId29"/>
    <p:sldId id="315" r:id="rId30"/>
    <p:sldId id="295" r:id="rId31"/>
    <p:sldId id="301" r:id="rId32"/>
    <p:sldId id="302" r:id="rId33"/>
    <p:sldId id="316" r:id="rId34"/>
    <p:sldId id="303" r:id="rId35"/>
    <p:sldId id="317" r:id="rId36"/>
    <p:sldId id="304" r:id="rId37"/>
    <p:sldId id="306" r:id="rId38"/>
    <p:sldId id="309" r:id="rId39"/>
    <p:sldId id="310" r:id="rId40"/>
    <p:sldId id="307" r:id="rId41"/>
    <p:sldId id="318" r:id="rId42"/>
    <p:sldId id="296" r:id="rId43"/>
    <p:sldId id="293" r:id="rId44"/>
    <p:sldId id="291" r:id="rId45"/>
    <p:sldId id="294" r:id="rId46"/>
    <p:sldId id="292" r:id="rId47"/>
    <p:sldId id="297" r:id="rId48"/>
    <p:sldId id="298" r:id="rId49"/>
  </p:sldIdLst>
  <p:sldSz cx="9144000" cy="6858000" type="screen4x3"/>
  <p:notesSz cx="6858000" cy="91440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355" autoAdjust="0"/>
  </p:normalViewPr>
  <p:slideViewPr>
    <p:cSldViewPr>
      <p:cViewPr varScale="1">
        <p:scale>
          <a:sx n="111" d="100"/>
          <a:sy n="111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ylfason\Local%20Settings\Temporary%20Internet%20Files\Content.IE5\QW03TS3A\sedlabanki_is%5b1%5d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ylfason\My%20Documents\N&#253;%20g&#246;gn\Gini%20Iceland%201993-2008%20for%20Kimmo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414615278353374E-2"/>
          <c:y val="3.78643917701302E-2"/>
          <c:w val="0.8890029009531708"/>
          <c:h val="0.7896015753600785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Sviss</c:v>
                </c:pt>
              </c:strCache>
            </c:strRef>
          </c:tx>
          <c:spPr>
            <a:ln w="44429"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3.5</c:v>
                </c:pt>
                <c:pt idx="1">
                  <c:v>3.6</c:v>
                </c:pt>
                <c:pt idx="2">
                  <c:v>3.5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6</c:v>
                </c:pt>
                <c:pt idx="6">
                  <c:v>5.8</c:v>
                </c:pt>
                <c:pt idx="7">
                  <c:v>5.9</c:v>
                </c:pt>
                <c:pt idx="8">
                  <c:v>6.1</c:v>
                </c:pt>
                <c:pt idx="9">
                  <c:v>6.8</c:v>
                </c:pt>
                <c:pt idx="10">
                  <c:v>6.4</c:v>
                </c:pt>
                <c:pt idx="11">
                  <c:v>6.7</c:v>
                </c:pt>
                <c:pt idx="12">
                  <c:v>7.6</c:v>
                </c:pt>
                <c:pt idx="13">
                  <c:v>9.3000000000000007</c:v>
                </c:pt>
                <c:pt idx="14">
                  <c:v>9.5</c:v>
                </c:pt>
                <c:pt idx="15">
                  <c:v>9.3000000000000007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Ísland</c:v>
                </c:pt>
              </c:strCache>
            </c:strRef>
          </c:tx>
          <c:spPr>
            <a:ln w="44429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2" formatCode="0.0">
                  <c:v>0.23342539167722814</c:v>
                </c:pt>
                <c:pt idx="3" formatCode="0.0">
                  <c:v>0.61475837696277458</c:v>
                </c:pt>
                <c:pt idx="4" formatCode="0.0">
                  <c:v>0.6265345050040102</c:v>
                </c:pt>
                <c:pt idx="5" formatCode="0.0">
                  <c:v>0.66338854731514163</c:v>
                </c:pt>
                <c:pt idx="6" formatCode="0.0">
                  <c:v>0.77620458659306213</c:v>
                </c:pt>
                <c:pt idx="7" formatCode="0.0">
                  <c:v>0.88437611697678209</c:v>
                </c:pt>
                <c:pt idx="8" formatCode="0.0">
                  <c:v>1.1569837118115334</c:v>
                </c:pt>
                <c:pt idx="9" formatCode="0.0">
                  <c:v>1.2052886047677591</c:v>
                </c:pt>
                <c:pt idx="10" formatCode="0.0">
                  <c:v>1.2653727152472283</c:v>
                </c:pt>
                <c:pt idx="11" formatCode="0.0">
                  <c:v>1.5062674193875831</c:v>
                </c:pt>
                <c:pt idx="12" formatCode="0.0">
                  <c:v>1.9089006951164238</c:v>
                </c:pt>
                <c:pt idx="13" formatCode="0.0">
                  <c:v>3.0073573189535834</c:v>
                </c:pt>
                <c:pt idx="14" formatCode="0.0">
                  <c:v>3.8980517845596365</c:v>
                </c:pt>
                <c:pt idx="15" formatCode="0.0">
                  <c:v>7.531223507264392</c:v>
                </c:pt>
                <c:pt idx="16" formatCode="0.0">
                  <c:v>9.247119054609513</c:v>
                </c:pt>
              </c:numCache>
            </c:numRef>
          </c:val>
        </c:ser>
        <c:marker val="1"/>
        <c:axId val="121270272"/>
        <c:axId val="121271808"/>
      </c:lineChart>
      <c:catAx>
        <c:axId val="121270272"/>
        <c:scaling>
          <c:orientation val="minMax"/>
        </c:scaling>
        <c:axPos val="b"/>
        <c:numFmt formatCode="General" sourceLinked="1"/>
        <c:tickLblPos val="nextTo"/>
        <c:crossAx val="121271808"/>
        <c:crosses val="autoZero"/>
        <c:auto val="1"/>
        <c:lblAlgn val="ctr"/>
        <c:lblOffset val="100"/>
      </c:catAx>
      <c:valAx>
        <c:axId val="121271808"/>
        <c:scaling>
          <c:orientation val="minMax"/>
        </c:scaling>
        <c:axPos val="l"/>
        <c:majorGridlines/>
        <c:numFmt formatCode="General" sourceLinked="1"/>
        <c:tickLblPos val="nextTo"/>
        <c:crossAx val="121270272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11174549304858576"/>
          <c:y val="7.9834991156557372E-2"/>
          <c:w val="0.28474565515053046"/>
          <c:h val="0.1398804717190312"/>
        </c:manualLayout>
      </c:layout>
    </c:legend>
    <c:plotVisOnly val="1"/>
    <c:dispBlanksAs val="gap"/>
  </c:chart>
  <c:txPr>
    <a:bodyPr/>
    <a:lstStyle/>
    <a:p>
      <a:pPr>
        <a:defRPr sz="1799"/>
      </a:pPr>
      <a:endParaRPr lang="is-I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058524173028772E-2"/>
          <c:y val="5.3949903660886277E-2"/>
          <c:w val="0.76844783715013376"/>
          <c:h val="0.805394990366088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6786">
              <a:solidFill>
                <a:schemeClr val="tx1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3.2238012142566452</c:v>
                </c:pt>
                <c:pt idx="1">
                  <c:v>4.0202212782505056</c:v>
                </c:pt>
                <c:pt idx="2">
                  <c:v>6.7775643189075545</c:v>
                </c:pt>
                <c:pt idx="3">
                  <c:v>5.0266656779233401</c:v>
                </c:pt>
                <c:pt idx="4">
                  <c:v>12.7</c:v>
                </c:pt>
              </c:numCache>
            </c:numRef>
          </c:val>
        </c:ser>
        <c:gapDepth val="0"/>
        <c:shape val="box"/>
        <c:axId val="35700736"/>
        <c:axId val="35702272"/>
        <c:axId val="0"/>
      </c:bar3DChart>
      <c:catAx>
        <c:axId val="35700736"/>
        <c:scaling>
          <c:orientation val="minMax"/>
        </c:scaling>
        <c:axPos val="b"/>
        <c:numFmt formatCode="General" sourceLinked="1"/>
        <c:tickLblPos val="low"/>
        <c:spPr>
          <a:ln w="1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/>
            </a:pPr>
            <a:endParaRPr lang="is-IS"/>
          </a:p>
        </c:txPr>
        <c:crossAx val="35702272"/>
        <c:crosses val="autoZero"/>
        <c:auto val="1"/>
        <c:lblAlgn val="ctr"/>
        <c:lblOffset val="100"/>
        <c:tickLblSkip val="1"/>
        <c:tickMarkSkip val="1"/>
      </c:catAx>
      <c:valAx>
        <c:axId val="35702272"/>
        <c:scaling>
          <c:orientation val="minMax"/>
        </c:scaling>
        <c:axPos val="l"/>
        <c:majorGridlines>
          <c:spPr>
            <a:ln w="1697">
              <a:solidFill>
                <a:schemeClr val="tx1"/>
              </a:solidFill>
              <a:prstDash val="solid"/>
            </a:ln>
          </c:spPr>
        </c:majorGridlines>
        <c:numFmt formatCode="0" sourceLinked="0"/>
        <c:tickLblPos val="nextTo"/>
        <c:spPr>
          <a:noFill/>
          <a:ln w="1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/>
            </a:pPr>
            <a:endParaRPr lang="is-IS"/>
          </a:p>
        </c:txPr>
        <c:crossAx val="3570073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gradFill flip="none" rotWithShape="1">
      <a:gsLst>
        <a:gs pos="0">
          <a:srgbClr val="F9B639">
            <a:tint val="15000"/>
            <a:satMod val="250000"/>
          </a:srgbClr>
        </a:gs>
        <a:gs pos="49000">
          <a:srgbClr val="F9B639">
            <a:tint val="50000"/>
            <a:satMod val="200000"/>
          </a:srgbClr>
        </a:gs>
        <a:gs pos="49100">
          <a:srgbClr val="F9B639">
            <a:tint val="64000"/>
            <a:satMod val="160000"/>
          </a:srgbClr>
        </a:gs>
        <a:gs pos="92000">
          <a:srgbClr val="F9B639">
            <a:tint val="50000"/>
            <a:satMod val="200000"/>
          </a:srgbClr>
        </a:gs>
        <a:gs pos="100000">
          <a:srgbClr val="F9B639">
            <a:tint val="43000"/>
            <a:satMod val="190000"/>
          </a:srgbClr>
        </a:gs>
      </a:gsLst>
      <a:path path="circle">
        <a:fillToRect r="100000" b="100000"/>
      </a:path>
      <a:tileRect l="-100000" t="-100000"/>
    </a:gradFill>
    <a:ln w="11412" cap="flat" cmpd="sng" algn="ctr">
      <a:solidFill>
        <a:schemeClr val="accent4"/>
      </a:solidFill>
      <a:prstDash val="solid"/>
    </a:ln>
    <a:effectLst>
      <a:outerShdw blurRad="50800" dist="25000" dir="5400000" rotWithShape="0">
        <a:schemeClr val="accent4">
          <a:shade val="30000"/>
          <a:satMod val="150000"/>
          <a:alpha val="38000"/>
        </a:scheme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title>
      <c:layout/>
    </c:title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381544412211632E-2"/>
          <c:y val="5.8429575305603575E-2"/>
          <c:w val="0.92358490566037732"/>
          <c:h val="0.7958801498127285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5459">
              <a:solidFill>
                <a:schemeClr val="tx1"/>
              </a:solidFill>
              <a:prstDash val="solid"/>
            </a:ln>
          </c:spPr>
          <c:cat>
            <c:strRef>
              <c:f>Sheet1!$B$1:$V$1</c:f>
              <c:strCach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2008m</c:v>
                </c:pt>
                <c:pt idx="20">
                  <c:v>2008</c:v>
                </c:pt>
              </c:strCache>
            </c:strRef>
          </c:cat>
          <c:val>
            <c:numRef>
              <c:f>Sheet1!$B$2:$V$2</c:f>
              <c:numCache>
                <c:formatCode>0.0</c:formatCode>
                <c:ptCount val="21"/>
                <c:pt idx="0">
                  <c:v>60.290796160361381</c:v>
                </c:pt>
                <c:pt idx="1">
                  <c:v>53.794048519668195</c:v>
                </c:pt>
                <c:pt idx="2">
                  <c:v>54.057418888971917</c:v>
                </c:pt>
                <c:pt idx="3">
                  <c:v>63.693158465045023</c:v>
                </c:pt>
                <c:pt idx="4">
                  <c:v>70.210639160920223</c:v>
                </c:pt>
                <c:pt idx="5">
                  <c:v>62.92273658485621</c:v>
                </c:pt>
                <c:pt idx="6">
                  <c:v>61.324895983154654</c:v>
                </c:pt>
                <c:pt idx="7">
                  <c:v>60.830261595170519</c:v>
                </c:pt>
                <c:pt idx="8">
                  <c:v>63.099395427133963</c:v>
                </c:pt>
                <c:pt idx="9">
                  <c:v>68.597830945651268</c:v>
                </c:pt>
                <c:pt idx="10">
                  <c:v>80.132954036929135</c:v>
                </c:pt>
                <c:pt idx="11">
                  <c:v>105.53845208827242</c:v>
                </c:pt>
                <c:pt idx="12">
                  <c:v>120.40360516289175</c:v>
                </c:pt>
                <c:pt idx="13">
                  <c:v>108.77420540143306</c:v>
                </c:pt>
                <c:pt idx="14">
                  <c:v>134.29756977708882</c:v>
                </c:pt>
                <c:pt idx="15">
                  <c:v>172.93390275910244</c:v>
                </c:pt>
                <c:pt idx="16">
                  <c:v>276.50714099904832</c:v>
                </c:pt>
                <c:pt idx="17">
                  <c:v>429.97995525251997</c:v>
                </c:pt>
                <c:pt idx="18">
                  <c:v>536.46288530406309</c:v>
                </c:pt>
                <c:pt idx="19">
                  <c:v>689.88498238402792</c:v>
                </c:pt>
                <c:pt idx="20">
                  <c:v>936</c:v>
                </c:pt>
              </c:numCache>
            </c:numRef>
          </c:val>
        </c:ser>
        <c:gapDepth val="0"/>
        <c:shape val="box"/>
        <c:axId val="35931648"/>
        <c:axId val="35933184"/>
        <c:axId val="0"/>
      </c:bar3DChart>
      <c:catAx>
        <c:axId val="35931648"/>
        <c:scaling>
          <c:orientation val="minMax"/>
        </c:scaling>
        <c:axPos val="b"/>
        <c:numFmt formatCode="General" sourceLinked="1"/>
        <c:tickLblPos val="low"/>
        <c:spPr>
          <a:ln w="136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98" b="0" i="0" u="none" strike="noStrike" baseline="0">
                <a:solidFill>
                  <a:schemeClr val="tx1"/>
                </a:solidFill>
                <a:latin typeface="+mn-lt"/>
                <a:ea typeface="Book Antiqua"/>
                <a:cs typeface="Book Antiqua"/>
              </a:defRPr>
            </a:pPr>
            <a:endParaRPr lang="is-IS"/>
          </a:p>
        </c:txPr>
        <c:crossAx val="35933184"/>
        <c:crosses val="autoZero"/>
        <c:auto val="1"/>
        <c:lblAlgn val="ctr"/>
        <c:lblOffset val="100"/>
        <c:tickLblSkip val="1"/>
        <c:tickMarkSkip val="1"/>
      </c:catAx>
      <c:valAx>
        <c:axId val="35933184"/>
        <c:scaling>
          <c:orientation val="minMax"/>
        </c:scaling>
        <c:axPos val="l"/>
        <c:majorGridlines>
          <c:spPr>
            <a:ln w="1364">
              <a:solidFill>
                <a:schemeClr val="tx1"/>
              </a:solidFill>
              <a:prstDash val="solid"/>
            </a:ln>
          </c:spPr>
        </c:majorGridlines>
        <c:numFmt formatCode="0" sourceLinked="0"/>
        <c:tickLblPos val="nextTo"/>
        <c:spPr>
          <a:ln w="13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0" i="0" u="none" strike="noStrike" baseline="0">
                <a:solidFill>
                  <a:schemeClr val="tx1"/>
                </a:solidFill>
                <a:latin typeface="+mn-lt"/>
                <a:ea typeface="Book Antiqua"/>
                <a:cs typeface="Book Antiqua"/>
              </a:defRPr>
            </a:pPr>
            <a:endParaRPr lang="is-IS"/>
          </a:p>
        </c:txPr>
        <c:crossAx val="3593164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74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is-I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05852417302873E-2"/>
          <c:y val="5.3949903660886277E-2"/>
          <c:w val="0.76844783715013343"/>
          <c:h val="0.805394990366088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6787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2007</c:v>
                </c:pt>
                <c:pt idx="4">
                  <c:v>2008m</c:v>
                </c:pt>
                <c:pt idx="5">
                  <c:v>2008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115.2</c:v>
                </c:pt>
                <c:pt idx="1">
                  <c:v>154.1</c:v>
                </c:pt>
                <c:pt idx="2">
                  <c:v>208</c:v>
                </c:pt>
                <c:pt idx="3">
                  <c:v>242.7</c:v>
                </c:pt>
                <c:pt idx="4">
                  <c:v>312.39999999999981</c:v>
                </c:pt>
                <c:pt idx="5">
                  <c:v>470.3</c:v>
                </c:pt>
              </c:numCache>
            </c:numRef>
          </c:val>
        </c:ser>
        <c:gapDepth val="0"/>
        <c:shape val="box"/>
        <c:axId val="35973376"/>
        <c:axId val="35975168"/>
        <c:axId val="0"/>
      </c:bar3DChart>
      <c:catAx>
        <c:axId val="35973376"/>
        <c:scaling>
          <c:orientation val="minMax"/>
        </c:scaling>
        <c:axPos val="b"/>
        <c:numFmt formatCode="General" sourceLinked="1"/>
        <c:tickLblPos val="low"/>
        <c:spPr>
          <a:ln w="1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/>
            </a:pPr>
            <a:endParaRPr lang="is-IS"/>
          </a:p>
        </c:txPr>
        <c:crossAx val="35975168"/>
        <c:crosses val="autoZero"/>
        <c:auto val="1"/>
        <c:lblAlgn val="ctr"/>
        <c:lblOffset val="100"/>
        <c:tickLblSkip val="1"/>
        <c:tickMarkSkip val="1"/>
      </c:catAx>
      <c:valAx>
        <c:axId val="35975168"/>
        <c:scaling>
          <c:orientation val="minMax"/>
        </c:scaling>
        <c:axPos val="l"/>
        <c:majorGridlines>
          <c:spPr>
            <a:ln w="16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noFill/>
          <a:ln w="1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/>
            </a:pPr>
            <a:endParaRPr lang="is-IS"/>
          </a:p>
        </c:txPr>
        <c:crossAx val="3597337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gradFill flip="none" rotWithShape="1">
      <a:gsLst>
        <a:gs pos="0">
          <a:srgbClr val="F9B639">
            <a:tint val="15000"/>
            <a:satMod val="250000"/>
          </a:srgbClr>
        </a:gs>
        <a:gs pos="49000">
          <a:srgbClr val="F9B639">
            <a:tint val="50000"/>
            <a:satMod val="200000"/>
          </a:srgbClr>
        </a:gs>
        <a:gs pos="49100">
          <a:srgbClr val="F9B639">
            <a:tint val="64000"/>
            <a:satMod val="160000"/>
          </a:srgbClr>
        </a:gs>
        <a:gs pos="92000">
          <a:srgbClr val="F9B639">
            <a:tint val="50000"/>
            <a:satMod val="200000"/>
          </a:srgbClr>
        </a:gs>
        <a:gs pos="100000">
          <a:srgbClr val="F9B639">
            <a:tint val="43000"/>
            <a:satMod val="190000"/>
          </a:srgbClr>
        </a:gs>
      </a:gsLst>
      <a:path path="circle">
        <a:fillToRect r="100000" b="100000"/>
      </a:path>
      <a:tileRect l="-100000" t="-100000"/>
    </a:gradFill>
    <a:ln w="11414" cap="flat" cmpd="sng" algn="ctr">
      <a:solidFill>
        <a:schemeClr val="accent4"/>
      </a:solidFill>
      <a:prstDash val="solid"/>
    </a:ln>
    <a:effectLst>
      <a:outerShdw blurRad="50800" dist="25000" dir="5400000" rotWithShape="0">
        <a:schemeClr val="accent4">
          <a:shade val="30000"/>
          <a:satMod val="150000"/>
          <a:alpha val="38000"/>
        </a:scheme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prstClr val="white">
            <a:alpha val="0"/>
          </a:prst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058524173028786E-2"/>
          <c:y val="5.3949903660886277E-2"/>
          <c:w val="0.76844783715013398"/>
          <c:h val="0.805394990366088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6787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2007</c:v>
                </c:pt>
                <c:pt idx="4">
                  <c:v>2008m</c:v>
                </c:pt>
                <c:pt idx="5">
                  <c:v>2008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-68.5</c:v>
                </c:pt>
                <c:pt idx="1">
                  <c:v>-85.5</c:v>
                </c:pt>
                <c:pt idx="2">
                  <c:v>-121.9</c:v>
                </c:pt>
                <c:pt idx="3">
                  <c:v>-108.5</c:v>
                </c:pt>
                <c:pt idx="4">
                  <c:v>-160.19999999999999</c:v>
                </c:pt>
                <c:pt idx="5">
                  <c:v>-321.60000000000002</c:v>
                </c:pt>
              </c:numCache>
            </c:numRef>
          </c:val>
        </c:ser>
        <c:gapDepth val="0"/>
        <c:shape val="box"/>
        <c:axId val="36236288"/>
        <c:axId val="36238080"/>
        <c:axId val="0"/>
      </c:bar3DChart>
      <c:catAx>
        <c:axId val="36236288"/>
        <c:scaling>
          <c:orientation val="minMax"/>
        </c:scaling>
        <c:axPos val="b"/>
        <c:numFmt formatCode="General" sourceLinked="1"/>
        <c:tickLblPos val="low"/>
        <c:spPr>
          <a:ln w="1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/>
            </a:pPr>
            <a:endParaRPr lang="is-IS"/>
          </a:p>
        </c:txPr>
        <c:crossAx val="36238080"/>
        <c:crosses val="autoZero"/>
        <c:auto val="1"/>
        <c:lblAlgn val="ctr"/>
        <c:lblOffset val="100"/>
        <c:tickLblSkip val="1"/>
        <c:tickMarkSkip val="1"/>
      </c:catAx>
      <c:valAx>
        <c:axId val="36238080"/>
        <c:scaling>
          <c:orientation val="minMax"/>
        </c:scaling>
        <c:axPos val="l"/>
        <c:majorGridlines>
          <c:spPr>
            <a:ln w="16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noFill/>
          <a:ln w="16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/>
            </a:pPr>
            <a:endParaRPr lang="is-IS"/>
          </a:p>
        </c:txPr>
        <c:crossAx val="3623628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15000"/>
            <a:satMod val="250000"/>
          </a:schemeClr>
        </a:gs>
        <a:gs pos="49000">
          <a:schemeClr val="accent4">
            <a:tint val="50000"/>
            <a:satMod val="200000"/>
          </a:schemeClr>
        </a:gs>
        <a:gs pos="49100">
          <a:schemeClr val="accent4">
            <a:tint val="64000"/>
            <a:satMod val="160000"/>
          </a:schemeClr>
        </a:gs>
        <a:gs pos="92000">
          <a:schemeClr val="accent4">
            <a:tint val="50000"/>
            <a:satMod val="200000"/>
          </a:schemeClr>
        </a:gs>
        <a:gs pos="100000">
          <a:schemeClr val="accent4">
            <a:tint val="43000"/>
            <a:satMod val="190000"/>
          </a:schemeClr>
        </a:gs>
      </a:gsLst>
      <a:lin ang="5400000" scaled="1"/>
    </a:gradFill>
    <a:ln w="11414" cap="flat" cmpd="sng" algn="ctr">
      <a:solidFill>
        <a:schemeClr val="accent4"/>
      </a:solidFill>
      <a:prstDash val="solid"/>
    </a:ln>
    <a:effectLst>
      <a:outerShdw blurRad="50800" dist="25000" dir="5400000" rotWithShape="0">
        <a:schemeClr val="accent4">
          <a:shade val="30000"/>
          <a:satMod val="150000"/>
          <a:alpha val="38000"/>
        </a:scheme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title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of short-term debt</c:v>
                </c:pt>
              </c:strCache>
            </c:strRef>
          </c:tx>
          <c:cat>
            <c:strRef>
              <c:f>Sheet1!$A$2:$A$22</c:f>
              <c:strCache>
                <c:ptCount val="2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2008m</c:v>
                </c:pt>
                <c:pt idx="20">
                  <c:v>2008</c:v>
                </c:pt>
              </c:strCache>
            </c:strRef>
          </c:cat>
          <c:val>
            <c:numRef>
              <c:f>Sheet1!$B$2:$B$22</c:f>
              <c:numCache>
                <c:formatCode>0.0</c:formatCode>
                <c:ptCount val="21"/>
                <c:pt idx="0">
                  <c:v>77.519379844961193</c:v>
                </c:pt>
                <c:pt idx="1">
                  <c:v>102.04081632653057</c:v>
                </c:pt>
                <c:pt idx="2">
                  <c:v>102.04081632653057</c:v>
                </c:pt>
                <c:pt idx="3">
                  <c:v>119.04761904761914</c:v>
                </c:pt>
                <c:pt idx="4">
                  <c:v>121.95121951219512</c:v>
                </c:pt>
                <c:pt idx="5">
                  <c:v>90.909090909090907</c:v>
                </c:pt>
                <c:pt idx="6">
                  <c:v>72.463768115942031</c:v>
                </c:pt>
                <c:pt idx="7">
                  <c:v>81.300813008130092</c:v>
                </c:pt>
                <c:pt idx="8">
                  <c:v>52.910052910052912</c:v>
                </c:pt>
                <c:pt idx="9">
                  <c:v>56.179775280898895</c:v>
                </c:pt>
                <c:pt idx="10">
                  <c:v>65.359477124182916</c:v>
                </c:pt>
                <c:pt idx="11">
                  <c:v>39.215686274509828</c:v>
                </c:pt>
                <c:pt idx="12">
                  <c:v>39.215686274509828</c:v>
                </c:pt>
                <c:pt idx="13">
                  <c:v>26.881720430107514</c:v>
                </c:pt>
                <c:pt idx="14">
                  <c:v>39.682539682539705</c:v>
                </c:pt>
                <c:pt idx="15">
                  <c:v>36.900369003690003</c:v>
                </c:pt>
                <c:pt idx="16">
                  <c:v>20.876826722338205</c:v>
                </c:pt>
                <c:pt idx="17">
                  <c:v>21.413276231263364</c:v>
                </c:pt>
                <c:pt idx="18">
                  <c:v>6.666666666666667</c:v>
                </c:pt>
                <c:pt idx="19">
                  <c:v>5.9523809523809499</c:v>
                </c:pt>
                <c:pt idx="20">
                  <c:v>9.9</c:v>
                </c:pt>
              </c:numCache>
            </c:numRef>
          </c:val>
        </c:ser>
        <c:shape val="box"/>
        <c:axId val="36324480"/>
        <c:axId val="36326016"/>
        <c:axId val="0"/>
      </c:bar3DChart>
      <c:catAx>
        <c:axId val="36324480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199"/>
            </a:pPr>
            <a:endParaRPr lang="is-IS"/>
          </a:p>
        </c:txPr>
        <c:crossAx val="36326016"/>
        <c:crosses val="autoZero"/>
        <c:auto val="1"/>
        <c:lblAlgn val="ctr"/>
        <c:lblOffset val="100"/>
        <c:tickLblSkip val="1"/>
      </c:catAx>
      <c:valAx>
        <c:axId val="36326016"/>
        <c:scaling>
          <c:orientation val="minMax"/>
        </c:scaling>
        <c:axPos val="l"/>
        <c:majorGridlines/>
        <c:numFmt formatCode="0" sourceLinked="0"/>
        <c:tickLblPos val="nextTo"/>
        <c:crossAx val="3632448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is-I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spPr>
            <a:ln w="50800"/>
          </c:spPr>
          <c:marker>
            <c:symbol val="none"/>
          </c:marker>
          <c:cat>
            <c:numRef>
              <c:f>'sedlabanki_is 1 '!$A$185:$A$434</c:f>
              <c:numCache>
                <c:formatCode>d/m/yyyy</c:formatCode>
                <c:ptCount val="250"/>
                <c:pt idx="0">
                  <c:v>39351</c:v>
                </c:pt>
                <c:pt idx="1">
                  <c:v>39352</c:v>
                </c:pt>
                <c:pt idx="2">
                  <c:v>39353</c:v>
                </c:pt>
                <c:pt idx="3">
                  <c:v>39356</c:v>
                </c:pt>
                <c:pt idx="4">
                  <c:v>39357</c:v>
                </c:pt>
                <c:pt idx="5">
                  <c:v>39358</c:v>
                </c:pt>
                <c:pt idx="6">
                  <c:v>39359</c:v>
                </c:pt>
                <c:pt idx="7">
                  <c:v>39360</c:v>
                </c:pt>
                <c:pt idx="8">
                  <c:v>39363</c:v>
                </c:pt>
                <c:pt idx="9">
                  <c:v>39364</c:v>
                </c:pt>
                <c:pt idx="10">
                  <c:v>39365</c:v>
                </c:pt>
                <c:pt idx="11">
                  <c:v>39366</c:v>
                </c:pt>
                <c:pt idx="12">
                  <c:v>39367</c:v>
                </c:pt>
                <c:pt idx="13">
                  <c:v>39370</c:v>
                </c:pt>
                <c:pt idx="14">
                  <c:v>39371</c:v>
                </c:pt>
                <c:pt idx="15">
                  <c:v>39372</c:v>
                </c:pt>
                <c:pt idx="16">
                  <c:v>39373</c:v>
                </c:pt>
                <c:pt idx="17">
                  <c:v>39374</c:v>
                </c:pt>
                <c:pt idx="18">
                  <c:v>39377</c:v>
                </c:pt>
                <c:pt idx="19">
                  <c:v>39378</c:v>
                </c:pt>
                <c:pt idx="20">
                  <c:v>39379</c:v>
                </c:pt>
                <c:pt idx="21">
                  <c:v>39380</c:v>
                </c:pt>
                <c:pt idx="22">
                  <c:v>39381</c:v>
                </c:pt>
                <c:pt idx="23">
                  <c:v>39384</c:v>
                </c:pt>
                <c:pt idx="24">
                  <c:v>39385</c:v>
                </c:pt>
                <c:pt idx="25">
                  <c:v>39386</c:v>
                </c:pt>
                <c:pt idx="26">
                  <c:v>39387</c:v>
                </c:pt>
                <c:pt idx="27">
                  <c:v>39388</c:v>
                </c:pt>
                <c:pt idx="28">
                  <c:v>39391</c:v>
                </c:pt>
                <c:pt idx="29">
                  <c:v>39392</c:v>
                </c:pt>
                <c:pt idx="30">
                  <c:v>39393</c:v>
                </c:pt>
                <c:pt idx="31">
                  <c:v>39394</c:v>
                </c:pt>
                <c:pt idx="32">
                  <c:v>39395</c:v>
                </c:pt>
                <c:pt idx="33">
                  <c:v>39398</c:v>
                </c:pt>
                <c:pt idx="34">
                  <c:v>39399</c:v>
                </c:pt>
                <c:pt idx="35">
                  <c:v>39400</c:v>
                </c:pt>
                <c:pt idx="36">
                  <c:v>39401</c:v>
                </c:pt>
                <c:pt idx="37">
                  <c:v>39402</c:v>
                </c:pt>
                <c:pt idx="38">
                  <c:v>39405</c:v>
                </c:pt>
                <c:pt idx="39">
                  <c:v>39406</c:v>
                </c:pt>
                <c:pt idx="40">
                  <c:v>39407</c:v>
                </c:pt>
                <c:pt idx="41">
                  <c:v>39408</c:v>
                </c:pt>
                <c:pt idx="42">
                  <c:v>39409</c:v>
                </c:pt>
                <c:pt idx="43">
                  <c:v>39412</c:v>
                </c:pt>
                <c:pt idx="44">
                  <c:v>39413</c:v>
                </c:pt>
                <c:pt idx="45">
                  <c:v>39414</c:v>
                </c:pt>
                <c:pt idx="46">
                  <c:v>39415</c:v>
                </c:pt>
                <c:pt idx="47">
                  <c:v>39416</c:v>
                </c:pt>
                <c:pt idx="48">
                  <c:v>39419</c:v>
                </c:pt>
                <c:pt idx="49">
                  <c:v>39420</c:v>
                </c:pt>
                <c:pt idx="50">
                  <c:v>39421</c:v>
                </c:pt>
                <c:pt idx="51">
                  <c:v>39422</c:v>
                </c:pt>
                <c:pt idx="52">
                  <c:v>39423</c:v>
                </c:pt>
                <c:pt idx="53">
                  <c:v>39426</c:v>
                </c:pt>
                <c:pt idx="54">
                  <c:v>39427</c:v>
                </c:pt>
                <c:pt idx="55">
                  <c:v>39428</c:v>
                </c:pt>
                <c:pt idx="56">
                  <c:v>39429</c:v>
                </c:pt>
                <c:pt idx="57">
                  <c:v>39430</c:v>
                </c:pt>
                <c:pt idx="58">
                  <c:v>39433</c:v>
                </c:pt>
                <c:pt idx="59">
                  <c:v>39434</c:v>
                </c:pt>
                <c:pt idx="60">
                  <c:v>39435</c:v>
                </c:pt>
                <c:pt idx="61">
                  <c:v>39436</c:v>
                </c:pt>
                <c:pt idx="62">
                  <c:v>39437</c:v>
                </c:pt>
                <c:pt idx="63">
                  <c:v>39443</c:v>
                </c:pt>
                <c:pt idx="64">
                  <c:v>39444</c:v>
                </c:pt>
                <c:pt idx="65">
                  <c:v>39447</c:v>
                </c:pt>
                <c:pt idx="66">
                  <c:v>39450</c:v>
                </c:pt>
                <c:pt idx="67">
                  <c:v>39451</c:v>
                </c:pt>
                <c:pt idx="68">
                  <c:v>39454</c:v>
                </c:pt>
                <c:pt idx="69">
                  <c:v>39455</c:v>
                </c:pt>
                <c:pt idx="70">
                  <c:v>39456</c:v>
                </c:pt>
                <c:pt idx="71">
                  <c:v>39457</c:v>
                </c:pt>
                <c:pt idx="72">
                  <c:v>39458</c:v>
                </c:pt>
                <c:pt idx="73">
                  <c:v>39461</c:v>
                </c:pt>
                <c:pt idx="74">
                  <c:v>39462</c:v>
                </c:pt>
                <c:pt idx="75">
                  <c:v>39463</c:v>
                </c:pt>
                <c:pt idx="76">
                  <c:v>39464</c:v>
                </c:pt>
                <c:pt idx="77">
                  <c:v>39465</c:v>
                </c:pt>
                <c:pt idx="78">
                  <c:v>39468</c:v>
                </c:pt>
                <c:pt idx="79">
                  <c:v>39469</c:v>
                </c:pt>
                <c:pt idx="80">
                  <c:v>39470</c:v>
                </c:pt>
                <c:pt idx="81">
                  <c:v>39471</c:v>
                </c:pt>
                <c:pt idx="82">
                  <c:v>39472</c:v>
                </c:pt>
                <c:pt idx="83">
                  <c:v>39475</c:v>
                </c:pt>
                <c:pt idx="84">
                  <c:v>39476</c:v>
                </c:pt>
                <c:pt idx="85">
                  <c:v>39477</c:v>
                </c:pt>
                <c:pt idx="86">
                  <c:v>39478</c:v>
                </c:pt>
                <c:pt idx="87">
                  <c:v>39479</c:v>
                </c:pt>
                <c:pt idx="88">
                  <c:v>39482</c:v>
                </c:pt>
                <c:pt idx="89">
                  <c:v>39483</c:v>
                </c:pt>
                <c:pt idx="90">
                  <c:v>39484</c:v>
                </c:pt>
                <c:pt idx="91">
                  <c:v>39485</c:v>
                </c:pt>
                <c:pt idx="92">
                  <c:v>39486</c:v>
                </c:pt>
                <c:pt idx="93">
                  <c:v>39489</c:v>
                </c:pt>
                <c:pt idx="94">
                  <c:v>39490</c:v>
                </c:pt>
                <c:pt idx="95">
                  <c:v>39491</c:v>
                </c:pt>
                <c:pt idx="96">
                  <c:v>39492</c:v>
                </c:pt>
                <c:pt idx="97">
                  <c:v>39493</c:v>
                </c:pt>
                <c:pt idx="98">
                  <c:v>39496</c:v>
                </c:pt>
                <c:pt idx="99">
                  <c:v>39497</c:v>
                </c:pt>
                <c:pt idx="100">
                  <c:v>39498</c:v>
                </c:pt>
                <c:pt idx="101">
                  <c:v>39499</c:v>
                </c:pt>
                <c:pt idx="102">
                  <c:v>39500</c:v>
                </c:pt>
                <c:pt idx="103">
                  <c:v>39503</c:v>
                </c:pt>
                <c:pt idx="104">
                  <c:v>39504</c:v>
                </c:pt>
                <c:pt idx="105">
                  <c:v>39505</c:v>
                </c:pt>
                <c:pt idx="106">
                  <c:v>39506</c:v>
                </c:pt>
                <c:pt idx="107">
                  <c:v>39507</c:v>
                </c:pt>
                <c:pt idx="108">
                  <c:v>39510</c:v>
                </c:pt>
                <c:pt idx="109">
                  <c:v>39511</c:v>
                </c:pt>
                <c:pt idx="110">
                  <c:v>39512</c:v>
                </c:pt>
                <c:pt idx="111">
                  <c:v>39513</c:v>
                </c:pt>
                <c:pt idx="112">
                  <c:v>39514</c:v>
                </c:pt>
                <c:pt idx="113">
                  <c:v>39517</c:v>
                </c:pt>
                <c:pt idx="114">
                  <c:v>39518</c:v>
                </c:pt>
                <c:pt idx="115">
                  <c:v>39519</c:v>
                </c:pt>
                <c:pt idx="116">
                  <c:v>39520</c:v>
                </c:pt>
                <c:pt idx="117">
                  <c:v>39521</c:v>
                </c:pt>
                <c:pt idx="118">
                  <c:v>39524</c:v>
                </c:pt>
                <c:pt idx="119">
                  <c:v>39525</c:v>
                </c:pt>
                <c:pt idx="120">
                  <c:v>39526</c:v>
                </c:pt>
                <c:pt idx="121">
                  <c:v>39532</c:v>
                </c:pt>
                <c:pt idx="122">
                  <c:v>39533</c:v>
                </c:pt>
                <c:pt idx="123">
                  <c:v>39534</c:v>
                </c:pt>
                <c:pt idx="124">
                  <c:v>39535</c:v>
                </c:pt>
                <c:pt idx="125">
                  <c:v>39538</c:v>
                </c:pt>
                <c:pt idx="126">
                  <c:v>39539</c:v>
                </c:pt>
                <c:pt idx="127">
                  <c:v>39540</c:v>
                </c:pt>
                <c:pt idx="128">
                  <c:v>39541</c:v>
                </c:pt>
                <c:pt idx="129">
                  <c:v>39542</c:v>
                </c:pt>
                <c:pt idx="130">
                  <c:v>39545</c:v>
                </c:pt>
                <c:pt idx="131">
                  <c:v>39546</c:v>
                </c:pt>
                <c:pt idx="132">
                  <c:v>39547</c:v>
                </c:pt>
                <c:pt idx="133">
                  <c:v>39548</c:v>
                </c:pt>
                <c:pt idx="134">
                  <c:v>39549</c:v>
                </c:pt>
                <c:pt idx="135">
                  <c:v>39552</c:v>
                </c:pt>
                <c:pt idx="136">
                  <c:v>39553</c:v>
                </c:pt>
                <c:pt idx="137">
                  <c:v>39554</c:v>
                </c:pt>
                <c:pt idx="138">
                  <c:v>39555</c:v>
                </c:pt>
                <c:pt idx="139">
                  <c:v>39556</c:v>
                </c:pt>
                <c:pt idx="140">
                  <c:v>39559</c:v>
                </c:pt>
                <c:pt idx="141">
                  <c:v>39560</c:v>
                </c:pt>
                <c:pt idx="142">
                  <c:v>39561</c:v>
                </c:pt>
                <c:pt idx="143">
                  <c:v>39563</c:v>
                </c:pt>
                <c:pt idx="144">
                  <c:v>39566</c:v>
                </c:pt>
                <c:pt idx="145">
                  <c:v>39567</c:v>
                </c:pt>
                <c:pt idx="146">
                  <c:v>39568</c:v>
                </c:pt>
                <c:pt idx="147">
                  <c:v>39570</c:v>
                </c:pt>
                <c:pt idx="148">
                  <c:v>39573</c:v>
                </c:pt>
                <c:pt idx="149">
                  <c:v>39574</c:v>
                </c:pt>
                <c:pt idx="150">
                  <c:v>39575</c:v>
                </c:pt>
                <c:pt idx="151">
                  <c:v>39576</c:v>
                </c:pt>
                <c:pt idx="152">
                  <c:v>39577</c:v>
                </c:pt>
                <c:pt idx="153">
                  <c:v>39581</c:v>
                </c:pt>
                <c:pt idx="154">
                  <c:v>39582</c:v>
                </c:pt>
                <c:pt idx="155">
                  <c:v>39583</c:v>
                </c:pt>
                <c:pt idx="156">
                  <c:v>39584</c:v>
                </c:pt>
                <c:pt idx="157">
                  <c:v>39587</c:v>
                </c:pt>
                <c:pt idx="158">
                  <c:v>39588</c:v>
                </c:pt>
                <c:pt idx="159">
                  <c:v>39589</c:v>
                </c:pt>
                <c:pt idx="160">
                  <c:v>39590</c:v>
                </c:pt>
                <c:pt idx="161">
                  <c:v>39591</c:v>
                </c:pt>
                <c:pt idx="162">
                  <c:v>39594</c:v>
                </c:pt>
                <c:pt idx="163">
                  <c:v>39595</c:v>
                </c:pt>
                <c:pt idx="164">
                  <c:v>39596</c:v>
                </c:pt>
                <c:pt idx="165">
                  <c:v>39597</c:v>
                </c:pt>
                <c:pt idx="166">
                  <c:v>39598</c:v>
                </c:pt>
                <c:pt idx="167">
                  <c:v>39601</c:v>
                </c:pt>
                <c:pt idx="168">
                  <c:v>39602</c:v>
                </c:pt>
                <c:pt idx="169">
                  <c:v>39603</c:v>
                </c:pt>
                <c:pt idx="170">
                  <c:v>39604</c:v>
                </c:pt>
                <c:pt idx="171">
                  <c:v>39605</c:v>
                </c:pt>
                <c:pt idx="172">
                  <c:v>39608</c:v>
                </c:pt>
                <c:pt idx="173">
                  <c:v>39609</c:v>
                </c:pt>
                <c:pt idx="174">
                  <c:v>39610</c:v>
                </c:pt>
                <c:pt idx="175">
                  <c:v>39611</c:v>
                </c:pt>
                <c:pt idx="176">
                  <c:v>39612</c:v>
                </c:pt>
                <c:pt idx="177">
                  <c:v>39615</c:v>
                </c:pt>
                <c:pt idx="178">
                  <c:v>39617</c:v>
                </c:pt>
                <c:pt idx="179">
                  <c:v>39618</c:v>
                </c:pt>
                <c:pt idx="180">
                  <c:v>39619</c:v>
                </c:pt>
                <c:pt idx="181">
                  <c:v>39622</c:v>
                </c:pt>
                <c:pt idx="182">
                  <c:v>39623</c:v>
                </c:pt>
                <c:pt idx="183">
                  <c:v>39624</c:v>
                </c:pt>
                <c:pt idx="184">
                  <c:v>39625</c:v>
                </c:pt>
                <c:pt idx="185">
                  <c:v>39626</c:v>
                </c:pt>
                <c:pt idx="186">
                  <c:v>39629</c:v>
                </c:pt>
                <c:pt idx="187">
                  <c:v>39630</c:v>
                </c:pt>
                <c:pt idx="188">
                  <c:v>39631</c:v>
                </c:pt>
                <c:pt idx="189">
                  <c:v>39632</c:v>
                </c:pt>
                <c:pt idx="190">
                  <c:v>39633</c:v>
                </c:pt>
                <c:pt idx="191">
                  <c:v>39636</c:v>
                </c:pt>
                <c:pt idx="192">
                  <c:v>39637</c:v>
                </c:pt>
                <c:pt idx="193">
                  <c:v>39638</c:v>
                </c:pt>
                <c:pt idx="194">
                  <c:v>39639</c:v>
                </c:pt>
                <c:pt idx="195">
                  <c:v>39640</c:v>
                </c:pt>
                <c:pt idx="196">
                  <c:v>39643</c:v>
                </c:pt>
                <c:pt idx="197">
                  <c:v>39644</c:v>
                </c:pt>
                <c:pt idx="198">
                  <c:v>39645</c:v>
                </c:pt>
                <c:pt idx="199">
                  <c:v>39646</c:v>
                </c:pt>
                <c:pt idx="200">
                  <c:v>39647</c:v>
                </c:pt>
                <c:pt idx="201">
                  <c:v>39650</c:v>
                </c:pt>
                <c:pt idx="202">
                  <c:v>39651</c:v>
                </c:pt>
                <c:pt idx="203">
                  <c:v>39652</c:v>
                </c:pt>
                <c:pt idx="204">
                  <c:v>39653</c:v>
                </c:pt>
                <c:pt idx="205">
                  <c:v>39654</c:v>
                </c:pt>
                <c:pt idx="206">
                  <c:v>39657</c:v>
                </c:pt>
                <c:pt idx="207">
                  <c:v>39658</c:v>
                </c:pt>
                <c:pt idx="208">
                  <c:v>39659</c:v>
                </c:pt>
                <c:pt idx="209">
                  <c:v>39660</c:v>
                </c:pt>
                <c:pt idx="210">
                  <c:v>39661</c:v>
                </c:pt>
                <c:pt idx="211">
                  <c:v>39665</c:v>
                </c:pt>
                <c:pt idx="212">
                  <c:v>39666</c:v>
                </c:pt>
                <c:pt idx="213">
                  <c:v>39667</c:v>
                </c:pt>
                <c:pt idx="214">
                  <c:v>39668</c:v>
                </c:pt>
                <c:pt idx="215">
                  <c:v>39671</c:v>
                </c:pt>
                <c:pt idx="216">
                  <c:v>39672</c:v>
                </c:pt>
                <c:pt idx="217">
                  <c:v>39673</c:v>
                </c:pt>
                <c:pt idx="218">
                  <c:v>39674</c:v>
                </c:pt>
                <c:pt idx="219">
                  <c:v>39675</c:v>
                </c:pt>
                <c:pt idx="220">
                  <c:v>39678</c:v>
                </c:pt>
                <c:pt idx="221">
                  <c:v>39679</c:v>
                </c:pt>
                <c:pt idx="222">
                  <c:v>39680</c:v>
                </c:pt>
                <c:pt idx="223">
                  <c:v>39681</c:v>
                </c:pt>
                <c:pt idx="224">
                  <c:v>39682</c:v>
                </c:pt>
                <c:pt idx="225">
                  <c:v>39685</c:v>
                </c:pt>
                <c:pt idx="226">
                  <c:v>39686</c:v>
                </c:pt>
                <c:pt idx="227">
                  <c:v>39687</c:v>
                </c:pt>
                <c:pt idx="228">
                  <c:v>39688</c:v>
                </c:pt>
                <c:pt idx="229">
                  <c:v>39689</c:v>
                </c:pt>
                <c:pt idx="230">
                  <c:v>39692</c:v>
                </c:pt>
                <c:pt idx="231">
                  <c:v>39693</c:v>
                </c:pt>
                <c:pt idx="232">
                  <c:v>39694</c:v>
                </c:pt>
                <c:pt idx="233">
                  <c:v>39695</c:v>
                </c:pt>
                <c:pt idx="234">
                  <c:v>39696</c:v>
                </c:pt>
                <c:pt idx="235">
                  <c:v>39699</c:v>
                </c:pt>
                <c:pt idx="236">
                  <c:v>39700</c:v>
                </c:pt>
                <c:pt idx="237">
                  <c:v>39701</c:v>
                </c:pt>
                <c:pt idx="238">
                  <c:v>39702</c:v>
                </c:pt>
                <c:pt idx="239">
                  <c:v>39703</c:v>
                </c:pt>
                <c:pt idx="240">
                  <c:v>39706</c:v>
                </c:pt>
                <c:pt idx="241">
                  <c:v>39707</c:v>
                </c:pt>
                <c:pt idx="242">
                  <c:v>39708</c:v>
                </c:pt>
                <c:pt idx="243">
                  <c:v>39709</c:v>
                </c:pt>
                <c:pt idx="244">
                  <c:v>39710</c:v>
                </c:pt>
                <c:pt idx="245">
                  <c:v>39713</c:v>
                </c:pt>
                <c:pt idx="246">
                  <c:v>39714</c:v>
                </c:pt>
                <c:pt idx="247">
                  <c:v>39715</c:v>
                </c:pt>
                <c:pt idx="248">
                  <c:v>39716</c:v>
                </c:pt>
                <c:pt idx="249">
                  <c:v>39717</c:v>
                </c:pt>
              </c:numCache>
            </c:numRef>
          </c:cat>
          <c:val>
            <c:numRef>
              <c:f>'sedlabanki_is 1 '!$B$185:$B$434</c:f>
              <c:numCache>
                <c:formatCode>#,##0.0######</c:formatCode>
                <c:ptCount val="250"/>
                <c:pt idx="0">
                  <c:v>62.09</c:v>
                </c:pt>
                <c:pt idx="1">
                  <c:v>61.690000000000012</c:v>
                </c:pt>
                <c:pt idx="2">
                  <c:v>61.879999999999995</c:v>
                </c:pt>
                <c:pt idx="3">
                  <c:v>61.620000000000012</c:v>
                </c:pt>
                <c:pt idx="4">
                  <c:v>61.75</c:v>
                </c:pt>
                <c:pt idx="5">
                  <c:v>61.56</c:v>
                </c:pt>
                <c:pt idx="6">
                  <c:v>61.43</c:v>
                </c:pt>
                <c:pt idx="7">
                  <c:v>61.14</c:v>
                </c:pt>
                <c:pt idx="8">
                  <c:v>60.92</c:v>
                </c:pt>
                <c:pt idx="9">
                  <c:v>60.809999999999995</c:v>
                </c:pt>
                <c:pt idx="10">
                  <c:v>60.4</c:v>
                </c:pt>
                <c:pt idx="11">
                  <c:v>59.97</c:v>
                </c:pt>
                <c:pt idx="12">
                  <c:v>60.190000000000012</c:v>
                </c:pt>
                <c:pt idx="13">
                  <c:v>59.97</c:v>
                </c:pt>
                <c:pt idx="14">
                  <c:v>60.9</c:v>
                </c:pt>
                <c:pt idx="15">
                  <c:v>60.57</c:v>
                </c:pt>
                <c:pt idx="16">
                  <c:v>59.91</c:v>
                </c:pt>
                <c:pt idx="17">
                  <c:v>59.83</c:v>
                </c:pt>
                <c:pt idx="18">
                  <c:v>61.42</c:v>
                </c:pt>
                <c:pt idx="19">
                  <c:v>60.61</c:v>
                </c:pt>
                <c:pt idx="20">
                  <c:v>60.82</c:v>
                </c:pt>
                <c:pt idx="21">
                  <c:v>60.75</c:v>
                </c:pt>
                <c:pt idx="22">
                  <c:v>60.53</c:v>
                </c:pt>
                <c:pt idx="23">
                  <c:v>60.309999999999995</c:v>
                </c:pt>
                <c:pt idx="24">
                  <c:v>60.43</c:v>
                </c:pt>
                <c:pt idx="25">
                  <c:v>59.92</c:v>
                </c:pt>
                <c:pt idx="26">
                  <c:v>58.790000000000013</c:v>
                </c:pt>
                <c:pt idx="27">
                  <c:v>58.99</c:v>
                </c:pt>
                <c:pt idx="28">
                  <c:v>59.190000000000012</c:v>
                </c:pt>
                <c:pt idx="29">
                  <c:v>58.790000000000013</c:v>
                </c:pt>
                <c:pt idx="30">
                  <c:v>58.5</c:v>
                </c:pt>
                <c:pt idx="31">
                  <c:v>60.07</c:v>
                </c:pt>
                <c:pt idx="32">
                  <c:v>59.92</c:v>
                </c:pt>
                <c:pt idx="33">
                  <c:v>60.61</c:v>
                </c:pt>
                <c:pt idx="34">
                  <c:v>60.620000000000012</c:v>
                </c:pt>
                <c:pt idx="35">
                  <c:v>59.54</c:v>
                </c:pt>
                <c:pt idx="36">
                  <c:v>60.59</c:v>
                </c:pt>
                <c:pt idx="37">
                  <c:v>61.14</c:v>
                </c:pt>
                <c:pt idx="38">
                  <c:v>60.9</c:v>
                </c:pt>
                <c:pt idx="39">
                  <c:v>61.55</c:v>
                </c:pt>
                <c:pt idx="40">
                  <c:v>62.43</c:v>
                </c:pt>
                <c:pt idx="41">
                  <c:v>62.54</c:v>
                </c:pt>
                <c:pt idx="42">
                  <c:v>62.730000000000011</c:v>
                </c:pt>
                <c:pt idx="43">
                  <c:v>62.349999999999994</c:v>
                </c:pt>
                <c:pt idx="44">
                  <c:v>62.849999999999994</c:v>
                </c:pt>
                <c:pt idx="45">
                  <c:v>62.849999999999994</c:v>
                </c:pt>
                <c:pt idx="46">
                  <c:v>61.349999999999994</c:v>
                </c:pt>
                <c:pt idx="47">
                  <c:v>60.949999999999996</c:v>
                </c:pt>
                <c:pt idx="48">
                  <c:v>61.620000000000012</c:v>
                </c:pt>
                <c:pt idx="49">
                  <c:v>61.78</c:v>
                </c:pt>
                <c:pt idx="50">
                  <c:v>62.230000000000011</c:v>
                </c:pt>
                <c:pt idx="51">
                  <c:v>61.65</c:v>
                </c:pt>
                <c:pt idx="52">
                  <c:v>61.65</c:v>
                </c:pt>
                <c:pt idx="53">
                  <c:v>61.56</c:v>
                </c:pt>
                <c:pt idx="54">
                  <c:v>61.24</c:v>
                </c:pt>
                <c:pt idx="55">
                  <c:v>61.190000000000012</c:v>
                </c:pt>
                <c:pt idx="56">
                  <c:v>60.83</c:v>
                </c:pt>
                <c:pt idx="57">
                  <c:v>62.15</c:v>
                </c:pt>
                <c:pt idx="58">
                  <c:v>63.690000000000012</c:v>
                </c:pt>
                <c:pt idx="59">
                  <c:v>63.03</c:v>
                </c:pt>
                <c:pt idx="60">
                  <c:v>63.290000000000013</c:v>
                </c:pt>
                <c:pt idx="61">
                  <c:v>63.61</c:v>
                </c:pt>
                <c:pt idx="62">
                  <c:v>63.790000000000013</c:v>
                </c:pt>
                <c:pt idx="63">
                  <c:v>63.21</c:v>
                </c:pt>
                <c:pt idx="64">
                  <c:v>62.02</c:v>
                </c:pt>
                <c:pt idx="65">
                  <c:v>62</c:v>
                </c:pt>
                <c:pt idx="66">
                  <c:v>62.64</c:v>
                </c:pt>
                <c:pt idx="67">
                  <c:v>61.49</c:v>
                </c:pt>
                <c:pt idx="68">
                  <c:v>61.98</c:v>
                </c:pt>
                <c:pt idx="69">
                  <c:v>61.92</c:v>
                </c:pt>
                <c:pt idx="70">
                  <c:v>62.92</c:v>
                </c:pt>
                <c:pt idx="71">
                  <c:v>62.63</c:v>
                </c:pt>
                <c:pt idx="72">
                  <c:v>62.879999999999995</c:v>
                </c:pt>
                <c:pt idx="73">
                  <c:v>63.74</c:v>
                </c:pt>
                <c:pt idx="74">
                  <c:v>64.010000000000005</c:v>
                </c:pt>
                <c:pt idx="75">
                  <c:v>65.169999999999987</c:v>
                </c:pt>
                <c:pt idx="76">
                  <c:v>65.48</c:v>
                </c:pt>
                <c:pt idx="77">
                  <c:v>65.260000000000005</c:v>
                </c:pt>
                <c:pt idx="78">
                  <c:v>66.03</c:v>
                </c:pt>
                <c:pt idx="79">
                  <c:v>67.11</c:v>
                </c:pt>
                <c:pt idx="80">
                  <c:v>66.42</c:v>
                </c:pt>
                <c:pt idx="81">
                  <c:v>66.510000000000005</c:v>
                </c:pt>
                <c:pt idx="82">
                  <c:v>65.099999999999994</c:v>
                </c:pt>
                <c:pt idx="83">
                  <c:v>65.13</c:v>
                </c:pt>
                <c:pt idx="84">
                  <c:v>64.59</c:v>
                </c:pt>
                <c:pt idx="85">
                  <c:v>64.33</c:v>
                </c:pt>
                <c:pt idx="86">
                  <c:v>65.040000000000006</c:v>
                </c:pt>
                <c:pt idx="87">
                  <c:v>64.669999999999987</c:v>
                </c:pt>
                <c:pt idx="88">
                  <c:v>64.669999999999987</c:v>
                </c:pt>
                <c:pt idx="89">
                  <c:v>65.23</c:v>
                </c:pt>
                <c:pt idx="90">
                  <c:v>65.989999999999995</c:v>
                </c:pt>
                <c:pt idx="91">
                  <c:v>66.77</c:v>
                </c:pt>
                <c:pt idx="92">
                  <c:v>67.55</c:v>
                </c:pt>
                <c:pt idx="93">
                  <c:v>68.34</c:v>
                </c:pt>
                <c:pt idx="94">
                  <c:v>68.53</c:v>
                </c:pt>
                <c:pt idx="95">
                  <c:v>67.13</c:v>
                </c:pt>
                <c:pt idx="96">
                  <c:v>66.819999999999993</c:v>
                </c:pt>
                <c:pt idx="97">
                  <c:v>66.739999999999995</c:v>
                </c:pt>
                <c:pt idx="98">
                  <c:v>66.86999999999999</c:v>
                </c:pt>
                <c:pt idx="99">
                  <c:v>66.739999999999995</c:v>
                </c:pt>
                <c:pt idx="100">
                  <c:v>67.069999999999993</c:v>
                </c:pt>
                <c:pt idx="101">
                  <c:v>67.08</c:v>
                </c:pt>
                <c:pt idx="102">
                  <c:v>66.92</c:v>
                </c:pt>
                <c:pt idx="103">
                  <c:v>66.63</c:v>
                </c:pt>
                <c:pt idx="104">
                  <c:v>65.98</c:v>
                </c:pt>
                <c:pt idx="105">
                  <c:v>65.36999999999999</c:v>
                </c:pt>
                <c:pt idx="106">
                  <c:v>65.459999999999994</c:v>
                </c:pt>
                <c:pt idx="107">
                  <c:v>65.63</c:v>
                </c:pt>
                <c:pt idx="108">
                  <c:v>66.45</c:v>
                </c:pt>
                <c:pt idx="109">
                  <c:v>66.16</c:v>
                </c:pt>
                <c:pt idx="110">
                  <c:v>66.22</c:v>
                </c:pt>
                <c:pt idx="111">
                  <c:v>66.260000000000005</c:v>
                </c:pt>
                <c:pt idx="112">
                  <c:v>67.989999999999995</c:v>
                </c:pt>
                <c:pt idx="113">
                  <c:v>68.410000000000025</c:v>
                </c:pt>
                <c:pt idx="114">
                  <c:v>68.02</c:v>
                </c:pt>
                <c:pt idx="115">
                  <c:v>68.19</c:v>
                </c:pt>
                <c:pt idx="116">
                  <c:v>70.25</c:v>
                </c:pt>
                <c:pt idx="117">
                  <c:v>69.95</c:v>
                </c:pt>
                <c:pt idx="118">
                  <c:v>75.06</c:v>
                </c:pt>
                <c:pt idx="119">
                  <c:v>77.599999999999994</c:v>
                </c:pt>
                <c:pt idx="120">
                  <c:v>77.84</c:v>
                </c:pt>
                <c:pt idx="121">
                  <c:v>74.88</c:v>
                </c:pt>
                <c:pt idx="122">
                  <c:v>76.58</c:v>
                </c:pt>
                <c:pt idx="123">
                  <c:v>74.510000000000005</c:v>
                </c:pt>
                <c:pt idx="124">
                  <c:v>77.83</c:v>
                </c:pt>
                <c:pt idx="125">
                  <c:v>76.669999999999987</c:v>
                </c:pt>
                <c:pt idx="126">
                  <c:v>77.149999999999991</c:v>
                </c:pt>
                <c:pt idx="127">
                  <c:v>75.16</c:v>
                </c:pt>
                <c:pt idx="128">
                  <c:v>74.959999999999994</c:v>
                </c:pt>
                <c:pt idx="129">
                  <c:v>74.39</c:v>
                </c:pt>
                <c:pt idx="130">
                  <c:v>72.3</c:v>
                </c:pt>
                <c:pt idx="131">
                  <c:v>72.599999999999994</c:v>
                </c:pt>
                <c:pt idx="132">
                  <c:v>72</c:v>
                </c:pt>
                <c:pt idx="133">
                  <c:v>72.290000000000006</c:v>
                </c:pt>
                <c:pt idx="134">
                  <c:v>73.08</c:v>
                </c:pt>
                <c:pt idx="135">
                  <c:v>74.2</c:v>
                </c:pt>
                <c:pt idx="136">
                  <c:v>74.59</c:v>
                </c:pt>
                <c:pt idx="137">
                  <c:v>74.13</c:v>
                </c:pt>
                <c:pt idx="138">
                  <c:v>74.040000000000006</c:v>
                </c:pt>
                <c:pt idx="139">
                  <c:v>75.73</c:v>
                </c:pt>
                <c:pt idx="140">
                  <c:v>75.11999999999999</c:v>
                </c:pt>
                <c:pt idx="141">
                  <c:v>74.27</c:v>
                </c:pt>
                <c:pt idx="142">
                  <c:v>73.58</c:v>
                </c:pt>
                <c:pt idx="143">
                  <c:v>73.709999999999994</c:v>
                </c:pt>
                <c:pt idx="144">
                  <c:v>73.13</c:v>
                </c:pt>
                <c:pt idx="145">
                  <c:v>74</c:v>
                </c:pt>
                <c:pt idx="146">
                  <c:v>74.56</c:v>
                </c:pt>
                <c:pt idx="147">
                  <c:v>74.97</c:v>
                </c:pt>
                <c:pt idx="148">
                  <c:v>76.48</c:v>
                </c:pt>
                <c:pt idx="149">
                  <c:v>76.98</c:v>
                </c:pt>
                <c:pt idx="150">
                  <c:v>76.900000000000006</c:v>
                </c:pt>
                <c:pt idx="151">
                  <c:v>77.14</c:v>
                </c:pt>
                <c:pt idx="152">
                  <c:v>79.14</c:v>
                </c:pt>
                <c:pt idx="153">
                  <c:v>78.88</c:v>
                </c:pt>
                <c:pt idx="154">
                  <c:v>79.72</c:v>
                </c:pt>
                <c:pt idx="155">
                  <c:v>77.510000000000005</c:v>
                </c:pt>
                <c:pt idx="156">
                  <c:v>74.06</c:v>
                </c:pt>
                <c:pt idx="157">
                  <c:v>72.97</c:v>
                </c:pt>
                <c:pt idx="158">
                  <c:v>73.819999999999993</c:v>
                </c:pt>
                <c:pt idx="159">
                  <c:v>73.410000000000025</c:v>
                </c:pt>
                <c:pt idx="160">
                  <c:v>72.849999999999994</c:v>
                </c:pt>
                <c:pt idx="161">
                  <c:v>72.23</c:v>
                </c:pt>
                <c:pt idx="162">
                  <c:v>72.179999999999978</c:v>
                </c:pt>
                <c:pt idx="163">
                  <c:v>72.27</c:v>
                </c:pt>
                <c:pt idx="164">
                  <c:v>73.34</c:v>
                </c:pt>
                <c:pt idx="165">
                  <c:v>73.97</c:v>
                </c:pt>
                <c:pt idx="166">
                  <c:v>74.569999999999993</c:v>
                </c:pt>
                <c:pt idx="167">
                  <c:v>75.22</c:v>
                </c:pt>
                <c:pt idx="168">
                  <c:v>76.61999999999999</c:v>
                </c:pt>
                <c:pt idx="169">
                  <c:v>77.33</c:v>
                </c:pt>
                <c:pt idx="170">
                  <c:v>77.27</c:v>
                </c:pt>
                <c:pt idx="171">
                  <c:v>75.900000000000006</c:v>
                </c:pt>
                <c:pt idx="172">
                  <c:v>75.410000000000025</c:v>
                </c:pt>
                <c:pt idx="173">
                  <c:v>76.61999999999999</c:v>
                </c:pt>
                <c:pt idx="174">
                  <c:v>77.709999999999994</c:v>
                </c:pt>
                <c:pt idx="175">
                  <c:v>78.440000000000026</c:v>
                </c:pt>
                <c:pt idx="176">
                  <c:v>79.48</c:v>
                </c:pt>
                <c:pt idx="177">
                  <c:v>78.97</c:v>
                </c:pt>
                <c:pt idx="178">
                  <c:v>80.239999999999995</c:v>
                </c:pt>
                <c:pt idx="179">
                  <c:v>82.13</c:v>
                </c:pt>
                <c:pt idx="180">
                  <c:v>80.400000000000006</c:v>
                </c:pt>
                <c:pt idx="181">
                  <c:v>82.26</c:v>
                </c:pt>
                <c:pt idx="182">
                  <c:v>84.45</c:v>
                </c:pt>
                <c:pt idx="183">
                  <c:v>82.85</c:v>
                </c:pt>
                <c:pt idx="184">
                  <c:v>80.649999999999991</c:v>
                </c:pt>
                <c:pt idx="185">
                  <c:v>81.52</c:v>
                </c:pt>
                <c:pt idx="186">
                  <c:v>79.260000000000005</c:v>
                </c:pt>
                <c:pt idx="187">
                  <c:v>79.52</c:v>
                </c:pt>
                <c:pt idx="188">
                  <c:v>78.599999999999994</c:v>
                </c:pt>
                <c:pt idx="189">
                  <c:v>78.55</c:v>
                </c:pt>
                <c:pt idx="190">
                  <c:v>77.28</c:v>
                </c:pt>
                <c:pt idx="191">
                  <c:v>76.86</c:v>
                </c:pt>
                <c:pt idx="192">
                  <c:v>77.03</c:v>
                </c:pt>
                <c:pt idx="193">
                  <c:v>75.72</c:v>
                </c:pt>
                <c:pt idx="194">
                  <c:v>75.52</c:v>
                </c:pt>
                <c:pt idx="195">
                  <c:v>75.86</c:v>
                </c:pt>
                <c:pt idx="196">
                  <c:v>76.72</c:v>
                </c:pt>
                <c:pt idx="197">
                  <c:v>77.78</c:v>
                </c:pt>
                <c:pt idx="198">
                  <c:v>77.930000000000007</c:v>
                </c:pt>
                <c:pt idx="199">
                  <c:v>76.8</c:v>
                </c:pt>
                <c:pt idx="200">
                  <c:v>79.19</c:v>
                </c:pt>
                <c:pt idx="201">
                  <c:v>78.38</c:v>
                </c:pt>
                <c:pt idx="202">
                  <c:v>79.02</c:v>
                </c:pt>
                <c:pt idx="203">
                  <c:v>79.47</c:v>
                </c:pt>
                <c:pt idx="204">
                  <c:v>80.38</c:v>
                </c:pt>
                <c:pt idx="205">
                  <c:v>81.149999999999991</c:v>
                </c:pt>
                <c:pt idx="206">
                  <c:v>82.28</c:v>
                </c:pt>
                <c:pt idx="207">
                  <c:v>80.38</c:v>
                </c:pt>
                <c:pt idx="208">
                  <c:v>80</c:v>
                </c:pt>
                <c:pt idx="209">
                  <c:v>79.31</c:v>
                </c:pt>
                <c:pt idx="210">
                  <c:v>79.38</c:v>
                </c:pt>
                <c:pt idx="211">
                  <c:v>79.179999999999978</c:v>
                </c:pt>
                <c:pt idx="212">
                  <c:v>78.81</c:v>
                </c:pt>
                <c:pt idx="213">
                  <c:v>79.59</c:v>
                </c:pt>
                <c:pt idx="214">
                  <c:v>82.79</c:v>
                </c:pt>
                <c:pt idx="215">
                  <c:v>81.459999999999994</c:v>
                </c:pt>
                <c:pt idx="216">
                  <c:v>81.98</c:v>
                </c:pt>
                <c:pt idx="217">
                  <c:v>82.26</c:v>
                </c:pt>
                <c:pt idx="218">
                  <c:v>81.010000000000005</c:v>
                </c:pt>
                <c:pt idx="219">
                  <c:v>82.22</c:v>
                </c:pt>
                <c:pt idx="220">
                  <c:v>81.910000000000025</c:v>
                </c:pt>
                <c:pt idx="221">
                  <c:v>82.55</c:v>
                </c:pt>
                <c:pt idx="222">
                  <c:v>82.679999999999978</c:v>
                </c:pt>
                <c:pt idx="223">
                  <c:v>82.59</c:v>
                </c:pt>
                <c:pt idx="224">
                  <c:v>81.53</c:v>
                </c:pt>
                <c:pt idx="225">
                  <c:v>81.69</c:v>
                </c:pt>
                <c:pt idx="226">
                  <c:v>83.43</c:v>
                </c:pt>
                <c:pt idx="227">
                  <c:v>82.43</c:v>
                </c:pt>
                <c:pt idx="228">
                  <c:v>82.47</c:v>
                </c:pt>
                <c:pt idx="229">
                  <c:v>82.9</c:v>
                </c:pt>
                <c:pt idx="230">
                  <c:v>83.85</c:v>
                </c:pt>
                <c:pt idx="231">
                  <c:v>84.169999999999987</c:v>
                </c:pt>
                <c:pt idx="232">
                  <c:v>85.169999999999987</c:v>
                </c:pt>
                <c:pt idx="233">
                  <c:v>85.210000000000022</c:v>
                </c:pt>
                <c:pt idx="234">
                  <c:v>88.2</c:v>
                </c:pt>
                <c:pt idx="235">
                  <c:v>87.210000000000022</c:v>
                </c:pt>
                <c:pt idx="236">
                  <c:v>89.19</c:v>
                </c:pt>
                <c:pt idx="237">
                  <c:v>91.169999999999987</c:v>
                </c:pt>
                <c:pt idx="238">
                  <c:v>91.05</c:v>
                </c:pt>
                <c:pt idx="239">
                  <c:v>90.64</c:v>
                </c:pt>
                <c:pt idx="240">
                  <c:v>91.52</c:v>
                </c:pt>
                <c:pt idx="241">
                  <c:v>91.960000000000022</c:v>
                </c:pt>
                <c:pt idx="242">
                  <c:v>92.56</c:v>
                </c:pt>
                <c:pt idx="243">
                  <c:v>93.61</c:v>
                </c:pt>
                <c:pt idx="244">
                  <c:v>92.66</c:v>
                </c:pt>
                <c:pt idx="245">
                  <c:v>89.32</c:v>
                </c:pt>
                <c:pt idx="246">
                  <c:v>93.56</c:v>
                </c:pt>
                <c:pt idx="247">
                  <c:v>95.29</c:v>
                </c:pt>
                <c:pt idx="248">
                  <c:v>92.79</c:v>
                </c:pt>
                <c:pt idx="249">
                  <c:v>96.8</c:v>
                </c:pt>
              </c:numCache>
            </c:numRef>
          </c:val>
        </c:ser>
        <c:ser>
          <c:idx val="1"/>
          <c:order val="1"/>
          <c:spPr>
            <a:ln w="50800"/>
          </c:spPr>
          <c:marker>
            <c:symbol val="none"/>
          </c:marker>
          <c:cat>
            <c:numRef>
              <c:f>'sedlabanki_is 1 '!$A$185:$A$434</c:f>
              <c:numCache>
                <c:formatCode>d/m/yyyy</c:formatCode>
                <c:ptCount val="250"/>
                <c:pt idx="0">
                  <c:v>39351</c:v>
                </c:pt>
                <c:pt idx="1">
                  <c:v>39352</c:v>
                </c:pt>
                <c:pt idx="2">
                  <c:v>39353</c:v>
                </c:pt>
                <c:pt idx="3">
                  <c:v>39356</c:v>
                </c:pt>
                <c:pt idx="4">
                  <c:v>39357</c:v>
                </c:pt>
                <c:pt idx="5">
                  <c:v>39358</c:v>
                </c:pt>
                <c:pt idx="6">
                  <c:v>39359</c:v>
                </c:pt>
                <c:pt idx="7">
                  <c:v>39360</c:v>
                </c:pt>
                <c:pt idx="8">
                  <c:v>39363</c:v>
                </c:pt>
                <c:pt idx="9">
                  <c:v>39364</c:v>
                </c:pt>
                <c:pt idx="10">
                  <c:v>39365</c:v>
                </c:pt>
                <c:pt idx="11">
                  <c:v>39366</c:v>
                </c:pt>
                <c:pt idx="12">
                  <c:v>39367</c:v>
                </c:pt>
                <c:pt idx="13">
                  <c:v>39370</c:v>
                </c:pt>
                <c:pt idx="14">
                  <c:v>39371</c:v>
                </c:pt>
                <c:pt idx="15">
                  <c:v>39372</c:v>
                </c:pt>
                <c:pt idx="16">
                  <c:v>39373</c:v>
                </c:pt>
                <c:pt idx="17">
                  <c:v>39374</c:v>
                </c:pt>
                <c:pt idx="18">
                  <c:v>39377</c:v>
                </c:pt>
                <c:pt idx="19">
                  <c:v>39378</c:v>
                </c:pt>
                <c:pt idx="20">
                  <c:v>39379</c:v>
                </c:pt>
                <c:pt idx="21">
                  <c:v>39380</c:v>
                </c:pt>
                <c:pt idx="22">
                  <c:v>39381</c:v>
                </c:pt>
                <c:pt idx="23">
                  <c:v>39384</c:v>
                </c:pt>
                <c:pt idx="24">
                  <c:v>39385</c:v>
                </c:pt>
                <c:pt idx="25">
                  <c:v>39386</c:v>
                </c:pt>
                <c:pt idx="26">
                  <c:v>39387</c:v>
                </c:pt>
                <c:pt idx="27">
                  <c:v>39388</c:v>
                </c:pt>
                <c:pt idx="28">
                  <c:v>39391</c:v>
                </c:pt>
                <c:pt idx="29">
                  <c:v>39392</c:v>
                </c:pt>
                <c:pt idx="30">
                  <c:v>39393</c:v>
                </c:pt>
                <c:pt idx="31">
                  <c:v>39394</c:v>
                </c:pt>
                <c:pt idx="32">
                  <c:v>39395</c:v>
                </c:pt>
                <c:pt idx="33">
                  <c:v>39398</c:v>
                </c:pt>
                <c:pt idx="34">
                  <c:v>39399</c:v>
                </c:pt>
                <c:pt idx="35">
                  <c:v>39400</c:v>
                </c:pt>
                <c:pt idx="36">
                  <c:v>39401</c:v>
                </c:pt>
                <c:pt idx="37">
                  <c:v>39402</c:v>
                </c:pt>
                <c:pt idx="38">
                  <c:v>39405</c:v>
                </c:pt>
                <c:pt idx="39">
                  <c:v>39406</c:v>
                </c:pt>
                <c:pt idx="40">
                  <c:v>39407</c:v>
                </c:pt>
                <c:pt idx="41">
                  <c:v>39408</c:v>
                </c:pt>
                <c:pt idx="42">
                  <c:v>39409</c:v>
                </c:pt>
                <c:pt idx="43">
                  <c:v>39412</c:v>
                </c:pt>
                <c:pt idx="44">
                  <c:v>39413</c:v>
                </c:pt>
                <c:pt idx="45">
                  <c:v>39414</c:v>
                </c:pt>
                <c:pt idx="46">
                  <c:v>39415</c:v>
                </c:pt>
                <c:pt idx="47">
                  <c:v>39416</c:v>
                </c:pt>
                <c:pt idx="48">
                  <c:v>39419</c:v>
                </c:pt>
                <c:pt idx="49">
                  <c:v>39420</c:v>
                </c:pt>
                <c:pt idx="50">
                  <c:v>39421</c:v>
                </c:pt>
                <c:pt idx="51">
                  <c:v>39422</c:v>
                </c:pt>
                <c:pt idx="52">
                  <c:v>39423</c:v>
                </c:pt>
                <c:pt idx="53">
                  <c:v>39426</c:v>
                </c:pt>
                <c:pt idx="54">
                  <c:v>39427</c:v>
                </c:pt>
                <c:pt idx="55">
                  <c:v>39428</c:v>
                </c:pt>
                <c:pt idx="56">
                  <c:v>39429</c:v>
                </c:pt>
                <c:pt idx="57">
                  <c:v>39430</c:v>
                </c:pt>
                <c:pt idx="58">
                  <c:v>39433</c:v>
                </c:pt>
                <c:pt idx="59">
                  <c:v>39434</c:v>
                </c:pt>
                <c:pt idx="60">
                  <c:v>39435</c:v>
                </c:pt>
                <c:pt idx="61">
                  <c:v>39436</c:v>
                </c:pt>
                <c:pt idx="62">
                  <c:v>39437</c:v>
                </c:pt>
                <c:pt idx="63">
                  <c:v>39443</c:v>
                </c:pt>
                <c:pt idx="64">
                  <c:v>39444</c:v>
                </c:pt>
                <c:pt idx="65">
                  <c:v>39447</c:v>
                </c:pt>
                <c:pt idx="66">
                  <c:v>39450</c:v>
                </c:pt>
                <c:pt idx="67">
                  <c:v>39451</c:v>
                </c:pt>
                <c:pt idx="68">
                  <c:v>39454</c:v>
                </c:pt>
                <c:pt idx="69">
                  <c:v>39455</c:v>
                </c:pt>
                <c:pt idx="70">
                  <c:v>39456</c:v>
                </c:pt>
                <c:pt idx="71">
                  <c:v>39457</c:v>
                </c:pt>
                <c:pt idx="72">
                  <c:v>39458</c:v>
                </c:pt>
                <c:pt idx="73">
                  <c:v>39461</c:v>
                </c:pt>
                <c:pt idx="74">
                  <c:v>39462</c:v>
                </c:pt>
                <c:pt idx="75">
                  <c:v>39463</c:v>
                </c:pt>
                <c:pt idx="76">
                  <c:v>39464</c:v>
                </c:pt>
                <c:pt idx="77">
                  <c:v>39465</c:v>
                </c:pt>
                <c:pt idx="78">
                  <c:v>39468</c:v>
                </c:pt>
                <c:pt idx="79">
                  <c:v>39469</c:v>
                </c:pt>
                <c:pt idx="80">
                  <c:v>39470</c:v>
                </c:pt>
                <c:pt idx="81">
                  <c:v>39471</c:v>
                </c:pt>
                <c:pt idx="82">
                  <c:v>39472</c:v>
                </c:pt>
                <c:pt idx="83">
                  <c:v>39475</c:v>
                </c:pt>
                <c:pt idx="84">
                  <c:v>39476</c:v>
                </c:pt>
                <c:pt idx="85">
                  <c:v>39477</c:v>
                </c:pt>
                <c:pt idx="86">
                  <c:v>39478</c:v>
                </c:pt>
                <c:pt idx="87">
                  <c:v>39479</c:v>
                </c:pt>
                <c:pt idx="88">
                  <c:v>39482</c:v>
                </c:pt>
                <c:pt idx="89">
                  <c:v>39483</c:v>
                </c:pt>
                <c:pt idx="90">
                  <c:v>39484</c:v>
                </c:pt>
                <c:pt idx="91">
                  <c:v>39485</c:v>
                </c:pt>
                <c:pt idx="92">
                  <c:v>39486</c:v>
                </c:pt>
                <c:pt idx="93">
                  <c:v>39489</c:v>
                </c:pt>
                <c:pt idx="94">
                  <c:v>39490</c:v>
                </c:pt>
                <c:pt idx="95">
                  <c:v>39491</c:v>
                </c:pt>
                <c:pt idx="96">
                  <c:v>39492</c:v>
                </c:pt>
                <c:pt idx="97">
                  <c:v>39493</c:v>
                </c:pt>
                <c:pt idx="98">
                  <c:v>39496</c:v>
                </c:pt>
                <c:pt idx="99">
                  <c:v>39497</c:v>
                </c:pt>
                <c:pt idx="100">
                  <c:v>39498</c:v>
                </c:pt>
                <c:pt idx="101">
                  <c:v>39499</c:v>
                </c:pt>
                <c:pt idx="102">
                  <c:v>39500</c:v>
                </c:pt>
                <c:pt idx="103">
                  <c:v>39503</c:v>
                </c:pt>
                <c:pt idx="104">
                  <c:v>39504</c:v>
                </c:pt>
                <c:pt idx="105">
                  <c:v>39505</c:v>
                </c:pt>
                <c:pt idx="106">
                  <c:v>39506</c:v>
                </c:pt>
                <c:pt idx="107">
                  <c:v>39507</c:v>
                </c:pt>
                <c:pt idx="108">
                  <c:v>39510</c:v>
                </c:pt>
                <c:pt idx="109">
                  <c:v>39511</c:v>
                </c:pt>
                <c:pt idx="110">
                  <c:v>39512</c:v>
                </c:pt>
                <c:pt idx="111">
                  <c:v>39513</c:v>
                </c:pt>
                <c:pt idx="112">
                  <c:v>39514</c:v>
                </c:pt>
                <c:pt idx="113">
                  <c:v>39517</c:v>
                </c:pt>
                <c:pt idx="114">
                  <c:v>39518</c:v>
                </c:pt>
                <c:pt idx="115">
                  <c:v>39519</c:v>
                </c:pt>
                <c:pt idx="116">
                  <c:v>39520</c:v>
                </c:pt>
                <c:pt idx="117">
                  <c:v>39521</c:v>
                </c:pt>
                <c:pt idx="118">
                  <c:v>39524</c:v>
                </c:pt>
                <c:pt idx="119">
                  <c:v>39525</c:v>
                </c:pt>
                <c:pt idx="120">
                  <c:v>39526</c:v>
                </c:pt>
                <c:pt idx="121">
                  <c:v>39532</c:v>
                </c:pt>
                <c:pt idx="122">
                  <c:v>39533</c:v>
                </c:pt>
                <c:pt idx="123">
                  <c:v>39534</c:v>
                </c:pt>
                <c:pt idx="124">
                  <c:v>39535</c:v>
                </c:pt>
                <c:pt idx="125">
                  <c:v>39538</c:v>
                </c:pt>
                <c:pt idx="126">
                  <c:v>39539</c:v>
                </c:pt>
                <c:pt idx="127">
                  <c:v>39540</c:v>
                </c:pt>
                <c:pt idx="128">
                  <c:v>39541</c:v>
                </c:pt>
                <c:pt idx="129">
                  <c:v>39542</c:v>
                </c:pt>
                <c:pt idx="130">
                  <c:v>39545</c:v>
                </c:pt>
                <c:pt idx="131">
                  <c:v>39546</c:v>
                </c:pt>
                <c:pt idx="132">
                  <c:v>39547</c:v>
                </c:pt>
                <c:pt idx="133">
                  <c:v>39548</c:v>
                </c:pt>
                <c:pt idx="134">
                  <c:v>39549</c:v>
                </c:pt>
                <c:pt idx="135">
                  <c:v>39552</c:v>
                </c:pt>
                <c:pt idx="136">
                  <c:v>39553</c:v>
                </c:pt>
                <c:pt idx="137">
                  <c:v>39554</c:v>
                </c:pt>
                <c:pt idx="138">
                  <c:v>39555</c:v>
                </c:pt>
                <c:pt idx="139">
                  <c:v>39556</c:v>
                </c:pt>
                <c:pt idx="140">
                  <c:v>39559</c:v>
                </c:pt>
                <c:pt idx="141">
                  <c:v>39560</c:v>
                </c:pt>
                <c:pt idx="142">
                  <c:v>39561</c:v>
                </c:pt>
                <c:pt idx="143">
                  <c:v>39563</c:v>
                </c:pt>
                <c:pt idx="144">
                  <c:v>39566</c:v>
                </c:pt>
                <c:pt idx="145">
                  <c:v>39567</c:v>
                </c:pt>
                <c:pt idx="146">
                  <c:v>39568</c:v>
                </c:pt>
                <c:pt idx="147">
                  <c:v>39570</c:v>
                </c:pt>
                <c:pt idx="148">
                  <c:v>39573</c:v>
                </c:pt>
                <c:pt idx="149">
                  <c:v>39574</c:v>
                </c:pt>
                <c:pt idx="150">
                  <c:v>39575</c:v>
                </c:pt>
                <c:pt idx="151">
                  <c:v>39576</c:v>
                </c:pt>
                <c:pt idx="152">
                  <c:v>39577</c:v>
                </c:pt>
                <c:pt idx="153">
                  <c:v>39581</c:v>
                </c:pt>
                <c:pt idx="154">
                  <c:v>39582</c:v>
                </c:pt>
                <c:pt idx="155">
                  <c:v>39583</c:v>
                </c:pt>
                <c:pt idx="156">
                  <c:v>39584</c:v>
                </c:pt>
                <c:pt idx="157">
                  <c:v>39587</c:v>
                </c:pt>
                <c:pt idx="158">
                  <c:v>39588</c:v>
                </c:pt>
                <c:pt idx="159">
                  <c:v>39589</c:v>
                </c:pt>
                <c:pt idx="160">
                  <c:v>39590</c:v>
                </c:pt>
                <c:pt idx="161">
                  <c:v>39591</c:v>
                </c:pt>
                <c:pt idx="162">
                  <c:v>39594</c:v>
                </c:pt>
                <c:pt idx="163">
                  <c:v>39595</c:v>
                </c:pt>
                <c:pt idx="164">
                  <c:v>39596</c:v>
                </c:pt>
                <c:pt idx="165">
                  <c:v>39597</c:v>
                </c:pt>
                <c:pt idx="166">
                  <c:v>39598</c:v>
                </c:pt>
                <c:pt idx="167">
                  <c:v>39601</c:v>
                </c:pt>
                <c:pt idx="168">
                  <c:v>39602</c:v>
                </c:pt>
                <c:pt idx="169">
                  <c:v>39603</c:v>
                </c:pt>
                <c:pt idx="170">
                  <c:v>39604</c:v>
                </c:pt>
                <c:pt idx="171">
                  <c:v>39605</c:v>
                </c:pt>
                <c:pt idx="172">
                  <c:v>39608</c:v>
                </c:pt>
                <c:pt idx="173">
                  <c:v>39609</c:v>
                </c:pt>
                <c:pt idx="174">
                  <c:v>39610</c:v>
                </c:pt>
                <c:pt idx="175">
                  <c:v>39611</c:v>
                </c:pt>
                <c:pt idx="176">
                  <c:v>39612</c:v>
                </c:pt>
                <c:pt idx="177">
                  <c:v>39615</c:v>
                </c:pt>
                <c:pt idx="178">
                  <c:v>39617</c:v>
                </c:pt>
                <c:pt idx="179">
                  <c:v>39618</c:v>
                </c:pt>
                <c:pt idx="180">
                  <c:v>39619</c:v>
                </c:pt>
                <c:pt idx="181">
                  <c:v>39622</c:v>
                </c:pt>
                <c:pt idx="182">
                  <c:v>39623</c:v>
                </c:pt>
                <c:pt idx="183">
                  <c:v>39624</c:v>
                </c:pt>
                <c:pt idx="184">
                  <c:v>39625</c:v>
                </c:pt>
                <c:pt idx="185">
                  <c:v>39626</c:v>
                </c:pt>
                <c:pt idx="186">
                  <c:v>39629</c:v>
                </c:pt>
                <c:pt idx="187">
                  <c:v>39630</c:v>
                </c:pt>
                <c:pt idx="188">
                  <c:v>39631</c:v>
                </c:pt>
                <c:pt idx="189">
                  <c:v>39632</c:v>
                </c:pt>
                <c:pt idx="190">
                  <c:v>39633</c:v>
                </c:pt>
                <c:pt idx="191">
                  <c:v>39636</c:v>
                </c:pt>
                <c:pt idx="192">
                  <c:v>39637</c:v>
                </c:pt>
                <c:pt idx="193">
                  <c:v>39638</c:v>
                </c:pt>
                <c:pt idx="194">
                  <c:v>39639</c:v>
                </c:pt>
                <c:pt idx="195">
                  <c:v>39640</c:v>
                </c:pt>
                <c:pt idx="196">
                  <c:v>39643</c:v>
                </c:pt>
                <c:pt idx="197">
                  <c:v>39644</c:v>
                </c:pt>
                <c:pt idx="198">
                  <c:v>39645</c:v>
                </c:pt>
                <c:pt idx="199">
                  <c:v>39646</c:v>
                </c:pt>
                <c:pt idx="200">
                  <c:v>39647</c:v>
                </c:pt>
                <c:pt idx="201">
                  <c:v>39650</c:v>
                </c:pt>
                <c:pt idx="202">
                  <c:v>39651</c:v>
                </c:pt>
                <c:pt idx="203">
                  <c:v>39652</c:v>
                </c:pt>
                <c:pt idx="204">
                  <c:v>39653</c:v>
                </c:pt>
                <c:pt idx="205">
                  <c:v>39654</c:v>
                </c:pt>
                <c:pt idx="206">
                  <c:v>39657</c:v>
                </c:pt>
                <c:pt idx="207">
                  <c:v>39658</c:v>
                </c:pt>
                <c:pt idx="208">
                  <c:v>39659</c:v>
                </c:pt>
                <c:pt idx="209">
                  <c:v>39660</c:v>
                </c:pt>
                <c:pt idx="210">
                  <c:v>39661</c:v>
                </c:pt>
                <c:pt idx="211">
                  <c:v>39665</c:v>
                </c:pt>
                <c:pt idx="212">
                  <c:v>39666</c:v>
                </c:pt>
                <c:pt idx="213">
                  <c:v>39667</c:v>
                </c:pt>
                <c:pt idx="214">
                  <c:v>39668</c:v>
                </c:pt>
                <c:pt idx="215">
                  <c:v>39671</c:v>
                </c:pt>
                <c:pt idx="216">
                  <c:v>39672</c:v>
                </c:pt>
                <c:pt idx="217">
                  <c:v>39673</c:v>
                </c:pt>
                <c:pt idx="218">
                  <c:v>39674</c:v>
                </c:pt>
                <c:pt idx="219">
                  <c:v>39675</c:v>
                </c:pt>
                <c:pt idx="220">
                  <c:v>39678</c:v>
                </c:pt>
                <c:pt idx="221">
                  <c:v>39679</c:v>
                </c:pt>
                <c:pt idx="222">
                  <c:v>39680</c:v>
                </c:pt>
                <c:pt idx="223">
                  <c:v>39681</c:v>
                </c:pt>
                <c:pt idx="224">
                  <c:v>39682</c:v>
                </c:pt>
                <c:pt idx="225">
                  <c:v>39685</c:v>
                </c:pt>
                <c:pt idx="226">
                  <c:v>39686</c:v>
                </c:pt>
                <c:pt idx="227">
                  <c:v>39687</c:v>
                </c:pt>
                <c:pt idx="228">
                  <c:v>39688</c:v>
                </c:pt>
                <c:pt idx="229">
                  <c:v>39689</c:v>
                </c:pt>
                <c:pt idx="230">
                  <c:v>39692</c:v>
                </c:pt>
                <c:pt idx="231">
                  <c:v>39693</c:v>
                </c:pt>
                <c:pt idx="232">
                  <c:v>39694</c:v>
                </c:pt>
                <c:pt idx="233">
                  <c:v>39695</c:v>
                </c:pt>
                <c:pt idx="234">
                  <c:v>39696</c:v>
                </c:pt>
                <c:pt idx="235">
                  <c:v>39699</c:v>
                </c:pt>
                <c:pt idx="236">
                  <c:v>39700</c:v>
                </c:pt>
                <c:pt idx="237">
                  <c:v>39701</c:v>
                </c:pt>
                <c:pt idx="238">
                  <c:v>39702</c:v>
                </c:pt>
                <c:pt idx="239">
                  <c:v>39703</c:v>
                </c:pt>
                <c:pt idx="240">
                  <c:v>39706</c:v>
                </c:pt>
                <c:pt idx="241">
                  <c:v>39707</c:v>
                </c:pt>
                <c:pt idx="242">
                  <c:v>39708</c:v>
                </c:pt>
                <c:pt idx="243">
                  <c:v>39709</c:v>
                </c:pt>
                <c:pt idx="244">
                  <c:v>39710</c:v>
                </c:pt>
                <c:pt idx="245">
                  <c:v>39713</c:v>
                </c:pt>
                <c:pt idx="246">
                  <c:v>39714</c:v>
                </c:pt>
                <c:pt idx="247">
                  <c:v>39715</c:v>
                </c:pt>
                <c:pt idx="248">
                  <c:v>39716</c:v>
                </c:pt>
                <c:pt idx="249">
                  <c:v>39717</c:v>
                </c:pt>
              </c:numCache>
            </c:numRef>
          </c:cat>
          <c:val>
            <c:numRef>
              <c:f>'sedlabanki_is 1 '!$C$185:$C$434</c:f>
              <c:numCache>
                <c:formatCode>#,##0.0######</c:formatCode>
                <c:ptCount val="250"/>
                <c:pt idx="0">
                  <c:v>87.75</c:v>
                </c:pt>
                <c:pt idx="1">
                  <c:v>87.33</c:v>
                </c:pt>
                <c:pt idx="2">
                  <c:v>87.8</c:v>
                </c:pt>
                <c:pt idx="3">
                  <c:v>87.740000000000023</c:v>
                </c:pt>
                <c:pt idx="4">
                  <c:v>87.48</c:v>
                </c:pt>
                <c:pt idx="5">
                  <c:v>87.26</c:v>
                </c:pt>
                <c:pt idx="6">
                  <c:v>86.77</c:v>
                </c:pt>
                <c:pt idx="7">
                  <c:v>86.31</c:v>
                </c:pt>
                <c:pt idx="8">
                  <c:v>85.8</c:v>
                </c:pt>
                <c:pt idx="9">
                  <c:v>85.31</c:v>
                </c:pt>
                <c:pt idx="10">
                  <c:v>85.440000000000026</c:v>
                </c:pt>
                <c:pt idx="11">
                  <c:v>85.210000000000022</c:v>
                </c:pt>
                <c:pt idx="12">
                  <c:v>85.35</c:v>
                </c:pt>
                <c:pt idx="13">
                  <c:v>85.38</c:v>
                </c:pt>
                <c:pt idx="14">
                  <c:v>86.210000000000022</c:v>
                </c:pt>
                <c:pt idx="15">
                  <c:v>85.82</c:v>
                </c:pt>
                <c:pt idx="16">
                  <c:v>85.460000000000022</c:v>
                </c:pt>
                <c:pt idx="17">
                  <c:v>85.45</c:v>
                </c:pt>
                <c:pt idx="18">
                  <c:v>87.410000000000025</c:v>
                </c:pt>
                <c:pt idx="19">
                  <c:v>86.149999999999991</c:v>
                </c:pt>
                <c:pt idx="20">
                  <c:v>86.490000000000023</c:v>
                </c:pt>
                <c:pt idx="21">
                  <c:v>86.910000000000025</c:v>
                </c:pt>
                <c:pt idx="22">
                  <c:v>86.940000000000026</c:v>
                </c:pt>
                <c:pt idx="23">
                  <c:v>86.89</c:v>
                </c:pt>
                <c:pt idx="24">
                  <c:v>86.98</c:v>
                </c:pt>
                <c:pt idx="25">
                  <c:v>86.56</c:v>
                </c:pt>
                <c:pt idx="26">
                  <c:v>84.86999999999999</c:v>
                </c:pt>
                <c:pt idx="27">
                  <c:v>85.36999999999999</c:v>
                </c:pt>
                <c:pt idx="28">
                  <c:v>85.61999999999999</c:v>
                </c:pt>
                <c:pt idx="29">
                  <c:v>85.36999999999999</c:v>
                </c:pt>
                <c:pt idx="30">
                  <c:v>85.83</c:v>
                </c:pt>
                <c:pt idx="31">
                  <c:v>88.149999999999991</c:v>
                </c:pt>
                <c:pt idx="32">
                  <c:v>88.11999999999999</c:v>
                </c:pt>
                <c:pt idx="33">
                  <c:v>88.36999999999999</c:v>
                </c:pt>
                <c:pt idx="34">
                  <c:v>88.39</c:v>
                </c:pt>
                <c:pt idx="35">
                  <c:v>87.57</c:v>
                </c:pt>
                <c:pt idx="36">
                  <c:v>88.58</c:v>
                </c:pt>
                <c:pt idx="37">
                  <c:v>89.23</c:v>
                </c:pt>
                <c:pt idx="38">
                  <c:v>89.11999999999999</c:v>
                </c:pt>
                <c:pt idx="39">
                  <c:v>91.05</c:v>
                </c:pt>
                <c:pt idx="40">
                  <c:v>92.36</c:v>
                </c:pt>
                <c:pt idx="41">
                  <c:v>92.76</c:v>
                </c:pt>
                <c:pt idx="42">
                  <c:v>92.86</c:v>
                </c:pt>
                <c:pt idx="43">
                  <c:v>92.66</c:v>
                </c:pt>
                <c:pt idx="44">
                  <c:v>93.36</c:v>
                </c:pt>
                <c:pt idx="45">
                  <c:v>92.58</c:v>
                </c:pt>
                <c:pt idx="46">
                  <c:v>90.43</c:v>
                </c:pt>
                <c:pt idx="47">
                  <c:v>90.01</c:v>
                </c:pt>
                <c:pt idx="48">
                  <c:v>90.27</c:v>
                </c:pt>
                <c:pt idx="49">
                  <c:v>90.63</c:v>
                </c:pt>
                <c:pt idx="50">
                  <c:v>91.64</c:v>
                </c:pt>
                <c:pt idx="51">
                  <c:v>89.84</c:v>
                </c:pt>
                <c:pt idx="52">
                  <c:v>90.23</c:v>
                </c:pt>
                <c:pt idx="53">
                  <c:v>90.34</c:v>
                </c:pt>
                <c:pt idx="54">
                  <c:v>89.97</c:v>
                </c:pt>
                <c:pt idx="55">
                  <c:v>89.940000000000026</c:v>
                </c:pt>
                <c:pt idx="56">
                  <c:v>89.38</c:v>
                </c:pt>
                <c:pt idx="57">
                  <c:v>90.410000000000025</c:v>
                </c:pt>
                <c:pt idx="58">
                  <c:v>91.35</c:v>
                </c:pt>
                <c:pt idx="59">
                  <c:v>90.710000000000022</c:v>
                </c:pt>
                <c:pt idx="60">
                  <c:v>91.11</c:v>
                </c:pt>
                <c:pt idx="61">
                  <c:v>91.26</c:v>
                </c:pt>
                <c:pt idx="62">
                  <c:v>91.66</c:v>
                </c:pt>
                <c:pt idx="63">
                  <c:v>91.66</c:v>
                </c:pt>
                <c:pt idx="64">
                  <c:v>91.179999999999978</c:v>
                </c:pt>
                <c:pt idx="65">
                  <c:v>91.2</c:v>
                </c:pt>
                <c:pt idx="66">
                  <c:v>92.39</c:v>
                </c:pt>
                <c:pt idx="67">
                  <c:v>90.4</c:v>
                </c:pt>
                <c:pt idx="68">
                  <c:v>90.93</c:v>
                </c:pt>
                <c:pt idx="69">
                  <c:v>91.06</c:v>
                </c:pt>
                <c:pt idx="70">
                  <c:v>92.57</c:v>
                </c:pt>
                <c:pt idx="71">
                  <c:v>91.98</c:v>
                </c:pt>
                <c:pt idx="72">
                  <c:v>92.910000000000025</c:v>
                </c:pt>
                <c:pt idx="73">
                  <c:v>94.9</c:v>
                </c:pt>
                <c:pt idx="74">
                  <c:v>95.07</c:v>
                </c:pt>
                <c:pt idx="75">
                  <c:v>96.3</c:v>
                </c:pt>
                <c:pt idx="76">
                  <c:v>95.679999999999978</c:v>
                </c:pt>
                <c:pt idx="77">
                  <c:v>95.410000000000025</c:v>
                </c:pt>
                <c:pt idx="78">
                  <c:v>95.61</c:v>
                </c:pt>
                <c:pt idx="79">
                  <c:v>97.26</c:v>
                </c:pt>
                <c:pt idx="80">
                  <c:v>96.84</c:v>
                </c:pt>
                <c:pt idx="81">
                  <c:v>97.26</c:v>
                </c:pt>
                <c:pt idx="82">
                  <c:v>95.710000000000022</c:v>
                </c:pt>
                <c:pt idx="83">
                  <c:v>95.78</c:v>
                </c:pt>
                <c:pt idx="84">
                  <c:v>95.460000000000022</c:v>
                </c:pt>
                <c:pt idx="85">
                  <c:v>95.29</c:v>
                </c:pt>
                <c:pt idx="86">
                  <c:v>96.649999999999991</c:v>
                </c:pt>
                <c:pt idx="87">
                  <c:v>96.240000000000023</c:v>
                </c:pt>
                <c:pt idx="88">
                  <c:v>95.8</c:v>
                </c:pt>
                <c:pt idx="89">
                  <c:v>95.8</c:v>
                </c:pt>
                <c:pt idx="90">
                  <c:v>96.4</c:v>
                </c:pt>
                <c:pt idx="91">
                  <c:v>97.7</c:v>
                </c:pt>
                <c:pt idx="92">
                  <c:v>97.8</c:v>
                </c:pt>
                <c:pt idx="93">
                  <c:v>99.45</c:v>
                </c:pt>
                <c:pt idx="94">
                  <c:v>99.47</c:v>
                </c:pt>
                <c:pt idx="95">
                  <c:v>97.85</c:v>
                </c:pt>
                <c:pt idx="96">
                  <c:v>97.7</c:v>
                </c:pt>
                <c:pt idx="97">
                  <c:v>97.98</c:v>
                </c:pt>
                <c:pt idx="98">
                  <c:v>97.86</c:v>
                </c:pt>
                <c:pt idx="99">
                  <c:v>98.36</c:v>
                </c:pt>
                <c:pt idx="100">
                  <c:v>98.64</c:v>
                </c:pt>
                <c:pt idx="101">
                  <c:v>98.86999999999999</c:v>
                </c:pt>
                <c:pt idx="102">
                  <c:v>99.27</c:v>
                </c:pt>
                <c:pt idx="103">
                  <c:v>98.69</c:v>
                </c:pt>
                <c:pt idx="104">
                  <c:v>98.11</c:v>
                </c:pt>
                <c:pt idx="105">
                  <c:v>98.4</c:v>
                </c:pt>
                <c:pt idx="106">
                  <c:v>98.8</c:v>
                </c:pt>
                <c:pt idx="107">
                  <c:v>99.8</c:v>
                </c:pt>
                <c:pt idx="108">
                  <c:v>100.77</c:v>
                </c:pt>
                <c:pt idx="109">
                  <c:v>100.54</c:v>
                </c:pt>
                <c:pt idx="110">
                  <c:v>100.58</c:v>
                </c:pt>
                <c:pt idx="111">
                  <c:v>101.59</c:v>
                </c:pt>
                <c:pt idx="112">
                  <c:v>104.76</c:v>
                </c:pt>
                <c:pt idx="113">
                  <c:v>105.16</c:v>
                </c:pt>
                <c:pt idx="114">
                  <c:v>105.27</c:v>
                </c:pt>
                <c:pt idx="115">
                  <c:v>105.41000000000012</c:v>
                </c:pt>
                <c:pt idx="116">
                  <c:v>109.48</c:v>
                </c:pt>
                <c:pt idx="117">
                  <c:v>108.86</c:v>
                </c:pt>
                <c:pt idx="118">
                  <c:v>118.35</c:v>
                </c:pt>
                <c:pt idx="119">
                  <c:v>122.71000000000002</c:v>
                </c:pt>
                <c:pt idx="120">
                  <c:v>122.51</c:v>
                </c:pt>
                <c:pt idx="121">
                  <c:v>116.54</c:v>
                </c:pt>
                <c:pt idx="122">
                  <c:v>120.35</c:v>
                </c:pt>
                <c:pt idx="123">
                  <c:v>117.75</c:v>
                </c:pt>
                <c:pt idx="124">
                  <c:v>122.97</c:v>
                </c:pt>
                <c:pt idx="125">
                  <c:v>121.28</c:v>
                </c:pt>
                <c:pt idx="126">
                  <c:v>120.67999999999998</c:v>
                </c:pt>
                <c:pt idx="127">
                  <c:v>117.56</c:v>
                </c:pt>
                <c:pt idx="128">
                  <c:v>116.57</c:v>
                </c:pt>
                <c:pt idx="129">
                  <c:v>117.03</c:v>
                </c:pt>
                <c:pt idx="130">
                  <c:v>113.58</c:v>
                </c:pt>
                <c:pt idx="131">
                  <c:v>114.41000000000012</c:v>
                </c:pt>
                <c:pt idx="132">
                  <c:v>113.16999999999999</c:v>
                </c:pt>
                <c:pt idx="133">
                  <c:v>114.85</c:v>
                </c:pt>
                <c:pt idx="134">
                  <c:v>115.64</c:v>
                </c:pt>
                <c:pt idx="135">
                  <c:v>117.49000000000002</c:v>
                </c:pt>
                <c:pt idx="136">
                  <c:v>118.14999999999999</c:v>
                </c:pt>
                <c:pt idx="137">
                  <c:v>118.2</c:v>
                </c:pt>
                <c:pt idx="138">
                  <c:v>117.86</c:v>
                </c:pt>
                <c:pt idx="139">
                  <c:v>119.99000000000002</c:v>
                </c:pt>
                <c:pt idx="140">
                  <c:v>119.29</c:v>
                </c:pt>
                <c:pt idx="141">
                  <c:v>118.34</c:v>
                </c:pt>
                <c:pt idx="142">
                  <c:v>117.44000000000032</c:v>
                </c:pt>
                <c:pt idx="143">
                  <c:v>115.01</c:v>
                </c:pt>
                <c:pt idx="144">
                  <c:v>114.57</c:v>
                </c:pt>
                <c:pt idx="145">
                  <c:v>115.22</c:v>
                </c:pt>
                <c:pt idx="146">
                  <c:v>115.81</c:v>
                </c:pt>
                <c:pt idx="147">
                  <c:v>115.92</c:v>
                </c:pt>
                <c:pt idx="148">
                  <c:v>118.35</c:v>
                </c:pt>
                <c:pt idx="149">
                  <c:v>119.46000000000002</c:v>
                </c:pt>
                <c:pt idx="150">
                  <c:v>118.69</c:v>
                </c:pt>
                <c:pt idx="151">
                  <c:v>118.44000000000032</c:v>
                </c:pt>
                <c:pt idx="152">
                  <c:v>122.4</c:v>
                </c:pt>
                <c:pt idx="153">
                  <c:v>122.03</c:v>
                </c:pt>
                <c:pt idx="154">
                  <c:v>122.99000000000002</c:v>
                </c:pt>
                <c:pt idx="155">
                  <c:v>120.16</c:v>
                </c:pt>
                <c:pt idx="156">
                  <c:v>114.54</c:v>
                </c:pt>
                <c:pt idx="157">
                  <c:v>113.64999999999999</c:v>
                </c:pt>
                <c:pt idx="158">
                  <c:v>115.59</c:v>
                </c:pt>
                <c:pt idx="159">
                  <c:v>115.72</c:v>
                </c:pt>
                <c:pt idx="160">
                  <c:v>114.75</c:v>
                </c:pt>
                <c:pt idx="161">
                  <c:v>113.55</c:v>
                </c:pt>
                <c:pt idx="162">
                  <c:v>113.7</c:v>
                </c:pt>
                <c:pt idx="163">
                  <c:v>113.86</c:v>
                </c:pt>
                <c:pt idx="164">
                  <c:v>115.08</c:v>
                </c:pt>
                <c:pt idx="165">
                  <c:v>115.06</c:v>
                </c:pt>
                <c:pt idx="166">
                  <c:v>115.74000000000002</c:v>
                </c:pt>
                <c:pt idx="167">
                  <c:v>116.86999999999999</c:v>
                </c:pt>
                <c:pt idx="168">
                  <c:v>119.04</c:v>
                </c:pt>
                <c:pt idx="169">
                  <c:v>119.63</c:v>
                </c:pt>
                <c:pt idx="170">
                  <c:v>118.96000000000002</c:v>
                </c:pt>
                <c:pt idx="171">
                  <c:v>118.36</c:v>
                </c:pt>
                <c:pt idx="172">
                  <c:v>119.11</c:v>
                </c:pt>
                <c:pt idx="173">
                  <c:v>118.76</c:v>
                </c:pt>
                <c:pt idx="174">
                  <c:v>120.47</c:v>
                </c:pt>
                <c:pt idx="175">
                  <c:v>121.01</c:v>
                </c:pt>
                <c:pt idx="176">
                  <c:v>121.78</c:v>
                </c:pt>
                <c:pt idx="177">
                  <c:v>122.14</c:v>
                </c:pt>
                <c:pt idx="178">
                  <c:v>124.22</c:v>
                </c:pt>
                <c:pt idx="179">
                  <c:v>127.24000000000002</c:v>
                </c:pt>
                <c:pt idx="180">
                  <c:v>125.51</c:v>
                </c:pt>
                <c:pt idx="181">
                  <c:v>127.75</c:v>
                </c:pt>
                <c:pt idx="182">
                  <c:v>131.44</c:v>
                </c:pt>
                <c:pt idx="183">
                  <c:v>129.12</c:v>
                </c:pt>
                <c:pt idx="184">
                  <c:v>126.61999999999999</c:v>
                </c:pt>
                <c:pt idx="185">
                  <c:v>128.43</c:v>
                </c:pt>
                <c:pt idx="186">
                  <c:v>125.33</c:v>
                </c:pt>
                <c:pt idx="187">
                  <c:v>125.66</c:v>
                </c:pt>
                <c:pt idx="188">
                  <c:v>124.11</c:v>
                </c:pt>
                <c:pt idx="189">
                  <c:v>124.75</c:v>
                </c:pt>
                <c:pt idx="190">
                  <c:v>121.23</c:v>
                </c:pt>
                <c:pt idx="191">
                  <c:v>120.35</c:v>
                </c:pt>
                <c:pt idx="192">
                  <c:v>121.04</c:v>
                </c:pt>
                <c:pt idx="193">
                  <c:v>118.97</c:v>
                </c:pt>
                <c:pt idx="194">
                  <c:v>118.66</c:v>
                </c:pt>
                <c:pt idx="195">
                  <c:v>119.97</c:v>
                </c:pt>
                <c:pt idx="196">
                  <c:v>121.66999999999999</c:v>
                </c:pt>
                <c:pt idx="197">
                  <c:v>124.43</c:v>
                </c:pt>
                <c:pt idx="198">
                  <c:v>124.16</c:v>
                </c:pt>
                <c:pt idx="199">
                  <c:v>121.8</c:v>
                </c:pt>
                <c:pt idx="200">
                  <c:v>125.57</c:v>
                </c:pt>
                <c:pt idx="201">
                  <c:v>124.3</c:v>
                </c:pt>
                <c:pt idx="202">
                  <c:v>125.76</c:v>
                </c:pt>
                <c:pt idx="203">
                  <c:v>125.03</c:v>
                </c:pt>
                <c:pt idx="204">
                  <c:v>126.04</c:v>
                </c:pt>
                <c:pt idx="205">
                  <c:v>127.8</c:v>
                </c:pt>
                <c:pt idx="206">
                  <c:v>129.58000000000001</c:v>
                </c:pt>
                <c:pt idx="207">
                  <c:v>126.49000000000002</c:v>
                </c:pt>
                <c:pt idx="208">
                  <c:v>124.7</c:v>
                </c:pt>
                <c:pt idx="209">
                  <c:v>123.83</c:v>
                </c:pt>
                <c:pt idx="210">
                  <c:v>123.52</c:v>
                </c:pt>
                <c:pt idx="211">
                  <c:v>122.69</c:v>
                </c:pt>
                <c:pt idx="212">
                  <c:v>121.92</c:v>
                </c:pt>
                <c:pt idx="213">
                  <c:v>123.1</c:v>
                </c:pt>
                <c:pt idx="214">
                  <c:v>125.07</c:v>
                </c:pt>
                <c:pt idx="215">
                  <c:v>122.29</c:v>
                </c:pt>
                <c:pt idx="216">
                  <c:v>122.13</c:v>
                </c:pt>
                <c:pt idx="217">
                  <c:v>122.34</c:v>
                </c:pt>
                <c:pt idx="218">
                  <c:v>120.77</c:v>
                </c:pt>
                <c:pt idx="219">
                  <c:v>121.05</c:v>
                </c:pt>
                <c:pt idx="220">
                  <c:v>120.47</c:v>
                </c:pt>
                <c:pt idx="221">
                  <c:v>121.2</c:v>
                </c:pt>
                <c:pt idx="222">
                  <c:v>121.72</c:v>
                </c:pt>
                <c:pt idx="223">
                  <c:v>121.96000000000002</c:v>
                </c:pt>
                <c:pt idx="224">
                  <c:v>120.91000000000012</c:v>
                </c:pt>
                <c:pt idx="225">
                  <c:v>120.64999999999999</c:v>
                </c:pt>
                <c:pt idx="226">
                  <c:v>121.76</c:v>
                </c:pt>
                <c:pt idx="227">
                  <c:v>121.64999999999999</c:v>
                </c:pt>
                <c:pt idx="228">
                  <c:v>121.8</c:v>
                </c:pt>
                <c:pt idx="229">
                  <c:v>122.09</c:v>
                </c:pt>
                <c:pt idx="230">
                  <c:v>122.81</c:v>
                </c:pt>
                <c:pt idx="231">
                  <c:v>122.02</c:v>
                </c:pt>
                <c:pt idx="232">
                  <c:v>122.75</c:v>
                </c:pt>
                <c:pt idx="233">
                  <c:v>123.36</c:v>
                </c:pt>
                <c:pt idx="234">
                  <c:v>125.44000000000032</c:v>
                </c:pt>
                <c:pt idx="235">
                  <c:v>123.92</c:v>
                </c:pt>
                <c:pt idx="236">
                  <c:v>126.52</c:v>
                </c:pt>
                <c:pt idx="237">
                  <c:v>128.44999999999999</c:v>
                </c:pt>
                <c:pt idx="238">
                  <c:v>126.78</c:v>
                </c:pt>
                <c:pt idx="239">
                  <c:v>127.88</c:v>
                </c:pt>
                <c:pt idx="240">
                  <c:v>130</c:v>
                </c:pt>
                <c:pt idx="241">
                  <c:v>130.51</c:v>
                </c:pt>
                <c:pt idx="242">
                  <c:v>131.5</c:v>
                </c:pt>
                <c:pt idx="243">
                  <c:v>135.69999999999999</c:v>
                </c:pt>
                <c:pt idx="244">
                  <c:v>131.66</c:v>
                </c:pt>
                <c:pt idx="245">
                  <c:v>130.41</c:v>
                </c:pt>
                <c:pt idx="246">
                  <c:v>138.41999999999999</c:v>
                </c:pt>
                <c:pt idx="247">
                  <c:v>139.70999999999998</c:v>
                </c:pt>
                <c:pt idx="248">
                  <c:v>136.18</c:v>
                </c:pt>
                <c:pt idx="249">
                  <c:v>141.10999999999999</c:v>
                </c:pt>
              </c:numCache>
            </c:numRef>
          </c:val>
        </c:ser>
        <c:marker val="1"/>
        <c:axId val="67753088"/>
        <c:axId val="67755008"/>
      </c:lineChart>
      <c:dateAx>
        <c:axId val="67753088"/>
        <c:scaling>
          <c:orientation val="minMax"/>
        </c:scaling>
        <c:axPos val="t"/>
        <c:numFmt formatCode="d/m/yyyy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67755008"/>
        <c:crosses val="autoZero"/>
        <c:auto val="1"/>
        <c:lblOffset val="100"/>
      </c:dateAx>
      <c:valAx>
        <c:axId val="67755008"/>
        <c:scaling>
          <c:orientation val="maxMin"/>
          <c:max val="18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is-IS" sz="1800" b="0" noProof="0"/>
                </a:pPr>
                <a:r>
                  <a:rPr lang="is-IS" sz="1800" b="0" noProof="0" smtClean="0"/>
                  <a:t>Íslenzkar krónur (ISK)</a:t>
                </a:r>
                <a:endParaRPr lang="is-IS" sz="1800" b="0" noProof="0"/>
              </a:p>
            </c:rich>
          </c:tx>
          <c:layout>
            <c:manualLayout>
              <c:xMode val="edge"/>
              <c:yMode val="edge"/>
              <c:x val="1.4035087719298249E-2"/>
              <c:y val="0.33772297415239377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800"/>
            </a:pPr>
            <a:endParaRPr lang="is-IS"/>
          </a:p>
        </c:txPr>
        <c:crossAx val="67753088"/>
        <c:crosses val="autoZero"/>
        <c:crossBetween val="between"/>
      </c:valAx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'5 Gini'!$B$1</c:f>
              <c:strCache>
                <c:ptCount val="1"/>
                <c:pt idx="0">
                  <c:v>Gini</c:v>
                </c:pt>
              </c:strCache>
            </c:strRef>
          </c:tx>
          <c:cat>
            <c:numRef>
              <c:f>'5 Gini'!$A$2:$A$17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'5 Gini'!$B$2:$B$17</c:f>
              <c:numCache>
                <c:formatCode>0.0</c:formatCode>
                <c:ptCount val="16"/>
                <c:pt idx="0">
                  <c:v>21.06147845843509</c:v>
                </c:pt>
                <c:pt idx="1">
                  <c:v>21.290745952093083</c:v>
                </c:pt>
                <c:pt idx="2">
                  <c:v>21.345841505189423</c:v>
                </c:pt>
                <c:pt idx="3">
                  <c:v>22.262325297468038</c:v>
                </c:pt>
                <c:pt idx="4">
                  <c:v>22.669940435429726</c:v>
                </c:pt>
                <c:pt idx="5">
                  <c:v>23.647377146439755</c:v>
                </c:pt>
                <c:pt idx="6">
                  <c:v>24.912886341827789</c:v>
                </c:pt>
                <c:pt idx="7">
                  <c:v>25.842164562587527</c:v>
                </c:pt>
                <c:pt idx="8">
                  <c:v>27.162202192261653</c:v>
                </c:pt>
                <c:pt idx="9">
                  <c:v>28.169667945381196</c:v>
                </c:pt>
                <c:pt idx="10">
                  <c:v>29.94453980791328</c:v>
                </c:pt>
                <c:pt idx="11">
                  <c:v>30.786519023112486</c:v>
                </c:pt>
                <c:pt idx="12">
                  <c:v>35.504513846862011</c:v>
                </c:pt>
                <c:pt idx="13">
                  <c:v>37.215778492681061</c:v>
                </c:pt>
                <c:pt idx="14">
                  <c:v>42.28414311668012</c:v>
                </c:pt>
                <c:pt idx="15">
                  <c:v>33.128596126975516</c:v>
                </c:pt>
              </c:numCache>
            </c:numRef>
          </c:val>
        </c:ser>
        <c:shape val="box"/>
        <c:axId val="81359232"/>
        <c:axId val="81361536"/>
        <c:axId val="0"/>
      </c:bar3DChart>
      <c:catAx>
        <c:axId val="81359232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600"/>
            </a:pPr>
            <a:endParaRPr lang="is-IS"/>
          </a:p>
        </c:txPr>
        <c:crossAx val="81361536"/>
        <c:crosses val="autoZero"/>
        <c:auto val="1"/>
        <c:lblAlgn val="ctr"/>
        <c:lblOffset val="100"/>
      </c:catAx>
      <c:valAx>
        <c:axId val="8136153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800"/>
            </a:pPr>
            <a:endParaRPr lang="is-IS"/>
          </a:p>
        </c:txPr>
        <c:crossAx val="81359232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BFB6E-FFC0-49C0-847E-FED6F66306A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B15CE-851D-4939-942C-6FE62E4AEC7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sz="1600" noProof="0" smtClean="0"/>
            <a:t>Þjóðarauður</a:t>
          </a:r>
          <a:endParaRPr lang="is-IS" sz="1600" noProof="0"/>
        </a:p>
      </dgm:t>
    </dgm:pt>
    <dgm:pt modelId="{3D7095AF-398D-4A36-887D-0FE5551868E1}" type="parTrans" cxnId="{EBA61F88-5790-48DD-B3AB-CB9F9D99DA28}">
      <dgm:prSet/>
      <dgm:spPr/>
      <dgm:t>
        <a:bodyPr/>
        <a:lstStyle/>
        <a:p>
          <a:endParaRPr lang="en-US"/>
        </a:p>
      </dgm:t>
    </dgm:pt>
    <dgm:pt modelId="{032264F3-85BF-466A-92D2-F45CA9702720}" type="sibTrans" cxnId="{EBA61F88-5790-48DD-B3AB-CB9F9D99DA28}">
      <dgm:prSet/>
      <dgm:spPr/>
      <dgm:t>
        <a:bodyPr/>
        <a:lstStyle/>
        <a:p>
          <a:endParaRPr lang="en-US"/>
        </a:p>
      </dgm:t>
    </dgm:pt>
    <dgm:pt modelId="{30E12EE7-A757-4A47-B51D-7EAF06483F8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sz="1600" noProof="0" smtClean="0"/>
            <a:t>Mannauður</a:t>
          </a:r>
          <a:endParaRPr lang="is-IS" sz="1600" noProof="0"/>
        </a:p>
      </dgm:t>
    </dgm:pt>
    <dgm:pt modelId="{CB34BB71-5E24-4A82-BE15-AEE4AF33621E}" type="parTrans" cxnId="{486DECA5-30EB-4990-8D5D-E82959031404}">
      <dgm:prSet/>
      <dgm:spPr/>
      <dgm:t>
        <a:bodyPr/>
        <a:lstStyle/>
        <a:p>
          <a:endParaRPr lang="en-US"/>
        </a:p>
      </dgm:t>
    </dgm:pt>
    <dgm:pt modelId="{8C38B3A6-750C-464E-A75C-9B10D20D9F61}" type="sibTrans" cxnId="{486DECA5-30EB-4990-8D5D-E82959031404}">
      <dgm:prSet/>
      <dgm:spPr/>
      <dgm:t>
        <a:bodyPr/>
        <a:lstStyle/>
        <a:p>
          <a:endParaRPr lang="en-US"/>
        </a:p>
      </dgm:t>
    </dgm:pt>
    <dgm:pt modelId="{41A8D32D-AF06-4404-B163-DA12CA36DC4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sz="2000" noProof="0" dirty="0" smtClean="0"/>
            <a:t>Fjármagn</a:t>
          </a:r>
          <a:endParaRPr lang="is-IS" sz="2000" noProof="0" dirty="0"/>
        </a:p>
      </dgm:t>
    </dgm:pt>
    <dgm:pt modelId="{26E8BF2D-B8B5-4FBD-B1ED-9E35C702BF02}" type="parTrans" cxnId="{CCD79242-EF32-4E05-9C88-232A2B2DD897}">
      <dgm:prSet/>
      <dgm:spPr/>
      <dgm:t>
        <a:bodyPr/>
        <a:lstStyle/>
        <a:p>
          <a:endParaRPr lang="en-US"/>
        </a:p>
      </dgm:t>
    </dgm:pt>
    <dgm:pt modelId="{D994828D-9AB3-4174-AE57-A20EF4A77D85}" type="sibTrans" cxnId="{CCD79242-EF32-4E05-9C88-232A2B2DD897}">
      <dgm:prSet/>
      <dgm:spPr/>
      <dgm:t>
        <a:bodyPr/>
        <a:lstStyle/>
        <a:p>
          <a:endParaRPr lang="en-US"/>
        </a:p>
      </dgm:t>
    </dgm:pt>
    <dgm:pt modelId="{6B7324C7-84A9-4F9D-8D0F-4F956BEFD34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is-IS" sz="2000" noProof="0" dirty="0" smtClean="0"/>
            <a:t>Fé</a:t>
          </a:r>
          <a:endParaRPr lang="is-IS" sz="2000" noProof="0" dirty="0"/>
        </a:p>
      </dgm:t>
    </dgm:pt>
    <dgm:pt modelId="{258DB83F-FBA0-42A0-807E-FE9B1016BB2E}" type="parTrans" cxnId="{E0034CE7-5C3A-4FE9-BBF5-D9C2D55C6470}">
      <dgm:prSet/>
      <dgm:spPr/>
      <dgm:t>
        <a:bodyPr/>
        <a:lstStyle/>
        <a:p>
          <a:endParaRPr lang="en-US"/>
        </a:p>
      </dgm:t>
    </dgm:pt>
    <dgm:pt modelId="{7CF4359A-FBB6-4422-9601-DFA8875EA1C5}" type="sibTrans" cxnId="{E0034CE7-5C3A-4FE9-BBF5-D9C2D55C6470}">
      <dgm:prSet/>
      <dgm:spPr/>
      <dgm:t>
        <a:bodyPr/>
        <a:lstStyle/>
        <a:p>
          <a:endParaRPr lang="en-US"/>
        </a:p>
      </dgm:t>
    </dgm:pt>
    <dgm:pt modelId="{0D702473-96A4-4D89-98B6-DF07B1927956}" type="pres">
      <dgm:prSet presAssocID="{C97BFB6E-FFC0-49C0-847E-FED6F66306A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E7811-F898-450C-80D1-D77791A9B16A}" type="pres">
      <dgm:prSet presAssocID="{C97BFB6E-FFC0-49C0-847E-FED6F66306AC}" presName="comp1" presStyleCnt="0"/>
      <dgm:spPr/>
    </dgm:pt>
    <dgm:pt modelId="{F6C4B958-A5A8-474D-B820-B2A1D4E82FBB}" type="pres">
      <dgm:prSet presAssocID="{C97BFB6E-FFC0-49C0-847E-FED6F66306AC}" presName="circle1" presStyleLbl="node1" presStyleIdx="0" presStyleCnt="4"/>
      <dgm:spPr/>
      <dgm:t>
        <a:bodyPr/>
        <a:lstStyle/>
        <a:p>
          <a:endParaRPr lang="en-US"/>
        </a:p>
      </dgm:t>
    </dgm:pt>
    <dgm:pt modelId="{21CDEDB3-3F68-4D92-93F8-B4A5B63FA76A}" type="pres">
      <dgm:prSet presAssocID="{C97BFB6E-FFC0-49C0-847E-FED6F66306A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D898-5647-45DC-8FBD-02224ED8DA85}" type="pres">
      <dgm:prSet presAssocID="{C97BFB6E-FFC0-49C0-847E-FED6F66306AC}" presName="comp2" presStyleCnt="0"/>
      <dgm:spPr/>
    </dgm:pt>
    <dgm:pt modelId="{F34A1408-F771-49D2-9B76-C0DCA94BB1BC}" type="pres">
      <dgm:prSet presAssocID="{C97BFB6E-FFC0-49C0-847E-FED6F66306AC}" presName="circle2" presStyleLbl="node1" presStyleIdx="1" presStyleCnt="4"/>
      <dgm:spPr/>
      <dgm:t>
        <a:bodyPr/>
        <a:lstStyle/>
        <a:p>
          <a:endParaRPr lang="en-US"/>
        </a:p>
      </dgm:t>
    </dgm:pt>
    <dgm:pt modelId="{64031CC2-280D-4DBF-B962-648734BEA37F}" type="pres">
      <dgm:prSet presAssocID="{C97BFB6E-FFC0-49C0-847E-FED6F66306A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43DAC-BCBE-4CA0-8A48-97CCC83A5ACF}" type="pres">
      <dgm:prSet presAssocID="{C97BFB6E-FFC0-49C0-847E-FED6F66306AC}" presName="comp3" presStyleCnt="0"/>
      <dgm:spPr/>
    </dgm:pt>
    <dgm:pt modelId="{EE530727-1E1A-4971-A78D-E3DAD131AFBA}" type="pres">
      <dgm:prSet presAssocID="{C97BFB6E-FFC0-49C0-847E-FED6F66306AC}" presName="circle3" presStyleLbl="node1" presStyleIdx="2" presStyleCnt="4"/>
      <dgm:spPr/>
      <dgm:t>
        <a:bodyPr/>
        <a:lstStyle/>
        <a:p>
          <a:endParaRPr lang="en-US"/>
        </a:p>
      </dgm:t>
    </dgm:pt>
    <dgm:pt modelId="{30A7B283-E6ED-40F5-A0AC-59A16DADB34C}" type="pres">
      <dgm:prSet presAssocID="{C97BFB6E-FFC0-49C0-847E-FED6F66306A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6AD42-8214-4D67-8555-0105166C39AF}" type="pres">
      <dgm:prSet presAssocID="{C97BFB6E-FFC0-49C0-847E-FED6F66306AC}" presName="comp4" presStyleCnt="0"/>
      <dgm:spPr/>
    </dgm:pt>
    <dgm:pt modelId="{3F1D1E87-37A8-4613-A4FB-AA9C746CF5F4}" type="pres">
      <dgm:prSet presAssocID="{C97BFB6E-FFC0-49C0-847E-FED6F66306AC}" presName="circle4" presStyleLbl="node1" presStyleIdx="3" presStyleCnt="4"/>
      <dgm:spPr/>
      <dgm:t>
        <a:bodyPr/>
        <a:lstStyle/>
        <a:p>
          <a:endParaRPr lang="en-US"/>
        </a:p>
      </dgm:t>
    </dgm:pt>
    <dgm:pt modelId="{6C939D6F-307C-4643-9D0A-F6D0FA8D19C7}" type="pres">
      <dgm:prSet presAssocID="{C97BFB6E-FFC0-49C0-847E-FED6F66306A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89F00-91EF-4B4E-8B7E-229A8434A0E8}" type="presOf" srcId="{41A8D32D-AF06-4404-B163-DA12CA36DC49}" destId="{30A7B283-E6ED-40F5-A0AC-59A16DADB34C}" srcOrd="1" destOrd="0" presId="urn:microsoft.com/office/officeart/2005/8/layout/venn2"/>
    <dgm:cxn modelId="{CCD79242-EF32-4E05-9C88-232A2B2DD897}" srcId="{C97BFB6E-FFC0-49C0-847E-FED6F66306AC}" destId="{41A8D32D-AF06-4404-B163-DA12CA36DC49}" srcOrd="2" destOrd="0" parTransId="{26E8BF2D-B8B5-4FBD-B1ED-9E35C702BF02}" sibTransId="{D994828D-9AB3-4174-AE57-A20EF4A77D85}"/>
    <dgm:cxn modelId="{F304B566-290F-4DB2-BD7E-FC1A56C357A6}" type="presOf" srcId="{6B7324C7-84A9-4F9D-8D0F-4F956BEFD34D}" destId="{6C939D6F-307C-4643-9D0A-F6D0FA8D19C7}" srcOrd="1" destOrd="0" presId="urn:microsoft.com/office/officeart/2005/8/layout/venn2"/>
    <dgm:cxn modelId="{DC20BC8F-C893-481C-ADB0-9A7EF45B384D}" type="presOf" srcId="{C97BFB6E-FFC0-49C0-847E-FED6F66306AC}" destId="{0D702473-96A4-4D89-98B6-DF07B1927956}" srcOrd="0" destOrd="0" presId="urn:microsoft.com/office/officeart/2005/8/layout/venn2"/>
    <dgm:cxn modelId="{D6A41B0E-4204-40C2-AC74-8687C635BB75}" type="presOf" srcId="{30E12EE7-A757-4A47-B51D-7EAF06483F85}" destId="{64031CC2-280D-4DBF-B962-648734BEA37F}" srcOrd="1" destOrd="0" presId="urn:microsoft.com/office/officeart/2005/8/layout/venn2"/>
    <dgm:cxn modelId="{EBA61F88-5790-48DD-B3AB-CB9F9D99DA28}" srcId="{C97BFB6E-FFC0-49C0-847E-FED6F66306AC}" destId="{071B15CE-851D-4939-942C-6FE62E4AEC7E}" srcOrd="0" destOrd="0" parTransId="{3D7095AF-398D-4A36-887D-0FE5551868E1}" sibTransId="{032264F3-85BF-466A-92D2-F45CA9702720}"/>
    <dgm:cxn modelId="{486DECA5-30EB-4990-8D5D-E82959031404}" srcId="{C97BFB6E-FFC0-49C0-847E-FED6F66306AC}" destId="{30E12EE7-A757-4A47-B51D-7EAF06483F85}" srcOrd="1" destOrd="0" parTransId="{CB34BB71-5E24-4A82-BE15-AEE4AF33621E}" sibTransId="{8C38B3A6-750C-464E-A75C-9B10D20D9F61}"/>
    <dgm:cxn modelId="{07DA61BC-1E94-468C-9192-BF4203FFB059}" type="presOf" srcId="{6B7324C7-84A9-4F9D-8D0F-4F956BEFD34D}" destId="{3F1D1E87-37A8-4613-A4FB-AA9C746CF5F4}" srcOrd="0" destOrd="0" presId="urn:microsoft.com/office/officeart/2005/8/layout/venn2"/>
    <dgm:cxn modelId="{D38D721D-D2D8-49C1-9A2D-5D9E59226889}" type="presOf" srcId="{071B15CE-851D-4939-942C-6FE62E4AEC7E}" destId="{21CDEDB3-3F68-4D92-93F8-B4A5B63FA76A}" srcOrd="1" destOrd="0" presId="urn:microsoft.com/office/officeart/2005/8/layout/venn2"/>
    <dgm:cxn modelId="{E7E9DF4F-DF82-47F2-9C9F-CAD4F7E2D24C}" type="presOf" srcId="{41A8D32D-AF06-4404-B163-DA12CA36DC49}" destId="{EE530727-1E1A-4971-A78D-E3DAD131AFBA}" srcOrd="0" destOrd="0" presId="urn:microsoft.com/office/officeart/2005/8/layout/venn2"/>
    <dgm:cxn modelId="{799BE4CA-F218-4DE8-96D0-D9BF44C8BB20}" type="presOf" srcId="{071B15CE-851D-4939-942C-6FE62E4AEC7E}" destId="{F6C4B958-A5A8-474D-B820-B2A1D4E82FBB}" srcOrd="0" destOrd="0" presId="urn:microsoft.com/office/officeart/2005/8/layout/venn2"/>
    <dgm:cxn modelId="{E0034CE7-5C3A-4FE9-BBF5-D9C2D55C6470}" srcId="{C97BFB6E-FFC0-49C0-847E-FED6F66306AC}" destId="{6B7324C7-84A9-4F9D-8D0F-4F956BEFD34D}" srcOrd="3" destOrd="0" parTransId="{258DB83F-FBA0-42A0-807E-FE9B1016BB2E}" sibTransId="{7CF4359A-FBB6-4422-9601-DFA8875EA1C5}"/>
    <dgm:cxn modelId="{7F56A8E9-B015-411A-8122-5D5C58F6CA43}" type="presOf" srcId="{30E12EE7-A757-4A47-B51D-7EAF06483F85}" destId="{F34A1408-F771-49D2-9B76-C0DCA94BB1BC}" srcOrd="0" destOrd="0" presId="urn:microsoft.com/office/officeart/2005/8/layout/venn2"/>
    <dgm:cxn modelId="{572C63F7-D39D-434D-B6C7-517E68CFB565}" type="presParOf" srcId="{0D702473-96A4-4D89-98B6-DF07B1927956}" destId="{DAAE7811-F898-450C-80D1-D77791A9B16A}" srcOrd="0" destOrd="0" presId="urn:microsoft.com/office/officeart/2005/8/layout/venn2"/>
    <dgm:cxn modelId="{519D6AB5-EF90-4A20-BDA2-8B246C45B14B}" type="presParOf" srcId="{DAAE7811-F898-450C-80D1-D77791A9B16A}" destId="{F6C4B958-A5A8-474D-B820-B2A1D4E82FBB}" srcOrd="0" destOrd="0" presId="urn:microsoft.com/office/officeart/2005/8/layout/venn2"/>
    <dgm:cxn modelId="{939B7CFC-F412-445A-BAC2-4038A3053A03}" type="presParOf" srcId="{DAAE7811-F898-450C-80D1-D77791A9B16A}" destId="{21CDEDB3-3F68-4D92-93F8-B4A5B63FA76A}" srcOrd="1" destOrd="0" presId="urn:microsoft.com/office/officeart/2005/8/layout/venn2"/>
    <dgm:cxn modelId="{BA44701C-2123-4B2E-8725-C3327E33366E}" type="presParOf" srcId="{0D702473-96A4-4D89-98B6-DF07B1927956}" destId="{244CD898-5647-45DC-8FBD-02224ED8DA85}" srcOrd="1" destOrd="0" presId="urn:microsoft.com/office/officeart/2005/8/layout/venn2"/>
    <dgm:cxn modelId="{3D31E981-79A0-483F-87B8-C61010682E7B}" type="presParOf" srcId="{244CD898-5647-45DC-8FBD-02224ED8DA85}" destId="{F34A1408-F771-49D2-9B76-C0DCA94BB1BC}" srcOrd="0" destOrd="0" presId="urn:microsoft.com/office/officeart/2005/8/layout/venn2"/>
    <dgm:cxn modelId="{71B5DF65-8638-4351-9E24-B82E7F9A1D2A}" type="presParOf" srcId="{244CD898-5647-45DC-8FBD-02224ED8DA85}" destId="{64031CC2-280D-4DBF-B962-648734BEA37F}" srcOrd="1" destOrd="0" presId="urn:microsoft.com/office/officeart/2005/8/layout/venn2"/>
    <dgm:cxn modelId="{DC4389ED-24EC-4E3B-A282-0E526B9CDE24}" type="presParOf" srcId="{0D702473-96A4-4D89-98B6-DF07B1927956}" destId="{DEC43DAC-BCBE-4CA0-8A48-97CCC83A5ACF}" srcOrd="2" destOrd="0" presId="urn:microsoft.com/office/officeart/2005/8/layout/venn2"/>
    <dgm:cxn modelId="{B072B6B9-3175-40DF-9094-C423FCF0F0CD}" type="presParOf" srcId="{DEC43DAC-BCBE-4CA0-8A48-97CCC83A5ACF}" destId="{EE530727-1E1A-4971-A78D-E3DAD131AFBA}" srcOrd="0" destOrd="0" presId="urn:microsoft.com/office/officeart/2005/8/layout/venn2"/>
    <dgm:cxn modelId="{2D33BFF2-74AF-4A97-A5BE-A3FC5A201E02}" type="presParOf" srcId="{DEC43DAC-BCBE-4CA0-8A48-97CCC83A5ACF}" destId="{30A7B283-E6ED-40F5-A0AC-59A16DADB34C}" srcOrd="1" destOrd="0" presId="urn:microsoft.com/office/officeart/2005/8/layout/venn2"/>
    <dgm:cxn modelId="{D3974D9E-6262-43F7-B09C-00FF8B380F5D}" type="presParOf" srcId="{0D702473-96A4-4D89-98B6-DF07B1927956}" destId="{9D36AD42-8214-4D67-8555-0105166C39AF}" srcOrd="3" destOrd="0" presId="urn:microsoft.com/office/officeart/2005/8/layout/venn2"/>
    <dgm:cxn modelId="{86899577-2494-4FF3-924D-E7E4CD2C5329}" type="presParOf" srcId="{9D36AD42-8214-4D67-8555-0105166C39AF}" destId="{3F1D1E87-37A8-4613-A4FB-AA9C746CF5F4}" srcOrd="0" destOrd="0" presId="urn:microsoft.com/office/officeart/2005/8/layout/venn2"/>
    <dgm:cxn modelId="{4825CA05-AF84-4285-BE1E-DCFD274AF57B}" type="presParOf" srcId="{9D36AD42-8214-4D67-8555-0105166C39AF}" destId="{6C939D6F-307C-4643-9D0A-F6D0FA8D19C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C4B958-A5A8-474D-B820-B2A1D4E82FBB}">
      <dsp:nvSpPr>
        <dsp:cNvPr id="0" name=""/>
        <dsp:cNvSpPr/>
      </dsp:nvSpPr>
      <dsp:spPr>
        <a:xfrm>
          <a:off x="1196180" y="0"/>
          <a:ext cx="4846638" cy="4846638"/>
        </a:xfrm>
        <a:prstGeom prst="ellipse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noProof="0" smtClean="0"/>
            <a:t>Þjóðarauður</a:t>
          </a:r>
          <a:endParaRPr lang="is-IS" sz="1600" kern="1200" noProof="0"/>
        </a:p>
      </dsp:txBody>
      <dsp:txXfrm>
        <a:off x="2941940" y="242331"/>
        <a:ext cx="1355119" cy="726995"/>
      </dsp:txXfrm>
    </dsp:sp>
    <dsp:sp modelId="{F34A1408-F771-49D2-9B76-C0DCA94BB1BC}">
      <dsp:nvSpPr>
        <dsp:cNvPr id="0" name=""/>
        <dsp:cNvSpPr/>
      </dsp:nvSpPr>
      <dsp:spPr>
        <a:xfrm>
          <a:off x="1680844" y="969327"/>
          <a:ext cx="3877310" cy="3877310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noProof="0" smtClean="0"/>
            <a:t>Mannauður</a:t>
          </a:r>
          <a:endParaRPr lang="is-IS" sz="1600" kern="1200" noProof="0"/>
        </a:p>
      </dsp:txBody>
      <dsp:txXfrm>
        <a:off x="2941940" y="1201966"/>
        <a:ext cx="1355119" cy="697915"/>
      </dsp:txXfrm>
    </dsp:sp>
    <dsp:sp modelId="{EE530727-1E1A-4971-A78D-E3DAD131AFBA}">
      <dsp:nvSpPr>
        <dsp:cNvPr id="0" name=""/>
        <dsp:cNvSpPr/>
      </dsp:nvSpPr>
      <dsp:spPr>
        <a:xfrm>
          <a:off x="2165508" y="1938655"/>
          <a:ext cx="2907982" cy="2907982"/>
        </a:xfrm>
        <a:prstGeom prst="ellipse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000" kern="1200" noProof="0" dirty="0" smtClean="0"/>
            <a:t>Fjármagn</a:t>
          </a:r>
          <a:endParaRPr lang="is-IS" sz="2000" kern="1200" noProof="0" dirty="0"/>
        </a:p>
      </dsp:txBody>
      <dsp:txXfrm>
        <a:off x="2941940" y="2156753"/>
        <a:ext cx="1355119" cy="654296"/>
      </dsp:txXfrm>
    </dsp:sp>
    <dsp:sp modelId="{3F1D1E87-37A8-4613-A4FB-AA9C746CF5F4}">
      <dsp:nvSpPr>
        <dsp:cNvPr id="0" name=""/>
        <dsp:cNvSpPr/>
      </dsp:nvSpPr>
      <dsp:spPr>
        <a:xfrm>
          <a:off x="2650172" y="2907982"/>
          <a:ext cx="1938655" cy="1938655"/>
        </a:xfrm>
        <a:prstGeom prst="ellipse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000" kern="1200" noProof="0" dirty="0" smtClean="0"/>
            <a:t>Fé</a:t>
          </a:r>
          <a:endParaRPr lang="is-IS" sz="2000" kern="1200" noProof="0" dirty="0"/>
        </a:p>
      </dsp:txBody>
      <dsp:txXfrm>
        <a:off x="2934081" y="3392646"/>
        <a:ext cx="1370836" cy="96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2E6D0D-4CBC-4C52-906A-C75997DE112D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s-I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F4A7C-ED48-48A5-A177-586775D2D70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83506-4850-4102-AF8F-E6B47649511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s-I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69778-B1C1-4C4A-AD46-71528A21741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84646-795C-4446-BC42-6F2B56724F70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s-I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85713-3F38-4BEE-83BE-5D7F59065FBF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s-I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70413-7873-4F1C-9A27-309FBC1817AC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FE768-820E-4192-9B6A-466718D6D7A5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F5F7-111C-42F6-A781-F136C534C1F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5D18B-A190-4EDF-9177-4275CC6962BF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1450-F413-41E1-9F6E-DDD57E079DAF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A70F3-00C6-4080-9F99-B3636F3AAD70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2A993-88D7-41C3-9E03-1F5DEA4E9101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0F35-FD56-4EC8-B35D-90719A6E505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s-I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A1B1B-B14A-40CE-940A-D805AD07CEE2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19046-5B3C-4CDE-BCA6-4942BFCD032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54AF4-0F9F-4CD9-B9DD-5F485412D47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5669E-71C7-4323-ACC9-B95D8C1C6EE2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s-I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EEE51-9EC2-4904-B148-11AEFD0740B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AB848-ED1D-4DEE-A4DA-48103A9C09E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s-I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3D28C-A29C-4035-9830-67D6448DE48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s-I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5FF344-11A9-4CCB-BDB5-ED9EDA414D5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s-I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s-IS" smtClean="0"/>
              <a:t>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D8DC04-9752-4B56-84AD-284021C7C0B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B78CE-2C7B-4D45-8EAE-B4AAB1765A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41BD9-0FE1-44E7-BC09-0E6AE9DE82B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s-I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FDBD6-5C1E-4F25-93F8-991D4406B855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5D94D-602F-4550-91D8-2D42F196298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BDC8C-33D1-4369-BFB4-F810569978D1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7CAD76-8A84-4017-9E1E-F2C8744E8D85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0DF3C-B4E7-4B51-9534-C89B47BA4061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D4964-8049-41FB-805C-7DF7B1F67713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6B95B-692F-4041-B6A9-3B6227FC627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9261D-F1C3-4C7E-B653-43BE2BAB8F84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s-I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2F96D-8AA0-46E3-AA41-E6A5B6937D5D}" type="slidenum">
              <a:rPr lang="is-IS" smtClean="0"/>
              <a:pPr>
                <a:defRPr/>
              </a:pPr>
              <a:t>38</a:t>
            </a:fld>
            <a:endParaRPr lang="is-I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A3B06-2EBD-4E74-80DA-54FAE155585A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E9D4D-8A57-4892-A1BB-C743EF95EE87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s-I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A7695-ABDE-4740-9CA3-E35B4B875D7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s-I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84961-54B1-4760-BA45-895DDB4BB9A0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s-I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4E40C-4543-4109-90C1-F4876ECDD39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s-I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116B6-079C-4462-895B-2B7726B3FEA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s-I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CE77F-62A5-4734-A15F-1BC0F97EB140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s-I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D9503-A0A9-48BC-B676-1D1120CD28D6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s-I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48241-543B-4CC9-81E9-4D3EE8EADD81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s-I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6E805-0559-489E-A21D-B06FA3B5E24D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s-I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22332-DFCF-41C4-9C2F-63C9AFF3BA3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929D4-362B-4F5C-967A-43430760A71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s-I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9D1B5-EA50-47F4-9C98-3307E135B1C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65AFB-D2A3-4E3C-B1A3-553F689A8BA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EBAA3-ECDE-4A49-B248-C551CA0173C9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62DC6-C250-4321-A5CF-0BD944D49E68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052E74-8279-4FA3-A310-42CDAA1022E9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760439-E545-46D2-80DD-8C678B40E6F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0B23-CE73-436C-BC41-1A80BD21E8BB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3183-B1E0-48A7-9D00-D46C4F9515B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95CD20-6A5E-475D-9CBE-68DEA3C06C81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F0D495-9F02-4DEE-B986-706818E0A94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5312-DB03-4E83-BDBB-EEA8462E3E3C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4A93-1C12-4194-B066-B94ECCEB950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0E881D1-E638-4794-B499-24A0BE79DF07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9D8A85-A53A-448E-82FE-129C3AFBFD1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F99A-5D14-4547-8597-00BA4CA8C711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5CDB-E6C7-4841-B12D-5CF0997A7CC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9856-FE5C-4CD5-9591-2106B99F6A64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E13A-B69C-4B57-98AE-6780E045E6F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9FBB-9A1F-4294-9D89-665E177BABAA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CB2C-AD7F-48CA-9113-EACD7C270C1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1178-3AE6-4182-B1AB-721E9B207CF1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2A52-F7D7-4D78-97E1-7D1600974E9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A07-6BCD-4C23-9C8B-E9FB113DFB4B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D54A-730B-4BF9-B4FE-0508C264883E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F3CE3-1484-4C26-B243-4980C6D00664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2455F8-89AD-4990-8E8A-0C3B7B0F8AB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86CDD2-4762-4B42-A666-9923FD228B73}" type="datetimeFigureOut">
              <a:rPr lang="is-IS"/>
              <a:pPr>
                <a:defRPr/>
              </a:pPr>
              <a:t>10.11.2011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460E62-1A48-4808-836C-958131FF81C4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2" r:id="rId9"/>
    <p:sldLayoutId id="2147483709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hi.is/vefur/merki/h_i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2.xml"/><Relationship Id="rId4" Type="http://schemas.openxmlformats.org/officeDocument/2006/relationships/oleObject" Target="../embeddings/Microsoft_Office_Excel_97-2003_Worksheet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8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chart" Target="../charts/chart5.xml"/><Relationship Id="rId4" Type="http://schemas.openxmlformats.org/officeDocument/2006/relationships/oleObject" Target="../embeddings/Microsoft_Office_Excel_97-2003_Worksheet9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1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1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1335">
            <a:off x="272053" y="336124"/>
            <a:ext cx="8297792" cy="24826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bankahrunið:</a:t>
            </a:r>
            <a:br>
              <a:rPr lang="is-I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forsagan og framhaldið</a:t>
            </a:r>
            <a:endParaRPr lang="is-I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286375"/>
            <a:ext cx="5114925" cy="11017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s-IS" sz="2400" dirty="0" smtClean="0"/>
              <a:t>Þorvaldur</a:t>
            </a:r>
            <a:r>
              <a:rPr lang="is-IS" dirty="0" smtClean="0"/>
              <a:t> Gylfason</a:t>
            </a:r>
            <a:endParaRPr lang="is-IS" dirty="0"/>
          </a:p>
        </p:txBody>
      </p:sp>
      <p:pic>
        <p:nvPicPr>
          <p:cNvPr id="5" name="Picture 5" descr="Íslenska útgáfa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8752" y="4286256"/>
            <a:ext cx="1950582" cy="2038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 rot="160245">
            <a:off x="3207393" y="3463795"/>
            <a:ext cx="538641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is-IS" sz="2200" dirty="0"/>
              <a:t>„Viðskiptaráð leggur til að Ísland </a:t>
            </a:r>
            <a:br>
              <a:rPr lang="is-IS" sz="2200" dirty="0"/>
            </a:br>
            <a:r>
              <a:rPr lang="is-IS" sz="2200" dirty="0"/>
              <a:t>hætti að bera sig saman við Norðurlöndin </a:t>
            </a:r>
            <a:br>
              <a:rPr lang="is-IS" sz="2200" dirty="0"/>
            </a:br>
            <a:r>
              <a:rPr lang="is-IS" sz="2200" dirty="0"/>
              <a:t>enda stöndum við þeim framar </a:t>
            </a:r>
            <a:br>
              <a:rPr lang="is-IS" sz="2200" dirty="0"/>
            </a:br>
            <a:r>
              <a:rPr lang="is-IS" sz="2200" dirty="0"/>
              <a:t>á flestum sviðum.” </a:t>
            </a:r>
          </a:p>
          <a:p>
            <a:pPr algn="r">
              <a:defRPr/>
            </a:pPr>
            <a:r>
              <a:rPr lang="is-IS" sz="2200" dirty="0"/>
              <a:t>Viðskiptaráð Íslands, febrúar 2008.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58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volcker</a:t>
            </a: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seðlabankastjóri bandaríkjanna 1979-87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570788" cy="5105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500" dirty="0" smtClean="0"/>
              <a:t>“Ég vildi óska, að einhver gæti gefið mér þó ekki væri nema snefil af vísbendingu um, að framfarir í fjármálaviðskiptum hafi örvað hagvöxt – ekki nema snefil.”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dirty="0" smtClean="0">
                <a:solidFill>
                  <a:schemeClr val="tx1">
                    <a:tint val="85000"/>
                  </a:schemeClr>
                </a:solidFill>
              </a:rPr>
              <a:t>Sagt á fundi </a:t>
            </a:r>
            <a:r>
              <a:rPr lang="is-IS" sz="2800" i="1" dirty="0" err="1" smtClean="0">
                <a:solidFill>
                  <a:schemeClr val="tx1">
                    <a:tint val="85000"/>
                  </a:schemeClr>
                </a:solidFill>
              </a:rPr>
              <a:t>Wall</a:t>
            </a:r>
            <a:r>
              <a:rPr lang="is-IS" sz="2800" i="1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is-IS" sz="2800" i="1" dirty="0" err="1" smtClean="0">
                <a:solidFill>
                  <a:schemeClr val="tx1">
                    <a:tint val="85000"/>
                  </a:schemeClr>
                </a:solidFill>
              </a:rPr>
              <a:t>Street</a:t>
            </a:r>
            <a:r>
              <a:rPr lang="is-IS" sz="2800" i="1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is-IS" sz="2800" i="1" dirty="0" err="1" smtClean="0">
                <a:solidFill>
                  <a:schemeClr val="tx1">
                    <a:tint val="85000"/>
                  </a:schemeClr>
                </a:solidFill>
              </a:rPr>
              <a:t>Journal</a:t>
            </a:r>
            <a:r>
              <a:rPr lang="is-IS" sz="2800" i="1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is-IS" sz="2800" dirty="0" smtClean="0">
                <a:solidFill>
                  <a:schemeClr val="tx1">
                    <a:tint val="85000"/>
                  </a:schemeClr>
                </a:solidFill>
              </a:rPr>
              <a:t>8/12/2009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dirty="0" smtClean="0"/>
              <a:t>Hann bætti við, að hlutur fjármálageirans í VLF hefði </a:t>
            </a:r>
            <a:r>
              <a:rPr lang="is-IS" sz="2800" dirty="0" err="1" smtClean="0"/>
              <a:t>aukizt</a:t>
            </a:r>
            <a:r>
              <a:rPr lang="is-IS" sz="2800" dirty="0" smtClean="0"/>
              <a:t> úr 2% í 6,5% og spurði: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500" dirty="0" smtClean="0"/>
              <a:t>“Speglar þetta framfarir í fjármálavafstri ykkar eða bara launin, sem þið takið ykkur?”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Uppskrift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Black’s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7686675" cy="5033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defRPr/>
            </a:pPr>
            <a:r>
              <a:rPr lang="is-IS" dirty="0" smtClean="0"/>
              <a:t>“</a:t>
            </a:r>
            <a:r>
              <a:rPr lang="en-US" dirty="0" smtClean="0"/>
              <a:t>The Best Way to Rob a Bank is to Own One</a:t>
            </a:r>
            <a:r>
              <a:rPr lang="is-IS" dirty="0" smtClean="0"/>
              <a:t>”</a:t>
            </a:r>
          </a:p>
          <a:p>
            <a:pPr marL="762000" lvl="1" indent="-514350" eaLnBrk="1" hangingPunct="1">
              <a:lnSpc>
                <a:spcPct val="90000"/>
              </a:lnSpc>
              <a:defRPr/>
            </a:pPr>
            <a:r>
              <a:rPr lang="is-IS" sz="2200" dirty="0" smtClean="0"/>
              <a:t>Þegar bankamaður veitir vond lán (þ.e. lán, sem hann veit, að lántakandinn getur ekki staðið skil á), svíkur hann ekki sjálfan sig, heldur aðra</a:t>
            </a:r>
            <a:endParaRPr lang="is-I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0125" lvl="2" indent="-514350" eaLnBrk="1" hangingPunct="1">
              <a:lnSpc>
                <a:spcPct val="90000"/>
              </a:lnSpc>
              <a:defRPr/>
            </a:pPr>
            <a:r>
              <a:rPr lang="is-IS" sz="1900" dirty="0" smtClean="0"/>
              <a:t>Hann svíkur lánveitendur og hluthafa bankans, því þeir taka skellinn, eða skattgreiðendur</a:t>
            </a:r>
          </a:p>
          <a:p>
            <a:pPr marL="762000" lvl="1" indent="-514350" eaLnBrk="1" hangingPunct="1">
              <a:lnSpc>
                <a:spcPct val="90000"/>
              </a:lnSpc>
              <a:defRPr/>
            </a:pPr>
            <a:r>
              <a:rPr lang="is-IS" sz="2200" dirty="0" smtClean="0"/>
              <a:t>Það borgar sig að veita vond lán</a:t>
            </a:r>
          </a:p>
          <a:p>
            <a:pPr marL="1000125" lvl="2" indent="-514350" eaLnBrk="1" hangingPunct="1">
              <a:lnSpc>
                <a:spcPct val="90000"/>
              </a:lnSpc>
              <a:defRPr/>
            </a:pPr>
            <a:r>
              <a:rPr lang="is-IS" sz="1900" dirty="0" smtClean="0"/>
              <a:t>Aðeins þeir, sem hafa ekki í hyggju að borga, bjóðast til að borga háar þóknanir og háa vexti, sem auka  (falskar) tekjur í bókhaldi bankans</a:t>
            </a:r>
            <a:endParaRPr lang="is-IS" dirty="0" smtClean="0"/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Vaxa mjög hratt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Veita mjög vond lán við háum vöxtum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Hlaða upp skuldum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Leggja lítið sem ekkert í varasjóð</a:t>
            </a:r>
            <a:endParaRPr lang="is-IS" sz="2700" dirty="0" smtClean="0"/>
          </a:p>
        </p:txBody>
      </p:sp>
      <p:sp>
        <p:nvSpPr>
          <p:cNvPr id="5" name="TextBox 4"/>
          <p:cNvSpPr txBox="1"/>
          <p:nvPr/>
        </p:nvSpPr>
        <p:spPr>
          <a:xfrm rot="21402023">
            <a:off x="5146196" y="360525"/>
            <a:ext cx="376006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/>
              <a:t>Titillinn segir allt, sem segja þarf:</a:t>
            </a:r>
          </a:p>
          <a:p>
            <a:pPr>
              <a:defRPr/>
            </a:pPr>
            <a:r>
              <a:rPr lang="is-IS"/>
              <a:t>Grein eftir Akerlof og Romer: </a:t>
            </a:r>
          </a:p>
          <a:p>
            <a:pPr>
              <a:defRPr/>
            </a:pPr>
            <a:r>
              <a:rPr lang="is-IS"/>
              <a:t>“Looting: Bankruptcy for Profit”</a:t>
            </a:r>
          </a:p>
        </p:txBody>
      </p:sp>
      <p:sp>
        <p:nvSpPr>
          <p:cNvPr id="6" name="TextBox 5"/>
          <p:cNvSpPr txBox="1"/>
          <p:nvPr/>
        </p:nvSpPr>
        <p:spPr>
          <a:xfrm rot="204056">
            <a:off x="4553360" y="4684295"/>
            <a:ext cx="317426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Uppskrift í 4 liðum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Uppskrift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Black’s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7686675" cy="5033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defRPr/>
            </a:pPr>
            <a:r>
              <a:rPr lang="is-IS" dirty="0" smtClean="0"/>
              <a:t>“</a:t>
            </a:r>
            <a:r>
              <a:rPr lang="en-US" dirty="0" smtClean="0"/>
              <a:t>The Best Way to Rob a Bank is to Own One</a:t>
            </a:r>
            <a:r>
              <a:rPr lang="is-IS" dirty="0" smtClean="0"/>
              <a:t>”</a:t>
            </a:r>
          </a:p>
          <a:p>
            <a:pPr marL="762000" lvl="1" indent="-514350" eaLnBrk="1" hangingPunct="1">
              <a:lnSpc>
                <a:spcPct val="90000"/>
              </a:lnSpc>
              <a:defRPr/>
            </a:pPr>
            <a:r>
              <a:rPr lang="is-IS" sz="2200" dirty="0" smtClean="0"/>
              <a:t>Þegar bankamaður veitir vond lán (þ.e. lán, sem hann veit, að lántakandinn getur ekki staðið skil á), svíkur hann ekki sjálfan sig, heldur aðra</a:t>
            </a:r>
            <a:endParaRPr lang="is-I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0125" lvl="2" indent="-514350" eaLnBrk="1" hangingPunct="1">
              <a:lnSpc>
                <a:spcPct val="90000"/>
              </a:lnSpc>
              <a:defRPr/>
            </a:pPr>
            <a:r>
              <a:rPr lang="is-IS" sz="1900" dirty="0" smtClean="0"/>
              <a:t>Hann svíkur lánveitendur og hluthafa bankans, því þeir taka skellinn, eða skattgreiðendur</a:t>
            </a:r>
          </a:p>
          <a:p>
            <a:pPr marL="762000" lvl="1" indent="-514350" eaLnBrk="1" hangingPunct="1">
              <a:lnSpc>
                <a:spcPct val="90000"/>
              </a:lnSpc>
              <a:defRPr/>
            </a:pPr>
            <a:r>
              <a:rPr lang="is-IS" sz="2200" dirty="0" smtClean="0"/>
              <a:t>Það borgar sig að veita vond lán</a:t>
            </a:r>
          </a:p>
          <a:p>
            <a:pPr marL="1000125" lvl="2" indent="-514350" eaLnBrk="1" hangingPunct="1">
              <a:lnSpc>
                <a:spcPct val="90000"/>
              </a:lnSpc>
              <a:defRPr/>
            </a:pPr>
            <a:r>
              <a:rPr lang="is-IS" sz="1900" dirty="0" smtClean="0"/>
              <a:t>Aðeins þeir, sem hafa ekki í hyggju að borga, bjóðast til að borga háar þóknanir og háa vexti, sem auka  (falskar) tekjur í bókhaldi bankans</a:t>
            </a:r>
            <a:endParaRPr lang="is-IS" dirty="0" smtClean="0"/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Vaxa mjög hratt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Veita mjög vond lán við háum vöxtum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Hlaða upp skuldum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Wingdings 2" pitchFamily="18" charset="2"/>
              <a:buAutoNum type="arabicPeriod"/>
              <a:defRPr/>
            </a:pPr>
            <a:r>
              <a:rPr lang="is-IS" dirty="0" smtClean="0"/>
              <a:t>Leggja lítið sem ekkert í varasjóð</a:t>
            </a:r>
            <a:endParaRPr lang="is-IS" sz="2700" dirty="0" smtClean="0"/>
          </a:p>
        </p:txBody>
      </p:sp>
      <p:sp>
        <p:nvSpPr>
          <p:cNvPr id="5" name="TextBox 4"/>
          <p:cNvSpPr txBox="1"/>
          <p:nvPr/>
        </p:nvSpPr>
        <p:spPr>
          <a:xfrm rot="21402023">
            <a:off x="5070228" y="316549"/>
            <a:ext cx="383609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2000" dirty="0"/>
              <a:t>Handritið er eftir Mel </a:t>
            </a:r>
            <a:r>
              <a:rPr lang="is-IS" sz="2000" dirty="0" err="1"/>
              <a:t>Brooks</a:t>
            </a:r>
            <a:endParaRPr lang="is-IS" sz="2000" dirty="0"/>
          </a:p>
          <a:p>
            <a:pPr>
              <a:defRPr/>
            </a:pPr>
            <a:r>
              <a:rPr lang="en-US" sz="2000" i="1" dirty="0"/>
              <a:t>The Producers </a:t>
            </a:r>
            <a:r>
              <a:rPr lang="en-US" sz="2000" dirty="0"/>
              <a:t>(1968)</a:t>
            </a:r>
          </a:p>
          <a:p>
            <a:pPr>
              <a:defRPr/>
            </a:pPr>
            <a:r>
              <a:rPr lang="en-US" sz="2000" dirty="0"/>
              <a:t>A flop pays better than a hit</a:t>
            </a:r>
          </a:p>
        </p:txBody>
      </p:sp>
      <p:sp>
        <p:nvSpPr>
          <p:cNvPr id="6" name="TextBox 5"/>
          <p:cNvSpPr txBox="1"/>
          <p:nvPr/>
        </p:nvSpPr>
        <p:spPr>
          <a:xfrm rot="204056">
            <a:off x="4553360" y="4683874"/>
            <a:ext cx="317426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Uppskrift í 4 liðum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33525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Eignir banka sem hlutfall af vlf 2007 (árslok)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579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58925"/>
          <a:ext cx="7340600" cy="4948238"/>
        </p:xfrm>
        <a:graphic>
          <a:graphicData uri="http://schemas.openxmlformats.org/presentationml/2006/ole">
            <p:oleObj spid="_x0000_s24579" r:id="rId4" imgW="7340220" imgH="494428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 rot="21389218">
            <a:off x="3874991" y="4640670"/>
            <a:ext cx="4594494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Barclays: 100% </a:t>
            </a:r>
            <a:r>
              <a:rPr lang="en-US" sz="2000" dirty="0" err="1"/>
              <a:t>af</a:t>
            </a:r>
            <a:r>
              <a:rPr lang="en-US" sz="2000" dirty="0"/>
              <a:t> VLF </a:t>
            </a:r>
            <a:r>
              <a:rPr lang="en-US" sz="2000" dirty="0" err="1"/>
              <a:t>Bretlands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Deutsche Bank: 80% </a:t>
            </a:r>
            <a:r>
              <a:rPr lang="en-US" sz="2000" dirty="0" err="1"/>
              <a:t>af</a:t>
            </a:r>
            <a:r>
              <a:rPr lang="en-US" sz="2000" dirty="0"/>
              <a:t> VLF </a:t>
            </a:r>
            <a:r>
              <a:rPr lang="en-US" sz="2000" dirty="0" err="1"/>
              <a:t>Þýzkalands</a:t>
            </a:r>
            <a:endParaRPr lang="en-US" sz="2000" dirty="0"/>
          </a:p>
        </p:txBody>
      </p:sp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4929188" y="6357938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400">
                <a:latin typeface="Trebuchet MS" pitchFamily="34" charset="0"/>
              </a:rPr>
              <a:t>Heimild: Union Bank of Switzerland.</a:t>
            </a:r>
          </a:p>
          <a:p>
            <a:endParaRPr lang="is-IS" sz="1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Eignir banka sem hlutfall af vlf 1992-2008</a:t>
            </a:r>
            <a:endParaRPr lang="is-I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58925"/>
          <a:ext cx="734060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 rot="21178424">
            <a:off x="7085527" y="1613132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Útlán bankakerfisins 1976-2008 (% á ári)</a:t>
            </a:r>
            <a:endParaRPr lang="is-I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presentationml/2006/ole">
            <p:oleObj spid="_x0000_s1026" r:id="rId4" imgW="7242676" imgH="4846740" progId="Excel.Sheet.8">
              <p:embed/>
            </p:oleObj>
          </a:graphicData>
        </a:graphic>
      </p:graphicFrame>
      <p:sp>
        <p:nvSpPr>
          <p:cNvPr id="6" name="TextBox 1"/>
          <p:cNvSpPr txBox="1"/>
          <p:nvPr/>
        </p:nvSpPr>
        <p:spPr>
          <a:xfrm rot="21178424">
            <a:off x="6942652" y="3854807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2951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Vöxtur peningamagns 1976-2008 (M</a:t>
            </a:r>
            <a:r>
              <a:rPr lang="is-IS" sz="36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% á ári)</a:t>
            </a:r>
            <a:endParaRPr lang="is-IS" sz="3600"/>
          </a:p>
        </p:txBody>
      </p:sp>
      <p:graphicFrame>
        <p:nvGraphicFramePr>
          <p:cNvPr id="2050" name="Object 1027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presentationml/2006/ole">
            <p:oleObj spid="_x0000_s2050" name="Worksheet" r:id="rId4" imgW="7242676" imgH="4846740" progId="Excel.Sheet.8">
              <p:embed/>
            </p:oleObj>
          </a:graphicData>
        </a:graphic>
      </p:graphicFrame>
      <p:sp>
        <p:nvSpPr>
          <p:cNvPr id="6" name="TextBox 1"/>
          <p:cNvSpPr txBox="1"/>
          <p:nvPr/>
        </p:nvSpPr>
        <p:spPr>
          <a:xfrm rot="21178424">
            <a:off x="7299842" y="3211865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verðbólga 1976-2008 </a:t>
            </a:r>
            <a:b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s-I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neyzluverð</a:t>
            </a: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% á ári)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presentationml/2006/ole">
            <p:oleObj spid="_x0000_s3074" name="Worksheet" r:id="rId4" imgW="7242676" imgH="4846740" progId="Excel.Shee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 rot="21389218">
            <a:off x="3565677" y="2007842"/>
            <a:ext cx="4961535" cy="163121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/>
              <a:t>Ör vöxtur peningamagns og útlána leiddi ekki til aukinnar verðbólgu í sama mæli og áður vegna innflutnings á vinnuafli frá EES og aukins sveigjanleika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2000" dirty="0"/>
              <a:t> Samt hlaut verðbólga að færast í vöxt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verðbólga 1976-2008 </a:t>
            </a:r>
            <a:b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s-I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neyzluverð</a:t>
            </a: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% á ári)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presentationml/2006/ole">
            <p:oleObj spid="_x0000_s4098" r:id="rId4" imgW="7242676" imgH="4846740" progId="Excel.Sheet.8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592513" y="1806575"/>
          <a:ext cx="41021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71938" y="1487488"/>
            <a:ext cx="30686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2004-2008 í smásjá (% á ári)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03688" y="3702050"/>
            <a:ext cx="2897187" cy="12700"/>
          </a:xfrm>
          <a:prstGeom prst="line">
            <a:avLst/>
          </a:prstGeom>
          <a:ln w="635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1178424">
            <a:off x="7020114" y="3354922"/>
            <a:ext cx="2134155" cy="445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800" smtClean="0"/>
              <a:t>Verðbólgumarkmið</a:t>
            </a:r>
            <a:endParaRPr lang="is-I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viðskiptajöfnuður 1989-2008 (% af vlf)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1763" y="1428750"/>
          <a:ext cx="7758112" cy="5435600"/>
        </p:xfrm>
        <a:graphic>
          <a:graphicData uri="http://schemas.openxmlformats.org/presentationml/2006/ole">
            <p:oleObj spid="_x0000_s5122" name="Worksheet" r:id="rId4" imgW="7383858" imgH="5173841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21412528">
            <a:off x="923054" y="4077382"/>
            <a:ext cx="5471095" cy="10618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100" dirty="0"/>
              <a:t>Um efni fram? Já!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2100" dirty="0"/>
              <a:t> Fjárfesting (húsnæði, ekki bara virkjanir)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2100" dirty="0"/>
              <a:t> Neyzla (jeppar, þotur, Elton John)</a:t>
            </a:r>
          </a:p>
        </p:txBody>
      </p:sp>
      <p:sp>
        <p:nvSpPr>
          <p:cNvPr id="7" name="TextBox 1"/>
          <p:cNvSpPr txBox="1"/>
          <p:nvPr/>
        </p:nvSpPr>
        <p:spPr>
          <a:xfrm rot="21178424">
            <a:off x="7134157" y="3426179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  <p:sp>
        <p:nvSpPr>
          <p:cNvPr id="8" name="TextBox 1"/>
          <p:cNvSpPr txBox="1"/>
          <p:nvPr/>
        </p:nvSpPr>
        <p:spPr>
          <a:xfrm rot="21178424">
            <a:off x="7442718" y="5140691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Árslok 2008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Samsetning framleiðslunnar 1980</a:t>
            </a:r>
            <a:endParaRPr lang="is-IS" dirty="0"/>
          </a:p>
        </p:txBody>
      </p:sp>
      <p:graphicFrame>
        <p:nvGraphicFramePr>
          <p:cNvPr id="13315" name="Content Placeholder 10"/>
          <p:cNvGraphicFramePr>
            <a:graphicFrameLocks noGrp="1"/>
          </p:cNvGraphicFramePr>
          <p:nvPr>
            <p:ph idx="1"/>
          </p:nvPr>
        </p:nvGraphicFramePr>
        <p:xfrm>
          <a:off x="449263" y="1520825"/>
          <a:ext cx="7340600" cy="4948238"/>
        </p:xfrm>
        <a:graphic>
          <a:graphicData uri="http://schemas.openxmlformats.org/presentationml/2006/ole">
            <p:oleObj spid="_x0000_s13315" r:id="rId4" imgW="7340220" imgH="4950381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 rot="293916">
            <a:off x="3351664" y="1844016"/>
            <a:ext cx="36151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/>
              <a:t>Land og sjór: 21% af VLF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Erlendar skuldir 1989-2008</a:t>
            </a:r>
            <a:b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af vlf)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49263" y="1520825"/>
          <a:ext cx="734060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377950" y="1878013"/>
          <a:ext cx="41021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71625" y="1487488"/>
            <a:ext cx="3840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Hreinar erlendar skuldir* (% af VLF)</a:t>
            </a:r>
          </a:p>
        </p:txBody>
      </p:sp>
      <p:sp>
        <p:nvSpPr>
          <p:cNvPr id="7" name="TextBox 1"/>
          <p:cNvSpPr txBox="1"/>
          <p:nvPr/>
        </p:nvSpPr>
        <p:spPr>
          <a:xfrm rot="21178424">
            <a:off x="6013958" y="2676457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  <p:sp>
        <p:nvSpPr>
          <p:cNvPr id="26633" name="TextBox 7"/>
          <p:cNvSpPr txBox="1">
            <a:spLocks noChangeArrowheads="1"/>
          </p:cNvSpPr>
          <p:nvPr/>
        </p:nvSpPr>
        <p:spPr bwMode="auto">
          <a:xfrm>
            <a:off x="5429250" y="6286500"/>
            <a:ext cx="254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* Án áhættufjármagns. </a:t>
            </a:r>
          </a:p>
        </p:txBody>
      </p:sp>
      <p:sp>
        <p:nvSpPr>
          <p:cNvPr id="11" name="TextBox 1"/>
          <p:cNvSpPr txBox="1"/>
          <p:nvPr/>
        </p:nvSpPr>
        <p:spPr>
          <a:xfrm rot="21178424">
            <a:off x="7156966" y="1854544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Árslok 2008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Erlendar skuldir 1989-2008</a:t>
            </a:r>
            <a:b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 af vlf)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49263" y="1520825"/>
          <a:ext cx="7340600" cy="4948238"/>
        </p:xfrm>
        <a:graphic>
          <a:graphicData uri="http://schemas.openxmlformats.org/presentationml/2006/ole">
            <p:oleObj spid="_x0000_s27651" r:id="rId4" imgW="7340220" imgH="4950381" progId="Excel.Sheet.8">
              <p:embed/>
            </p:oleObj>
          </a:graphicData>
        </a:graphic>
      </p:graphicFrame>
      <p:sp>
        <p:nvSpPr>
          <p:cNvPr id="7" name="TextBox 1"/>
          <p:cNvSpPr txBox="1"/>
          <p:nvPr/>
        </p:nvSpPr>
        <p:spPr>
          <a:xfrm rot="21178424">
            <a:off x="6013958" y="2676457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  <p:sp>
        <p:nvSpPr>
          <p:cNvPr id="11" name="TextBox 1"/>
          <p:cNvSpPr txBox="1"/>
          <p:nvPr/>
        </p:nvSpPr>
        <p:spPr>
          <a:xfrm rot="21178424">
            <a:off x="7156966" y="1854544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Árslok 2008</a:t>
            </a:r>
            <a:endParaRPr lang="is-IS" sz="1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377950" y="1878013"/>
          <a:ext cx="4102100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43063" y="1487488"/>
            <a:ext cx="3656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Hrein staða við útlönd* (% af VLF)</a:t>
            </a: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5429250" y="6286500"/>
            <a:ext cx="264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* Með áhættufjármagni.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Gjaldeyrisforði seðlabankans 1989-2008</a:t>
            </a:r>
            <a:endParaRPr lang="is-I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7575" y="4143375"/>
            <a:ext cx="6797675" cy="0"/>
          </a:xfrm>
          <a:prstGeom prst="line">
            <a:avLst/>
          </a:prstGeom>
          <a:ln w="635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2714625" y="1701800"/>
            <a:ext cx="30892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b="1"/>
              <a:t>Í mánuðum innflutnings</a:t>
            </a:r>
          </a:p>
        </p:txBody>
      </p:sp>
      <p:graphicFrame>
        <p:nvGraphicFramePr>
          <p:cNvPr id="2867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6400" y="1377950"/>
          <a:ext cx="7340600" cy="5129213"/>
        </p:xfrm>
        <a:graphic>
          <a:graphicData uri="http://schemas.openxmlformats.org/presentationml/2006/ole">
            <p:oleObj spid="_x0000_s28677" r:id="rId4" imgW="7340220" imgH="5127180" progId="Excel.Sheet.8">
              <p:embed/>
            </p:oleObj>
          </a:graphicData>
        </a:graphic>
      </p:graphicFrame>
      <p:sp>
        <p:nvSpPr>
          <p:cNvPr id="13" name="TextBox 1"/>
          <p:cNvSpPr txBox="1"/>
          <p:nvPr/>
        </p:nvSpPr>
        <p:spPr>
          <a:xfrm rot="21178424">
            <a:off x="6728385" y="1567392"/>
            <a:ext cx="1116520" cy="285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Árslok 2008</a:t>
            </a:r>
            <a:endParaRPr lang="is-IS" sz="1400" dirty="0"/>
          </a:p>
        </p:txBody>
      </p:sp>
      <p:sp>
        <p:nvSpPr>
          <p:cNvPr id="14" name="TextBox 1"/>
          <p:cNvSpPr txBox="1"/>
          <p:nvPr/>
        </p:nvSpPr>
        <p:spPr>
          <a:xfrm rot="21178424">
            <a:off x="6871214" y="3569054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  <p:sp>
        <p:nvSpPr>
          <p:cNvPr id="15" name="TextBox 14"/>
          <p:cNvSpPr txBox="1"/>
          <p:nvPr/>
        </p:nvSpPr>
        <p:spPr>
          <a:xfrm rot="21304098">
            <a:off x="2871273" y="3354546"/>
            <a:ext cx="327365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/>
              <a:t>Þriggja mánaða reglan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Gjaldeyrisforði seðlabankans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1989-2008</a:t>
            </a:r>
            <a:endParaRPr lang="is-I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</p:nvPr>
        </p:nvGraphicFramePr>
        <p:xfrm>
          <a:off x="406400" y="1558925"/>
          <a:ext cx="734060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21304098">
            <a:off x="4881175" y="2510622"/>
            <a:ext cx="384913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/>
              <a:t>Giudotti-Greenspan reglan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54113" y="3286125"/>
            <a:ext cx="6786562" cy="1588"/>
          </a:xfrm>
          <a:prstGeom prst="line">
            <a:avLst/>
          </a:prstGeom>
          <a:ln w="63500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 rot="21178424">
            <a:off x="6871214" y="5069253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Mitt ár 2008</a:t>
            </a:r>
            <a:endParaRPr lang="is-IS" sz="1400" dirty="0"/>
          </a:p>
        </p:txBody>
      </p:sp>
      <p:sp>
        <p:nvSpPr>
          <p:cNvPr id="29707" name="TextBox 6"/>
          <p:cNvSpPr txBox="1">
            <a:spLocks noChangeArrowheads="1"/>
          </p:cNvSpPr>
          <p:nvPr/>
        </p:nvSpPr>
        <p:spPr bwMode="auto">
          <a:xfrm>
            <a:off x="2071688" y="1701800"/>
            <a:ext cx="45148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b="1"/>
              <a:t>% af skammtímaskuldum bankanna</a:t>
            </a:r>
          </a:p>
        </p:txBody>
      </p:sp>
      <p:sp>
        <p:nvSpPr>
          <p:cNvPr id="9" name="TextBox 1"/>
          <p:cNvSpPr txBox="1"/>
          <p:nvPr/>
        </p:nvSpPr>
        <p:spPr>
          <a:xfrm rot="21178424">
            <a:off x="7442717" y="5355005"/>
            <a:ext cx="1139421" cy="2857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/>
              <a:t>Árslok 2008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fall krónunnar frá haustinu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21217353">
            <a:off x="7318128" y="3948622"/>
            <a:ext cx="73609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ISK/$</a:t>
            </a:r>
          </a:p>
        </p:txBody>
      </p:sp>
      <p:sp>
        <p:nvSpPr>
          <p:cNvPr id="6" name="TextBox 5"/>
          <p:cNvSpPr txBox="1"/>
          <p:nvPr/>
        </p:nvSpPr>
        <p:spPr>
          <a:xfrm rot="21208219">
            <a:off x="6318962" y="5557582"/>
            <a:ext cx="102143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ISK/EUR</a:t>
            </a:r>
          </a:p>
        </p:txBody>
      </p:sp>
      <p:sp>
        <p:nvSpPr>
          <p:cNvPr id="7" name="TextBox 6"/>
          <p:cNvSpPr txBox="1"/>
          <p:nvPr/>
        </p:nvSpPr>
        <p:spPr>
          <a:xfrm rot="21389356">
            <a:off x="3880613" y="2440147"/>
            <a:ext cx="5080077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is-IS" dirty="0"/>
              <a:t>Óumflýjanleg og löngu tímabær leiðrétting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dirty="0"/>
              <a:t> Skráð VLF 2008 á gengi krónunnar 2007 hefði        </a:t>
            </a:r>
            <a:br>
              <a:rPr lang="is-IS" dirty="0"/>
            </a:br>
            <a:r>
              <a:rPr lang="is-IS" dirty="0"/>
              <a:t>verið $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70K á móti $42K </a:t>
            </a:r>
            <a:r>
              <a:rPr lang="is-IS" dirty="0"/>
              <a:t>í BNA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dirty="0"/>
              <a:t> Á gengi fyrir hrun: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$44K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/>
              <a:t>Á gengi eftir hrun: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$35K</a:t>
            </a:r>
            <a:endParaRPr lang="is-IS" dirty="0"/>
          </a:p>
        </p:txBody>
      </p:sp>
      <p:sp>
        <p:nvSpPr>
          <p:cNvPr id="8" name="Oval 7"/>
          <p:cNvSpPr/>
          <p:nvPr/>
        </p:nvSpPr>
        <p:spPr>
          <a:xfrm>
            <a:off x="7858125" y="47974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352288">
            <a:off x="8152671" y="4672461"/>
            <a:ext cx="5501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115</a:t>
            </a:r>
          </a:p>
        </p:txBody>
      </p:sp>
      <p:sp>
        <p:nvSpPr>
          <p:cNvPr id="11" name="TextBox 10"/>
          <p:cNvSpPr txBox="1"/>
          <p:nvPr/>
        </p:nvSpPr>
        <p:spPr>
          <a:xfrm rot="21352288">
            <a:off x="8152671" y="5608565"/>
            <a:ext cx="55015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158</a:t>
            </a:r>
          </a:p>
        </p:txBody>
      </p:sp>
      <p:sp>
        <p:nvSpPr>
          <p:cNvPr id="12" name="Oval 11"/>
          <p:cNvSpPr/>
          <p:nvPr/>
        </p:nvSpPr>
        <p:spPr>
          <a:xfrm>
            <a:off x="7858125" y="57324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Hvers vegna hélzt gengið svo hátt uppi og svo lengi?</a:t>
            </a:r>
            <a:endParaRPr lang="is-I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15238" cy="5105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Ísland er hágengisland af ýmsum ástæðum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Mikil verðbólga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Mikil skuldasöfnun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Búvernd, sama gildir um sjávarútveg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Hátt verð á auðfluttum vörum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Big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Mac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vísitalan: dýrustu hamborgarar heims (ennþá!)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Annað dæmi: geisladiskar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Við bættust vaxtamunarviðskipti (húsmæður í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Tókíó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Tóku lán við lágum vöxtum í jenum, keyptu krónur og lögðu inn á hávaxtareikninga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Útistandandi fjárhæð fyrir hrun, fellur í gjalddaga innan árs: 20% af VLF (eða 40%? – tölur á reiki)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Þurfti að endurfjármagna, reyndist ókleift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Bankarnir byrjuðu þá að safna innstæðum erlendis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Eftir hrun voru jöklabréfin læst inni með gjaldeyrishöftum, nema nú 30% af VLF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431253">
            <a:off x="3725003" y="2083869"/>
            <a:ext cx="4840933" cy="36933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/>
              <a:t>Sjá “Á þunnum ís,” </a:t>
            </a:r>
            <a:r>
              <a:rPr lang="is-IS" i="1" dirty="0"/>
              <a:t>Fréttablaðið</a:t>
            </a:r>
            <a:r>
              <a:rPr lang="is-IS" dirty="0"/>
              <a:t> 19/4/2008. </a:t>
            </a:r>
            <a:endParaRPr lang="is-I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252229">
            <a:off x="7263815" y="903323"/>
            <a:ext cx="160011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99.95%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Tvær bólur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72363" cy="49625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Hlutabréfaverð jókst nífalt (1000%!) 2001-2007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44% meðalhækkun sex ár í röð</a:t>
            </a:r>
          </a:p>
          <a:p>
            <a:pPr marL="758952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Heimsmet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Klárlega bóla, hlaut að hjaðna eða springa</a:t>
            </a:r>
          </a:p>
          <a:p>
            <a:pPr marL="758952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Jafnvel fyrir bankahrunið lækkaði hlutabréfaverð um meira en helming frá 2007</a:t>
            </a: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Fasteignaverð hækkaði um 150% 2001-2008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11% hækkun á ári að jafnaði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Leiddi til uppsveiflu í byggingariðnaði</a:t>
            </a:r>
          </a:p>
          <a:p>
            <a:pPr marL="758952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Teljið kranana! (Robert Aliber, prófessor í Chicago)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Einnig bóla, hlaut að hjaðna eða springa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Slys í biðstöðu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Upp, og niður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Hlutabréf Kaupþings, Glitnis og Landsbankans tvöfölduðust í verði og lækkuðu síðan aftur um helming og tóku hlutabréfavísitöluna upp og niður með sér í fallinu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Bankarnir stóðu á bak við 50% af vísitölunni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Skuldatryggingarálög bankanna risu upp í hæstu hæðir (haustið 2008) 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Glitnir: 1600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Kaupþing: 1500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Landsbankinn: 1200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Til samanburðar, </a:t>
            </a:r>
            <a:r>
              <a:rPr lang="is-IS" dirty="0" err="1" smtClean="0"/>
              <a:t>Barclays</a:t>
            </a:r>
            <a:r>
              <a:rPr lang="is-IS" dirty="0" smtClean="0"/>
              <a:t>: 200</a:t>
            </a: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 rot="21351498">
            <a:off x="4064160" y="4627837"/>
            <a:ext cx="3554306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/>
              <a:t>Þunnur markaður, sögðu sumir, engar áhyggjur</a:t>
            </a:r>
          </a:p>
        </p:txBody>
      </p:sp>
      <p:sp>
        <p:nvSpPr>
          <p:cNvPr id="6" name="TextBox 5"/>
          <p:cNvSpPr txBox="1"/>
          <p:nvPr/>
        </p:nvSpPr>
        <p:spPr>
          <a:xfrm rot="21351498">
            <a:off x="5825865" y="5414163"/>
            <a:ext cx="3008039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400" dirty="0"/>
              <a:t>Staðtölur bankanna lýsa traustum efnahag, sögðu aðrir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4375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big to fail?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big to save?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43813" cy="52482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Lok september 2008: Hrun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Glitnir fór fyrst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Glitnir bað Seðlabankann um 600 milljón dollara lán til að geta staðið í skilum erlendis 15 dögum síðar, þar eð erlend lánalína hafði </a:t>
            </a:r>
            <a:r>
              <a:rPr lang="is-IS" dirty="0" err="1" smtClean="0"/>
              <a:t>lokazt</a:t>
            </a:r>
            <a:r>
              <a:rPr lang="is-IS" dirty="0" smtClean="0"/>
              <a:t>; Seðlabankinn hafnaði beiðninni, ríkið tók bankann yfir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Innan viku fóru Landsbankinn og Kaupþing sömu leið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Stóru bankarnir þrír voru 85% af bankakerfinu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Ríkisstjórnin tók bankana þrjá yfir og setti neyðarlög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Innstæðum breytt í forgangskröfur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Hlutabréf í bönkunum urðu verðlaus á augabragði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Þeim var skipt í nýja og gamla banka (frekar en góða og slæma)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Nýir bankar tóku yfir innlán og veittu innlendum viðskiptavinum grunnþjónustu; ríkið endurfjármagnaði bankana og einnig Seðlabankann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Gömlu bankarnir sátu eftir með veik eignasöfn og erlendar skuldir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Skilanefndir voru skipaðar til að gera gömlu bankana upp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Tímabundin þjóðnýting líkt og annars staðar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Norræna lausnin (góðir og slæmir bankar) gafst vel í kreppunni þar 1988-93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Nú á ríkið meiri hluta í einum banka, erlendir vogunarsjóðir eiga hina tvo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Bankarnir verða væntanlega einkavæddir aftur, til fulls eða að hluta, t.d. með því að breyta skuldum í hlutafé og bjóða erlendum bönkum að borðinu</a:t>
            </a:r>
          </a:p>
        </p:txBody>
      </p:sp>
      <p:sp>
        <p:nvSpPr>
          <p:cNvPr id="4" name="TextBox 3"/>
          <p:cNvSpPr txBox="1"/>
          <p:nvPr/>
        </p:nvSpPr>
        <p:spPr>
          <a:xfrm rot="21290825">
            <a:off x="7231508" y="257355"/>
            <a:ext cx="157447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3200">
                <a:latin typeface="Algerian" pitchFamily="82" charset="0"/>
              </a:rPr>
              <a:t>hrunið</a:t>
            </a:r>
          </a:p>
        </p:txBody>
      </p:sp>
      <p:sp>
        <p:nvSpPr>
          <p:cNvPr id="5" name="TextBox 4"/>
          <p:cNvSpPr txBox="1"/>
          <p:nvPr/>
        </p:nvSpPr>
        <p:spPr>
          <a:xfrm rot="21277845">
            <a:off x="5179833" y="1080004"/>
            <a:ext cx="324170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2400"/>
              <a:t>Banki, sem er of stór til að falla, er of stór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57118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Tíu stærstu gjaldþrot  allra tíma </a:t>
            </a:r>
            <a:r>
              <a:rPr lang="is-I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(milljarðar bandaríkjadala)</a:t>
            </a:r>
            <a:endParaRPr lang="is-I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</p:nvPr>
        </p:nvGraphicFramePr>
        <p:xfrm>
          <a:off x="230188" y="1608138"/>
          <a:ext cx="8128000" cy="4424362"/>
        </p:xfrm>
        <a:graphic>
          <a:graphicData uri="http://schemas.openxmlformats.org/presentationml/2006/ole">
            <p:oleObj spid="_x0000_s6146" r:id="rId4" imgW="8126672" imgH="4426080" progId="Excel.Sheet.8">
              <p:embed/>
            </p:oleObj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635375" y="6237288"/>
            <a:ext cx="439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Heimild: Fjármálaeftirlitið.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Samsetning framleiðslunnar 2007</a:t>
            </a:r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 rot="21418229">
            <a:off x="6643701" y="2116561"/>
            <a:ext cx="2288296" cy="267765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2400" dirty="0"/>
              <a:t> Hlutur útvegsins: úr 16% í 7% af VLF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2400" dirty="0"/>
              <a:t> Þjónusta: úr 54% í 68%</a:t>
            </a:r>
          </a:p>
          <a:p>
            <a:pPr indent="-1800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is-IS" sz="2400" dirty="0"/>
              <a:t> Bankar: úr 5% í 8%</a:t>
            </a:r>
          </a:p>
        </p:txBody>
      </p:sp>
      <p:graphicFrame>
        <p:nvGraphicFramePr>
          <p:cNvPr id="14342" name="Content Placeholder 10"/>
          <p:cNvGraphicFramePr>
            <a:graphicFrameLocks noGrp="1"/>
          </p:cNvGraphicFramePr>
          <p:nvPr>
            <p:ph idx="1"/>
          </p:nvPr>
        </p:nvGraphicFramePr>
        <p:xfrm>
          <a:off x="449263" y="1520825"/>
          <a:ext cx="7340600" cy="4948238"/>
        </p:xfrm>
        <a:graphic>
          <a:graphicData uri="http://schemas.openxmlformats.org/presentationml/2006/ole">
            <p:oleObj spid="_x0000_s14342" r:id="rId4" imgW="7340220" imgH="495038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Öllum á óvart?</a:t>
            </a:r>
            <a:endParaRPr lang="is-I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52482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Kom hrunið öllum í opna skjöldu? Nei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Ýmsir heimamenn höfðu varað við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Ofþenslu peningamagns og útlána bankakerfisins og þá um leið verðbólgu</a:t>
            </a: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Hættunni á bankakreppu,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þar eð Seðlabankinn vanrækti að auka gjaldeyrisforðann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Hættunni á gengishruni,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þar eð krónan var klárlega of hátt skráð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Erlendir gestir lögðu lóð á skálarnar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Robert Aliber, prófessor í Chicago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Willem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Buiter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og Anne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Sibert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, prófessorar í London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Daniel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Gros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, prófessor í Brussel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Robert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Wade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, prófessor í London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s-IS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418285">
            <a:off x="6106599" y="478207"/>
            <a:ext cx="280831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Aliber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Zoega</a:t>
            </a:r>
            <a:r>
              <a:rPr lang="en-US" dirty="0"/>
              <a:t> (</a:t>
            </a:r>
            <a:r>
              <a:rPr lang="en-US" dirty="0" err="1"/>
              <a:t>ritstj</a:t>
            </a:r>
            <a:r>
              <a:rPr lang="en-US" dirty="0"/>
              <a:t>.), </a:t>
            </a:r>
            <a:r>
              <a:rPr lang="en-US" i="1" dirty="0"/>
              <a:t>Preludes to the Icelandic Financial Crisis </a:t>
            </a:r>
            <a:r>
              <a:rPr lang="en-US" dirty="0"/>
              <a:t>(2011)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86675" cy="524827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buFont typeface="Wingdings 2"/>
              <a:buNone/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Þurfum lagavernd gegn vafasömum lánveitingum, gegn ránslánum 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Líkt og lög gegn skottulækningum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, sömu rök</a:t>
            </a:r>
          </a:p>
          <a:p>
            <a:pPr marL="1005840" lvl="3" eaLnBrk="1" fontAlgn="auto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Sjúklingar vita minna um heilsufræði og mannamein en læknar, svo að við þurfum lagavernd gegn læknafúski</a:t>
            </a:r>
          </a:p>
          <a:p>
            <a:pPr marL="1005840" lvl="3" eaLnBrk="1" fontAlgn="auto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Sama á við um viðskiptavini banka og bankamenn, einkum í sambandi við flókin fjármálaviðskipti</a:t>
            </a:r>
          </a:p>
          <a:p>
            <a:pPr marL="514350" indent="-514350" eaLnBrk="1" fontAlgn="auto" hangingPunct="1">
              <a:spcBef>
                <a:spcPts val="300"/>
              </a:spcBef>
              <a:spcAft>
                <a:spcPts val="0"/>
              </a:spcAft>
              <a:buSzPct val="100000"/>
              <a:buFont typeface="Wingdings 2"/>
              <a:buNone/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Leyfum ekki matsfyrirtækjum að þiggja greiðslur af bönkum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Augljós hagsmunaárekstur, alþjóðlegt hneyksli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Þurfum einnig að finna ráð gegn bókhaldsbrellum 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Wingdings 2"/>
              <a:buNone/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Þurfum skilvirkara eftirlit með bönkum og öðrum fjármálastofnunum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Er í vinnslu, umdeilt – og þó ekki</a:t>
            </a:r>
            <a:endParaRPr lang="is-IS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286257">
            <a:off x="5855355" y="1891732"/>
            <a:ext cx="302518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sz="2000"/>
              <a:t>Ósamhverfar upplýsingar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524827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Lesum hættumerkin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Fjórar reglur, eða sögur</a:t>
            </a:r>
          </a:p>
          <a:p>
            <a:pPr marL="758952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sz="2100" dirty="0" smtClean="0"/>
              <a:t>Kranakenningin</a:t>
            </a:r>
          </a:p>
          <a:p>
            <a:pPr marL="1005840" lvl="3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Robert Aliber</a:t>
            </a:r>
          </a:p>
          <a:p>
            <a:pPr marL="758952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sz="2100" dirty="0" smtClean="0"/>
              <a:t>Regla </a:t>
            </a:r>
            <a:r>
              <a:rPr lang="is-IS" sz="2100" dirty="0" err="1" smtClean="0"/>
              <a:t>Giudottis</a:t>
            </a:r>
            <a:r>
              <a:rPr lang="is-IS" sz="2100" dirty="0" smtClean="0"/>
              <a:t> og </a:t>
            </a:r>
            <a:r>
              <a:rPr lang="is-IS" sz="2100" dirty="0" err="1" smtClean="0"/>
              <a:t>Greenspans</a:t>
            </a:r>
            <a:endParaRPr lang="is-IS" sz="2100" dirty="0" smtClean="0"/>
          </a:p>
          <a:p>
            <a:pPr marL="1005840" lvl="3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Leyfum gjaldeyrisforða Seðlabankans ekki að síga niður fyrir skammtímaskuldir viðskiptabankanna</a:t>
            </a:r>
          </a:p>
          <a:p>
            <a:pPr marL="1005840" lvl="3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Ef við vanrækjum regluna, bjóðum við hættunni heim: spákaupmenn innan lands og utan sjá sér þá hag í að gera áhlaup á gjaldmiðilinn (Taíland 1997, Ísland 2008) </a:t>
            </a:r>
          </a:p>
          <a:p>
            <a:pPr marL="758952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sz="2100" dirty="0" smtClean="0"/>
              <a:t>Hágengisreglan</a:t>
            </a:r>
          </a:p>
          <a:p>
            <a:pPr marL="1005840" lvl="3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Fyrr eða síðar hlýtur of hátt skráður gjaldmiðill að falla í verði</a:t>
            </a:r>
          </a:p>
          <a:p>
            <a:pPr marL="759777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Courier New" pitchFamily="49" charset="0"/>
              <a:buChar char="o"/>
              <a:defRPr/>
            </a:pPr>
            <a:r>
              <a:rPr lang="is-IS" sz="2100" dirty="0" smtClean="0"/>
              <a:t>Tekjuskipting skiptir máli</a:t>
            </a: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Gini vísitala1993-2008 (ráðstöfunartekjur) </a:t>
            </a:r>
            <a:endParaRPr lang="is-I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56138" y="6407150"/>
            <a:ext cx="3011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1400">
                <a:latin typeface="Trebuchet MS" pitchFamily="34" charset="0"/>
              </a:rPr>
              <a:t>Heimild: Ríkisskattstjóraembættið.</a:t>
            </a:r>
          </a:p>
        </p:txBody>
      </p:sp>
      <p:sp>
        <p:nvSpPr>
          <p:cNvPr id="6" name="TextBox 5"/>
          <p:cNvSpPr txBox="1"/>
          <p:nvPr/>
        </p:nvSpPr>
        <p:spPr>
          <a:xfrm rot="21388768">
            <a:off x="1266543" y="2173529"/>
            <a:ext cx="503926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000" dirty="0"/>
              <a:t>Skattbyrði var flutt af efnafólki yfir á aðra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15238" cy="5248275"/>
          </a:xfrm>
        </p:spPr>
        <p:txBody>
          <a:bodyPr>
            <a:normAutofit/>
          </a:bodyPr>
          <a:lstStyle/>
          <a:p>
            <a:pPr marL="514800" indent="-51480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Leyfum viðskiptabönkum ekki að vaxa Seðlabankanum og ríkinu yfir höfuð, svo að stjórnvöld geti ekki staðið að baki bönkunum sem lánveitandi til þrautavara</a:t>
            </a:r>
          </a:p>
          <a:p>
            <a:pPr marL="514800" indent="-51480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Leyfum viðskiptabönkum ekki að starfrækja útibú erlendis frekar en dótturfyrirtæki og gera skattgreiðendur heima fyrir ábyrga fyrir innstæðutryggingum erlendis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Grunlausir reyndust Íslendingar ábyrgir fyrir innstæðum 300.000 brezkra innstæðueigenda í Landsbankanum á Bretlandi, og einnig í Hollandi og Þýzkalandi; málið fer líklega fyrir dómstóla</a:t>
            </a:r>
          </a:p>
          <a:p>
            <a:pPr marL="1005396" lvl="3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Umboðssvik varða við 249. grein hegningarlaga</a:t>
            </a:r>
          </a:p>
          <a:p>
            <a:pPr marL="274320" indent="-27432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88496">
            <a:off x="1755483" y="2200972"/>
            <a:ext cx="6429421" cy="3293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2600" b="1" dirty="0"/>
              <a:t>249. gr.</a:t>
            </a:r>
            <a:r>
              <a:rPr lang="is-IS" sz="2600" dirty="0"/>
              <a:t> Ef maður, sem fengið hefur aðstöðu til þess að gera eitthvað, sem annar maður verður bundinn við, eða hefur fjárreiður fyrir aðra á hendi, misnotar þessa aðstöðu sína, þá varðar það fangelsi allt að 2 árum, og má þyngja refsinguna, ef mjög miklar sakir eru, allt að 6 ára fangelsi.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543800" cy="5033963"/>
          </a:xfrm>
        </p:spPr>
        <p:txBody>
          <a:bodyPr>
            <a:normAutofit/>
          </a:bodyPr>
          <a:lstStyle/>
          <a:p>
            <a:pPr marL="514800" indent="-514800" eaLnBrk="1" fontAlgn="auto" hangingPunct="1">
              <a:spcAft>
                <a:spcPts val="0"/>
              </a:spcAft>
              <a:buSzPct val="100000"/>
              <a:buFont typeface="Wingdings 2"/>
              <a:buAutoNum type="arabicPeriod" startAt="7"/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Seðlabankar eiga ekki að láta öran útlánavöxt afskiptalausan, þótt verðbólga sé lítil</a:t>
            </a:r>
          </a:p>
          <a:p>
            <a:pPr marL="522000" lvl="1" indent="-23040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Þetta gerðu þó bæði Seðlabanki Bandaríkjanna og Seðlabanki Íslands</a:t>
            </a:r>
          </a:p>
          <a:p>
            <a:pPr marL="522000" lvl="2" indent="-230400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pPr>
            <a:r>
              <a:rPr lang="is-IS" sz="2300" dirty="0" smtClean="0"/>
              <a:t>Seðlabankar þurfa að hemja aðrar uppsprettur verðbólgu, einkum verðbréfabólur og viðskiptahalla og meðfylgjandi innstreymi fjármagns</a:t>
            </a:r>
          </a:p>
          <a:p>
            <a:pPr marL="522000" lvl="2" indent="-230400" eaLnBrk="1" fontAlgn="auto" hangingPunct="1">
              <a:spcAft>
                <a:spcPts val="0"/>
              </a:spcAft>
              <a:buClr>
                <a:schemeClr val="accent4"/>
              </a:buClr>
              <a:buSzPct val="100000"/>
              <a:buFont typeface="Wingdings" pitchFamily="2" charset="2"/>
              <a:buChar char="§"/>
              <a:defRPr/>
            </a:pPr>
            <a:r>
              <a:rPr lang="is-IS" sz="2300" dirty="0" smtClean="0"/>
              <a:t>M.ö.o.: Seðlabankar þurfa að greina á milli “góðs” vaxtar (þ.e. vaxtar, sem er heilbrigður og sjálfbær) og “slæms” vaxtar (þ.e. vaxtar, sem er knúinn áfram af hækkandi verðbréfaverði, skuldasöfnun og annarra froðu)</a:t>
            </a:r>
            <a:endParaRPr lang="is-I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86675" cy="5248275"/>
          </a:xfrm>
        </p:spPr>
        <p:txBody>
          <a:bodyPr>
            <a:normAutofit/>
          </a:bodyPr>
          <a:lstStyle/>
          <a:p>
            <a:pPr marL="514350" lvl="1" indent="-51435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/>
            </a:pPr>
            <a:r>
              <a:rPr lang="is-IS" sz="2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is-I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Reisum varnarveggi milli bankastarfsemi og stjórnmála</a:t>
            </a:r>
          </a:p>
          <a:p>
            <a:pPr marL="522000" lvl="1" indent="-230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is-IS" dirty="0" smtClean="0"/>
              <a:t>Spillt einkavæðing er ekki áfellisdómur yfir </a:t>
            </a:r>
            <a:r>
              <a:rPr lang="is-IS" dirty="0" err="1" smtClean="0"/>
              <a:t>einkavæðingu</a:t>
            </a:r>
            <a:r>
              <a:rPr lang="is-IS" dirty="0" smtClean="0"/>
              <a:t>, heldur yfir spillingu </a:t>
            </a:r>
          </a:p>
          <a:p>
            <a:pPr marL="514800" lvl="1" indent="-5148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is-IS" sz="3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	</a:t>
            </a:r>
            <a:r>
              <a:rPr lang="is-I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Látum þá, sem keyrðu bankana í kaf, sæta ábyrgð að lögum, eða leiðum að minnsta kosti sannleikann í ljós: Engin undanbrögð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Af þessu helgast hugmyndin um rannsóknarnefnd undir stjórn erlendra sérfræðinga og á ábyrgð þeirra</a:t>
            </a:r>
          </a:p>
          <a:p>
            <a:pPr marL="759333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Eins konar sannleiks- og sáttanefnd líkt og í Suður-Afríku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Ef sagan er ekki rétt skráð, svo að við getum lært af henni, er hún líklegri en ella til að endurtaka sig með illum afleiðingum</a:t>
            </a:r>
          </a:p>
          <a:p>
            <a:pPr marL="759333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Rannsóknarnefnd flugslysa: Sama saga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 smtClean="0"/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15238" cy="5248275"/>
          </a:xfrm>
        </p:spPr>
        <p:txBody>
          <a:bodyPr>
            <a:normAutofit lnSpcReduction="10000"/>
          </a:bodyPr>
          <a:lstStyle/>
          <a:p>
            <a:pPr marL="514800" indent="-51480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 2" pitchFamily="18" charset="2"/>
              <a:buNone/>
              <a:defRPr/>
            </a:pPr>
            <a:r>
              <a:rPr lang="is-I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	</a:t>
            </a: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Þegar bankar hrynja og eignir þurrkast út, verjum þá heimilin og fyrirtækin með rækilegri innspýtingu og öryggisneti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Hugsum út fyrir rammann: leggjum til hliðar hefðbundna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áherzlu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á aðhald í peningamálum og ríkisfjármálum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En Ísland er gamalt verðbólgubæli, svigrúmið  er þröngt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Við bætist nú e.t.v. óstöðugt stjórnarfar 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Höfum þetta hugfast: fjármálakreppa, hversu sársaukfull sem hún kann að reynast mörgum í bráð, spillir nær aldrei nema litlum hluta þjóðarauðsins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Fjármagn (ca. 3 eða 4 sinnum VLF) og mannauður (ca. 5 eða 6 sinnum fjármagn) yfirgnæfa hlutafjáreign (yfirleitt minna en VLF)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Hlutafjáreign er því 1/15 til 1/25 af þjóðarauði eða minna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Bilun yfirbyggingar þarf ekki að veikja undirstöðuna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21421162">
            <a:off x="6140665" y="426090"/>
            <a:ext cx="2720693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2400" dirty="0"/>
              <a:t>Hagkerfið getur staðið af sér fjármálakreppu, nema hrun yfirbyggingarinnar veiki undirstöðurnar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D1E87-37A8-4613-A4FB-AA9C746CF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F1D1E87-37A8-4613-A4FB-AA9C746CF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F1D1E87-37A8-4613-A4FB-AA9C746CF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3F1D1E87-37A8-4613-A4FB-AA9C746CF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530727-1E1A-4971-A78D-E3DAD131A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E530727-1E1A-4971-A78D-E3DAD131A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E530727-1E1A-4971-A78D-E3DAD131A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EE530727-1E1A-4971-A78D-E3DAD131A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A1408-F771-49D2-9B76-C0DCA94BB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34A1408-F771-49D2-9B76-C0DCA94BB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34A1408-F771-49D2-9B76-C0DCA94BB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F34A1408-F771-49D2-9B76-C0DCA94BB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4B958-A5A8-474D-B820-B2A1D4E82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6C4B958-A5A8-474D-B820-B2A1D4E82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F6C4B958-A5A8-474D-B820-B2A1D4E82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F6C4B958-A5A8-474D-B820-B2A1D4E82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15238" cy="5248275"/>
          </a:xfrm>
        </p:spPr>
        <p:txBody>
          <a:bodyPr>
            <a:normAutofit/>
          </a:bodyPr>
          <a:lstStyle/>
          <a:p>
            <a:pPr marL="514800" indent="-51480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 2" pitchFamily="18" charset="2"/>
              <a:buAutoNum type="arabicPeriod" startAt="10"/>
              <a:defRPr/>
            </a:pP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Þegar bankar hrynja og eignir þurrkast út, verjum þá heimilin og fyrirtækin með rækilegri innspýtingu og öryggisneti</a:t>
            </a:r>
          </a:p>
          <a:p>
            <a:pPr marL="522000" indent="-23040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140000"/>
              <a:buFont typeface="Trebuchet MS" pitchFamily="34" charset="0"/>
              <a:buChar char="▪"/>
              <a:defRPr/>
            </a:pPr>
            <a:r>
              <a:rPr lang="is-IS" sz="2400" dirty="0" smtClean="0">
                <a:solidFill>
                  <a:schemeClr val="tx1">
                    <a:tint val="85000"/>
                  </a:schemeClr>
                </a:solidFill>
              </a:rPr>
              <a:t>Fjármálakreppa spillir nær aldrei nema litlum hluta þjóðarauðsins, sbr. kreppur frá 1945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Hlutabréfaverð fellur um helming á 6 árum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Húsnæðisverð fellur um þriðjung á 4 árum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Atvinnuleysi eykst um 7%, jafnar sig eftir 4 ár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Landsframleiðsla minnkar um 9%, jafnar sig eftir 4 ár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400" dirty="0" smtClean="0">
                <a:solidFill>
                  <a:schemeClr val="tx1">
                    <a:tint val="85000"/>
                  </a:schemeClr>
                </a:solidFill>
              </a:rPr>
              <a:t>Kreppan á Íslandi er eins nema ...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... Hlutabréf féllu í verði um 97%</a:t>
            </a:r>
          </a:p>
          <a:p>
            <a:pPr marL="759333" lvl="2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... Fjártjónið í held nemur sjöfaldri landsframleiðslu, þar eð erlendir lánardrottnar bankanna tapa e.t.v. allt að fimmfaldri landsframleiðslu Íslands á bankahruninu, og við bætist tjón erlendra innstæðueigenda og annarra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Frásögn í þrem hlutum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smtClean="0"/>
              <a:t>Fyrir hrun</a:t>
            </a:r>
          </a:p>
          <a:p>
            <a:pPr lvl="1" eaLnBrk="1" hangingPunct="1"/>
            <a:r>
              <a:rPr lang="is-IS" smtClean="0"/>
              <a:t>Forsagan, sár og löng</a:t>
            </a:r>
          </a:p>
          <a:p>
            <a:pPr eaLnBrk="1" hangingPunct="1"/>
            <a:r>
              <a:rPr lang="is-IS" smtClean="0"/>
              <a:t>Hrun</a:t>
            </a:r>
          </a:p>
          <a:p>
            <a:pPr lvl="1" eaLnBrk="1" hangingPunct="1"/>
            <a:r>
              <a:rPr lang="is-IS" smtClean="0"/>
              <a:t>Aðgerðir stjórnvalda</a:t>
            </a:r>
          </a:p>
          <a:p>
            <a:pPr lvl="1" eaLnBrk="1" hangingPunct="1"/>
            <a:r>
              <a:rPr lang="is-IS" smtClean="0"/>
              <a:t>Endurskipulagning bankanna</a:t>
            </a:r>
          </a:p>
          <a:p>
            <a:pPr eaLnBrk="1" hangingPunct="1"/>
            <a:r>
              <a:rPr lang="is-IS" smtClean="0"/>
              <a:t>Eftir hrun</a:t>
            </a:r>
          </a:p>
          <a:p>
            <a:pPr lvl="1" eaLnBrk="1" hangingPunct="1"/>
            <a:r>
              <a:rPr lang="is-IS" smtClean="0"/>
              <a:t>Tólf lærdómar</a:t>
            </a:r>
          </a:p>
          <a:p>
            <a:pPr lvl="1" eaLnBrk="1" hangingPunct="1"/>
            <a:r>
              <a:rPr lang="is-IS" smtClean="0"/>
              <a:t>Efnahagsáætlun stjórnvalda með stuðningi Alþjóðagjaldeyrissjóðsins</a:t>
            </a:r>
          </a:p>
          <a:p>
            <a:pPr lvl="1" eaLnBrk="1" hangingPunct="1"/>
            <a:r>
              <a:rPr lang="is-IS" smtClean="0"/>
              <a:t>Horfurnar fram í tímann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58050" cy="4962525"/>
          </a:xfrm>
        </p:spPr>
        <p:txBody>
          <a:bodyPr>
            <a:normAutofit/>
          </a:bodyPr>
          <a:lstStyle/>
          <a:p>
            <a:pPr marL="514800" indent="-514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s-I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	</a:t>
            </a: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Aðstoð með skilyrðum að utan, ekki bara frá AGS, heldur einnig frá öðrum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Norðurlönd útveguðu meira en helminginn af þeim 5 milljörðum Bandaríkjadollara, sem þurfti til að brúa bilið hér heima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Þau settu því skilyrði (um </a:t>
            </a:r>
            <a:r>
              <a:rPr lang="is-IS" sz="2500" dirty="0" err="1" smtClean="0">
                <a:solidFill>
                  <a:schemeClr val="tx1">
                    <a:tint val="85000"/>
                  </a:schemeClr>
                </a:solidFill>
              </a:rPr>
              <a:t>Icesave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) auk skilyrða AGS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Þetta hefði þurft að vera uppi á borðum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Eins í Grikklandi, þar sem ESB, ECB og AGS eru að reyna að forða greiðslufalli ríkisins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Þurfum skýrar reglur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Tólf lærdómar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58050" cy="4962525"/>
          </a:xfrm>
        </p:spPr>
        <p:txBody>
          <a:bodyPr>
            <a:normAutofit fontScale="92500"/>
          </a:bodyPr>
          <a:lstStyle/>
          <a:p>
            <a:pPr marL="514800" indent="-514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s-I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Hröpum ekki að rangri niðurstöðu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Eftir hrun kommúnismans er 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blandaður markaðsbúskapur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 eina nothæfa búskaparlagið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Mörgum þykir fjármálakreppan nú hafa greitt markaðsbúskap og frjálslyndum hagsjónarmiðum  þungt högg, úr því að bankar hafa þurft ríkishjálp eða jafnvel færzt aftur í ríkiseigu um skeið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Eftir sem áður eru 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bankastarfsemi og stjórnmál slæm blanda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, reynslan sýnir það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En einkabankar þurfa þó klárlega á ströngu aðhaldi og eftirliti að halda vegna kerfislægrar tilhneigingar þeirra til að velta þungum byrðum á 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saklausa vegfarendur </a:t>
            </a:r>
            <a:r>
              <a:rPr lang="is-IS" sz="2500" dirty="0" smtClean="0">
                <a:solidFill>
                  <a:schemeClr val="tx1">
                    <a:tint val="85000"/>
                  </a:schemeClr>
                </a:solidFill>
              </a:rPr>
              <a:t>eins og dæmin sanna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Efnahagsáætlun með stuðningi AGS í nóvember 2008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86675" cy="5033963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is-IS" dirty="0" smtClean="0"/>
              <a:t>Rás atburðanna (ýmsar heimildir)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Apríl 2008</a:t>
            </a:r>
            <a:r>
              <a:rPr lang="is-IS" dirty="0" smtClean="0"/>
              <a:t>: Forsætisráðherra Bretlands ræður forsætisráðherra Íslands að leita til AGS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 og sumar 2008</a:t>
            </a:r>
            <a:r>
              <a:rPr lang="is-IS" dirty="0" smtClean="0"/>
              <a:t>: Seðlabankar Norðurlanda ráða Seðlabanka Íslands að leita til AGS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Sumar 2008</a:t>
            </a:r>
            <a:r>
              <a:rPr lang="is-IS" dirty="0" smtClean="0"/>
              <a:t>: Evrópski seðlabankinn og Bandaríski seðlabankinn leggjast á sömu sveif og halda Íslandi frá gjaldeyrisskiptasamningum við Norðurlönd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Október 2008</a:t>
            </a:r>
            <a:r>
              <a:rPr lang="is-IS" dirty="0" smtClean="0"/>
              <a:t>: Eftir hrunið leitar ríkisstjórnin að “nýjum vini” í Rússlandi, en samningar fjara út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Nóvember 2008</a:t>
            </a:r>
            <a:r>
              <a:rPr lang="is-IS" dirty="0" smtClean="0"/>
              <a:t>: Efnahagsáætlun með aðstoð AGS er gangsett, sex mánuðum of seint, með fulltingi Norðurlanda, Færeyja, Póllands og Rússlands</a:t>
            </a:r>
          </a:p>
          <a:p>
            <a:pPr lvl="1" eaLnBrk="1" hangingPunct="1">
              <a:spcBef>
                <a:spcPts val="300"/>
              </a:spcBef>
              <a:defRPr/>
            </a:pP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Höfuðdrættir efnahagsáætlunarinnar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86675" cy="52482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Aðhald í peningamálum, hefðbundið, umdeilt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Stýrivextir 18%, raunvextir nálægt núlli</a:t>
            </a:r>
          </a:p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Fljótandi gengi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Stutt ströngum, tímabundnum gjaldeyrishöftum</a:t>
            </a:r>
          </a:p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Gegnsæ endurskipulagning bankanna</a:t>
            </a:r>
          </a:p>
          <a:p>
            <a:pPr marL="521970" lvl="1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Með erlendri tækniaðstoð (sænskur ráðgjafi)</a:t>
            </a:r>
          </a:p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Frestur á aðhaldi í ríkisfjármálum 2009</a:t>
            </a:r>
          </a:p>
          <a:p>
            <a:pPr marL="521970" lvl="1" indent="-230400" eaLnBrk="1" fontAlgn="auto" hangingPunct="1">
              <a:lnSpc>
                <a:spcPct val="95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is-IS" dirty="0" smtClean="0"/>
              <a:t>Ríkishalli talinn 14% af VLF 2009, reyndist 9%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Aðhald í ríkisfjármálum hefst 2010 og heldur áfram 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Skera útgjöld niður úr 50% af VLF 2009 í 40% 2016 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Halda tekjum óbreyttum í 41% af VLF frá 2009 til 2016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Viðsnúningur ríkisfjármála 10% af VLF á 7 árum; strangur kúr</a:t>
            </a:r>
          </a:p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Ólíkt áætlunum í Asíu fyrir áratug að tvennu leyti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AGS umber nú gjaldeyrishöft og hæga aðlögun</a:t>
            </a:r>
            <a:endParaRPr lang="is-I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Hvað kostar uppgjörið?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0"/>
                <a:gridCol w="1928826"/>
                <a:gridCol w="1909754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2400" noProof="0" dirty="0" smtClean="0"/>
                        <a:t>% af VLF</a:t>
                      </a:r>
                      <a:endParaRPr lang="is-I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Vergur kostnaður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Hreinn kostnaður</a:t>
                      </a:r>
                      <a:endParaRPr lang="is-IS" sz="2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Nýir bankar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26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26</a:t>
                      </a:r>
                      <a:endParaRPr lang="is-IS" sz="2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Seðabankinn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10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10</a:t>
                      </a:r>
                      <a:endParaRPr lang="is-IS" sz="2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Erlendir lánardrottnar*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47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19</a:t>
                      </a:r>
                      <a:endParaRPr lang="is-IS" sz="2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Samtals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</a:t>
                      </a:r>
                      <a:endParaRPr lang="is-IS" sz="2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is-IS" sz="2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05" name="TextBox 4"/>
          <p:cNvSpPr txBox="1">
            <a:spLocks noChangeArrowheads="1"/>
          </p:cNvSpPr>
          <p:nvPr/>
        </p:nvSpPr>
        <p:spPr bwMode="auto">
          <a:xfrm>
            <a:off x="428625" y="4429125"/>
            <a:ext cx="5284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>
                <a:latin typeface="Trebuchet MS" pitchFamily="34" charset="0"/>
              </a:rPr>
              <a:t>* Gerir ráð fyrir sölu eigna að andvirði 28% af VLF.</a:t>
            </a:r>
          </a:p>
        </p:txBody>
      </p:sp>
      <p:sp>
        <p:nvSpPr>
          <p:cNvPr id="50206" name="TextBox 5"/>
          <p:cNvSpPr txBox="1">
            <a:spLocks noChangeArrowheads="1"/>
          </p:cNvSpPr>
          <p:nvPr/>
        </p:nvSpPr>
        <p:spPr bwMode="auto">
          <a:xfrm>
            <a:off x="4572000" y="5929313"/>
            <a:ext cx="334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Heimild</a:t>
            </a:r>
            <a:r>
              <a:rPr lang="en-US" dirty="0">
                <a:latin typeface="Trebuchet MS" pitchFamily="34" charset="0"/>
              </a:rPr>
              <a:t>: AGS, </a:t>
            </a:r>
            <a:r>
              <a:rPr lang="en-US" dirty="0" err="1">
                <a:latin typeface="Trebuchet MS" pitchFamily="34" charset="0"/>
              </a:rPr>
              <a:t>nóvember</a:t>
            </a:r>
            <a:r>
              <a:rPr lang="en-US" dirty="0">
                <a:latin typeface="Trebuchet MS" pitchFamily="34" charset="0"/>
              </a:rPr>
              <a:t> 2008.</a:t>
            </a:r>
          </a:p>
        </p:txBody>
      </p:sp>
      <p:sp>
        <p:nvSpPr>
          <p:cNvPr id="50207" name="TextBox 7"/>
          <p:cNvSpPr txBox="1">
            <a:spLocks noChangeArrowheads="1"/>
          </p:cNvSpPr>
          <p:nvPr/>
        </p:nvSpPr>
        <p:spPr bwMode="auto">
          <a:xfrm>
            <a:off x="427038" y="4987925"/>
            <a:ext cx="626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>
                <a:latin typeface="Trebuchet MS" pitchFamily="34" charset="0"/>
              </a:rPr>
              <a:t>Tölurnar eru mikilli óvissu undirorpnar og geta því breytzt.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Þróun skulda 2008-2009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1500198"/>
                <a:gridCol w="1457326"/>
                <a:gridCol w="1809750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% af VLF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2008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2009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Munur</a:t>
                      </a:r>
                      <a:endParaRPr lang="is-IS" sz="2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Skuldir ríkisins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29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109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80*</a:t>
                      </a:r>
                      <a:endParaRPr lang="is-IS" sz="2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400" noProof="0" smtClean="0"/>
                        <a:t>Erlendar</a:t>
                      </a:r>
                      <a:r>
                        <a:rPr lang="is-IS" sz="2400" baseline="0" noProof="0" smtClean="0"/>
                        <a:t> skuldir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670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smtClean="0"/>
                        <a:t>160</a:t>
                      </a:r>
                      <a:endParaRPr lang="is-IS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noProof="0" dirty="0" smtClean="0"/>
                        <a:t>-510**</a:t>
                      </a:r>
                      <a:endParaRPr lang="is-IS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5" name="TextBox 4"/>
          <p:cNvSpPr txBox="1">
            <a:spLocks noChangeArrowheads="1"/>
          </p:cNvSpPr>
          <p:nvPr/>
        </p:nvSpPr>
        <p:spPr bwMode="auto">
          <a:xfrm>
            <a:off x="3481388" y="3571875"/>
            <a:ext cx="430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s-IS">
                <a:latin typeface="Trebuchet MS" pitchFamily="34" charset="0"/>
              </a:rPr>
              <a:t>* Kostnaður við uppgjör bankanna 2009.</a:t>
            </a:r>
          </a:p>
        </p:txBody>
      </p:sp>
      <p:sp>
        <p:nvSpPr>
          <p:cNvPr id="51226" name="TextBox 5"/>
          <p:cNvSpPr txBox="1">
            <a:spLocks noChangeArrowheads="1"/>
          </p:cNvSpPr>
          <p:nvPr/>
        </p:nvSpPr>
        <p:spPr bwMode="auto">
          <a:xfrm>
            <a:off x="2214563" y="4286250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s-IS">
                <a:latin typeface="Trebuchet MS" pitchFamily="34" charset="0"/>
              </a:rPr>
              <a:t>** Afskriftir erlendra einkaskulda 2009,</a:t>
            </a:r>
            <a:br>
              <a:rPr lang="is-IS">
                <a:latin typeface="Trebuchet MS" pitchFamily="34" charset="0"/>
              </a:rPr>
            </a:br>
            <a:r>
              <a:rPr lang="is-IS">
                <a:latin typeface="Trebuchet MS" pitchFamily="34" charset="0"/>
              </a:rPr>
              <a:t>söluvirði eigna er háð óvissu.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5929313"/>
            <a:ext cx="334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Heimild</a:t>
            </a:r>
            <a:r>
              <a:rPr lang="en-US" dirty="0">
                <a:latin typeface="Trebuchet MS" pitchFamily="34" charset="0"/>
              </a:rPr>
              <a:t>: AGS, </a:t>
            </a:r>
            <a:r>
              <a:rPr lang="en-US" dirty="0" err="1">
                <a:latin typeface="Trebuchet MS" pitchFamily="34" charset="0"/>
              </a:rPr>
              <a:t>nóvember</a:t>
            </a:r>
            <a:r>
              <a:rPr lang="en-US" dirty="0">
                <a:latin typeface="Trebuchet MS" pitchFamily="34" charset="0"/>
              </a:rPr>
              <a:t>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Árangur 2009-2010 0g Spá sjóðsins um árangur 2011-2016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3" y="1640944"/>
          <a:ext cx="8713664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29"/>
                <a:gridCol w="936104"/>
                <a:gridCol w="792088"/>
                <a:gridCol w="864096"/>
                <a:gridCol w="864096"/>
                <a:gridCol w="792088"/>
                <a:gridCol w="792088"/>
                <a:gridCol w="792088"/>
                <a:gridCol w="792087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2400" noProof="0" dirty="0" smtClean="0"/>
                        <a:t>%</a:t>
                      </a:r>
                      <a:endParaRPr lang="is-I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2009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2010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2011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2012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2013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2014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2015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noProof="0" dirty="0" smtClean="0"/>
                        <a:t>2016</a:t>
                      </a:r>
                      <a:endParaRPr lang="is-IS" sz="20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000" noProof="0" smtClean="0"/>
                        <a:t>Vöxtur VLF*</a:t>
                      </a:r>
                      <a:endParaRPr lang="is-IS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-3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000" noProof="0" smtClean="0"/>
                        <a:t>Atvinnuleysi**</a:t>
                      </a:r>
                      <a:endParaRPr lang="is-IS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000" noProof="0" smtClean="0"/>
                        <a:t>Verðbólga*</a:t>
                      </a:r>
                      <a:endParaRPr lang="is-IS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2,5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2,5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2000" noProof="0" dirty="0" smtClean="0"/>
                        <a:t>Vergar erlendar skuldir***</a:t>
                      </a:r>
                      <a:endParaRPr lang="is-I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/>
                        </a:rPr>
                        <a:t>266</a:t>
                      </a:r>
                      <a:endParaRPr lang="en-US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252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169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147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noProof="0" dirty="0" smtClean="0"/>
                        <a:t>Hreinar erlendar skuldir***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/>
                        </a:rPr>
                        <a:t>140</a:t>
                      </a:r>
                      <a:endParaRPr lang="en-US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283" name="TextBox 4"/>
          <p:cNvSpPr txBox="1">
            <a:spLocks noChangeArrowheads="1"/>
          </p:cNvSpPr>
          <p:nvPr/>
        </p:nvSpPr>
        <p:spPr bwMode="auto">
          <a:xfrm>
            <a:off x="5148064" y="6165304"/>
            <a:ext cx="286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dirty="0">
                <a:latin typeface="Trebuchet MS" pitchFamily="34" charset="0"/>
              </a:rPr>
              <a:t>Heimild: AGS, ágúst 2011.</a:t>
            </a:r>
          </a:p>
        </p:txBody>
      </p:sp>
      <p:sp>
        <p:nvSpPr>
          <p:cNvPr id="52284" name="TextBox 5"/>
          <p:cNvSpPr txBox="1">
            <a:spLocks noChangeArrowheads="1"/>
          </p:cNvSpPr>
          <p:nvPr/>
        </p:nvSpPr>
        <p:spPr bwMode="auto">
          <a:xfrm>
            <a:off x="465138" y="5013860"/>
            <a:ext cx="1201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>
                <a:latin typeface="Trebuchet MS" pitchFamily="34" charset="0"/>
              </a:rPr>
              <a:t>* % á ári.</a:t>
            </a:r>
          </a:p>
        </p:txBody>
      </p:sp>
      <p:sp>
        <p:nvSpPr>
          <p:cNvPr id="52285" name="TextBox 6"/>
          <p:cNvSpPr txBox="1">
            <a:spLocks noChangeArrowheads="1"/>
          </p:cNvSpPr>
          <p:nvPr/>
        </p:nvSpPr>
        <p:spPr bwMode="auto">
          <a:xfrm>
            <a:off x="500063" y="5442485"/>
            <a:ext cx="214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>
                <a:latin typeface="Trebuchet MS" pitchFamily="34" charset="0"/>
              </a:rPr>
              <a:t>** % af mannafla.</a:t>
            </a:r>
          </a:p>
        </p:txBody>
      </p:sp>
      <p:sp>
        <p:nvSpPr>
          <p:cNvPr id="52286" name="TextBox 7"/>
          <p:cNvSpPr txBox="1">
            <a:spLocks noChangeArrowheads="1"/>
          </p:cNvSpPr>
          <p:nvPr/>
        </p:nvSpPr>
        <p:spPr bwMode="auto">
          <a:xfrm>
            <a:off x="465138" y="5909210"/>
            <a:ext cx="29645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2000" dirty="0">
                <a:latin typeface="Trebuchet MS" pitchFamily="34" charset="0"/>
              </a:rPr>
              <a:t>*** </a:t>
            </a:r>
            <a:r>
              <a:rPr lang="is-IS" sz="2000" dirty="0" smtClean="0">
                <a:latin typeface="Trebuchet MS" pitchFamily="34" charset="0"/>
              </a:rPr>
              <a:t>þjóðarbúið</a:t>
            </a:r>
            <a:r>
              <a:rPr lang="is-IS" sz="2000" dirty="0">
                <a:latin typeface="Trebuchet MS" pitchFamily="34" charset="0"/>
              </a:rPr>
              <a:t>, % af VLF.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horfur 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52482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Sjóðurinn er bjartsýnn, kannski um of</a:t>
            </a:r>
          </a:p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Tvö sjónarmið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Bölsýnismenn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vara við skuldabyrðinni og bera hana saman við skaðabæturnar, sem bandamenn lögðu á Þjóðverja í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Versalasamningunum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eftir fyrri heimsstyrjöld, með fyrirséðum afleiðingum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Bjartsýnismenn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benda á reynslu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Færeyja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,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sem risu upp úr djúpri fjármálakreppu árin eftir 1990 með erlenda skuld við Danmörku að jafnvirði 120% af VLF og greiddu skuldina með vöxtum á 6-8 árum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Færeyingar biðu að einu leyti langvinnan skaða af fjármálakreppunni</a:t>
            </a:r>
          </a:p>
          <a:p>
            <a:pPr marL="1005840" lvl="3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Aðeins helmingur þeirra, sem fóru úr landi, sneri aftur</a:t>
            </a:r>
          </a:p>
          <a:p>
            <a:pPr marL="1005840" lvl="3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Íbúum eyjanna fækkaði um 10%</a:t>
            </a:r>
          </a:p>
          <a:p>
            <a:pPr marL="1005840" lvl="3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Þetta þurfum við að varast í lengstu lög</a:t>
            </a:r>
          </a:p>
          <a:p>
            <a:pPr marL="1005840" lvl="3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Björt hlið: þeir drógu úr fjáraustri frá Danmörku</a:t>
            </a:r>
            <a:endParaRPr lang="is-I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horfur ii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00925" cy="4962525"/>
          </a:xfrm>
        </p:spPr>
        <p:txBody>
          <a:bodyPr/>
          <a:lstStyle/>
          <a:p>
            <a:pPr eaLnBrk="1" hangingPunct="1"/>
            <a:r>
              <a:rPr lang="is-IS" dirty="0" smtClean="0"/>
              <a:t>Árangursrík endurreisn hvílir á tveim stoðum</a:t>
            </a:r>
          </a:p>
          <a:p>
            <a:pPr lvl="1" eaLnBrk="1" hangingPunct="1"/>
            <a:r>
              <a:rPr lang="is-IS" dirty="0" smtClean="0"/>
              <a:t>Þurfum að framfylgja áætlun sjóðsins og styrkja hana með frekari umbótum til að efla hagvöxt</a:t>
            </a:r>
          </a:p>
          <a:p>
            <a:pPr lvl="2" eaLnBrk="1" hangingPunct="1"/>
            <a:r>
              <a:rPr lang="is-IS" dirty="0" smtClean="0"/>
              <a:t>Umsókn um aðild að ESB og upptöku evru er ætlað að senda skýr skilaboð til umheimsins um nýjar </a:t>
            </a:r>
            <a:r>
              <a:rPr lang="is-IS" dirty="0" err="1" smtClean="0"/>
              <a:t>áherzlur</a:t>
            </a:r>
            <a:r>
              <a:rPr lang="is-IS" dirty="0" smtClean="0"/>
              <a:t> í hagstjórn</a:t>
            </a:r>
          </a:p>
          <a:p>
            <a:pPr lvl="2" eaLnBrk="1" hangingPunct="1"/>
            <a:r>
              <a:rPr lang="is-IS" dirty="0" smtClean="0"/>
              <a:t>Evrópa í uppnámi</a:t>
            </a:r>
          </a:p>
          <a:p>
            <a:pPr lvl="1" eaLnBrk="1" hangingPunct="1"/>
            <a:r>
              <a:rPr lang="is-IS" dirty="0" smtClean="0"/>
              <a:t>Verðum einnig að grafast fyrir um orsakir hrunsins, þar með talin mistök í stjórnkerfinu</a:t>
            </a:r>
          </a:p>
          <a:p>
            <a:pPr lvl="2" eaLnBrk="1" hangingPunct="1"/>
            <a:r>
              <a:rPr lang="is-IS" dirty="0" smtClean="0"/>
              <a:t>Þurftum erlenda rannsóknarnefnd, fengum RNA</a:t>
            </a:r>
          </a:p>
          <a:p>
            <a:pPr lvl="2" eaLnBrk="1" hangingPunct="1"/>
            <a:r>
              <a:rPr lang="is-IS" dirty="0" smtClean="0"/>
              <a:t>Sérstakur saksóknari með 200 mál, þar af 70 frá FME</a:t>
            </a:r>
          </a:p>
          <a:p>
            <a:pPr lvl="2" eaLnBrk="1" hangingPunct="1"/>
            <a:r>
              <a:rPr lang="is-IS" dirty="0" smtClean="0"/>
              <a:t>Rannsókn </a:t>
            </a:r>
            <a:r>
              <a:rPr lang="is-IS" smtClean="0"/>
              <a:t>á falli sparisjóðanna </a:t>
            </a:r>
            <a:r>
              <a:rPr lang="is-IS" dirty="0" smtClean="0"/>
              <a:t>o.fl.</a:t>
            </a:r>
          </a:p>
          <a:p>
            <a:pPr lvl="1" eaLnBrk="1" hangingPunct="1"/>
            <a:r>
              <a:rPr lang="is-IS" dirty="0" smtClean="0"/>
              <a:t>Að fortíð skal hyggja þá framtíð skal byggja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204540">
            <a:off x="6435328" y="5616201"/>
            <a:ext cx="2942399" cy="1076490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6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Stutt bankasaga i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72363" cy="48466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2400" dirty="0" smtClean="0"/>
              <a:t>Ríkisbankarekstur var reglan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Fjórði áratugur 20. aldar: leiðtogar tveggja stærstu stjórnmálaflokkanna sátu hlið við hlið í bankaráði Landsbanka Íslands, allt á hausnum (</a:t>
            </a: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Sósíalismi andskotans</a:t>
            </a:r>
            <a:r>
              <a:rPr lang="is-IS" sz="2100" i="1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pilsfaldakapítalismi</a:t>
            </a: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) 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Ólafur Thors sat í bankaráði Landsbankans til dauðadags 1964, var þó forsætisráðherra í fimm ríkisstjórnum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Tryggvi Gunnarsson, Sigurður Nordal, Pétur Benediktsson</a:t>
            </a:r>
          </a:p>
          <a:p>
            <a:pPr marL="521208" lvl="1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Fram til 1998 tilheyrðu bankastjórar og bankaráðsmenn stjórnmálastéttinni, með fáum undantekningum </a:t>
            </a:r>
          </a:p>
          <a:p>
            <a:pPr marL="758952" lvl="2" eaLnBrk="1" fontAlgn="auto" hangingPunct="1">
              <a:lnSpc>
                <a:spcPct val="95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Í krafti neikvæðra raunvaxta og hás gengis krónunnar höfðu bankarnir umtalsvert skömmtunarvald</a:t>
            </a:r>
          </a:p>
          <a:p>
            <a:pPr marL="274320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2400" dirty="0" smtClean="0"/>
              <a:t>Einkavæðing bankanna 1998-2003 hefði átt að rjúfa þessi tengsl, en gerði það ekki til fulls</a:t>
            </a:r>
            <a:endParaRPr lang="is-I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Stutt bankasaga ii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99350" cy="5105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Tveir stærstu bankarnir voru seldir mönnum í góðum tengslum við ríkisstjórnarflokkana þá (“talsamband við flokkinn”, þeirra eigin orð)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Stjórnarflokkarnir fengu með gamla laginu hvor sinn fulltrúa í bankaráðum nýju einkabankanna</a:t>
            </a: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Bankarnir voru seldir báðir í senn á hóflegu verði að mati Ríkisendurskoðunar </a:t>
            </a: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Tilraun til að laða reynda erlenda kaupendur að bönkunum líkt og í </a:t>
            </a:r>
            <a:r>
              <a:rPr lang="is-IS" dirty="0" err="1" smtClean="0"/>
              <a:t>Eystrasaltslöndum</a:t>
            </a:r>
            <a:r>
              <a:rPr lang="is-IS" dirty="0" smtClean="0"/>
              <a:t> var hrundið</a:t>
            </a: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Ólíkt Norðurlöndum og </a:t>
            </a:r>
            <a:r>
              <a:rPr lang="is-IS" dirty="0" err="1" smtClean="0"/>
              <a:t>Eystrasaltslöndum</a:t>
            </a:r>
            <a:r>
              <a:rPr lang="is-IS" dirty="0" smtClean="0"/>
              <a:t> er enn engri erlendri bankasamkeppni til að dreifa hér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Fimm stærstu bankar ESB: 50% markaðshlutdeild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Ísland: gömlu bankarnir þrír: 85% markaðshlutdeild</a:t>
            </a:r>
          </a:p>
          <a:p>
            <a:pPr marL="759333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Minni samkeppni á bankamarkaði hér en þar</a:t>
            </a:r>
          </a:p>
          <a:p>
            <a:pPr marL="759333" lvl="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Mikill munur útláns- og innlánsvaxta eftir </a:t>
            </a:r>
            <a:r>
              <a:rPr lang="is-IS" dirty="0" err="1" smtClean="0">
                <a:solidFill>
                  <a:schemeClr val="tx1">
                    <a:tint val="85000"/>
                  </a:schemeClr>
                </a:solidFill>
              </a:rPr>
              <a:t>einkavæðingu</a:t>
            </a:r>
            <a:endParaRPr lang="is-IS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403882">
            <a:off x="4294174" y="202467"/>
            <a:ext cx="4769254" cy="64633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dirty="0"/>
              <a:t>Sjá “Ísland fyrr og nú: Samhengi og saga”, </a:t>
            </a:r>
            <a:br>
              <a:rPr lang="is-IS" dirty="0"/>
            </a:br>
            <a:r>
              <a:rPr lang="is-IS" i="1" dirty="0"/>
              <a:t>Lesbók Morgunblaðsins, </a:t>
            </a:r>
            <a:r>
              <a:rPr lang="is-IS" dirty="0"/>
              <a:t>23/8/2008.</a:t>
            </a:r>
            <a:endParaRPr lang="is-I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Stutt bankasaga </a:t>
            </a:r>
            <a:r>
              <a:rPr lang="is-I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43063"/>
            <a:ext cx="7543800" cy="48196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Einkavæðing bankanna 1998-2003 mistókst og stuðlaði að hruni þeirra með því veikja aðhald að vexti bankanna og eftirlit með þeim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Ríkisstjórnin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 hefði átt að hamla vexti bankanna með skattheimtu, en hún gerði það ekki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Seðlabankinn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hefði átt að hemja vöxt bankanna með hærri bindiskyldu, en hann gerði það ekki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Fjármálaeftirlitið </a:t>
            </a: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hefði átt að beita strangari álagsprófum í ljósi sérstakra staðhátta, en ...</a:t>
            </a:r>
          </a:p>
          <a:p>
            <a:pPr marL="274320" indent="-274320" eaLnBrk="1" fontAlgn="auto" hangingPunct="1"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dirty="0" smtClean="0"/>
              <a:t>Fyrri vandræðamál í bankakerfinu hefði þurft að gera upp fyrir opnum tjöldum frekar en að þagga þau niður</a:t>
            </a:r>
          </a:p>
          <a:p>
            <a:pPr marL="521208" lvl="1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dirty="0" smtClean="0">
                <a:solidFill>
                  <a:schemeClr val="tx1">
                    <a:tint val="85000"/>
                  </a:schemeClr>
                </a:solidFill>
              </a:rPr>
              <a:t>Engin ábyrgð neins staðar, engin hefð fyrir gegnsæi</a:t>
            </a:r>
          </a:p>
        </p:txBody>
      </p:sp>
      <p:sp>
        <p:nvSpPr>
          <p:cNvPr id="4" name="TextBox 3"/>
          <p:cNvSpPr txBox="1"/>
          <p:nvPr/>
        </p:nvSpPr>
        <p:spPr>
          <a:xfrm rot="21288496">
            <a:off x="992505" y="1878570"/>
            <a:ext cx="7173468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s-IS" sz="2800" b="1" dirty="0"/>
              <a:t>52. gr.</a:t>
            </a:r>
            <a:r>
              <a:rPr lang="is-IS" sz="2800" dirty="0"/>
              <a:t> laga frá 2002 um fjármálafyrirtæki: „Stjórnarmenn og framkvæmdastjóri skulu vera lögráða og hafa óflekkað mannorð og mega ekki á síðustu fimm árum hafa verið úrskurðaðir gjaldþrota. Þeir mega ekki í tengslum við atvinnurekstur hafa hlotið dóm á síðustu 10 árum fyrir refsiverðan verknað samkvæmt almennum hegningarlögum, ...“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Stutt bankasaga </a:t>
            </a:r>
            <a:r>
              <a:rPr lang="is-I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758113" cy="52482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sz="2400" dirty="0" smtClean="0"/>
              <a:t>Lausir undan ríkinu slettu bankarnir úr klaufunum líkt og kýrnar, þegar þeim er hleypt út á vorin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Lögðust í lántökur og lánveitingar, big time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Tóku skammtímalán við lágum vöxtum og veittu m.a. langtímalán til húsnæðiskaupa við lægri vöxtum en áður höfðu </a:t>
            </a:r>
            <a:r>
              <a:rPr lang="is-IS" sz="2100" dirty="0" err="1" smtClean="0">
                <a:solidFill>
                  <a:schemeClr val="tx1">
                    <a:tint val="85000"/>
                  </a:schemeClr>
                </a:solidFill>
              </a:rPr>
              <a:t>þekkzt</a:t>
            </a: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 hér heima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Undirmálslánveitingar? – þ.e. lán án tryggra veða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Já, innherjalán til eigenda og ýmissa eignarhaldsfélaga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Ólög leg gjaldeyrislán</a:t>
            </a:r>
          </a:p>
          <a:p>
            <a:pPr marL="274320" indent="-27432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sz="2400" dirty="0" smtClean="0"/>
              <a:t>Bankarnir hófu bremsulausa útrás frá Íslandi</a:t>
            </a:r>
          </a:p>
          <a:p>
            <a:pPr marL="521208" lvl="1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100" dirty="0" smtClean="0">
                <a:solidFill>
                  <a:schemeClr val="tx1">
                    <a:tint val="85000"/>
                  </a:schemeClr>
                </a:solidFill>
              </a:rPr>
              <a:t>2007: helmingur tekna þeirra átti upptök sín erlendis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/>
              <a:t>31 dótturfyrirtæki í 21 landi (október 2007)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Hreinar vaxtatekjur: 50%-60% af heildartekjum (2008, </a:t>
            </a:r>
            <a:r>
              <a:rPr lang="is-IS" sz="1400" dirty="0" smtClean="0">
                <a:solidFill>
                  <a:schemeClr val="bg1">
                    <a:lumMod val="50000"/>
                  </a:schemeClr>
                </a:solidFill>
              </a:rPr>
              <a:t>Q1-Q2</a:t>
            </a: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Þjónustu- og þóknunartekjur: 30%-40% af heildartekjum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Góð ávöxtun eigin fjár, nægt eigið fé</a:t>
            </a:r>
          </a:p>
          <a:p>
            <a:pPr marL="758952" lvl="2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Innstæður: 40%-60% af útlánum, vildu auka þær</a:t>
            </a:r>
            <a:endParaRPr lang="is-I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58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Hvað voru þeir að hugsa?</a:t>
            </a:r>
            <a:b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 vaxa til að vaxa!</a:t>
            </a:r>
            <a:endParaRPr lang="is-I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472363" cy="51054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400" dirty="0" smtClean="0"/>
              <a:t>“Traustur bankamaður er því miður ekki sá sem sér hættuna fyrir og forðast hana. Nei, traustur bankamaður er, ef bankinn hrynur, sá sem tapar öllu á hefðbundinn hátt ásamt félögum sínum, svo að enginn getur </a:t>
            </a:r>
            <a:r>
              <a:rPr lang="is-IS" sz="3400" dirty="0" err="1" smtClean="0"/>
              <a:t>áfellzt</a:t>
            </a:r>
            <a:r>
              <a:rPr lang="is-IS" sz="3400" dirty="0" smtClean="0"/>
              <a:t> hann umfram aðra.” (J.M. Keynes)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700" dirty="0" smtClean="0">
                <a:solidFill>
                  <a:schemeClr val="tx1">
                    <a:tint val="85000"/>
                  </a:schemeClr>
                </a:solidFill>
              </a:rPr>
              <a:t>Bankarnir hermdu hver eftir öðrum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700" dirty="0" smtClean="0">
                <a:solidFill>
                  <a:schemeClr val="tx1">
                    <a:tint val="85000"/>
                  </a:schemeClr>
                </a:solidFill>
              </a:rPr>
              <a:t>Steyptir í sama mót, eitt viðskiptalíkan</a:t>
            </a:r>
          </a:p>
          <a:p>
            <a:pPr marL="274320" indent="-274320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is-IS" sz="3400" dirty="0" smtClean="0"/>
              <a:t>“Djarfar hugmyndir eru eins og sóknarmenn á taflborði. Þeir kunna að ana í opinn dauðann, en þeir gætu líka unnið taflið.” (J.W. </a:t>
            </a:r>
            <a:r>
              <a:rPr lang="is-IS" sz="3400" dirty="0" err="1" smtClean="0"/>
              <a:t>Goethe</a:t>
            </a:r>
            <a:r>
              <a:rPr lang="is-IS" sz="3400" dirty="0" smtClean="0"/>
              <a:t>) </a:t>
            </a:r>
          </a:p>
          <a:p>
            <a:pPr marL="521208" lvl="1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700" dirty="0" smtClean="0">
                <a:solidFill>
                  <a:schemeClr val="tx1">
                    <a:tint val="85000"/>
                  </a:schemeClr>
                </a:solidFill>
              </a:rPr>
              <a:t>Bankarnir </a:t>
            </a:r>
            <a:r>
              <a:rPr lang="is-IS" sz="2700" b="1" dirty="0" smtClean="0">
                <a:solidFill>
                  <a:schemeClr val="tx1">
                    <a:tint val="85000"/>
                  </a:schemeClr>
                </a:solidFill>
              </a:rPr>
              <a:t>störfuðu á litlum heimamarkaði, svo að þeim fannst þeir </a:t>
            </a:r>
            <a:r>
              <a:rPr lang="is-IS" sz="2700" dirty="0" smtClean="0">
                <a:solidFill>
                  <a:schemeClr val="tx1">
                    <a:tint val="85000"/>
                  </a:schemeClr>
                </a:solidFill>
              </a:rPr>
              <a:t>þurfa að dafna eða drepast</a:t>
            </a:r>
          </a:p>
          <a:p>
            <a:pPr marL="521208" lvl="1" algn="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is-IS" sz="1800" dirty="0" smtClean="0">
                <a:solidFill>
                  <a:schemeClr val="tx1">
                    <a:tint val="85000"/>
                  </a:schemeClr>
                </a:solidFill>
              </a:rPr>
              <a:t>Heimild: </a:t>
            </a:r>
            <a:r>
              <a:rPr lang="is-IS" sz="1800" dirty="0" err="1" smtClean="0">
                <a:solidFill>
                  <a:schemeClr val="tx1">
                    <a:tint val="85000"/>
                  </a:schemeClr>
                </a:solidFill>
              </a:rPr>
              <a:t>Union</a:t>
            </a:r>
            <a:r>
              <a:rPr lang="is-IS" sz="1800" dirty="0" smtClean="0">
                <a:solidFill>
                  <a:schemeClr val="tx1">
                    <a:tint val="85000"/>
                  </a:schemeClr>
                </a:solidFill>
              </a:rPr>
              <a:t> Bank of </a:t>
            </a:r>
            <a:r>
              <a:rPr lang="is-IS" sz="1800" dirty="0" err="1" smtClean="0">
                <a:solidFill>
                  <a:schemeClr val="tx1">
                    <a:tint val="85000"/>
                  </a:schemeClr>
                </a:solidFill>
              </a:rPr>
              <a:t>Switzerland</a:t>
            </a:r>
            <a:r>
              <a:rPr lang="is-IS" sz="1800" dirty="0" smtClean="0">
                <a:solidFill>
                  <a:schemeClr val="tx1">
                    <a:tint val="85000"/>
                  </a:schemeClr>
                </a:solidFill>
              </a:rPr>
              <a:t>, desember 2007.</a:t>
            </a:r>
            <a:endParaRPr lang="is-IS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pulent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80000"/>
            </a:schemeClr>
            <a:schemeClr val="phClr">
              <a:tint val="500"/>
              <a:satMod val="150000"/>
            </a:schemeClr>
          </a:duotone>
        </a:blip>
        <a:tile tx="0" ty="0" sx="50000" sy="5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pulent">
    <a:fillStyleLst>
      <a:solidFill>
        <a:schemeClr val="phClr"/>
      </a:solidFill>
      <a:gradFill rotWithShape="1">
        <a:gsLst>
          <a:gs pos="0">
            <a:schemeClr val="phClr">
              <a:tint val="15000"/>
              <a:satMod val="250000"/>
            </a:schemeClr>
          </a:gs>
          <a:gs pos="49000">
            <a:schemeClr val="phClr">
              <a:tint val="50000"/>
              <a:satMod val="200000"/>
            </a:schemeClr>
          </a:gs>
          <a:gs pos="49100">
            <a:schemeClr val="phClr">
              <a:tint val="64000"/>
              <a:satMod val="160000"/>
            </a:schemeClr>
          </a:gs>
          <a:gs pos="92000">
            <a:schemeClr val="phClr">
              <a:tint val="50000"/>
              <a:satMod val="200000"/>
            </a:schemeClr>
          </a:gs>
          <a:gs pos="100000">
            <a:schemeClr val="phClr">
              <a:tint val="43000"/>
              <a:satMod val="190000"/>
            </a:schemeClr>
          </a:gs>
        </a:gsLst>
        <a:lin ang="5400000" scaled="1"/>
      </a:gradFill>
      <a:gradFill rotWithShape="1">
        <a:gsLst>
          <a:gs pos="0">
            <a:schemeClr val="phClr">
              <a:tint val="74000"/>
            </a:schemeClr>
          </a:gs>
          <a:gs pos="49000">
            <a:schemeClr val="phClr">
              <a:tint val="96000"/>
              <a:shade val="84000"/>
              <a:satMod val="110000"/>
            </a:schemeClr>
          </a:gs>
          <a:gs pos="49100">
            <a:schemeClr val="phClr">
              <a:shade val="55000"/>
              <a:satMod val="150000"/>
            </a:schemeClr>
          </a:gs>
          <a:gs pos="92000">
            <a:schemeClr val="phClr">
              <a:tint val="98000"/>
              <a:shade val="90000"/>
              <a:satMod val="128000"/>
            </a:schemeClr>
          </a:gs>
          <a:gs pos="100000">
            <a:schemeClr val="phClr">
              <a:tint val="90000"/>
              <a:shade val="97000"/>
              <a:satMod val="128000"/>
            </a:schemeClr>
          </a:gs>
        </a:gsLst>
        <a:lin ang="5400000" scaled="1"/>
      </a:gradFill>
    </a:fillStyleLst>
    <a:lnStyleLst>
      <a:ln w="11430" cap="flat" cmpd="sng" algn="ctr">
        <a:solidFill>
          <a:schemeClr val="phClr"/>
        </a:solidFill>
        <a:prstDash val="solid"/>
      </a:ln>
      <a:ln w="40000" cap="flat" cmpd="sng" algn="ctr">
        <a:solidFill>
          <a:schemeClr val="phClr"/>
        </a:solidFill>
        <a:prstDash val="solid"/>
      </a:ln>
      <a:ln w="31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chemeClr val="phClr">
              <a:shade val="30000"/>
              <a:satMod val="150000"/>
              <a:alpha val="38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</a:effectStyle>
      <a:effectStyle>
        <a:effectLst>
          <a:outerShdw blurRad="39000" dist="25400" dir="5400000" rotWithShape="0">
            <a:schemeClr val="phClr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80000"/>
            </a:schemeClr>
            <a:schemeClr val="phClr">
              <a:tint val="500"/>
              <a:satMod val="150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4958</TotalTime>
  <Words>3237</Words>
  <Application>Microsoft Office PowerPoint</Application>
  <PresentationFormat>On-screen Show (4:3)</PresentationFormat>
  <Paragraphs>497</Paragraphs>
  <Slides>48</Slides>
  <Notes>48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Opulent</vt:lpstr>
      <vt:lpstr>Microsoft Office Excel 97-2003 Worksheet</vt:lpstr>
      <vt:lpstr>Worksheet</vt:lpstr>
      <vt:lpstr>bankahrunið: forsagan og framhaldið</vt:lpstr>
      <vt:lpstr>Samsetning framleiðslunnar 1980</vt:lpstr>
      <vt:lpstr>Samsetning framleiðslunnar 2007</vt:lpstr>
      <vt:lpstr>Frásögn í þrem hlutum</vt:lpstr>
      <vt:lpstr>Stutt bankasaga i</vt:lpstr>
      <vt:lpstr>Stutt bankasaga ii</vt:lpstr>
      <vt:lpstr>Stutt bankasaga iii</vt:lpstr>
      <vt:lpstr>Stutt bankasaga iv</vt:lpstr>
      <vt:lpstr>Hvað voru þeir að hugsa? Bara vaxa til að vaxa!</vt:lpstr>
      <vt:lpstr>Paul volcker seðlabankastjóri bandaríkjanna 1979-87</vt:lpstr>
      <vt:lpstr>Uppskrift Black’s</vt:lpstr>
      <vt:lpstr>Uppskrift Black’s</vt:lpstr>
      <vt:lpstr>Eignir banka sem hlutfall af vlf 2007 (árslok)</vt:lpstr>
      <vt:lpstr>Eignir banka sem hlutfall af vlf 1992-2008</vt:lpstr>
      <vt:lpstr>Útlán bankakerfisins 1976-2008 (% á ári)</vt:lpstr>
      <vt:lpstr>Vöxtur peningamagns 1976-2008 (M3, % á ári)</vt:lpstr>
      <vt:lpstr>verðbólga 1976-2008  (neyzluverð, % á ári)</vt:lpstr>
      <vt:lpstr>verðbólga 1976-2008  (neyzluverð, % á ári)</vt:lpstr>
      <vt:lpstr>viðskiptajöfnuður 1989-2008 (% af vlf)</vt:lpstr>
      <vt:lpstr>Erlendar skuldir 1989-2008 (% af vlf)</vt:lpstr>
      <vt:lpstr>Erlendar skuldir 1989-2008 (% af vlf)</vt:lpstr>
      <vt:lpstr>Gjaldeyrisforði seðlabankans 1989-2008</vt:lpstr>
      <vt:lpstr>Gjaldeyrisforði seðlabankans 1989-2008</vt:lpstr>
      <vt:lpstr>50% fall krónunnar frá haustinu 2007</vt:lpstr>
      <vt:lpstr>Hvers vegna hélzt gengið svo hátt uppi og svo lengi?</vt:lpstr>
      <vt:lpstr>Tvær bólur</vt:lpstr>
      <vt:lpstr>Upp, og niður</vt:lpstr>
      <vt:lpstr>Too big to fail?  Too big to save?</vt:lpstr>
      <vt:lpstr>Tíu stærstu gjaldþrot  allra tíma (milljarðar bandaríkjadala)</vt:lpstr>
      <vt:lpstr>Öllum á óvart?</vt:lpstr>
      <vt:lpstr>Tólf lærdómar</vt:lpstr>
      <vt:lpstr>Tólf lærdómar</vt:lpstr>
      <vt:lpstr>Gini vísitala1993-2008 (ráðstöfunartekjur) </vt:lpstr>
      <vt:lpstr>Tólf lærdómar</vt:lpstr>
      <vt:lpstr>Tólf lærdómar</vt:lpstr>
      <vt:lpstr>Tólf lærdómar</vt:lpstr>
      <vt:lpstr>Tólf lærdómar</vt:lpstr>
      <vt:lpstr>Tólf lærdómar</vt:lpstr>
      <vt:lpstr>Tólf lærdómar</vt:lpstr>
      <vt:lpstr>Tólf lærdómar</vt:lpstr>
      <vt:lpstr>Tólf lærdómar</vt:lpstr>
      <vt:lpstr>Efnahagsáætlun með stuðningi AGS í nóvember 2008</vt:lpstr>
      <vt:lpstr>Höfuðdrættir efnahagsáætlunarinnar</vt:lpstr>
      <vt:lpstr>Hvað kostar uppgjörið?</vt:lpstr>
      <vt:lpstr>Þróun skulda 2008-2009</vt:lpstr>
      <vt:lpstr>Árangur 2009-2010 0g Spá sjóðsins um árangur 2011-2016</vt:lpstr>
      <vt:lpstr>horfur i</vt:lpstr>
      <vt:lpstr>horfur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Icelandic banks 2008 in context</dc:title>
  <dc:creator>gylfason</dc:creator>
  <cp:lastModifiedBy>Þorvaldur Gylfason</cp:lastModifiedBy>
  <cp:revision>146</cp:revision>
  <dcterms:created xsi:type="dcterms:W3CDTF">2008-09-25T10:14:50Z</dcterms:created>
  <dcterms:modified xsi:type="dcterms:W3CDTF">2011-11-10T13:30:02Z</dcterms:modified>
</cp:coreProperties>
</file>