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7" r:id="rId3"/>
    <p:sldId id="258" r:id="rId4"/>
    <p:sldId id="278" r:id="rId5"/>
    <p:sldId id="260" r:id="rId6"/>
    <p:sldId id="279" r:id="rId7"/>
    <p:sldId id="262" r:id="rId8"/>
    <p:sldId id="263" r:id="rId9"/>
    <p:sldId id="264" r:id="rId10"/>
    <p:sldId id="280" r:id="rId11"/>
    <p:sldId id="265" r:id="rId12"/>
    <p:sldId id="281" r:id="rId13"/>
    <p:sldId id="282" r:id="rId14"/>
    <p:sldId id="283" r:id="rId15"/>
    <p:sldId id="284" r:id="rId16"/>
    <p:sldId id="266" r:id="rId17"/>
    <p:sldId id="285" r:id="rId18"/>
    <p:sldId id="286" r:id="rId19"/>
    <p:sldId id="287" r:id="rId20"/>
    <p:sldId id="288" r:id="rId21"/>
    <p:sldId id="289" r:id="rId22"/>
    <p:sldId id="267" r:id="rId23"/>
    <p:sldId id="290" r:id="rId24"/>
    <p:sldId id="291" r:id="rId25"/>
    <p:sldId id="292" r:id="rId26"/>
    <p:sldId id="268" r:id="rId27"/>
    <p:sldId id="293" r:id="rId28"/>
    <p:sldId id="294" r:id="rId29"/>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25" d="100"/>
          <a:sy n="125" d="100"/>
        </p:scale>
        <p:origin x="-33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1/24/2012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1/24/2012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1/24/2012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1/24/2012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1/24/2012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1/24/2012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1/24/2012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Making a New Constitution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4355976" y="5108991"/>
            <a:ext cx="4176588" cy="1200329"/>
          </a:xfrm>
          <a:prstGeom prst="rect">
            <a:avLst/>
          </a:prstGeom>
          <a:noFill/>
          <a:ln w="9525">
            <a:noFill/>
            <a:miter lim="800000"/>
            <a:headEnd/>
            <a:tailEnd/>
          </a:ln>
        </p:spPr>
        <p:txBody>
          <a:bodyPr wrap="square">
            <a:spAutoFit/>
          </a:bodyPr>
          <a:lstStyle/>
          <a:p>
            <a:pPr algn="r" eaLnBrk="0" hangingPunct="0"/>
            <a:r>
              <a:rPr lang="en-US" dirty="0" err="1">
                <a:solidFill>
                  <a:schemeClr val="bg1"/>
                </a:solidFill>
                <a:latin typeface="+mj-lt"/>
              </a:rPr>
              <a:t>Thorvaldur</a:t>
            </a:r>
            <a:r>
              <a:rPr lang="en-US" dirty="0">
                <a:solidFill>
                  <a:schemeClr val="bg1"/>
                </a:solidFill>
                <a:latin typeface="+mj-lt"/>
              </a:rPr>
              <a:t> </a:t>
            </a:r>
            <a:r>
              <a:rPr lang="en-US" dirty="0" err="1" smtClean="0">
                <a:solidFill>
                  <a:schemeClr val="bg1"/>
                </a:solidFill>
                <a:latin typeface="+mj-lt"/>
              </a:rPr>
              <a:t>Gylfason</a:t>
            </a:r>
            <a:endParaRPr lang="en-US" dirty="0" smtClean="0">
              <a:solidFill>
                <a:schemeClr val="bg1"/>
              </a:solidFill>
              <a:latin typeface="+mj-lt"/>
            </a:endParaRPr>
          </a:p>
          <a:p>
            <a:pPr algn="r" eaLnBrk="0" hangingPunct="0"/>
            <a:r>
              <a:rPr lang="en-US" dirty="0" smtClean="0">
                <a:solidFill>
                  <a:schemeClr val="bg1"/>
                </a:solidFill>
                <a:latin typeface="+mj-lt"/>
              </a:rPr>
              <a:t>Presentation at TEPAV, the Economic Policy Research Foundation of Turkey, Ankara, 24 January 2012.</a:t>
            </a:r>
            <a:endParaRPr lang="en-US"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Hastily derived from Denmark’s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Parliament promised to revise it, but has failed to do so since 1944</a:t>
            </a:r>
          </a:p>
          <a:p>
            <a:r>
              <a:rPr lang="en-US" dirty="0" smtClean="0"/>
              <a:t>So, after the crash of 2008 the government decided to convene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a:t>
            </a:r>
          </a:p>
          <a:p>
            <a:pPr lvl="1"/>
            <a:r>
              <a:rPr lang="en-US" dirty="0" smtClean="0"/>
              <a:t>Parliament’s long-standing failure to deliver </a:t>
            </a:r>
          </a:p>
          <a:p>
            <a:pPr lvl="1"/>
            <a:r>
              <a:rPr lang="en-US" dirty="0" smtClean="0"/>
              <a:t>Constitution is meant to limit the powers of parliament and to lay out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endParaRPr lang="is-IS" dirty="0" smtClean="0">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pPr>
              <a:lnSpc>
                <a:spcPct val="90000"/>
              </a:lnSpc>
            </a:pPr>
            <a:r>
              <a:rPr lang="en-US" dirty="0" smtClean="0"/>
              <a:t>Parliament decided to proceed in three steps</a:t>
            </a:r>
          </a:p>
          <a:p>
            <a:pPr>
              <a:lnSpc>
                <a:spcPct val="90000"/>
              </a:lnSpc>
            </a:pPr>
            <a:r>
              <a:rPr lang="en-US" dirty="0" smtClean="0"/>
              <a:t>Convene </a:t>
            </a:r>
            <a:r>
              <a:rPr lang="en-US" dirty="0" smtClean="0">
                <a:effectLst>
                  <a:outerShdw blurRad="38100" dist="38100" dir="2700000" algn="tl">
                    <a:srgbClr val="000000">
                      <a:alpha val="43137"/>
                    </a:srgbClr>
                  </a:outerShdw>
                </a:effectLst>
              </a:rPr>
              <a:t>National Assembly</a:t>
            </a:r>
          </a:p>
          <a:p>
            <a:pPr lvl="1">
              <a:lnSpc>
                <a:spcPct val="90000"/>
              </a:lnSpc>
            </a:pPr>
            <a:r>
              <a:rPr lang="en-US" dirty="0" smtClean="0"/>
              <a:t>1,000 persons selected at random</a:t>
            </a:r>
            <a:endParaRPr lang="en-US" dirty="0" smtClean="0">
              <a:effectLst>
                <a:outerShdw blurRad="38100" dist="38100" dir="2700000" algn="tl">
                  <a:srgbClr val="000000">
                    <a:alpha val="43137"/>
                  </a:srgbClr>
                </a:outerShdw>
              </a:effectLst>
            </a:endParaRPr>
          </a:p>
          <a:p>
            <a:pPr>
              <a:lnSpc>
                <a:spcPct val="90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and propose ideas</a:t>
            </a:r>
          </a:p>
          <a:p>
            <a:pPr lvl="1">
              <a:lnSpc>
                <a:spcPct val="90000"/>
              </a:lnSpc>
            </a:pPr>
            <a:r>
              <a:rPr lang="en-US" dirty="0" smtClean="0"/>
              <a:t>Seven members from different directions (law, literature, science), 700-page report, very useful</a:t>
            </a:r>
          </a:p>
          <a:p>
            <a:pPr>
              <a:lnSpc>
                <a:spcPct val="90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1">
              <a:lnSpc>
                <a:spcPct val="90000"/>
              </a:lnSpc>
            </a:pPr>
            <a:r>
              <a:rPr lang="en-US" dirty="0" smtClean="0"/>
              <a:t>25 representatives elected from among 523 candidates by STV (Single Transferable Vote) method to minimize number of ‘dead’ votes</a:t>
            </a:r>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92500"/>
          </a:bodyPr>
          <a:lstStyle/>
          <a:p>
            <a:pPr>
              <a:lnSpc>
                <a:spcPct val="90000"/>
              </a:lnSpc>
            </a:pPr>
            <a:r>
              <a:rPr lang="en-US" dirty="0" smtClean="0"/>
              <a:t>Civilized campaign – not a campaign, really</a:t>
            </a:r>
          </a:p>
          <a:p>
            <a:pPr>
              <a:lnSpc>
                <a:spcPct val="90000"/>
              </a:lnSpc>
            </a:pPr>
            <a:r>
              <a:rPr lang="en-US" dirty="0" smtClean="0"/>
              <a:t>Candidates viewed themselves not as competitors but rather as </a:t>
            </a:r>
            <a:r>
              <a:rPr lang="en-US" dirty="0" smtClean="0">
                <a:effectLst>
                  <a:outerShdw blurRad="38100" dist="38100" dir="2700000" algn="tl">
                    <a:srgbClr val="000000">
                      <a:alpha val="43137"/>
                    </a:srgbClr>
                  </a:outerShdw>
                </a:effectLst>
              </a:rPr>
              <a:t>advocates of a common cause</a:t>
            </a:r>
          </a:p>
          <a:p>
            <a:r>
              <a:rPr lang="en-US" dirty="0" smtClean="0"/>
              <a:t>The 25 elected were doctors, lawyers, priests, and professors, yes, …</a:t>
            </a:r>
          </a:p>
          <a:p>
            <a:r>
              <a:rPr lang="en-US" dirty="0" smtClean="0"/>
              <a:t>… but also company board members, a farmer, a fighter for the rights of handicapped persons, mathematicians, media people, erstwhile MPs, a nurse, a philosopher, poets and artists, political scientists, a theatre director, and a labor union leader</a:t>
            </a:r>
          </a:p>
          <a:p>
            <a:pPr lvl="1"/>
            <a:r>
              <a:rPr lang="en-US" dirty="0" smtClean="0"/>
              <a:t>Good cross section of society </a:t>
            </a:r>
            <a:endParaRPr lang="is-IS" dirty="0" smtClean="0"/>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pPr>
              <a:lnSpc>
                <a:spcPct val="90000"/>
              </a:lnSpc>
            </a:pPr>
            <a:r>
              <a:rPr lang="en-US" dirty="0" smtClean="0"/>
              <a:t>On basis of technical complaints about voting booths and such from an unsuccessful candidate and two others, Supreme Court declared election null and void</a:t>
            </a:r>
          </a:p>
          <a:p>
            <a:pPr lvl="1">
              <a:lnSpc>
                <a:spcPct val="90000"/>
              </a:lnSpc>
            </a:pPr>
            <a:r>
              <a:rPr lang="en-US" dirty="0" smtClean="0">
                <a:effectLst>
                  <a:outerShdw blurRad="38100" dist="38100" dir="2700000" algn="tl">
                    <a:srgbClr val="000000">
                      <a:alpha val="43137"/>
                    </a:srgbClr>
                  </a:outerShdw>
                </a:effectLst>
              </a:rPr>
              <a:t>Never before has a national election been invalidated in a democracy, on flimsy grounds </a:t>
            </a:r>
            <a:r>
              <a:rPr lang="en-US" dirty="0" smtClean="0"/>
              <a:t>to boot as is well documented, also in English</a:t>
            </a:r>
          </a:p>
          <a:p>
            <a:r>
              <a:rPr lang="en-US" dirty="0" smtClean="0"/>
              <a:t>Supreme Court decision was widely seen as an attempt by vested interests to thwart democratic process by killing the constituent assembly in its infancy</a:t>
            </a:r>
          </a:p>
          <a:p>
            <a:pPr lvl="1"/>
            <a:r>
              <a:rPr lang="en-US" dirty="0" smtClean="0"/>
              <a:t>Welcome to Iceland!</a:t>
            </a:r>
          </a:p>
          <a:p>
            <a:pPr lvl="2"/>
            <a:r>
              <a:rPr lang="en-US" dirty="0" smtClean="0"/>
              <a:t>Parliament appointed the 25 with the most votes</a:t>
            </a:r>
          </a:p>
          <a:p>
            <a:pPr>
              <a:lnSpc>
                <a:spcPct val="90000"/>
              </a:lnSpc>
            </a:pPr>
            <a:endParaRPr lang="en-US" dirty="0"/>
          </a:p>
        </p:txBody>
      </p:sp>
      <p:sp>
        <p:nvSpPr>
          <p:cNvPr id="4" name="TextBox 3"/>
          <p:cNvSpPr txBox="1"/>
          <p:nvPr/>
        </p:nvSpPr>
        <p:spPr>
          <a:xfrm rot="21447270">
            <a:off x="5001210" y="5447681"/>
            <a:ext cx="3832024"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This is how Constitutional Assembly became Constitutional Council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11064">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left)">
                                      <p:cBhvr>
                                        <p:cTn id="30" dur="500"/>
                                        <p:tgtEl>
                                          <p:spTgt spid="3">
                                            <p:txEl>
                                              <p:pRg st="4" end="4"/>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left)">
                                      <p:cBhvr>
                                        <p:cTn id="33" dur="500"/>
                                        <p:tgtEl>
                                          <p:spTgt spid="3">
                                            <p:txEl>
                                              <p:pRg st="5" end="5"/>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left)">
                                      <p:cBhvr>
                                        <p:cTn id="36" dur="500"/>
                                        <p:tgtEl>
                                          <p:spTgt spid="3">
                                            <p:txEl>
                                              <p:pRg st="6" end="6"/>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left)">
                                      <p:cBhvr>
                                        <p:cTn id="39" dur="500"/>
                                        <p:tgtEl>
                                          <p:spTgt spid="3">
                                            <p:txEl>
                                              <p:pRg st="7" end="7"/>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500"/>
                                        <p:tgtEl>
                                          <p:spTgt spid="3">
                                            <p:txEl>
                                              <p:pRg st="8" end="8"/>
                                            </p:txEl>
                                          </p:spTgt>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left)">
                                      <p:cBhvr>
                                        <p:cTn id="45" dur="500"/>
                                        <p:tgtEl>
                                          <p:spTgt spid="3">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wipe(left)">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1944 constitution was kept in mind</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Environmental protection</a:t>
            </a:r>
          </a:p>
          <a:p>
            <a:pPr lvl="1"/>
            <a:r>
              <a:rPr lang="en-US" dirty="0" smtClean="0"/>
              <a:t>Transparency and the right to information</a:t>
            </a:r>
          </a:p>
          <a:p>
            <a:pPr lvl="1"/>
            <a:r>
              <a:rPr lang="en-US" dirty="0" smtClean="0"/>
              <a:t>Checks and balances, including </a:t>
            </a:r>
          </a:p>
          <a:p>
            <a:pPr lvl="2"/>
            <a:r>
              <a:rPr lang="en-US" dirty="0" smtClean="0"/>
              <a:t>Appointment of judges and other public officials</a:t>
            </a:r>
          </a:p>
          <a:p>
            <a:pPr lvl="2"/>
            <a:r>
              <a:rPr lang="en-US" dirty="0" smtClean="0"/>
              <a:t>Independence of state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left)">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Equal voting rights everywhere</a:t>
            </a:r>
          </a:p>
          <a:p>
            <a:pPr lvl="1"/>
            <a:r>
              <a:rPr lang="en-US" dirty="0" smtClean="0"/>
              <a:t>In Iceland’s electoral system, the number of votes needed to elect an MP for Reykjavík area where 2/3 of population reside was 2, 3, and up to 4 times as large as the number of votes needed in rural electoral districts</a:t>
            </a:r>
          </a:p>
          <a:p>
            <a:pPr lvl="1"/>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r>
              <a:rPr lang="en-US" dirty="0" smtClean="0"/>
              <a:t>For over 100 years, representatives of rural areas in parliament have blocked equal voting rights</a:t>
            </a:r>
          </a:p>
          <a:p>
            <a:pPr lvl="1"/>
            <a:r>
              <a:rPr lang="en-US" dirty="0" smtClean="0"/>
              <a:t>In upcoming referendum on constitutional bill, we will have </a:t>
            </a:r>
            <a:r>
              <a:rPr lang="en-US" dirty="0" smtClean="0">
                <a:effectLst>
                  <a:outerShdw blurRad="38100" dist="38100" dir="2700000" algn="tl">
                    <a:srgbClr val="000000">
                      <a:alpha val="43137"/>
                    </a:srgbClr>
                  </a:outerShdw>
                </a:effectLst>
              </a:rPr>
              <a:t>one person, one vote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in 2000 under visible pressure from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523 persons ran for 25 assembly seats</a:t>
            </a:r>
          </a:p>
          <a:p>
            <a:pPr lvl="1"/>
            <a:r>
              <a:rPr lang="en-US" sz="2000" dirty="0" smtClean="0"/>
              <a:t>This was a way to invite them and others to participate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334627" y="501961"/>
            <a:ext cx="3407163"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250 to find comparable ones for Turkey</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those who had points to make were welcome to do so</a:t>
            </a:r>
          </a:p>
          <a:p>
            <a:r>
              <a:rPr lang="en-US" dirty="0" smtClean="0"/>
              <a:t>Council did not invite representatives of interest organizations to special meetings</a:t>
            </a:r>
          </a:p>
          <a:p>
            <a:pPr lvl="1"/>
            <a:r>
              <a:rPr lang="en-US" dirty="0" smtClean="0"/>
              <a:t>These organizations had same access as everyone else to Council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Lessons for other countries</a:t>
            </a:r>
          </a:p>
          <a:p>
            <a:pPr lvl="1"/>
            <a:r>
              <a:rPr lang="en-US" dirty="0" smtClean="0"/>
              <a:t>With the world’s largest per capita number of internet users, or 95%, compared with 78% in </a:t>
            </a:r>
            <a:r>
              <a:rPr lang="is-IS" dirty="0" smtClean="0"/>
              <a:t>US and 35% in </a:t>
            </a:r>
            <a:r>
              <a:rPr lang="is-IS" dirty="0" err="1" smtClean="0"/>
              <a:t>Turkey</a:t>
            </a:r>
            <a:r>
              <a:rPr lang="en-US" dirty="0" smtClean="0"/>
              <a:t>, Iceland’s constitutional </a:t>
            </a:r>
            <a:r>
              <a:rPr lang="en-US" dirty="0" err="1" smtClean="0"/>
              <a:t>crowdsourcing</a:t>
            </a:r>
            <a:r>
              <a:rPr lang="en-US" dirty="0" smtClean="0"/>
              <a:t> may raise concerns about unequal access </a:t>
            </a:r>
          </a:p>
          <a:p>
            <a:pPr lvl="2"/>
            <a:r>
              <a:rPr lang="en-US" dirty="0" smtClean="0"/>
              <a:t>Unconnected 5% are disproportionately old people </a:t>
            </a:r>
          </a:p>
          <a:p>
            <a:pPr lvl="1"/>
            <a:r>
              <a:rPr lang="en-US" dirty="0" smtClean="0"/>
              <a:t>Democratic gains seem to easily outweigh losses from slightly unequal access</a:t>
            </a:r>
          </a:p>
          <a:p>
            <a:pPr lvl="1"/>
            <a:r>
              <a:rPr lang="en-US" dirty="0" smtClean="0"/>
              <a:t>Applicability to Turkey and North Africa is debatable</a:t>
            </a:r>
          </a:p>
          <a:p>
            <a:pPr lvl="2"/>
            <a:r>
              <a:rPr lang="en-US" dirty="0" smtClean="0"/>
              <a:t>Could argue that the well-connected minority is in good position to sway new constitutions in the public interest</a:t>
            </a:r>
          </a:p>
        </p:txBody>
      </p:sp>
      <p:sp>
        <p:nvSpPr>
          <p:cNvPr id="4" name="TextBox 3"/>
          <p:cNvSpPr txBox="1"/>
          <p:nvPr/>
        </p:nvSpPr>
        <p:spPr>
          <a:xfrm rot="21446672">
            <a:off x="4602203" y="463973"/>
            <a:ext cx="4249468"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Treat people with respect and they will respond in kind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t>Two main obstacles</a:t>
            </a:r>
          </a:p>
          <a:p>
            <a:pPr lvl="1"/>
            <a:r>
              <a:rPr lang="en-US" dirty="0" smtClean="0"/>
              <a:t>Parliament, as always</a:t>
            </a:r>
          </a:p>
          <a:p>
            <a:pPr lvl="2"/>
            <a:r>
              <a:rPr lang="en-US" dirty="0" smtClean="0"/>
              <a:t>Existing constitution requires consent by simple majorities in two parliaments, with an election in between</a:t>
            </a:r>
          </a:p>
          <a:p>
            <a:pPr lvl="2"/>
            <a:r>
              <a:rPr lang="en-US" dirty="0" smtClean="0"/>
              <a:t>Special interest groups, not least vessel owners with lots of public money in their pockets, have strong influence on MPs</a:t>
            </a:r>
          </a:p>
          <a:p>
            <a:pPr lvl="1"/>
            <a:r>
              <a:rPr lang="en-US" dirty="0" smtClean="0"/>
              <a:t>The people</a:t>
            </a:r>
          </a:p>
          <a:p>
            <a:r>
              <a:rPr lang="en-US" dirty="0" smtClean="0"/>
              <a:t>Prime Minister has promised to hold national referendum on bill</a:t>
            </a:r>
          </a:p>
          <a:p>
            <a:pPr lvl="1"/>
            <a:r>
              <a:rPr lang="en-US" dirty="0" smtClean="0"/>
              <a:t>Parliament has to go along </a:t>
            </a:r>
          </a:p>
          <a:p>
            <a:pPr lvl="1"/>
            <a:r>
              <a:rPr lang="en-US" dirty="0" smtClean="0"/>
              <a:t>Current plan is to hold referendum in mid-2012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131952"/>
          </a:xfrm>
        </p:spPr>
        <p:txBody>
          <a:bodyPr>
            <a:normAutofit fontScale="77500" lnSpcReduction="20000"/>
          </a:bodyPr>
          <a:lstStyle/>
          <a:p>
            <a:r>
              <a:rPr lang="en-US" sz="3400" dirty="0" smtClean="0"/>
              <a:t>Some MPs have two strong reasons for not wanting to see the bill accepted</a:t>
            </a:r>
          </a:p>
          <a:p>
            <a:pPr lvl="1"/>
            <a:r>
              <a:rPr lang="en-US" sz="2700" dirty="0" smtClean="0">
                <a:effectLst>
                  <a:outerShdw blurRad="38100" dist="38100" dir="2700000" algn="tl">
                    <a:srgbClr val="000000">
                      <a:alpha val="43137"/>
                    </a:srgbClr>
                  </a:outerShdw>
                </a:effectLst>
              </a:rPr>
              <a:t>Equal voting rights </a:t>
            </a:r>
            <a:r>
              <a:rPr lang="en-US" sz="2700" dirty="0" smtClean="0"/>
              <a:t>article will make some MPs unelectable because they are the products of an electoral system allowing political parties to allocate ‘safe seats’ to candidates with limited following</a:t>
            </a:r>
          </a:p>
          <a:p>
            <a:pPr lvl="2"/>
            <a:r>
              <a:rPr lang="en-US" sz="2400" dirty="0" smtClean="0"/>
              <a:t>Some MPs are being asked to vote against their own interest</a:t>
            </a:r>
          </a:p>
          <a:p>
            <a:pPr lvl="1"/>
            <a:r>
              <a:rPr lang="en-US" sz="2700" dirty="0" smtClean="0">
                <a:effectLst>
                  <a:outerShdw blurRad="38100" dist="38100" dir="2700000" algn="tl">
                    <a:srgbClr val="000000">
                      <a:alpha val="43137"/>
                    </a:srgbClr>
                  </a:outerShdw>
                </a:effectLst>
              </a:rPr>
              <a:t>Natural resources </a:t>
            </a:r>
            <a:r>
              <a:rPr lang="en-US" sz="2700" dirty="0" smtClean="0"/>
              <a:t>article will not please some MPs either because, to quote a former newspaper editor, a keen observer, “it means political suicide to rise against the quota holders in rural areas.”</a:t>
            </a:r>
          </a:p>
          <a:p>
            <a:r>
              <a:rPr lang="en-US" sz="3400" dirty="0" smtClean="0"/>
              <a:t>Hence, we have to say to MPs: </a:t>
            </a:r>
          </a:p>
          <a:p>
            <a:pPr lvl="1"/>
            <a:r>
              <a:rPr lang="en-US" sz="2700" dirty="0" smtClean="0">
                <a:effectLst>
                  <a:outerShdw blurRad="38100" dist="38100" dir="2700000" algn="tl">
                    <a:srgbClr val="000000">
                      <a:alpha val="43137"/>
                    </a:srgbClr>
                  </a:outerShdw>
                </a:effectLst>
              </a:rPr>
              <a:t>Now is the time to the right thing</a:t>
            </a:r>
          </a:p>
          <a:p>
            <a:pPr lvl="1"/>
            <a:r>
              <a:rPr lang="en-US" sz="2700" dirty="0" smtClean="0"/>
              <a:t>It is better to give than to receive</a:t>
            </a:r>
          </a:p>
          <a:p>
            <a:r>
              <a:rPr lang="en-US" sz="3400" dirty="0" smtClean="0"/>
              <a:t>According to late 2011 poll, 75% of electorate want to vote on bill</a:t>
            </a: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33763" y="3635096"/>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804065" y="193675"/>
            <a:ext cx="4114800" cy="720725"/>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www.hi.is/</a:t>
            </a:r>
            <a:r>
              <a:rPr lang="en-US" sz="2000" dirty="0">
                <a:latin typeface="Tahoma" charset="0"/>
                <a:cs typeface="Times New Roman" pitchFamily="18" charset="0"/>
              </a:rPr>
              <a:t>~</a:t>
            </a:r>
            <a:r>
              <a:rPr lang="en-US" sz="2000" dirty="0">
                <a:latin typeface="Tahoma" charset="0"/>
              </a:rPr>
              <a:t>gylfason</a:t>
            </a:r>
          </a:p>
        </p:txBody>
      </p:sp>
      <p:sp>
        <p:nvSpPr>
          <p:cNvPr id="7" name="Content Placeholder 2"/>
          <p:cNvSpPr txBox="1">
            <a:spLocks/>
          </p:cNvSpPr>
          <p:nvPr/>
        </p:nvSpPr>
        <p:spPr>
          <a:xfrm>
            <a:off x="467544" y="1556792"/>
            <a:ext cx="7499176" cy="484632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hlinkClick r:id="rId3"/>
              </a:rPr>
              <a:t>http://stjornarskrarfelagid.is/english/constitutional-bill/</a:t>
            </a:r>
            <a:endPar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It is hard to think of rational arguments against accepting the bill and for retaining the provisional constitution from 1944</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has been in public domain for six months</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significant, concrete criticisms have been voiced against it</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status quo for their own benefit</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special vs. public interest </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left)">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left)">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4846320"/>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1"/>
            <a:r>
              <a:rPr lang="en-US" sz="2500" dirty="0" smtClean="0"/>
              <a:t>Financial losses incurred amount to </a:t>
            </a:r>
            <a:r>
              <a:rPr lang="en-US" sz="2500" dirty="0" smtClean="0">
                <a:effectLst>
                  <a:outerShdw blurRad="38100" dist="38100" dir="2700000" algn="tl">
                    <a:srgbClr val="000000">
                      <a:alpha val="43137"/>
                    </a:srgbClr>
                  </a:outerShdw>
                </a:effectLst>
              </a:rPr>
              <a:t>7 times GDP</a:t>
            </a:r>
          </a:p>
          <a:p>
            <a:pPr lvl="2"/>
            <a:r>
              <a:rPr lang="en-US" sz="2200" dirty="0" smtClean="0"/>
              <a:t>Local equity market, including uninsured money market funds,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55000" lnSpcReduction="20000"/>
          </a:bodyPr>
          <a:lstStyle/>
          <a:p>
            <a:r>
              <a:rPr lang="en-US" sz="4700" dirty="0" smtClean="0"/>
              <a:t>The Iceland crash was a big one, perhaps the biggest financial crash on record</a:t>
            </a:r>
          </a:p>
          <a:p>
            <a:pPr lvl="1"/>
            <a:r>
              <a:rPr lang="en-US" sz="4200" dirty="0" smtClean="0"/>
              <a:t>Financial losses inflicted on creditors, shareholders, and depositors abroad as well as at home equal about </a:t>
            </a:r>
            <a:r>
              <a:rPr lang="en-US" sz="4200" dirty="0" smtClean="0">
                <a:effectLst>
                  <a:outerShdw blurRad="38100" dist="38100" dir="2700000" algn="tl">
                    <a:srgbClr val="000000">
                      <a:alpha val="43137"/>
                    </a:srgbClr>
                  </a:outerShdw>
                </a:effectLst>
              </a:rPr>
              <a:t>7 times Iceland’s GDP</a:t>
            </a:r>
            <a:r>
              <a:rPr lang="en-US" sz="4200" dirty="0" smtClean="0"/>
              <a:t>, a world record</a:t>
            </a:r>
          </a:p>
          <a:p>
            <a:pPr lvl="1"/>
            <a:r>
              <a:rPr lang="en-US" sz="4200" dirty="0" smtClean="0"/>
              <a:t>The total fiscal cost of the crisis, including the cost of recapitalizing the failed commercial banks plus the technically bankrupt central bank, amounted to 64% of GDP, another world record</a:t>
            </a:r>
          </a:p>
          <a:p>
            <a:pPr lvl="2"/>
            <a:r>
              <a:rPr lang="en-US" sz="3600" dirty="0" smtClean="0"/>
              <a:t>Fiscal cost is measured by the increase in the public debt to GDP ratio after the fall</a:t>
            </a:r>
          </a:p>
          <a:p>
            <a:pPr lvl="1"/>
            <a:r>
              <a:rPr lang="en-US" sz="4200" dirty="0" smtClean="0"/>
              <a:t>The three “big” Icelandic banks’ collapse in 2008 would, had they been American, make the list of the ten largest corporate bankruptcies of all time in the US, a remarkable result in view of Iceland’s population of 318,000</a:t>
            </a:r>
            <a:endParaRPr lang="en-US" sz="4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lnSpc>
                <a:spcPct val="90000"/>
              </a:lnSpc>
            </a:pPr>
            <a:r>
              <a:rPr lang="en-US" dirty="0" smtClean="0"/>
              <a:t>After the collapse of communism in 1989-91, East and Central Europe adopted about 25 new constitutions, all except Hungary</a:t>
            </a:r>
          </a:p>
          <a:p>
            <a:pPr lvl="1">
              <a:lnSpc>
                <a:spcPct val="90000"/>
              </a:lnSpc>
            </a:pPr>
            <a:r>
              <a:rPr lang="en-US" dirty="0" smtClean="0"/>
              <a:t>Following recent regime changes in North Africa, several countries in the region are about to revise their constitutions</a:t>
            </a:r>
          </a:p>
          <a:p>
            <a:pPr>
              <a:lnSpc>
                <a:spcPct val="90000"/>
              </a:lnSpc>
            </a:pPr>
            <a:r>
              <a:rPr lang="en-US" dirty="0" smtClean="0"/>
              <a:t>Most constitutions are written or revised following economic or political upheaval because crises often trigger demands for a fresh start or expose flaws to be fixed</a:t>
            </a:r>
          </a:p>
          <a:p>
            <a:pPr lvl="1">
              <a:lnSpc>
                <a:spcPct val="90000"/>
              </a:lnSpc>
            </a:pPr>
            <a:r>
              <a:rPr lang="en-US" dirty="0" smtClean="0"/>
              <a:t>In times of quiet, people and politicians most often have more pressing things to think about</a:t>
            </a:r>
          </a:p>
          <a:p>
            <a:pPr lvl="2">
              <a:lnSpc>
                <a:spcPct val="90000"/>
              </a:lnSpc>
            </a:pPr>
            <a:r>
              <a:rPr lang="en-US" sz="2100" dirty="0" smtClean="0"/>
              <a:t>Exceptions: Sweden (1974), Canada (1982)</a:t>
            </a:r>
            <a:endParaRPr lang="is-IS" sz="2100" dirty="0" smtClean="0"/>
          </a:p>
          <a:p>
            <a:pPr>
              <a:lnSpc>
                <a:spcPct val="90000"/>
              </a:lnSpc>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sz="2800" dirty="0" smtClean="0"/>
              <a:t>Yet, financial crises have not in the past given rise to new constitutions</a:t>
            </a:r>
          </a:p>
          <a:p>
            <a:pPr lvl="1"/>
            <a:r>
              <a:rPr lang="en-US" sz="2500" dirty="0" smtClean="0"/>
              <a:t>The Great Crash of 1929 was followed by changes in laws, erecting firewalls between commercial banking and investment banking </a:t>
            </a:r>
          </a:p>
          <a:p>
            <a:pPr lvl="2"/>
            <a:r>
              <a:rPr lang="en-US" sz="2200" dirty="0" smtClean="0"/>
              <a:t>Glass-</a:t>
            </a:r>
            <a:r>
              <a:rPr lang="en-US" sz="2200" dirty="0" err="1" smtClean="0"/>
              <a:t>Steagall</a:t>
            </a:r>
            <a:r>
              <a:rPr lang="en-US" sz="2200" dirty="0" smtClean="0"/>
              <a:t> Act of 1933 in US</a:t>
            </a:r>
          </a:p>
          <a:p>
            <a:r>
              <a:rPr lang="en-US" sz="2800" dirty="0" smtClean="0"/>
              <a:t>Iceland is an exception</a:t>
            </a:r>
          </a:p>
          <a:p>
            <a:pPr lvl="1"/>
            <a:r>
              <a:rPr lang="en-US" sz="2400" dirty="0" smtClean="0"/>
              <a:t>Financial crash of 2008 had deep roots</a:t>
            </a:r>
          </a:p>
          <a:p>
            <a:pPr lvl="1"/>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constitution</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fontScale="92500" lnSpcReduction="10000"/>
          </a:bodyPr>
          <a:lstStyle/>
          <a:p>
            <a:r>
              <a:rPr lang="en-US" dirty="0" smtClean="0"/>
              <a:t>Reflecting local circumstances and history, constitutions differ because countries differ</a:t>
            </a:r>
          </a:p>
          <a:p>
            <a:r>
              <a:rPr lang="en-US" dirty="0" smtClean="0"/>
              <a:t>Constitutions aim to accommodate conflicting objectives</a:t>
            </a:r>
          </a:p>
          <a:p>
            <a:pPr lvl="1"/>
            <a:r>
              <a:rPr lang="en-US" dirty="0" smtClean="0"/>
              <a:t>Must be clear and firm to avoid legal ambiguity</a:t>
            </a:r>
          </a:p>
          <a:p>
            <a:pPr lvl="1"/>
            <a:r>
              <a:rPr lang="en-US" dirty="0" smtClean="0"/>
              <a:t>Must be flexible to stand the test of time</a:t>
            </a:r>
          </a:p>
          <a:p>
            <a:r>
              <a:rPr lang="en-US" dirty="0" smtClean="0"/>
              <a:t>Denmark is disciplined (low inflation) and needs relatively few rules and restrictions</a:t>
            </a:r>
          </a:p>
          <a:p>
            <a:r>
              <a:rPr lang="en-US" dirty="0" smtClean="0"/>
              <a:t>Iceland is unruly (high inflation) and may, therefore, need more rules and restrictions</a:t>
            </a:r>
          </a:p>
          <a:p>
            <a:pPr lvl="1"/>
            <a:r>
              <a:rPr lang="en-US" dirty="0" smtClean="0"/>
              <a:t>This may help explain why Denmark’s short constitution serves Denmark better than </a:t>
            </a:r>
            <a:r>
              <a:rPr lang="en-US" dirty="0" smtClean="0"/>
              <a:t>Iceland</a:t>
            </a:r>
          </a:p>
          <a:p>
            <a:pPr lvl="2"/>
            <a:r>
              <a:rPr lang="en-US" dirty="0" smtClean="0"/>
              <a:t>Hypothesis: High-inflation countries may need more detailed constitutions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unruly executive branch to assume too much power at the expense of parliament and the courts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After the Supreme Court in 1998 ruled that the system of fisheries management is discriminatory and unconstitutional, the Court reversed its opinion in 2000 under visible pressure from the same two ministers </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reserve requirements and inquisitive financial supervision</a:t>
            </a:r>
          </a:p>
          <a:p>
            <a:pPr lvl="2"/>
            <a:r>
              <a:rPr lang="en-US" dirty="0" smtClean="0"/>
              <a:t>The banks gave and lent money generously to political parties as well as to individual politicians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1102</TotalTime>
  <Words>2513</Words>
  <Application>Microsoft Office PowerPoint</Application>
  <PresentationFormat>On-screen Show (4:3)</PresentationFormat>
  <Paragraphs>234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Making a New Constitution</vt:lpstr>
      <vt:lpstr>outline</vt:lpstr>
      <vt:lpstr>1. crash</vt:lpstr>
      <vt:lpstr>1. Crash</vt:lpstr>
      <vt:lpstr>2. background</vt:lpstr>
      <vt:lpstr>2. background</vt:lpstr>
      <vt:lpstr>2. background</vt:lpstr>
      <vt:lpstr>2. background</vt:lpstr>
      <vt:lpstr>2. background</vt:lpstr>
      <vt:lpstr>2. background</vt:lpstr>
      <vt:lpstr>3. process</vt:lpstr>
      <vt:lpstr>3. process</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5. method</vt:lpstr>
      <vt:lpstr>6. obstacles</vt:lpstr>
      <vt:lpstr>6. obstacles</vt:lpstr>
      <vt:lpstr>6. obstacles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35</cp:revision>
  <dcterms:created xsi:type="dcterms:W3CDTF">2012-01-22T11:03:39Z</dcterms:created>
  <dcterms:modified xsi:type="dcterms:W3CDTF">2012-01-24T15:33:01Z</dcterms:modified>
</cp:coreProperties>
</file>