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7" r:id="rId3"/>
    <p:sldId id="258" r:id="rId4"/>
    <p:sldId id="278" r:id="rId5"/>
    <p:sldId id="260" r:id="rId6"/>
    <p:sldId id="279" r:id="rId7"/>
    <p:sldId id="262" r:id="rId8"/>
    <p:sldId id="263" r:id="rId9"/>
    <p:sldId id="264" r:id="rId10"/>
    <p:sldId id="280" r:id="rId11"/>
    <p:sldId id="265" r:id="rId12"/>
    <p:sldId id="281" r:id="rId13"/>
    <p:sldId id="282" r:id="rId14"/>
    <p:sldId id="283" r:id="rId15"/>
    <p:sldId id="284" r:id="rId16"/>
    <p:sldId id="266" r:id="rId17"/>
    <p:sldId id="285" r:id="rId18"/>
    <p:sldId id="286" r:id="rId19"/>
    <p:sldId id="287" r:id="rId20"/>
    <p:sldId id="288" r:id="rId21"/>
    <p:sldId id="289" r:id="rId22"/>
    <p:sldId id="267" r:id="rId23"/>
    <p:sldId id="290" r:id="rId24"/>
    <p:sldId id="291" r:id="rId25"/>
    <p:sldId id="292" r:id="rId26"/>
    <p:sldId id="268" r:id="rId27"/>
    <p:sldId id="293" r:id="rId28"/>
    <p:sldId id="294" r:id="rId29"/>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25" d="100"/>
          <a:sy n="125" d="100"/>
        </p:scale>
        <p:origin x="-33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9662-D8BA-4994-B757-D0E39ADB5E6C}" type="datetimeFigureOut">
              <a:rPr lang="en-US" smtClean="0"/>
              <a:pPr/>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705DC-A8D3-4227-813A-374D84AB8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D301E-CBF0-461F-B0E0-7196E7D688F9}" type="datetimeFigureOut">
              <a:rPr lang="en-US" smtClean="0"/>
              <a:pPr/>
              <a:t>1/24/2012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1/24/2012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11D301E-CBF0-461F-B0E0-7196E7D688F9}" type="datetimeFigureOut">
              <a:rPr lang="en-US" smtClean="0"/>
              <a:pPr/>
              <a:t>1/24/2012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F4345B-C013-4B6C-B465-79D9A39AA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1/24/2012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1D301E-CBF0-461F-B0E0-7196E7D688F9}" type="datetimeFigureOut">
              <a:rPr lang="en-US" smtClean="0"/>
              <a:pPr/>
              <a:t>1/24/2012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1/24/2012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1D301E-CBF0-461F-B0E0-7196E7D688F9}" type="datetimeFigureOut">
              <a:rPr lang="en-US" smtClean="0"/>
              <a:pPr/>
              <a:t>1/24/2012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1D301E-CBF0-461F-B0E0-7196E7D688F9}" type="datetimeFigureOut">
              <a:rPr lang="en-US" smtClean="0"/>
              <a:pPr/>
              <a:t>1/24/2012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11D301E-CBF0-461F-B0E0-7196E7D688F9}" type="datetimeFigureOut">
              <a:rPr lang="en-US" smtClean="0"/>
              <a:pPr/>
              <a:t>1/24/2012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1/24/2012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1/24/2012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11D301E-CBF0-461F-B0E0-7196E7D688F9}" type="datetimeFigureOut">
              <a:rPr lang="en-US" smtClean="0"/>
              <a:pPr/>
              <a:t>1/24/2012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F4345B-C013-4B6C-B465-79D9A39AA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tjornarskrarfelagid.is/english/constitutional-bil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Making a New Constitution</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200" dirty="0" smtClean="0">
                <a:effectLst>
                  <a:outerShdw blurRad="38100" dist="38100" dir="2700000" algn="tl">
                    <a:srgbClr val="000000">
                      <a:alpha val="43137"/>
                    </a:srgbClr>
                  </a:outerShdw>
                </a:effectLst>
              </a:rPr>
              <a:t>The Case of Iceland</a:t>
            </a:r>
            <a:endParaRPr lang="en-US" sz="32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814536" y="4242519"/>
            <a:ext cx="2173288" cy="2282825"/>
          </a:xfrm>
          <a:prstGeom prst="rect">
            <a:avLst/>
          </a:prstGeom>
          <a:noFill/>
          <a:ln w="9525">
            <a:noFill/>
            <a:miter lim="800000"/>
            <a:headEnd/>
            <a:tailEnd/>
          </a:ln>
        </p:spPr>
      </p:pic>
      <p:sp>
        <p:nvSpPr>
          <p:cNvPr id="5" name="Text Box 3"/>
          <p:cNvSpPr txBox="1">
            <a:spLocks noChangeArrowheads="1"/>
          </p:cNvSpPr>
          <p:nvPr/>
        </p:nvSpPr>
        <p:spPr bwMode="auto">
          <a:xfrm>
            <a:off x="4355976" y="5108991"/>
            <a:ext cx="4176588" cy="1200329"/>
          </a:xfrm>
          <a:prstGeom prst="rect">
            <a:avLst/>
          </a:prstGeom>
          <a:noFill/>
          <a:ln w="9525">
            <a:noFill/>
            <a:miter lim="800000"/>
            <a:headEnd/>
            <a:tailEnd/>
          </a:ln>
        </p:spPr>
        <p:txBody>
          <a:bodyPr wrap="square">
            <a:spAutoFit/>
          </a:bodyPr>
          <a:lstStyle/>
          <a:p>
            <a:pPr algn="r" eaLnBrk="0" hangingPunct="0"/>
            <a:r>
              <a:rPr lang="en-US" dirty="0" err="1">
                <a:solidFill>
                  <a:schemeClr val="bg1"/>
                </a:solidFill>
                <a:latin typeface="+mj-lt"/>
              </a:rPr>
              <a:t>Thorvaldur</a:t>
            </a:r>
            <a:r>
              <a:rPr lang="en-US" dirty="0">
                <a:solidFill>
                  <a:schemeClr val="bg1"/>
                </a:solidFill>
                <a:latin typeface="+mj-lt"/>
              </a:rPr>
              <a:t> </a:t>
            </a:r>
            <a:r>
              <a:rPr lang="en-US" dirty="0" err="1" smtClean="0">
                <a:solidFill>
                  <a:schemeClr val="bg1"/>
                </a:solidFill>
                <a:latin typeface="+mj-lt"/>
              </a:rPr>
              <a:t>Gylfason</a:t>
            </a:r>
            <a:endParaRPr lang="en-US" dirty="0" smtClean="0">
              <a:solidFill>
                <a:schemeClr val="bg1"/>
              </a:solidFill>
              <a:latin typeface="+mj-lt"/>
            </a:endParaRPr>
          </a:p>
          <a:p>
            <a:pPr algn="r" eaLnBrk="0" hangingPunct="0"/>
            <a:r>
              <a:rPr lang="en-US" dirty="0" smtClean="0">
                <a:solidFill>
                  <a:schemeClr val="bg1"/>
                </a:solidFill>
                <a:latin typeface="+mj-lt"/>
              </a:rPr>
              <a:t>Presentation at TEPAV, the Economic Policy Research Foundation of Turkey, Ankara, 24 January 2012.</a:t>
            </a:r>
            <a:endParaRPr lang="en-US"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Iceland’s constitution dates from 1944 when Iceland separated from occupied Denmark</a:t>
            </a:r>
          </a:p>
          <a:p>
            <a:pPr lvl="1"/>
            <a:r>
              <a:rPr lang="en-US" dirty="0" smtClean="0"/>
              <a:t>Hastily derived from Denmark’s constitution, with nationally elected president substituted for hereditary king, the Icelandic constitution was intended to be only </a:t>
            </a:r>
            <a:r>
              <a:rPr lang="en-US" dirty="0" smtClean="0">
                <a:effectLst>
                  <a:outerShdw blurRad="38100" dist="38100" dir="2700000" algn="tl">
                    <a:srgbClr val="000000">
                      <a:alpha val="43137"/>
                    </a:srgbClr>
                  </a:outerShdw>
                </a:effectLst>
              </a:rPr>
              <a:t>provisional</a:t>
            </a:r>
          </a:p>
          <a:p>
            <a:pPr lvl="1"/>
            <a:r>
              <a:rPr lang="en-US" dirty="0" smtClean="0"/>
              <a:t>Parliament promised to revise it, but has failed to do so since 1944</a:t>
            </a:r>
          </a:p>
          <a:p>
            <a:r>
              <a:rPr lang="en-US" dirty="0" smtClean="0"/>
              <a:t>So, after the crash of 2008 the government decided to convene </a:t>
            </a:r>
            <a:r>
              <a:rPr lang="en-US" dirty="0" smtClean="0">
                <a:effectLst>
                  <a:outerShdw blurRad="38100" dist="38100" dir="2700000" algn="tl">
                    <a:srgbClr val="000000">
                      <a:alpha val="43137"/>
                    </a:srgbClr>
                  </a:outerShdw>
                </a:effectLst>
              </a:rPr>
              <a:t>Constitutional Assembly</a:t>
            </a:r>
            <a:r>
              <a:rPr lang="en-US" dirty="0" smtClean="0"/>
              <a:t> to do the job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Two main reasons for </a:t>
            </a:r>
            <a:r>
              <a:rPr lang="en-US" dirty="0" smtClean="0">
                <a:effectLst>
                  <a:outerShdw blurRad="38100" dist="38100" dir="2700000" algn="tl">
                    <a:srgbClr val="000000">
                      <a:alpha val="43137"/>
                    </a:srgbClr>
                  </a:outerShdw>
                </a:effectLst>
              </a:rPr>
              <a:t>constitution written by the people</a:t>
            </a:r>
            <a:r>
              <a:rPr lang="en-US" dirty="0" smtClean="0"/>
              <a:t> rather than by politicians and their lawyers</a:t>
            </a:r>
          </a:p>
          <a:p>
            <a:pPr lvl="1"/>
            <a:r>
              <a:rPr lang="en-US" dirty="0" smtClean="0"/>
              <a:t>Parliament’s long-standing failure to deliver </a:t>
            </a:r>
          </a:p>
          <a:p>
            <a:pPr lvl="1"/>
            <a:r>
              <a:rPr lang="en-US" dirty="0" smtClean="0"/>
              <a:t>Constitution is meant to limit the powers of parliament and to lay out the method by which MPs are elected, tasks that would create conflict of interest if assumed by parliament itself</a:t>
            </a:r>
          </a:p>
          <a:p>
            <a:pPr lvl="2"/>
            <a:r>
              <a:rPr lang="en-US" dirty="0" smtClean="0"/>
              <a:t>Karl Popper (1966, p. 128) put the question well: </a:t>
            </a:r>
          </a:p>
          <a:p>
            <a:pPr lvl="3"/>
            <a:r>
              <a:rPr lang="en-US" dirty="0" smtClean="0">
                <a:effectLst>
                  <a:outerShdw blurRad="38100" dist="38100" dir="2700000" algn="tl">
                    <a:srgbClr val="000000">
                      <a:alpha val="43137"/>
                    </a:srgbClr>
                  </a:outerShdw>
                </a:effectLst>
              </a:rPr>
              <a:t>“How can we organize political institutions so that bad or incompetent rulers can be prevented from doing too much damage?” </a:t>
            </a:r>
            <a:endParaRPr lang="is-IS" dirty="0" smtClean="0">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pPr>
              <a:lnSpc>
                <a:spcPct val="90000"/>
              </a:lnSpc>
            </a:pPr>
            <a:r>
              <a:rPr lang="en-US" dirty="0" smtClean="0"/>
              <a:t>Parliament decided to proceed in three steps</a:t>
            </a:r>
          </a:p>
          <a:p>
            <a:pPr>
              <a:lnSpc>
                <a:spcPct val="90000"/>
              </a:lnSpc>
            </a:pPr>
            <a:r>
              <a:rPr lang="en-US" dirty="0" smtClean="0"/>
              <a:t>Convene </a:t>
            </a:r>
            <a:r>
              <a:rPr lang="en-US" dirty="0" smtClean="0">
                <a:effectLst>
                  <a:outerShdw blurRad="38100" dist="38100" dir="2700000" algn="tl">
                    <a:srgbClr val="000000">
                      <a:alpha val="43137"/>
                    </a:srgbClr>
                  </a:outerShdw>
                </a:effectLst>
              </a:rPr>
              <a:t>National Assembly</a:t>
            </a:r>
          </a:p>
          <a:p>
            <a:pPr lvl="1">
              <a:lnSpc>
                <a:spcPct val="90000"/>
              </a:lnSpc>
            </a:pPr>
            <a:r>
              <a:rPr lang="en-US" dirty="0" smtClean="0"/>
              <a:t>1,000 persons selected at random</a:t>
            </a:r>
            <a:endParaRPr lang="en-US" dirty="0" smtClean="0">
              <a:effectLst>
                <a:outerShdw blurRad="38100" dist="38100" dir="2700000" algn="tl">
                  <a:srgbClr val="000000">
                    <a:alpha val="43137"/>
                  </a:srgbClr>
                </a:outerShdw>
              </a:effectLst>
            </a:endParaRPr>
          </a:p>
          <a:p>
            <a:pPr>
              <a:lnSpc>
                <a:spcPct val="90000"/>
              </a:lnSpc>
            </a:pPr>
            <a:r>
              <a:rPr lang="en-US" dirty="0" smtClean="0"/>
              <a:t>Appoint </a:t>
            </a:r>
            <a:r>
              <a:rPr lang="en-US" dirty="0" smtClean="0">
                <a:effectLst>
                  <a:outerShdw blurRad="38100" dist="38100" dir="2700000" algn="tl">
                    <a:srgbClr val="000000">
                      <a:alpha val="43137"/>
                    </a:srgbClr>
                  </a:outerShdw>
                </a:effectLst>
              </a:rPr>
              <a:t>Constitutional Committee </a:t>
            </a:r>
            <a:r>
              <a:rPr lang="en-US" dirty="0" smtClean="0"/>
              <a:t>to gather information, provide analysis, and propose ideas</a:t>
            </a:r>
          </a:p>
          <a:p>
            <a:pPr lvl="1">
              <a:lnSpc>
                <a:spcPct val="90000"/>
              </a:lnSpc>
            </a:pPr>
            <a:r>
              <a:rPr lang="en-US" dirty="0" smtClean="0"/>
              <a:t>Seven members from different directions (law, literature, science), 700-page report, very useful</a:t>
            </a:r>
          </a:p>
          <a:p>
            <a:pPr>
              <a:lnSpc>
                <a:spcPct val="90000"/>
              </a:lnSpc>
            </a:pPr>
            <a:r>
              <a:rPr lang="en-US" dirty="0" smtClean="0"/>
              <a:t>Hold election of </a:t>
            </a:r>
            <a:r>
              <a:rPr lang="en-US" dirty="0" smtClean="0">
                <a:effectLst>
                  <a:outerShdw blurRad="38100" dist="38100" dir="2700000" algn="tl">
                    <a:srgbClr val="000000">
                      <a:alpha val="43137"/>
                    </a:srgbClr>
                  </a:outerShdw>
                </a:effectLst>
              </a:rPr>
              <a:t>Constitutional Assembly </a:t>
            </a:r>
            <a:r>
              <a:rPr lang="en-US" dirty="0" smtClean="0"/>
              <a:t>representatives</a:t>
            </a:r>
          </a:p>
          <a:p>
            <a:pPr lvl="1">
              <a:lnSpc>
                <a:spcPct val="90000"/>
              </a:lnSpc>
            </a:pPr>
            <a:r>
              <a:rPr lang="en-US" dirty="0" smtClean="0"/>
              <a:t>25 representatives elected from among 523 candidates by STV (Single Transferable Vote) method to minimize number of ‘dead’ votes</a:t>
            </a:r>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fontScale="92500"/>
          </a:bodyPr>
          <a:lstStyle/>
          <a:p>
            <a:pPr>
              <a:lnSpc>
                <a:spcPct val="90000"/>
              </a:lnSpc>
            </a:pPr>
            <a:r>
              <a:rPr lang="en-US" dirty="0" smtClean="0"/>
              <a:t>Civilized campaign – not a campaign, really</a:t>
            </a:r>
          </a:p>
          <a:p>
            <a:pPr>
              <a:lnSpc>
                <a:spcPct val="90000"/>
              </a:lnSpc>
            </a:pPr>
            <a:r>
              <a:rPr lang="en-US" dirty="0" smtClean="0"/>
              <a:t>Candidates viewed themselves not as competitors but rather as </a:t>
            </a:r>
            <a:r>
              <a:rPr lang="en-US" dirty="0" smtClean="0">
                <a:effectLst>
                  <a:outerShdw blurRad="38100" dist="38100" dir="2700000" algn="tl">
                    <a:srgbClr val="000000">
                      <a:alpha val="43137"/>
                    </a:srgbClr>
                  </a:outerShdw>
                </a:effectLst>
              </a:rPr>
              <a:t>advocates of a common cause</a:t>
            </a:r>
          </a:p>
          <a:p>
            <a:r>
              <a:rPr lang="en-US" dirty="0" smtClean="0"/>
              <a:t>The 25 elected were doctors, lawyers, priests, and professors, yes, …</a:t>
            </a:r>
          </a:p>
          <a:p>
            <a:r>
              <a:rPr lang="en-US" dirty="0" smtClean="0"/>
              <a:t>… but also company board members, a farmer, a fighter for the rights of handicapped persons, mathematicians, media people, erstwhile MPs, a nurse, a philosopher, poets and artists, political scientists, a theatre director, and a labor union leader</a:t>
            </a:r>
          </a:p>
          <a:p>
            <a:pPr lvl="1"/>
            <a:r>
              <a:rPr lang="en-US" dirty="0" smtClean="0"/>
              <a:t>Good cross section of society </a:t>
            </a:r>
            <a:endParaRPr lang="is-IS" dirty="0" smtClean="0"/>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pPr>
              <a:lnSpc>
                <a:spcPct val="90000"/>
              </a:lnSpc>
            </a:pPr>
            <a:r>
              <a:rPr lang="en-US" dirty="0" smtClean="0"/>
              <a:t>On basis of technical complaints about voting booths and such from an unsuccessful candidate and two others, Supreme Court declared election null and void</a:t>
            </a:r>
          </a:p>
          <a:p>
            <a:pPr lvl="1">
              <a:lnSpc>
                <a:spcPct val="90000"/>
              </a:lnSpc>
            </a:pPr>
            <a:r>
              <a:rPr lang="en-US" dirty="0" smtClean="0">
                <a:effectLst>
                  <a:outerShdw blurRad="38100" dist="38100" dir="2700000" algn="tl">
                    <a:srgbClr val="000000">
                      <a:alpha val="43137"/>
                    </a:srgbClr>
                  </a:outerShdw>
                </a:effectLst>
              </a:rPr>
              <a:t>Never before has a national election been invalidated in a democracy, on flimsy grounds </a:t>
            </a:r>
            <a:r>
              <a:rPr lang="en-US" dirty="0" smtClean="0"/>
              <a:t>to boot as is well documented, also in English</a:t>
            </a:r>
          </a:p>
          <a:p>
            <a:r>
              <a:rPr lang="en-US" dirty="0" smtClean="0"/>
              <a:t>Supreme Court decision was widely seen as an attempt by vested interests to thwart democratic process by killing the constituent assembly in its infancy</a:t>
            </a:r>
          </a:p>
          <a:p>
            <a:pPr lvl="1"/>
            <a:r>
              <a:rPr lang="en-US" dirty="0" smtClean="0"/>
              <a:t>Welcome to Iceland!</a:t>
            </a:r>
          </a:p>
          <a:p>
            <a:pPr lvl="2"/>
            <a:r>
              <a:rPr lang="en-US" dirty="0" smtClean="0"/>
              <a:t>Parliament appointed the 25 with the most votes</a:t>
            </a:r>
          </a:p>
          <a:p>
            <a:pPr>
              <a:lnSpc>
                <a:spcPct val="90000"/>
              </a:lnSpc>
            </a:pPr>
            <a:endParaRPr lang="en-US" dirty="0"/>
          </a:p>
        </p:txBody>
      </p:sp>
      <p:sp>
        <p:nvSpPr>
          <p:cNvPr id="4" name="TextBox 3"/>
          <p:cNvSpPr txBox="1"/>
          <p:nvPr/>
        </p:nvSpPr>
        <p:spPr>
          <a:xfrm rot="21447270">
            <a:off x="5001210" y="5447681"/>
            <a:ext cx="3832024" cy="6463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This is how Constitutional Assembly became Constitutional Council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4987936"/>
          </a:xfrm>
        </p:spPr>
        <p:txBody>
          <a:bodyPr>
            <a:normAutofit lnSpcReduction="10000"/>
          </a:bodyPr>
          <a:lstStyle/>
          <a:p>
            <a:r>
              <a:rPr lang="en-US" dirty="0" smtClean="0"/>
              <a:t>People wanted change</a:t>
            </a:r>
          </a:p>
          <a:p>
            <a:pPr lvl="1"/>
            <a:r>
              <a:rPr lang="en-US" dirty="0" smtClean="0"/>
              <a:t>Conclusions of National Assembly were cohesive and clear</a:t>
            </a:r>
          </a:p>
          <a:p>
            <a:pPr lvl="1"/>
            <a:r>
              <a:rPr lang="en-US" dirty="0" smtClean="0"/>
              <a:t>Answers given by elected Constitutional Assembly members to media were equally clear</a:t>
            </a:r>
          </a:p>
          <a:p>
            <a:pPr lvl="1"/>
            <a:r>
              <a:rPr lang="en-US" dirty="0" smtClean="0"/>
              <a:t>Overwhelmingly, they favored </a:t>
            </a:r>
          </a:p>
          <a:p>
            <a:pPr lvl="2"/>
            <a:r>
              <a:rPr lang="en-US" dirty="0" smtClean="0"/>
              <a:t>Changing the constitution</a:t>
            </a:r>
          </a:p>
          <a:p>
            <a:pPr lvl="2"/>
            <a:r>
              <a:rPr lang="en-US" dirty="0" smtClean="0"/>
              <a:t>Equal voting rights everywhere in the country</a:t>
            </a:r>
          </a:p>
          <a:p>
            <a:pPr lvl="2"/>
            <a:r>
              <a:rPr lang="en-US" dirty="0" smtClean="0"/>
              <a:t>Public ownership of natural resources</a:t>
            </a:r>
          </a:p>
          <a:p>
            <a:pPr lvl="2"/>
            <a:r>
              <a:rPr lang="en-US" dirty="0" smtClean="0"/>
              <a:t>More national referenda</a:t>
            </a:r>
          </a:p>
          <a:p>
            <a:pPr lvl="2"/>
            <a:r>
              <a:rPr lang="en-US" dirty="0" smtClean="0"/>
              <a:t>Strengthening the right of the public to information</a:t>
            </a:r>
          </a:p>
          <a:p>
            <a:pPr lvl="2"/>
            <a:r>
              <a:rPr lang="en-US" dirty="0" smtClean="0"/>
              <a:t>Checks on the Minister of Justice’s ability to appoint judges on his or her own</a:t>
            </a:r>
          </a:p>
          <a:p>
            <a:pPr lvl="1"/>
            <a:r>
              <a:rPr lang="en-US" dirty="0" smtClean="0"/>
              <a:t>Public opinion polls reflected similar sentiments</a:t>
            </a:r>
            <a:endParaRPr lang="en-US" dirty="0"/>
          </a:p>
        </p:txBody>
      </p:sp>
      <p:sp>
        <p:nvSpPr>
          <p:cNvPr id="4" name="TextBox 3"/>
          <p:cNvSpPr txBox="1"/>
          <p:nvPr/>
        </p:nvSpPr>
        <p:spPr>
          <a:xfrm rot="21311064">
            <a:off x="5213283" y="625417"/>
            <a:ext cx="3578624"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Broad consensus in favor of significant changes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left)">
                                      <p:cBhvr>
                                        <p:cTn id="30" dur="500"/>
                                        <p:tgtEl>
                                          <p:spTgt spid="3">
                                            <p:txEl>
                                              <p:pRg st="4" end="4"/>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left)">
                                      <p:cBhvr>
                                        <p:cTn id="33" dur="500"/>
                                        <p:tgtEl>
                                          <p:spTgt spid="3">
                                            <p:txEl>
                                              <p:pRg st="5" end="5"/>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left)">
                                      <p:cBhvr>
                                        <p:cTn id="36" dur="500"/>
                                        <p:tgtEl>
                                          <p:spTgt spid="3">
                                            <p:txEl>
                                              <p:pRg st="6" end="6"/>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wipe(left)">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wipe(left)">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Council had four months to do its work</a:t>
            </a:r>
          </a:p>
          <a:p>
            <a:pPr lvl="1"/>
            <a:r>
              <a:rPr lang="en-US" dirty="0" smtClean="0"/>
              <a:t>No big problem</a:t>
            </a:r>
          </a:p>
          <a:p>
            <a:pPr lvl="1"/>
            <a:r>
              <a:rPr lang="en-US" dirty="0" smtClean="0"/>
              <a:t>US constitution was written in four months in 1787</a:t>
            </a:r>
          </a:p>
          <a:p>
            <a:r>
              <a:rPr lang="en-US" dirty="0" smtClean="0"/>
              <a:t>Council decided to</a:t>
            </a:r>
          </a:p>
          <a:p>
            <a:pPr lvl="1"/>
            <a:r>
              <a:rPr lang="en-US" dirty="0" smtClean="0"/>
              <a:t>Rewrite constitution from scratch rather than revise the provisional one from 1944</a:t>
            </a:r>
          </a:p>
          <a:p>
            <a:pPr lvl="2"/>
            <a:r>
              <a:rPr lang="en-US" dirty="0" smtClean="0"/>
              <a:t>Even so, 1944 constitution was kept in mind</a:t>
            </a:r>
          </a:p>
          <a:p>
            <a:pPr lvl="1"/>
            <a:r>
              <a:rPr lang="en-US" dirty="0" smtClean="0"/>
              <a:t>Move chapter on human rights up front to underline their importance</a:t>
            </a:r>
          </a:p>
          <a:p>
            <a:pPr lvl="1"/>
            <a:r>
              <a:rPr lang="en-US" dirty="0" smtClean="0"/>
              <a:t>Preface document by preamble declaring that</a:t>
            </a:r>
          </a:p>
          <a:p>
            <a:pPr lvl="2"/>
            <a:r>
              <a:rPr lang="en-US" dirty="0" smtClean="0">
                <a:effectLst>
                  <a:outerShdw blurRad="38100" dist="38100" dir="2700000" algn="tl">
                    <a:srgbClr val="000000">
                      <a:alpha val="43137"/>
                    </a:srgbClr>
                  </a:outerShdw>
                </a:effectLst>
              </a:rPr>
              <a:t>“We, the people of Iceland, wish to create a just society with equal opportunities for everyone.” </a:t>
            </a:r>
            <a:endParaRPr lang="is-I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key provisions concerning human rights</a:t>
            </a:r>
          </a:p>
          <a:p>
            <a:pPr lvl="1"/>
            <a:r>
              <a:rPr lang="en-US" dirty="0" smtClean="0"/>
              <a:t>Equal voting rights everywhere</a:t>
            </a:r>
          </a:p>
          <a:p>
            <a:pPr lvl="1"/>
            <a:r>
              <a:rPr lang="en-US" dirty="0" smtClean="0"/>
              <a:t>Public ownership of natural resources</a:t>
            </a:r>
          </a:p>
          <a:p>
            <a:r>
              <a:rPr lang="en-US" dirty="0" smtClean="0"/>
              <a:t>Other important provisions concerning</a:t>
            </a:r>
          </a:p>
          <a:p>
            <a:pPr lvl="1"/>
            <a:r>
              <a:rPr lang="en-US" dirty="0" smtClean="0"/>
              <a:t>Environmental protection</a:t>
            </a:r>
          </a:p>
          <a:p>
            <a:pPr lvl="1"/>
            <a:r>
              <a:rPr lang="en-US" dirty="0" smtClean="0"/>
              <a:t>Transparency and the right to information</a:t>
            </a:r>
          </a:p>
          <a:p>
            <a:pPr lvl="1"/>
            <a:r>
              <a:rPr lang="en-US" dirty="0" smtClean="0"/>
              <a:t>Checks and balances, including </a:t>
            </a:r>
          </a:p>
          <a:p>
            <a:pPr lvl="2"/>
            <a:r>
              <a:rPr lang="en-US" dirty="0" smtClean="0"/>
              <a:t>Appointment of judges and other public officials</a:t>
            </a:r>
          </a:p>
          <a:p>
            <a:pPr lvl="2"/>
            <a:r>
              <a:rPr lang="en-US" dirty="0" smtClean="0"/>
              <a:t>Independence of state agencies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left)">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Equal voting rights everywhere</a:t>
            </a:r>
          </a:p>
          <a:p>
            <a:pPr lvl="1"/>
            <a:r>
              <a:rPr lang="en-US" dirty="0" smtClean="0"/>
              <a:t>In Iceland’s electoral system, the number of votes needed to elect an MP for Reykjavík area where 2/3 of population reside was 2, 3, and up to 4 times as large as the number of votes needed in rural electoral districts</a:t>
            </a:r>
          </a:p>
          <a:p>
            <a:pPr lvl="1"/>
            <a:r>
              <a:rPr lang="en-US" dirty="0" smtClean="0"/>
              <a:t>Unequal voting rights constitute a </a:t>
            </a:r>
            <a:r>
              <a:rPr lang="en-US" dirty="0" smtClean="0">
                <a:effectLst>
                  <a:outerShdw blurRad="38100" dist="38100" dir="2700000" algn="tl">
                    <a:srgbClr val="000000">
                      <a:alpha val="43137"/>
                    </a:srgbClr>
                  </a:outerShdw>
                </a:effectLst>
              </a:rPr>
              <a:t>violation of human rights</a:t>
            </a:r>
            <a:r>
              <a:rPr lang="en-US" dirty="0" smtClean="0"/>
              <a:t> as pointed out by European election supervisors</a:t>
            </a:r>
          </a:p>
          <a:p>
            <a:pPr lvl="2"/>
            <a:r>
              <a:rPr lang="en-US" dirty="0" smtClean="0"/>
              <a:t>For over 100 years, representatives of rural areas in parliament have blocked equal voting rights</a:t>
            </a:r>
          </a:p>
          <a:p>
            <a:pPr lvl="1"/>
            <a:r>
              <a:rPr lang="en-US" dirty="0" smtClean="0"/>
              <a:t>In upcoming referendum on constitutional bill, we will have </a:t>
            </a:r>
            <a:r>
              <a:rPr lang="en-US" dirty="0" smtClean="0">
                <a:effectLst>
                  <a:outerShdw blurRad="38100" dist="38100" dir="2700000" algn="tl">
                    <a:srgbClr val="000000">
                      <a:alpha val="43137"/>
                    </a:srgbClr>
                  </a:outerShdw>
                </a:effectLst>
              </a:rPr>
              <a:t>one person, one vote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lnSpcReduction="10000"/>
          </a:bodyPr>
          <a:lstStyle/>
          <a:p>
            <a:r>
              <a:rPr lang="en-US" dirty="0" smtClean="0"/>
              <a:t>Human rights and natural resources</a:t>
            </a:r>
          </a:p>
          <a:p>
            <a:pPr lvl="1"/>
            <a:r>
              <a:rPr lang="en-US" dirty="0" smtClean="0"/>
              <a:t>“Iceland’s natural resources which are not in private ownership are the </a:t>
            </a:r>
            <a:r>
              <a:rPr lang="en-US" dirty="0" smtClean="0">
                <a:effectLst>
                  <a:outerShdw blurRad="38100" dist="38100" dir="2700000" algn="tl">
                    <a:srgbClr val="000000">
                      <a:alpha val="43137"/>
                    </a:srgbClr>
                  </a:outerShdw>
                </a:effectLst>
              </a:rPr>
              <a:t>common and perpetual property of the nation</a:t>
            </a:r>
            <a:r>
              <a:rPr lang="en-US" dirty="0" smtClean="0"/>
              <a:t>. No one may acquire the natural resources or their attached rights for ownership or permanent use, and they </a:t>
            </a:r>
            <a:r>
              <a:rPr lang="en-US" dirty="0" smtClean="0">
                <a:effectLst>
                  <a:outerShdw blurRad="38100" dist="38100" dir="2700000" algn="tl">
                    <a:srgbClr val="000000">
                      <a:alpha val="43137"/>
                    </a:srgbClr>
                  </a:outerShdw>
                </a:effectLst>
              </a:rPr>
              <a:t>may never be sold or mortgaged</a:t>
            </a:r>
            <a:r>
              <a:rPr lang="en-US" dirty="0" smtClean="0"/>
              <a:t>. … </a:t>
            </a:r>
          </a:p>
          <a:p>
            <a:pPr lvl="1"/>
            <a:r>
              <a:rPr lang="en-US" dirty="0" smtClean="0"/>
              <a:t>On the basis of law, government authorities may grant permits for the use or utilization of resources or other limited public goods </a:t>
            </a:r>
            <a:r>
              <a:rPr lang="en-US" dirty="0" smtClean="0">
                <a:effectLst>
                  <a:outerShdw blurRad="38100" dist="38100" dir="2700000" algn="tl">
                    <a:srgbClr val="000000">
                      <a:alpha val="43137"/>
                    </a:srgbClr>
                  </a:outerShdw>
                </a:effectLst>
              </a:rPr>
              <a:t>against full consideration</a:t>
            </a:r>
            <a:r>
              <a:rPr lang="en-US" dirty="0" smtClean="0"/>
              <a:t> and for a reasonable period of time. Such permits shall be </a:t>
            </a:r>
            <a:r>
              <a:rPr lang="en-US" dirty="0" smtClean="0">
                <a:effectLst>
                  <a:outerShdw blurRad="38100" dist="38100" dir="2700000" algn="tl">
                    <a:srgbClr val="000000">
                      <a:alpha val="43137"/>
                    </a:srgbClr>
                  </a:outerShdw>
                </a:effectLst>
              </a:rPr>
              <a:t>granted on a non-discriminatory basis</a:t>
            </a:r>
            <a:r>
              <a:rPr lang="en-US" dirty="0" smtClean="0"/>
              <a:t> and shall never entail ownership or irrevocable control of the resources.”</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en-US" sz="2800" dirty="0" smtClean="0">
                <a:latin typeface="+mj-lt"/>
                <a:ea typeface="Calibri" pitchFamily="34" charset="0"/>
                <a:cs typeface="Calibri" pitchFamily="34" charset="0"/>
              </a:rPr>
              <a:t>Crash</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Background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Process</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Substance</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Method</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Obstacles</a:t>
            </a:r>
            <a:endParaRPr lang="en-US" sz="4000" dirty="0" smtClean="0">
              <a:latin typeface="+mj-lt"/>
              <a:cs typeface="Arial" pitchFamily="34" charset="0"/>
            </a:endParaRPr>
          </a:p>
          <a:p>
            <a:endParaRPr lang="en-US"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dirty="0" smtClean="0"/>
              <a:t>Key distinction between ‘property of the nation’ and ‘property of the state’</a:t>
            </a:r>
          </a:p>
          <a:p>
            <a:pPr lvl="1"/>
            <a:r>
              <a:rPr lang="en-US" dirty="0" smtClean="0">
                <a:effectLst>
                  <a:outerShdw blurRad="38100" dist="38100" dir="2700000" algn="tl">
                    <a:srgbClr val="000000">
                      <a:alpha val="43137"/>
                    </a:srgbClr>
                  </a:outerShdw>
                </a:effectLst>
              </a:rPr>
              <a:t>State property</a:t>
            </a:r>
            <a:r>
              <a:rPr lang="en-US" dirty="0" smtClean="0"/>
              <a:t> – office buildings, for example – can be sold or pledged at will by the state</a:t>
            </a:r>
          </a:p>
          <a:p>
            <a:pPr lvl="2"/>
            <a:r>
              <a:rPr lang="en-US" dirty="0" smtClean="0"/>
              <a:t>Several countries define natural resources as state property – e.g., China, Kuwait, Russia</a:t>
            </a:r>
          </a:p>
          <a:p>
            <a:pPr lvl="1"/>
            <a:r>
              <a:rPr lang="en-US" dirty="0" smtClean="0"/>
              <a:t>The </a:t>
            </a:r>
            <a:r>
              <a:rPr lang="en-US" dirty="0" smtClean="0">
                <a:effectLst>
                  <a:outerShdw blurRad="38100" dist="38100" dir="2700000" algn="tl">
                    <a:srgbClr val="000000">
                      <a:alpha val="43137"/>
                    </a:srgbClr>
                  </a:outerShdw>
                </a:effectLst>
              </a:rPr>
              <a:t>property of the nation</a:t>
            </a:r>
            <a:r>
              <a:rPr lang="en-US"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131952"/>
          </a:xfrm>
        </p:spPr>
        <p:txBody>
          <a:bodyPr>
            <a:normAutofit/>
          </a:bodyPr>
          <a:lstStyle/>
          <a:p>
            <a:r>
              <a:rPr lang="en-US" dirty="0" smtClean="0"/>
              <a:t>Human rights connection</a:t>
            </a:r>
          </a:p>
          <a:p>
            <a:pPr lvl="1"/>
            <a:r>
              <a:rPr lang="en-US" dirty="0" smtClean="0"/>
              <a:t>Supreme Court ruled in 1998 that Icelandic system of fisheries management is </a:t>
            </a:r>
            <a:r>
              <a:rPr lang="en-US" dirty="0" smtClean="0">
                <a:effectLst>
                  <a:outerShdw blurRad="38100" dist="38100" dir="2700000" algn="tl">
                    <a:srgbClr val="000000">
                      <a:alpha val="43137"/>
                    </a:srgbClr>
                  </a:outerShdw>
                </a:effectLst>
              </a:rPr>
              <a:t>discriminatory</a:t>
            </a:r>
            <a:r>
              <a:rPr lang="en-US" dirty="0" smtClean="0"/>
              <a:t> and thereby </a:t>
            </a:r>
            <a:r>
              <a:rPr lang="en-US" dirty="0" smtClean="0">
                <a:effectLst>
                  <a:outerShdw blurRad="38100" dist="38100" dir="2700000" algn="tl">
                    <a:srgbClr val="000000">
                      <a:alpha val="43137"/>
                    </a:srgbClr>
                  </a:outerShdw>
                </a:effectLst>
              </a:rPr>
              <a:t>unconstitutional</a:t>
            </a:r>
          </a:p>
          <a:p>
            <a:pPr lvl="2"/>
            <a:r>
              <a:rPr lang="en-US" dirty="0" smtClean="0"/>
              <a:t>In 2000, Supreme Court reversed its opinion in 2000 under visible pressure from ministers</a:t>
            </a:r>
          </a:p>
          <a:p>
            <a:pPr lvl="1"/>
            <a:r>
              <a:rPr lang="en-US" dirty="0" smtClean="0"/>
              <a:t>In 2007, UN Committee on Human Rights expressed agreement with 1998 verdict in a binding opinion declaring the inequitable nature of the fisheries management system to constitute a </a:t>
            </a:r>
            <a:r>
              <a:rPr lang="en-US" dirty="0" smtClean="0">
                <a:effectLst>
                  <a:outerShdw blurRad="38100" dist="38100" dir="2700000" algn="tl">
                    <a:srgbClr val="000000">
                      <a:alpha val="43137"/>
                    </a:srgbClr>
                  </a:outerShdw>
                </a:effectLst>
              </a:rPr>
              <a:t>violation of human rights </a:t>
            </a:r>
            <a:r>
              <a:rPr lang="en-US" dirty="0" smtClean="0"/>
              <a:t>and instructing Iceland to rectify the situation </a:t>
            </a:r>
          </a:p>
          <a:p>
            <a:pPr lvl="2"/>
            <a:r>
              <a:rPr lang="en-US" dirty="0" smtClean="0"/>
              <a:t>Government has not yet responded except perfunctorily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Council decided to invite public to participate</a:t>
            </a:r>
          </a:p>
          <a:p>
            <a:pPr lvl="1"/>
            <a:r>
              <a:rPr lang="en-US" sz="2000" dirty="0" smtClean="0"/>
              <a:t>There was interest: 523 persons ran for 25 assembly seats</a:t>
            </a:r>
          </a:p>
          <a:p>
            <a:pPr lvl="1"/>
            <a:r>
              <a:rPr lang="en-US" sz="2000" dirty="0" smtClean="0"/>
              <a:t>This was a way to invite them and others to participate</a:t>
            </a:r>
          </a:p>
          <a:p>
            <a:r>
              <a:rPr lang="en-US" dirty="0" smtClean="0"/>
              <a:t>Three overlapping rounds</a:t>
            </a:r>
          </a:p>
          <a:p>
            <a:pPr lvl="1"/>
            <a:r>
              <a:rPr lang="en-US" sz="2000" dirty="0" smtClean="0"/>
              <a:t>Each week, Council posted on its website some new provisional articles for perusal by the public</a:t>
            </a:r>
          </a:p>
          <a:p>
            <a:pPr lvl="1"/>
            <a:r>
              <a:rPr lang="en-US" sz="2000" dirty="0" smtClean="0"/>
              <a:t>Two to three weeks later, after receiving comments and suggestions from the public as well as from experts, Council posted revised versions of those articles on the website</a:t>
            </a:r>
          </a:p>
          <a:p>
            <a:pPr lvl="1"/>
            <a:r>
              <a:rPr lang="en-US" sz="2000" dirty="0" smtClean="0"/>
              <a:t>In a final round, proposals for changes in the document as a whole were debated and voted upon article by article, and the final version of the bill was prepared</a:t>
            </a:r>
          </a:p>
          <a:p>
            <a:pPr lvl="1"/>
            <a:r>
              <a:rPr lang="en-US" sz="2000" dirty="0" smtClean="0"/>
              <a:t>At the end of the last round, each article was approved by an overwhelming majority of votes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Invitation was well received</a:t>
            </a:r>
          </a:p>
          <a:p>
            <a:pPr lvl="1"/>
            <a:r>
              <a:rPr lang="en-US" dirty="0" smtClean="0"/>
              <a:t>Council received 323 formal proposals</a:t>
            </a:r>
          </a:p>
          <a:p>
            <a:pPr lvl="2"/>
            <a:r>
              <a:rPr lang="en-US" dirty="0" smtClean="0"/>
              <a:t>All were discussed and answered by one of three committees </a:t>
            </a:r>
          </a:p>
          <a:p>
            <a:pPr lvl="1"/>
            <a:r>
              <a:rPr lang="en-US" dirty="0" smtClean="0"/>
              <a:t>Over 3,600 comments were posted on website by visitors</a:t>
            </a:r>
          </a:p>
          <a:p>
            <a:pPr lvl="2"/>
            <a:r>
              <a:rPr lang="en-US" dirty="0" smtClean="0"/>
              <a:t>Council representatives answered many if not most of them </a:t>
            </a:r>
          </a:p>
          <a:p>
            <a:pPr lvl="1"/>
            <a:r>
              <a:rPr lang="en-US" dirty="0" smtClean="0"/>
              <a:t>Direct webcasts, also aired on TV, were regularly watched by about 150-450 viewers</a:t>
            </a:r>
          </a:p>
          <a:p>
            <a:pPr lvl="1"/>
            <a:r>
              <a:rPr lang="en-US" dirty="0" smtClean="0"/>
              <a:t>Over 50 interviews with Council members and others concerned were posted on YouTube</a:t>
            </a:r>
          </a:p>
          <a:p>
            <a:pPr lvl="2"/>
            <a:r>
              <a:rPr lang="en-US" dirty="0" smtClean="0"/>
              <a:t>They had, by late 2011, been viewed 5,000 times </a:t>
            </a:r>
          </a:p>
        </p:txBody>
      </p:sp>
      <p:sp>
        <p:nvSpPr>
          <p:cNvPr id="4" name="TextBox 3"/>
          <p:cNvSpPr txBox="1"/>
          <p:nvPr/>
        </p:nvSpPr>
        <p:spPr>
          <a:xfrm rot="21449331">
            <a:off x="5334627" y="501961"/>
            <a:ext cx="3407163" cy="101566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You need to multiply these figures by 250 to find comparable ones for Turkey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At the same time, many experts advised the Council every step of the way</a:t>
            </a:r>
          </a:p>
          <a:p>
            <a:pPr lvl="1"/>
            <a:r>
              <a:rPr lang="en-US" dirty="0" smtClean="0"/>
              <a:t>Lawyers and others</a:t>
            </a:r>
          </a:p>
          <a:p>
            <a:pPr lvl="1"/>
            <a:r>
              <a:rPr lang="en-US" dirty="0" smtClean="0"/>
              <a:t>In meetings as well as in writing</a:t>
            </a:r>
          </a:p>
          <a:p>
            <a:r>
              <a:rPr lang="en-US" dirty="0" smtClean="0"/>
              <a:t>Council could not seek the advice of all available and eligible experts</a:t>
            </a:r>
          </a:p>
          <a:p>
            <a:pPr lvl="1"/>
            <a:r>
              <a:rPr lang="en-US" dirty="0" smtClean="0"/>
              <a:t>However, like everyone else, those who had points to make were welcome to do so</a:t>
            </a:r>
          </a:p>
          <a:p>
            <a:r>
              <a:rPr lang="en-US" dirty="0" smtClean="0"/>
              <a:t>Council did not invite representatives of interest organizations to special meetings</a:t>
            </a:r>
          </a:p>
          <a:p>
            <a:pPr lvl="1"/>
            <a:r>
              <a:rPr lang="en-US" dirty="0" smtClean="0"/>
              <a:t>These organizations had same access as everyone else to Council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Lessons for other countries</a:t>
            </a:r>
          </a:p>
          <a:p>
            <a:pPr lvl="1"/>
            <a:r>
              <a:rPr lang="en-US" dirty="0" smtClean="0"/>
              <a:t>With the world’s largest per capita number of internet users, or 95%, compared with 78% in </a:t>
            </a:r>
            <a:r>
              <a:rPr lang="is-IS" dirty="0" smtClean="0"/>
              <a:t>US and 35% in </a:t>
            </a:r>
            <a:r>
              <a:rPr lang="is-IS" dirty="0" err="1" smtClean="0"/>
              <a:t>Turkey</a:t>
            </a:r>
            <a:r>
              <a:rPr lang="en-US" dirty="0" smtClean="0"/>
              <a:t>, Iceland’s constitutional </a:t>
            </a:r>
            <a:r>
              <a:rPr lang="en-US" dirty="0" err="1" smtClean="0"/>
              <a:t>crowdsourcing</a:t>
            </a:r>
            <a:r>
              <a:rPr lang="en-US" dirty="0" smtClean="0"/>
              <a:t> may raise concerns about unequal access </a:t>
            </a:r>
          </a:p>
          <a:p>
            <a:pPr lvl="2"/>
            <a:r>
              <a:rPr lang="en-US" dirty="0" smtClean="0"/>
              <a:t>Unconnected 5% are disproportionately old people </a:t>
            </a:r>
          </a:p>
          <a:p>
            <a:pPr lvl="1"/>
            <a:r>
              <a:rPr lang="en-US" dirty="0" smtClean="0"/>
              <a:t>Democratic gains seem to easily outweigh losses from slightly unequal access</a:t>
            </a:r>
          </a:p>
          <a:p>
            <a:pPr lvl="1"/>
            <a:r>
              <a:rPr lang="en-US" dirty="0" smtClean="0"/>
              <a:t>Applicability to Turkey and North Africa is debatable</a:t>
            </a:r>
          </a:p>
          <a:p>
            <a:pPr lvl="2"/>
            <a:r>
              <a:rPr lang="en-US" dirty="0" smtClean="0"/>
              <a:t>Could argue that the well-connected minority is in good position to sway new constitutions in the public interest</a:t>
            </a:r>
          </a:p>
        </p:txBody>
      </p:sp>
      <p:sp>
        <p:nvSpPr>
          <p:cNvPr id="4" name="TextBox 3"/>
          <p:cNvSpPr txBox="1"/>
          <p:nvPr/>
        </p:nvSpPr>
        <p:spPr>
          <a:xfrm rot="21446672">
            <a:off x="4602203" y="463973"/>
            <a:ext cx="4249468"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Treat people with respect and they will respond in kind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Two main obstacles</a:t>
            </a:r>
          </a:p>
          <a:p>
            <a:pPr lvl="1"/>
            <a:r>
              <a:rPr lang="en-US" dirty="0" smtClean="0"/>
              <a:t>Parliament, as always</a:t>
            </a:r>
          </a:p>
          <a:p>
            <a:pPr lvl="2"/>
            <a:r>
              <a:rPr lang="en-US" dirty="0" smtClean="0"/>
              <a:t>Existing constitution requires consent by simple majorities in two parliaments, with an election in between</a:t>
            </a:r>
          </a:p>
          <a:p>
            <a:pPr lvl="2"/>
            <a:r>
              <a:rPr lang="en-US" dirty="0" smtClean="0"/>
              <a:t>Special interest groups, not least vessel owners with lots of public money in their pockets, have strong influence on MPs</a:t>
            </a:r>
          </a:p>
          <a:p>
            <a:pPr lvl="1"/>
            <a:r>
              <a:rPr lang="en-US" dirty="0" smtClean="0"/>
              <a:t>The people</a:t>
            </a:r>
          </a:p>
          <a:p>
            <a:r>
              <a:rPr lang="en-US" dirty="0" smtClean="0"/>
              <a:t>Prime Minister has promised to hold national referendum on bill</a:t>
            </a:r>
          </a:p>
          <a:p>
            <a:pPr lvl="1"/>
            <a:r>
              <a:rPr lang="en-US" dirty="0" smtClean="0"/>
              <a:t>Parliament has to go along </a:t>
            </a:r>
          </a:p>
          <a:p>
            <a:pPr lvl="1"/>
            <a:r>
              <a:rPr lang="en-US" dirty="0" smtClean="0"/>
              <a:t>Current plan is to hold referendum in mid-2012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131952"/>
          </a:xfrm>
        </p:spPr>
        <p:txBody>
          <a:bodyPr>
            <a:normAutofit fontScale="77500" lnSpcReduction="20000"/>
          </a:bodyPr>
          <a:lstStyle/>
          <a:p>
            <a:r>
              <a:rPr lang="en-US" sz="3400" dirty="0" smtClean="0"/>
              <a:t>Some MPs have two strong reasons for not wanting to see the bill accepted</a:t>
            </a:r>
          </a:p>
          <a:p>
            <a:pPr lvl="1"/>
            <a:r>
              <a:rPr lang="en-US" sz="2700" dirty="0" smtClean="0">
                <a:effectLst>
                  <a:outerShdw blurRad="38100" dist="38100" dir="2700000" algn="tl">
                    <a:srgbClr val="000000">
                      <a:alpha val="43137"/>
                    </a:srgbClr>
                  </a:outerShdw>
                </a:effectLst>
              </a:rPr>
              <a:t>Equal voting rights </a:t>
            </a:r>
            <a:r>
              <a:rPr lang="en-US" sz="2700" dirty="0" smtClean="0"/>
              <a:t>article will make some MPs unelectable because they are the products of an electoral system allowing political parties to allocate ‘safe seats’ to candidates with limited following</a:t>
            </a:r>
          </a:p>
          <a:p>
            <a:pPr lvl="2"/>
            <a:r>
              <a:rPr lang="en-US" sz="2400" dirty="0" smtClean="0"/>
              <a:t>Some MPs are being asked to vote against their own interest</a:t>
            </a:r>
          </a:p>
          <a:p>
            <a:pPr lvl="1"/>
            <a:r>
              <a:rPr lang="en-US" sz="2700" dirty="0" smtClean="0">
                <a:effectLst>
                  <a:outerShdw blurRad="38100" dist="38100" dir="2700000" algn="tl">
                    <a:srgbClr val="000000">
                      <a:alpha val="43137"/>
                    </a:srgbClr>
                  </a:outerShdw>
                </a:effectLst>
              </a:rPr>
              <a:t>Natural resources </a:t>
            </a:r>
            <a:r>
              <a:rPr lang="en-US" sz="2700" dirty="0" smtClean="0"/>
              <a:t>article will not please some MPs either because, to quote a former newspaper editor, a keen observer, “it means political suicide to rise against the quota holders in rural areas.”</a:t>
            </a:r>
          </a:p>
          <a:p>
            <a:r>
              <a:rPr lang="en-US" sz="3400" dirty="0" smtClean="0"/>
              <a:t>Hence, we have to say to MPs: </a:t>
            </a:r>
          </a:p>
          <a:p>
            <a:pPr lvl="1"/>
            <a:r>
              <a:rPr lang="en-US" sz="2700" dirty="0" smtClean="0">
                <a:effectLst>
                  <a:outerShdw blurRad="38100" dist="38100" dir="2700000" algn="tl">
                    <a:srgbClr val="000000">
                      <a:alpha val="43137"/>
                    </a:srgbClr>
                  </a:outerShdw>
                </a:effectLst>
              </a:rPr>
              <a:t>Now is the time to the right thing</a:t>
            </a:r>
          </a:p>
          <a:p>
            <a:pPr lvl="1"/>
            <a:r>
              <a:rPr lang="en-US" sz="2700" dirty="0" smtClean="0"/>
              <a:t>It is better to give than to receive</a:t>
            </a:r>
          </a:p>
          <a:p>
            <a:r>
              <a:rPr lang="en-US" sz="3400" dirty="0" smtClean="0"/>
              <a:t>According to late 2011 poll, 75% of electorate want to vote on bill</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4" name="Text Box 4"/>
          <p:cNvSpPr txBox="1">
            <a:spLocks noChangeArrowheads="1"/>
          </p:cNvSpPr>
          <p:nvPr/>
        </p:nvSpPr>
        <p:spPr bwMode="auto">
          <a:xfrm rot="21420000">
            <a:off x="3833763" y="3635096"/>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5" name="Text Box 3"/>
          <p:cNvSpPr txBox="1">
            <a:spLocks noChangeArrowheads="1"/>
          </p:cNvSpPr>
          <p:nvPr/>
        </p:nvSpPr>
        <p:spPr bwMode="auto">
          <a:xfrm rot="21420000">
            <a:off x="4804065" y="193675"/>
            <a:ext cx="4114800" cy="720725"/>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latin typeface="Tahoma" charset="0"/>
              </a:rPr>
              <a:t>These slides can be viewed on my website: www.hi.is/</a:t>
            </a:r>
            <a:r>
              <a:rPr lang="en-US" sz="2000" dirty="0">
                <a:latin typeface="Tahoma" charset="0"/>
                <a:cs typeface="Times New Roman" pitchFamily="18" charset="0"/>
              </a:rPr>
              <a:t>~</a:t>
            </a:r>
            <a:r>
              <a:rPr lang="en-US" sz="2000" dirty="0">
                <a:latin typeface="Tahoma" charset="0"/>
              </a:rPr>
              <a:t>gylfason</a:t>
            </a:r>
          </a:p>
        </p:txBody>
      </p:sp>
      <p:sp>
        <p:nvSpPr>
          <p:cNvPr id="7" name="Content Placeholder 2"/>
          <p:cNvSpPr txBox="1">
            <a:spLocks/>
          </p:cNvSpPr>
          <p:nvPr/>
        </p:nvSpPr>
        <p:spPr>
          <a:xfrm>
            <a:off x="467544" y="1556792"/>
            <a:ext cx="7499176"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Bill is available in English</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hlinkClick r:id="rId3"/>
              </a:rPr>
              <a:t>http://stjornarskrarfelagid.is/english/constitutional-bill/</a:t>
            </a:r>
            <a:endPar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It is hard to think of rational arguments against accepting the bill and for retaining the provisional constitution from 1944</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has been in public domain for six months</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No significant, concrete criticisms have been voiced against it</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Critical voices seem to echo special interests (boat owners, politicians) keen to preserve the status quo for their own benefit</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Classic contest between special vs. public interest </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left)">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4846320"/>
          </a:xfrm>
        </p:spPr>
        <p:txBody>
          <a:bodyPr>
            <a:normAutofit fontScale="92500" lnSpcReduction="10000"/>
          </a:bodyPr>
          <a:lstStyle/>
          <a:p>
            <a:r>
              <a:rPr lang="en-US" sz="2800" dirty="0" smtClean="0"/>
              <a:t>When countries crash, a natural thing to do, </a:t>
            </a:r>
            <a:r>
              <a:rPr lang="en-US" sz="2800" i="1" dirty="0" smtClean="0"/>
              <a:t>inter alia</a:t>
            </a:r>
            <a:r>
              <a:rPr lang="en-US" sz="2800" dirty="0" smtClean="0"/>
              <a:t>, is inspect their legal foundation to look for latent flaws and fix them</a:t>
            </a:r>
          </a:p>
          <a:p>
            <a:pPr lvl="1"/>
            <a:r>
              <a:rPr lang="en-US" sz="2500" dirty="0" smtClean="0"/>
              <a:t>This was one of the demands of the </a:t>
            </a:r>
            <a:r>
              <a:rPr lang="en-US" sz="2500" dirty="0" smtClean="0">
                <a:effectLst>
                  <a:outerShdw blurRad="38100" dist="38100" dir="2700000" algn="tl">
                    <a:srgbClr val="000000">
                      <a:alpha val="43137"/>
                    </a:srgbClr>
                  </a:outerShdw>
                </a:effectLst>
              </a:rPr>
              <a:t>pots-and-pans revolution</a:t>
            </a:r>
            <a:r>
              <a:rPr lang="en-US" sz="2500" dirty="0" smtClean="0"/>
              <a:t> that shook Iceland after the crash in October 2008 </a:t>
            </a:r>
          </a:p>
          <a:p>
            <a:pPr lvl="2"/>
            <a:r>
              <a:rPr lang="en-US" sz="2200" dirty="0" smtClean="0"/>
              <a:t>Three banks comprising 85% of the banking system collapsed within a week, the rest in quick succession</a:t>
            </a:r>
          </a:p>
          <a:p>
            <a:pPr lvl="1"/>
            <a:r>
              <a:rPr lang="en-US" sz="2500" dirty="0" smtClean="0"/>
              <a:t>Financial losses incurred amount to </a:t>
            </a:r>
            <a:r>
              <a:rPr lang="en-US" sz="2500" dirty="0" smtClean="0">
                <a:effectLst>
                  <a:outerShdw blurRad="38100" dist="38100" dir="2700000" algn="tl">
                    <a:srgbClr val="000000">
                      <a:alpha val="43137"/>
                    </a:srgbClr>
                  </a:outerShdw>
                </a:effectLst>
              </a:rPr>
              <a:t>7 times GDP</a:t>
            </a:r>
          </a:p>
          <a:p>
            <a:pPr lvl="2"/>
            <a:r>
              <a:rPr lang="en-US" sz="2200" dirty="0" smtClean="0"/>
              <a:t>Local equity market, including uninsured money market funds, was virtually wiped out overnight</a:t>
            </a:r>
          </a:p>
          <a:p>
            <a:pPr lvl="1"/>
            <a:r>
              <a:rPr lang="en-US" sz="2500" dirty="0" smtClean="0"/>
              <a:t>Useful analogy with civil aviation</a:t>
            </a:r>
          </a:p>
          <a:p>
            <a:pPr lvl="2"/>
            <a:r>
              <a:rPr lang="en-US" sz="2200" dirty="0" smtClean="0"/>
              <a:t>Around the world, every air crash is investigated in the interest of public safety</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fontScale="55000" lnSpcReduction="20000"/>
          </a:bodyPr>
          <a:lstStyle/>
          <a:p>
            <a:r>
              <a:rPr lang="en-US" sz="4700" dirty="0" smtClean="0"/>
              <a:t>The Iceland crash was a big one, perhaps the biggest financial crash on record</a:t>
            </a:r>
          </a:p>
          <a:p>
            <a:pPr lvl="1"/>
            <a:r>
              <a:rPr lang="en-US" sz="4200" dirty="0" smtClean="0"/>
              <a:t>Financial losses inflicted on creditors, shareholders, and depositors abroad as well as at home equal about </a:t>
            </a:r>
            <a:r>
              <a:rPr lang="en-US" sz="4200" dirty="0" smtClean="0">
                <a:effectLst>
                  <a:outerShdw blurRad="38100" dist="38100" dir="2700000" algn="tl">
                    <a:srgbClr val="000000">
                      <a:alpha val="43137"/>
                    </a:srgbClr>
                  </a:outerShdw>
                </a:effectLst>
              </a:rPr>
              <a:t>7 times Iceland’s GDP</a:t>
            </a:r>
            <a:r>
              <a:rPr lang="en-US" sz="4200" dirty="0" smtClean="0"/>
              <a:t>, a world record</a:t>
            </a:r>
          </a:p>
          <a:p>
            <a:pPr lvl="1"/>
            <a:r>
              <a:rPr lang="en-US" sz="4200" dirty="0" smtClean="0"/>
              <a:t>The total fiscal cost of the crisis, including the cost of recapitalizing the failed commercial banks plus the technically bankrupt central bank, amounted to 64% of GDP, another world record</a:t>
            </a:r>
          </a:p>
          <a:p>
            <a:pPr lvl="2"/>
            <a:r>
              <a:rPr lang="en-US" sz="3600" dirty="0" smtClean="0"/>
              <a:t>Fiscal cost is measured by the increase in the public debt to GDP ratio after the fall</a:t>
            </a:r>
          </a:p>
          <a:p>
            <a:pPr lvl="1"/>
            <a:r>
              <a:rPr lang="en-US" sz="4200" dirty="0" smtClean="0"/>
              <a:t>The three “big” Icelandic banks’ collapse in 2008 would, had they been American, make the list of the ten largest corporate bankruptcies of all time in the US, a remarkable result in view of Iceland’s population of 318,000</a:t>
            </a:r>
            <a:endParaRPr lang="en-US" sz="4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lnSpc>
                <a:spcPct val="90000"/>
              </a:lnSpc>
            </a:pPr>
            <a:r>
              <a:rPr lang="en-US" dirty="0" smtClean="0"/>
              <a:t>After the collapse of communism in 1989-91, East and Central Europe adopted about 25 new constitutions, all except Hungary</a:t>
            </a:r>
          </a:p>
          <a:p>
            <a:pPr lvl="1">
              <a:lnSpc>
                <a:spcPct val="90000"/>
              </a:lnSpc>
            </a:pPr>
            <a:r>
              <a:rPr lang="en-US" dirty="0" smtClean="0"/>
              <a:t>Following recent regime changes in North Africa, several countries in the region are about to revise their constitutions</a:t>
            </a:r>
          </a:p>
          <a:p>
            <a:pPr>
              <a:lnSpc>
                <a:spcPct val="90000"/>
              </a:lnSpc>
            </a:pPr>
            <a:r>
              <a:rPr lang="en-US" dirty="0" smtClean="0"/>
              <a:t>Most constitutions are written or revised following economic or political upheaval because crises often trigger demands for a fresh start or expose flaws to be fixed</a:t>
            </a:r>
          </a:p>
          <a:p>
            <a:pPr lvl="1">
              <a:lnSpc>
                <a:spcPct val="90000"/>
              </a:lnSpc>
            </a:pPr>
            <a:r>
              <a:rPr lang="en-US" dirty="0" smtClean="0"/>
              <a:t>In times of quiet, people and politicians most often have more pressing things to think about</a:t>
            </a:r>
          </a:p>
          <a:p>
            <a:pPr lvl="2">
              <a:lnSpc>
                <a:spcPct val="90000"/>
              </a:lnSpc>
            </a:pPr>
            <a:r>
              <a:rPr lang="en-US" sz="2100" dirty="0" smtClean="0"/>
              <a:t>Exceptions: Sweden (1974), Canada (1982)</a:t>
            </a:r>
            <a:endParaRPr lang="is-IS" sz="2100" dirty="0" smtClean="0"/>
          </a:p>
          <a:p>
            <a:pPr>
              <a:lnSpc>
                <a:spcPct val="90000"/>
              </a:lnSpc>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sz="2800" dirty="0" smtClean="0"/>
              <a:t>Yet, financial crises have not in the past given rise to new constitutions</a:t>
            </a:r>
          </a:p>
          <a:p>
            <a:pPr lvl="1"/>
            <a:r>
              <a:rPr lang="en-US" sz="2500" dirty="0" smtClean="0"/>
              <a:t>The Great Crash of 1929 was followed by changes in laws, erecting firewalls between commercial banking and investment banking </a:t>
            </a:r>
          </a:p>
          <a:p>
            <a:pPr lvl="2"/>
            <a:r>
              <a:rPr lang="en-US" sz="2200" dirty="0" smtClean="0"/>
              <a:t>Glass-</a:t>
            </a:r>
            <a:r>
              <a:rPr lang="en-US" sz="2200" dirty="0" err="1" smtClean="0"/>
              <a:t>Steagall</a:t>
            </a:r>
            <a:r>
              <a:rPr lang="en-US" sz="2200" dirty="0" smtClean="0"/>
              <a:t> Act of 1933 in US</a:t>
            </a:r>
          </a:p>
          <a:p>
            <a:r>
              <a:rPr lang="en-US" sz="2800" dirty="0" smtClean="0"/>
              <a:t>Iceland is an exception</a:t>
            </a:r>
          </a:p>
          <a:p>
            <a:pPr lvl="1"/>
            <a:r>
              <a:rPr lang="en-US" sz="2400" dirty="0" smtClean="0"/>
              <a:t>Financial crash of 2008 had deep roots</a:t>
            </a:r>
          </a:p>
          <a:p>
            <a:pPr lvl="1"/>
            <a:r>
              <a:rPr lang="en-US" sz="2400" dirty="0" smtClean="0"/>
              <a:t>This is why the </a:t>
            </a:r>
            <a:r>
              <a:rPr lang="en-US" sz="2400" dirty="0" smtClean="0">
                <a:effectLst>
                  <a:outerShdw blurRad="38100" dist="38100" dir="2700000" algn="tl">
                    <a:srgbClr val="000000">
                      <a:alpha val="43137"/>
                    </a:srgbClr>
                  </a:outerShdw>
                </a:effectLst>
              </a:rPr>
              <a:t>pots-and-pans revolution</a:t>
            </a:r>
            <a:r>
              <a:rPr lang="en-US" sz="2400" dirty="0" smtClean="0"/>
              <a:t> after the crash demanded, among other things, a new constitution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fontScale="92500" lnSpcReduction="10000"/>
          </a:bodyPr>
          <a:lstStyle/>
          <a:p>
            <a:r>
              <a:rPr lang="en-US" dirty="0" smtClean="0"/>
              <a:t>Reflecting local circumstances and history, constitutions differ because countries differ</a:t>
            </a:r>
          </a:p>
          <a:p>
            <a:r>
              <a:rPr lang="en-US" dirty="0" smtClean="0"/>
              <a:t>Constitutions aim to accommodate conflicting objectives</a:t>
            </a:r>
          </a:p>
          <a:p>
            <a:pPr lvl="1"/>
            <a:r>
              <a:rPr lang="en-US" dirty="0" smtClean="0"/>
              <a:t>Must be clear and firm to avoid legal ambiguity</a:t>
            </a:r>
          </a:p>
          <a:p>
            <a:pPr lvl="1"/>
            <a:r>
              <a:rPr lang="en-US" dirty="0" smtClean="0"/>
              <a:t>Must be flexible to stand the test of time</a:t>
            </a:r>
          </a:p>
          <a:p>
            <a:r>
              <a:rPr lang="en-US" dirty="0" smtClean="0"/>
              <a:t>Denmark is disciplined (low inflation) and needs relatively few rules and restrictions</a:t>
            </a:r>
          </a:p>
          <a:p>
            <a:r>
              <a:rPr lang="en-US" dirty="0" smtClean="0"/>
              <a:t>Iceland is unruly (high inflation) and may, therefore, need more rules and restrictions</a:t>
            </a:r>
          </a:p>
          <a:p>
            <a:pPr lvl="1"/>
            <a:r>
              <a:rPr lang="en-US" dirty="0" smtClean="0"/>
              <a:t>This may help explain why Denmark’s short constitution serves Denmark better than </a:t>
            </a:r>
            <a:r>
              <a:rPr lang="en-US" dirty="0" smtClean="0"/>
              <a:t>Iceland</a:t>
            </a:r>
          </a:p>
          <a:p>
            <a:pPr lvl="2"/>
            <a:r>
              <a:rPr lang="en-US" dirty="0" smtClean="0"/>
              <a:t>Hypothesis: High-inflation countries may need more detailed constitutions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nSpc>
                <a:spcPct val="90000"/>
              </a:lnSpc>
            </a:pPr>
            <a:r>
              <a:rPr lang="en-US" dirty="0" smtClean="0"/>
              <a:t>Iceland’s key constitutional problem is the absence of effective </a:t>
            </a:r>
            <a:r>
              <a:rPr lang="en-US" dirty="0" smtClean="0">
                <a:effectLst>
                  <a:outerShdw blurRad="38100" dist="38100" dir="2700000" algn="tl">
                    <a:srgbClr val="000000">
                      <a:alpha val="43137"/>
                    </a:srgbClr>
                  </a:outerShdw>
                </a:effectLst>
              </a:rPr>
              <a:t>checks and balances </a:t>
            </a:r>
            <a:r>
              <a:rPr lang="en-US" dirty="0" smtClean="0"/>
              <a:t>that have made it possible for the unruly executive branch to assume too much power at the expense of parliament and the courts</a:t>
            </a:r>
          </a:p>
          <a:p>
            <a:pPr lvl="1">
              <a:lnSpc>
                <a:spcPct val="90000"/>
              </a:lnSpc>
            </a:pPr>
            <a:r>
              <a:rPr lang="en-US" sz="2200" dirty="0" smtClean="0"/>
              <a:t>On their own, two ministers decided to enlist Iceland in the “Coalition of the willing” invading Iraq in 2003 without any consultation with, or even possible recourse for, the parliament </a:t>
            </a:r>
          </a:p>
          <a:p>
            <a:pPr lvl="1">
              <a:lnSpc>
                <a:spcPct val="90000"/>
              </a:lnSpc>
            </a:pPr>
            <a:r>
              <a:rPr lang="en-US" sz="2200" dirty="0" smtClean="0"/>
              <a:t>After the Supreme Court in 1998 ruled that the system of fisheries management is discriminatory and unconstitutional, the Court reversed its opinion in 2000 under visible pressure from the same two ministers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The supremacy of the executive branch over the legislative and judicial branches made it easier for the government to join hands – some would say jump into bed – with the bankers</a:t>
            </a:r>
          </a:p>
          <a:p>
            <a:pPr lvl="1"/>
            <a:r>
              <a:rPr lang="en-US" dirty="0" smtClean="0"/>
              <a:t>First, by selling their political cronies state banks at modest prices, Russian style</a:t>
            </a:r>
          </a:p>
          <a:p>
            <a:pPr lvl="1"/>
            <a:r>
              <a:rPr lang="en-US" dirty="0" smtClean="0"/>
              <a:t>Then, by making sure that the banks would not be bothered too much by reserve requirements and inquisitive financial supervision</a:t>
            </a:r>
          </a:p>
          <a:p>
            <a:pPr lvl="2"/>
            <a:r>
              <a:rPr lang="en-US" dirty="0" smtClean="0"/>
              <a:t>The banks gave and lent money generously to political parties as well as to individual politicians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1102</TotalTime>
  <Words>2513</Words>
  <Application>Microsoft Office PowerPoint</Application>
  <PresentationFormat>On-screen Show (4:3)</PresentationFormat>
  <Paragraphs>234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Opulent</vt:lpstr>
      <vt:lpstr>Making a New Constitution</vt:lpstr>
      <vt:lpstr>outline</vt:lpstr>
      <vt:lpstr>1. crash</vt:lpstr>
      <vt:lpstr>1. Crash</vt:lpstr>
      <vt:lpstr>2. background</vt:lpstr>
      <vt:lpstr>2. background</vt:lpstr>
      <vt:lpstr>2. background</vt:lpstr>
      <vt:lpstr>2. background</vt:lpstr>
      <vt:lpstr>2. background</vt:lpstr>
      <vt:lpstr>2. background</vt:lpstr>
      <vt:lpstr>3. process</vt:lpstr>
      <vt:lpstr>3. process</vt:lpstr>
      <vt:lpstr>3. process</vt:lpstr>
      <vt:lpstr>3. process</vt:lpstr>
      <vt:lpstr>4. Substance</vt:lpstr>
      <vt:lpstr>4. Substance</vt:lpstr>
      <vt:lpstr>4. Substance</vt:lpstr>
      <vt:lpstr>4. Substance</vt:lpstr>
      <vt:lpstr>4. Substance</vt:lpstr>
      <vt:lpstr>4. Substance</vt:lpstr>
      <vt:lpstr>4. Substance</vt:lpstr>
      <vt:lpstr>5. method</vt:lpstr>
      <vt:lpstr>5. method</vt:lpstr>
      <vt:lpstr>5. method</vt:lpstr>
      <vt:lpstr>5. method</vt:lpstr>
      <vt:lpstr>6. obstacles</vt:lpstr>
      <vt:lpstr>6. obstacles</vt:lpstr>
      <vt:lpstr>6. obstacles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New Constitution</dc:title>
  <dc:creator>Þorvaldur Gylfason</dc:creator>
  <cp:lastModifiedBy>Þorvaldur Gylfason</cp:lastModifiedBy>
  <cp:revision>35</cp:revision>
  <dcterms:created xsi:type="dcterms:W3CDTF">2012-01-22T11:03:39Z</dcterms:created>
  <dcterms:modified xsi:type="dcterms:W3CDTF">2012-01-24T15:33:01Z</dcterms:modified>
</cp:coreProperties>
</file>