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2" r:id="rId1"/>
  </p:sldMasterIdLst>
  <p:notesMasterIdLst>
    <p:notesMasterId r:id="rId39"/>
  </p:notesMasterIdLst>
  <p:sldIdLst>
    <p:sldId id="507" r:id="rId2"/>
    <p:sldId id="603" r:id="rId3"/>
    <p:sldId id="574" r:id="rId4"/>
    <p:sldId id="559" r:id="rId5"/>
    <p:sldId id="552" r:id="rId6"/>
    <p:sldId id="573" r:id="rId7"/>
    <p:sldId id="600" r:id="rId8"/>
    <p:sldId id="576" r:id="rId9"/>
    <p:sldId id="577" r:id="rId10"/>
    <p:sldId id="578" r:id="rId11"/>
    <p:sldId id="579" r:id="rId12"/>
    <p:sldId id="580" r:id="rId13"/>
    <p:sldId id="581" r:id="rId14"/>
    <p:sldId id="582" r:id="rId15"/>
    <p:sldId id="583" r:id="rId16"/>
    <p:sldId id="602" r:id="rId17"/>
    <p:sldId id="531" r:id="rId18"/>
    <p:sldId id="539" r:id="rId19"/>
    <p:sldId id="511" r:id="rId20"/>
    <p:sldId id="542" r:id="rId21"/>
    <p:sldId id="561" r:id="rId22"/>
    <p:sldId id="417" r:id="rId23"/>
    <p:sldId id="604" r:id="rId24"/>
    <p:sldId id="612" r:id="rId25"/>
    <p:sldId id="613" r:id="rId26"/>
    <p:sldId id="614" r:id="rId27"/>
    <p:sldId id="615" r:id="rId28"/>
    <p:sldId id="616" r:id="rId29"/>
    <p:sldId id="617" r:id="rId30"/>
    <p:sldId id="592" r:id="rId31"/>
    <p:sldId id="601" r:id="rId32"/>
    <p:sldId id="593" r:id="rId33"/>
    <p:sldId id="594" r:id="rId34"/>
    <p:sldId id="595" r:id="rId35"/>
    <p:sldId id="596" r:id="rId36"/>
    <p:sldId id="598" r:id="rId37"/>
    <p:sldId id="599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C000"/>
    <a:srgbClr val="99CC00"/>
    <a:srgbClr val="99FF99"/>
    <a:srgbClr val="FFFFCC"/>
    <a:srgbClr val="FFFFFF"/>
    <a:srgbClr val="FFFF00"/>
    <a:srgbClr val="990033"/>
    <a:srgbClr val="CC00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 autoAdjust="0"/>
  </p:normalViewPr>
  <p:slideViewPr>
    <p:cSldViewPr>
      <p:cViewPr>
        <p:scale>
          <a:sx n="73" d="100"/>
          <a:sy n="73" d="100"/>
        </p:scale>
        <p:origin x="-883" y="-2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6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7.xml"/><Relationship Id="rId1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0C22A3-B47C-4C6E-8E25-118366A2F84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0ED901-3716-499F-AB52-F281B4A2AF2F}" type="slidenum">
              <a:rPr lang="en-GB"/>
              <a:pPr/>
              <a:t>1</a:t>
            </a:fld>
            <a:endParaRPr lang="en-GB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EFED25-9FF6-42B6-90FF-BB8E1C9E03FA}" type="slidenum">
              <a:rPr lang="en-GB"/>
              <a:pPr/>
              <a:t>10</a:t>
            </a:fld>
            <a:endParaRPr lang="en-GB"/>
          </a:p>
        </p:txBody>
      </p:sp>
      <p:sp>
        <p:nvSpPr>
          <p:cNvPr id="52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FB3370-D794-47AB-B0B3-8B391D1EE23B}" type="slidenum">
              <a:rPr lang="en-GB"/>
              <a:pPr/>
              <a:t>11</a:t>
            </a:fld>
            <a:endParaRPr lang="en-GB"/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59FEF6-83A4-4EE6-A72F-B362A66DCA5F}" type="slidenum">
              <a:rPr lang="en-GB"/>
              <a:pPr/>
              <a:t>12</a:t>
            </a:fld>
            <a:endParaRPr lang="en-GB"/>
          </a:p>
        </p:txBody>
      </p:sp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9ED2E9-99D6-410C-B1F6-D2A5BC9DEFDE}" type="slidenum">
              <a:rPr lang="en-GB"/>
              <a:pPr/>
              <a:t>13</a:t>
            </a:fld>
            <a:endParaRPr lang="en-GB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0A4268-9F15-467B-9C98-7FC5B78991CA}" type="slidenum">
              <a:rPr lang="en-GB"/>
              <a:pPr/>
              <a:t>14</a:t>
            </a:fld>
            <a:endParaRPr lang="en-GB"/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80BFBC-D1A1-4515-8C13-880A7E98265C}" type="slidenum">
              <a:rPr lang="en-GB"/>
              <a:pPr/>
              <a:t>15</a:t>
            </a:fld>
            <a:endParaRPr lang="en-GB"/>
          </a:p>
        </p:txBody>
      </p:sp>
      <p:sp>
        <p:nvSpPr>
          <p:cNvPr id="53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6E841E-F8BA-4A25-B5A7-664F3AD6FD4A}" type="slidenum">
              <a:rPr lang="en-GB"/>
              <a:pPr/>
              <a:t>16</a:t>
            </a:fld>
            <a:endParaRPr lang="en-GB"/>
          </a:p>
        </p:txBody>
      </p:sp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13B3BE-1667-4E5B-8F90-9A8908D01727}" type="slidenum">
              <a:rPr lang="en-GB"/>
              <a:pPr/>
              <a:t>17</a:t>
            </a:fld>
            <a:endParaRPr lang="en-GB"/>
          </a:p>
        </p:txBody>
      </p:sp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19440A-C782-43C1-BE4B-63D745799DDE}" type="slidenum">
              <a:rPr lang="en-GB"/>
              <a:pPr/>
              <a:t>18</a:t>
            </a:fld>
            <a:endParaRPr lang="en-GB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08FF6E-B04B-4183-B825-5A7887A9789A}" type="slidenum">
              <a:rPr lang="en-GB"/>
              <a:pPr/>
              <a:t>19</a:t>
            </a:fld>
            <a:endParaRPr lang="en-GB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2EF857-6507-4192-A785-55707E0CE3DB}" type="slidenum">
              <a:rPr lang="en-GB"/>
              <a:pPr/>
              <a:t>2</a:t>
            </a:fld>
            <a:endParaRPr lang="en-GB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20EFD9-BE86-46FB-9671-CC33AE496D3E}" type="slidenum">
              <a:rPr lang="en-GB"/>
              <a:pPr/>
              <a:t>20</a:t>
            </a:fld>
            <a:endParaRPr lang="en-GB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6533B7-ACE4-476D-9472-66853EDD2FCB}" type="slidenum">
              <a:rPr lang="en-GB"/>
              <a:pPr/>
              <a:t>21</a:t>
            </a:fld>
            <a:endParaRPr lang="en-GB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191DE4-8D70-45D2-8996-E769B6BB7BAB}" type="slidenum">
              <a:rPr lang="en-GB"/>
              <a:pPr/>
              <a:t>22</a:t>
            </a:fld>
            <a:endParaRPr lang="en-GB"/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E5A674-3A24-420D-B5CA-1CC8CDC2CC31}" type="slidenum">
              <a:rPr lang="en-GB"/>
              <a:pPr/>
              <a:t>23</a:t>
            </a:fld>
            <a:endParaRPr lang="en-GB"/>
          </a:p>
        </p:txBody>
      </p:sp>
      <p:sp>
        <p:nvSpPr>
          <p:cNvPr id="57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D53415-4BFB-4C87-8A96-7F9F1419C37D}" type="slidenum">
              <a:rPr lang="en-GB"/>
              <a:pPr/>
              <a:t>24</a:t>
            </a:fld>
            <a:endParaRPr lang="en-GB"/>
          </a:p>
        </p:txBody>
      </p:sp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EB47FA-4727-4184-9EA2-B6CCFBD4F7A3}" type="slidenum">
              <a:rPr lang="en-GB"/>
              <a:pPr/>
              <a:t>25</a:t>
            </a:fld>
            <a:endParaRPr lang="en-GB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48104F-8690-44AF-9EF8-E584ABAA37AD}" type="slidenum">
              <a:rPr lang="en-GB"/>
              <a:pPr/>
              <a:t>26</a:t>
            </a:fld>
            <a:endParaRPr lang="en-GB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D281A4-C7B3-4F76-9D1B-8C4B8E7B2F9F}" type="slidenum">
              <a:rPr lang="en-GB"/>
              <a:pPr/>
              <a:t>27</a:t>
            </a:fld>
            <a:endParaRPr lang="en-GB"/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0A5823-E615-4F4A-A723-D660846D20D7}" type="slidenum">
              <a:rPr lang="en-GB"/>
              <a:pPr/>
              <a:t>28</a:t>
            </a:fld>
            <a:endParaRPr lang="en-GB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6E9C50-343B-4332-BF7A-1172ED4FBD5E}" type="slidenum">
              <a:rPr lang="en-GB"/>
              <a:pPr/>
              <a:t>29</a:t>
            </a:fld>
            <a:endParaRPr lang="en-GB"/>
          </a:p>
        </p:txBody>
      </p:sp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1B656B-B683-4AA8-93FF-F1AF678662DD}" type="slidenum">
              <a:rPr lang="en-GB"/>
              <a:pPr/>
              <a:t>3</a:t>
            </a:fld>
            <a:endParaRPr lang="en-GB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ED7EFA-9F48-4BBF-BF46-6CD16ED3F89D}" type="slidenum">
              <a:rPr lang="en-GB"/>
              <a:pPr/>
              <a:t>30</a:t>
            </a:fld>
            <a:endParaRPr lang="en-GB"/>
          </a:p>
        </p:txBody>
      </p:sp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E65EE-7839-48A5-BC37-F69DC57A31FD}" type="slidenum">
              <a:rPr lang="en-GB"/>
              <a:pPr/>
              <a:t>31</a:t>
            </a:fld>
            <a:endParaRPr lang="en-GB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D77236-CD16-4F20-8BB5-06FF22B0F41F}" type="slidenum">
              <a:rPr lang="en-GB"/>
              <a:pPr/>
              <a:t>32</a:t>
            </a:fld>
            <a:endParaRPr lang="en-GB"/>
          </a:p>
        </p:txBody>
      </p:sp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6C6BCF-FC5A-43B1-BD4C-D99FDDA5D90F}" type="slidenum">
              <a:rPr lang="en-GB"/>
              <a:pPr/>
              <a:t>33</a:t>
            </a:fld>
            <a:endParaRPr lang="en-GB"/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18023-1A22-411D-974E-2ACDDBA473AC}" type="slidenum">
              <a:rPr lang="en-GB"/>
              <a:pPr/>
              <a:t>34</a:t>
            </a:fld>
            <a:endParaRPr lang="en-GB"/>
          </a:p>
        </p:txBody>
      </p:sp>
      <p:sp>
        <p:nvSpPr>
          <p:cNvPr id="55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1BA0AF-9C36-4675-866F-0054EA2EF996}" type="slidenum">
              <a:rPr lang="en-GB"/>
              <a:pPr/>
              <a:t>35</a:t>
            </a:fld>
            <a:endParaRPr lang="en-GB"/>
          </a:p>
        </p:txBody>
      </p:sp>
      <p:sp>
        <p:nvSpPr>
          <p:cNvPr id="55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569811-C6BA-4666-92A1-2B9ACE9F142B}" type="slidenum">
              <a:rPr lang="en-GB"/>
              <a:pPr/>
              <a:t>36</a:t>
            </a:fld>
            <a:endParaRPr lang="en-GB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58C474-7712-4CDE-A1E4-BB5639ADEB85}" type="slidenum">
              <a:rPr lang="en-GB"/>
              <a:pPr/>
              <a:t>37</a:t>
            </a:fld>
            <a:endParaRPr lang="en-GB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1BB59-E89B-42CE-8587-B154450FD547}" type="slidenum">
              <a:rPr lang="en-GB"/>
              <a:pPr/>
              <a:t>4</a:t>
            </a:fld>
            <a:endParaRPr lang="en-GB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CBCC5C-63ED-4152-AD25-ADBF6DC80B89}" type="slidenum">
              <a:rPr lang="en-GB"/>
              <a:pPr/>
              <a:t>5</a:t>
            </a:fld>
            <a:endParaRPr lang="en-GB"/>
          </a:p>
        </p:txBody>
      </p:sp>
      <p:sp>
        <p:nvSpPr>
          <p:cNvPr id="47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D0B95E-5F1F-4D30-8E3F-0964F12C319D}" type="slidenum">
              <a:rPr lang="en-GB"/>
              <a:pPr/>
              <a:t>6</a:t>
            </a:fld>
            <a:endParaRPr lang="en-GB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5B2D0E-F31E-4F97-B82A-226DC4C21065}" type="slidenum">
              <a:rPr lang="en-GB"/>
              <a:pPr/>
              <a:t>7</a:t>
            </a:fld>
            <a:endParaRPr lang="en-GB"/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5A9465-4CB6-4C3D-AB3E-D21D45E39EB5}" type="slidenum">
              <a:rPr lang="en-GB"/>
              <a:pPr/>
              <a:t>8</a:t>
            </a:fld>
            <a:endParaRPr lang="en-GB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898820-A7B2-49F3-8E9F-074539902525}" type="slidenum">
              <a:rPr lang="en-GB"/>
              <a:pPr/>
              <a:t>9</a:t>
            </a:fld>
            <a:endParaRPr lang="en-GB"/>
          </a:p>
        </p:txBody>
      </p:sp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8E38261-AC8E-4CAF-8AD8-CDA2DC0F9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DB7FF6-F64E-4B18-9F97-2977920688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6356E4E-5A8F-46BB-9BF7-95852986C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626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EE07CF7-FACD-448D-9056-ABB12DE796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AE8C25-A5B2-4DCD-BDDD-9EEF1A788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C6C92F2-FB4E-455D-B44B-79EA684B4E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23BB8D-3067-4762-B343-107195DE53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F75861-42FE-49E9-A225-32E1246C57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7BBE8-4D62-4A0A-8ED1-76A7C0C05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8532813" y="2852738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1A28DE-97F2-460B-BA4B-E6DEE11ED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7FFC86-91A5-44E8-8D66-F2EACFCEB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F3C82D0-ADE9-4FE3-BADA-5F23F6854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Microsoft_Office_Excel_97-2003_Worksheet1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Microsoft_Office_Excel_97-2003_Worksheet2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Microsoft_Office_Excel_97-2003_Worksheet3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Microsoft_Office_Excel_97-2003_Worksheet4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Microsoft_Office_Excel_97-2003_Worksheet5.xls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ff.com/homepage.htm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http://www.kff.com/images/fahd.jpg" TargetMode="External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9" name="Text Box 3"/>
          <p:cNvSpPr txBox="1">
            <a:spLocks noChangeArrowheads="1"/>
          </p:cNvSpPr>
          <p:nvPr/>
        </p:nvSpPr>
        <p:spPr bwMode="auto">
          <a:xfrm>
            <a:off x="4788024" y="4725144"/>
            <a:ext cx="2959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Thorvaldur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Gylfason</a:t>
            </a:r>
            <a:endParaRPr lang="en-US" dirty="0">
              <a:latin typeface="Trebuchet MS" pitchFamily="34" charset="0"/>
            </a:endParaRPr>
          </a:p>
        </p:txBody>
      </p:sp>
      <p:pic>
        <p:nvPicPr>
          <p:cNvPr id="3983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962400"/>
            <a:ext cx="217328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07704" y="1628800"/>
            <a:ext cx="5614780" cy="2664296"/>
          </a:xfrm>
          <a:prstGeom prst="rect">
            <a:avLst/>
          </a:prstGeom>
        </p:spPr>
        <p:txBody>
          <a:bodyPr/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kumimoji="0" lang="en-US" sz="4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Natural resources and their </a:t>
            </a:r>
            <a:r>
              <a:rPr lang="en-US" sz="4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macroeconomic implications</a:t>
            </a:r>
            <a:endParaRPr kumimoji="0" lang="en-US" sz="40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5517232"/>
            <a:ext cx="453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Trebuchet MS" pitchFamily="34" charset="0"/>
              </a:rPr>
              <a:t>Prepared for a high-level seminar on </a:t>
            </a:r>
          </a:p>
          <a:p>
            <a:pPr algn="r"/>
            <a:r>
              <a:rPr lang="en-US" sz="1600" i="1" dirty="0" smtClean="0">
                <a:latin typeface="Trebuchet MS" pitchFamily="34" charset="0"/>
              </a:rPr>
              <a:t>Natural resources, finance, and development</a:t>
            </a:r>
            <a:r>
              <a:rPr lang="en-US" sz="1600" dirty="0" smtClean="0">
                <a:latin typeface="Trebuchet MS" pitchFamily="34" charset="0"/>
              </a:rPr>
              <a:t> </a:t>
            </a:r>
            <a:r>
              <a:rPr lang="en-US" sz="1600" dirty="0" smtClean="0">
                <a:latin typeface="Trebuchet MS" pitchFamily="34" charset="0"/>
              </a:rPr>
              <a:t>in Algiers 4-5 </a:t>
            </a:r>
            <a:r>
              <a:rPr lang="en-US" sz="1600" smtClean="0">
                <a:latin typeface="Trebuchet MS" pitchFamily="34" charset="0"/>
              </a:rPr>
              <a:t>November </a:t>
            </a:r>
            <a:r>
              <a:rPr lang="en-US" sz="1600" smtClean="0">
                <a:latin typeface="Trebuchet MS" pitchFamily="34" charset="0"/>
              </a:rPr>
              <a:t>2010, organized </a:t>
            </a:r>
            <a:r>
              <a:rPr lang="en-US" sz="1600" dirty="0" smtClean="0">
                <a:latin typeface="Trebuchet MS" pitchFamily="34" charset="0"/>
              </a:rPr>
              <a:t>by the </a:t>
            </a:r>
            <a:r>
              <a:rPr lang="en-US" sz="1600" dirty="0" smtClean="0">
                <a:latin typeface="Trebuchet MS" pitchFamily="34" charset="0"/>
              </a:rPr>
              <a:t>an IMF Institute </a:t>
            </a:r>
            <a:r>
              <a:rPr lang="en-US" sz="1600" dirty="0" smtClean="0">
                <a:latin typeface="Trebuchet MS" pitchFamily="34" charset="0"/>
              </a:rPr>
              <a:t>and the Central Bank of Algeria</a:t>
            </a:r>
            <a:endParaRPr lang="en-US" sz="1600" dirty="0">
              <a:latin typeface="Trebuchet MS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1218" name="Object 2"/>
          <p:cNvGraphicFramePr>
            <a:graphicFrameLocks noChangeAspect="1"/>
          </p:cNvGraphicFramePr>
          <p:nvPr/>
        </p:nvGraphicFramePr>
        <p:xfrm>
          <a:off x="533400" y="290513"/>
          <a:ext cx="8153400" cy="6130925"/>
        </p:xfrm>
        <a:graphic>
          <a:graphicData uri="http://schemas.openxmlformats.org/presentationml/2006/ole">
            <p:oleObj spid="_x0000_s521218" name="Slide" r:id="rId4" imgW="4629785" imgH="3471570" progId="PowerPoint.Slide.8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3266" name="Object 2"/>
          <p:cNvGraphicFramePr>
            <a:graphicFrameLocks noChangeAspect="1"/>
          </p:cNvGraphicFramePr>
          <p:nvPr/>
        </p:nvGraphicFramePr>
        <p:xfrm>
          <a:off x="533400" y="290513"/>
          <a:ext cx="8153400" cy="6130925"/>
        </p:xfrm>
        <a:graphic>
          <a:graphicData uri="http://schemas.openxmlformats.org/presentationml/2006/ole">
            <p:oleObj spid="_x0000_s523266" name="Slide" r:id="rId4" imgW="4629785" imgH="3471570" progId="PowerPoint.Slide.8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5314" name="Object 2"/>
          <p:cNvGraphicFramePr>
            <a:graphicFrameLocks noChangeAspect="1"/>
          </p:cNvGraphicFramePr>
          <p:nvPr/>
        </p:nvGraphicFramePr>
        <p:xfrm>
          <a:off x="533400" y="290513"/>
          <a:ext cx="8153400" cy="6130925"/>
        </p:xfrm>
        <a:graphic>
          <a:graphicData uri="http://schemas.openxmlformats.org/presentationml/2006/ole">
            <p:oleObj spid="_x0000_s525314" name="Slide" r:id="rId4" imgW="4629785" imgH="3471570" progId="PowerPoint.Slide.8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7362" name="Object 2"/>
          <p:cNvGraphicFramePr>
            <a:graphicFrameLocks noChangeAspect="1"/>
          </p:cNvGraphicFramePr>
          <p:nvPr/>
        </p:nvGraphicFramePr>
        <p:xfrm>
          <a:off x="533400" y="290513"/>
          <a:ext cx="8153400" cy="6130925"/>
        </p:xfrm>
        <a:graphic>
          <a:graphicData uri="http://schemas.openxmlformats.org/presentationml/2006/ole">
            <p:oleObj spid="_x0000_s527362" name="Slide" r:id="rId4" imgW="4629785" imgH="3471570" progId="PowerPoint.Slide.8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9410" name="Object 2"/>
          <p:cNvGraphicFramePr>
            <a:graphicFrameLocks noChangeAspect="1"/>
          </p:cNvGraphicFramePr>
          <p:nvPr/>
        </p:nvGraphicFramePr>
        <p:xfrm>
          <a:off x="533400" y="290513"/>
          <a:ext cx="8153400" cy="6130925"/>
        </p:xfrm>
        <a:graphic>
          <a:graphicData uri="http://schemas.openxmlformats.org/presentationml/2006/ole">
            <p:oleObj spid="_x0000_s529410" name="Slide" r:id="rId4" imgW="4629785" imgH="3471570" progId="PowerPoint.Slide.8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5388" y="685800"/>
            <a:ext cx="7624762" cy="1143000"/>
          </a:xfrm>
          <a:noFill/>
          <a:ln/>
        </p:spPr>
        <p:txBody>
          <a:bodyPr>
            <a:normAutofit fontScale="90000"/>
          </a:bodyPr>
          <a:lstStyle/>
          <a:p>
            <a:pPr algn="l"/>
            <a:r>
              <a:rPr lang="en-US" b="1">
                <a:solidFill>
                  <a:schemeClr val="tx1"/>
                </a:solidFill>
              </a:rPr>
              <a:t>Again, six determinants</a:t>
            </a:r>
            <a:r>
              <a:rPr lang="en-US" b="1">
                <a:solidFill>
                  <a:srgbClr val="FFFF00"/>
                </a:solidFill>
              </a:rPr>
              <a:t> </a:t>
            </a:r>
            <a:r>
              <a:rPr lang="en-US" b="1">
                <a:solidFill>
                  <a:schemeClr val="tx1"/>
                </a:solidFill>
              </a:rPr>
              <a:t>of </a:t>
            </a:r>
            <a:r>
              <a:rPr lang="en-US" b="1">
                <a:solidFill>
                  <a:srgbClr val="FFFF00"/>
                </a:solidFill>
              </a:rPr>
              <a:t>economic growth</a:t>
            </a:r>
          </a:p>
        </p:txBody>
      </p:sp>
      <p:graphicFrame>
        <p:nvGraphicFramePr>
          <p:cNvPr id="531459" name="Object 3"/>
          <p:cNvGraphicFramePr>
            <a:graphicFrameLocks noChangeAspect="1"/>
          </p:cNvGraphicFramePr>
          <p:nvPr/>
        </p:nvGraphicFramePr>
        <p:xfrm>
          <a:off x="1470025" y="2317750"/>
          <a:ext cx="7499350" cy="2630488"/>
        </p:xfrm>
        <a:graphic>
          <a:graphicData uri="http://schemas.openxmlformats.org/presentationml/2006/ole">
            <p:oleObj spid="_x0000_s531459" name="MS Org Chart" r:id="rId5" imgW="6242040" imgH="1803240" progId="">
              <p:embed followColorScheme="full"/>
            </p:oleObj>
          </a:graphicData>
        </a:graphic>
      </p:graphicFrame>
      <p:sp>
        <p:nvSpPr>
          <p:cNvPr id="531460" name="Line 4"/>
          <p:cNvSpPr>
            <a:spLocks noChangeShapeType="1"/>
          </p:cNvSpPr>
          <p:nvPr/>
        </p:nvSpPr>
        <p:spPr bwMode="auto">
          <a:xfrm flipV="1">
            <a:off x="2209800" y="2895600"/>
            <a:ext cx="19050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531461" name="Line 5"/>
          <p:cNvSpPr>
            <a:spLocks noChangeShapeType="1"/>
          </p:cNvSpPr>
          <p:nvPr/>
        </p:nvSpPr>
        <p:spPr bwMode="auto">
          <a:xfrm flipH="1" flipV="1">
            <a:off x="6324600" y="2906713"/>
            <a:ext cx="16764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531462" name="Oval 6"/>
          <p:cNvSpPr>
            <a:spLocks noChangeArrowheads="1"/>
          </p:cNvSpPr>
          <p:nvPr/>
        </p:nvSpPr>
        <p:spPr bwMode="auto">
          <a:xfrm>
            <a:off x="2895600" y="3352800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+</a:t>
            </a:r>
          </a:p>
        </p:txBody>
      </p:sp>
      <p:sp>
        <p:nvSpPr>
          <p:cNvPr id="531463" name="Oval 7"/>
          <p:cNvSpPr>
            <a:spLocks noChangeArrowheads="1"/>
          </p:cNvSpPr>
          <p:nvPr/>
        </p:nvSpPr>
        <p:spPr bwMode="auto">
          <a:xfrm>
            <a:off x="7239000" y="3429000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+</a:t>
            </a:r>
          </a:p>
        </p:txBody>
      </p:sp>
      <p:sp>
        <p:nvSpPr>
          <p:cNvPr id="531464" name="Line 8"/>
          <p:cNvSpPr>
            <a:spLocks noChangeShapeType="1"/>
          </p:cNvSpPr>
          <p:nvPr/>
        </p:nvSpPr>
        <p:spPr bwMode="auto">
          <a:xfrm flipV="1">
            <a:off x="5181600" y="3254375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531465" name="Oval 9"/>
          <p:cNvSpPr>
            <a:spLocks noChangeArrowheads="1"/>
          </p:cNvSpPr>
          <p:nvPr/>
        </p:nvSpPr>
        <p:spPr bwMode="auto">
          <a:xfrm>
            <a:off x="5029200" y="3505200"/>
            <a:ext cx="304800" cy="304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cs typeface="Times New Roman" pitchFamily="18" charset="0"/>
              </a:rPr>
              <a:t>+</a:t>
            </a:r>
          </a:p>
        </p:txBody>
      </p:sp>
      <p:sp>
        <p:nvSpPr>
          <p:cNvPr id="531467" name="Rectangle 11"/>
          <p:cNvSpPr>
            <a:spLocks noChangeArrowheads="1"/>
          </p:cNvSpPr>
          <p:nvPr/>
        </p:nvSpPr>
        <p:spPr bwMode="auto">
          <a:xfrm>
            <a:off x="2433638" y="5181600"/>
            <a:ext cx="2443162" cy="8382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31468" name="Rectangle 12"/>
          <p:cNvSpPr>
            <a:spLocks noChangeArrowheads="1"/>
          </p:cNvSpPr>
          <p:nvPr/>
        </p:nvSpPr>
        <p:spPr bwMode="auto">
          <a:xfrm>
            <a:off x="5181600" y="5181600"/>
            <a:ext cx="3200400" cy="8382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31469" name="Text Box 13"/>
          <p:cNvSpPr txBox="1">
            <a:spLocks noChangeArrowheads="1"/>
          </p:cNvSpPr>
          <p:nvPr/>
        </p:nvSpPr>
        <p:spPr bwMode="auto">
          <a:xfrm>
            <a:off x="2503488" y="5295900"/>
            <a:ext cx="22971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400">
                <a:latin typeface="Tahoma" charset="0"/>
              </a:rPr>
              <a:t>Democracy</a:t>
            </a:r>
          </a:p>
        </p:txBody>
      </p:sp>
      <p:sp>
        <p:nvSpPr>
          <p:cNvPr id="531470" name="Text Box 14"/>
          <p:cNvSpPr txBox="1">
            <a:spLocks noChangeArrowheads="1"/>
          </p:cNvSpPr>
          <p:nvPr/>
        </p:nvSpPr>
        <p:spPr bwMode="auto">
          <a:xfrm>
            <a:off x="5346700" y="5291138"/>
            <a:ext cx="284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400">
                <a:latin typeface="Tahoma" charset="0"/>
              </a:rPr>
              <a:t>Diversification</a:t>
            </a:r>
          </a:p>
        </p:txBody>
      </p:sp>
      <p:sp>
        <p:nvSpPr>
          <p:cNvPr id="531471" name="Line 15"/>
          <p:cNvSpPr>
            <a:spLocks noChangeShapeType="1"/>
          </p:cNvSpPr>
          <p:nvPr/>
        </p:nvSpPr>
        <p:spPr bwMode="auto">
          <a:xfrm flipV="1">
            <a:off x="3756025" y="3276600"/>
            <a:ext cx="457200" cy="1905000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531472" name="Oval 16"/>
          <p:cNvSpPr>
            <a:spLocks noChangeArrowheads="1"/>
          </p:cNvSpPr>
          <p:nvPr/>
        </p:nvSpPr>
        <p:spPr bwMode="auto">
          <a:xfrm>
            <a:off x="3962400" y="3505200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+</a:t>
            </a:r>
          </a:p>
        </p:txBody>
      </p:sp>
      <p:sp>
        <p:nvSpPr>
          <p:cNvPr id="531473" name="Line 17"/>
          <p:cNvSpPr>
            <a:spLocks noChangeShapeType="1"/>
          </p:cNvSpPr>
          <p:nvPr/>
        </p:nvSpPr>
        <p:spPr bwMode="auto">
          <a:xfrm flipH="1" flipV="1">
            <a:off x="6172200" y="3276600"/>
            <a:ext cx="533400" cy="1905000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531474" name="Oval 18"/>
          <p:cNvSpPr>
            <a:spLocks noChangeArrowheads="1"/>
          </p:cNvSpPr>
          <p:nvPr/>
        </p:nvSpPr>
        <p:spPr bwMode="auto">
          <a:xfrm>
            <a:off x="6134100" y="3505200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+</a:t>
            </a:r>
          </a:p>
        </p:txBody>
      </p:sp>
      <p:sp>
        <p:nvSpPr>
          <p:cNvPr id="531475" name="Text Box 19"/>
          <p:cNvSpPr txBox="1">
            <a:spLocks noChangeArrowheads="1"/>
          </p:cNvSpPr>
          <p:nvPr/>
        </p:nvSpPr>
        <p:spPr bwMode="auto">
          <a:xfrm>
            <a:off x="1508125" y="6248400"/>
            <a:ext cx="6550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Tahoma" charset="0"/>
              </a:rPr>
              <a:t>denotes a positive effect in the direction shown</a:t>
            </a:r>
          </a:p>
        </p:txBody>
      </p:sp>
      <p:sp>
        <p:nvSpPr>
          <p:cNvPr id="531476" name="Oval 20"/>
          <p:cNvSpPr>
            <a:spLocks noChangeArrowheads="1"/>
          </p:cNvSpPr>
          <p:nvPr/>
        </p:nvSpPr>
        <p:spPr bwMode="auto">
          <a:xfrm>
            <a:off x="1066800" y="6367463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+</a:t>
            </a:r>
          </a:p>
        </p:txBody>
      </p:sp>
      <p:sp>
        <p:nvSpPr>
          <p:cNvPr id="531477" name="Rectangle 21"/>
          <p:cNvSpPr>
            <a:spLocks noChangeArrowheads="1"/>
          </p:cNvSpPr>
          <p:nvPr/>
        </p:nvSpPr>
        <p:spPr bwMode="auto">
          <a:xfrm>
            <a:off x="1625600" y="1916113"/>
            <a:ext cx="1866900" cy="8382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31478" name="Text Box 22"/>
          <p:cNvSpPr txBox="1">
            <a:spLocks noChangeArrowheads="1"/>
          </p:cNvSpPr>
          <p:nvPr/>
        </p:nvSpPr>
        <p:spPr bwMode="auto">
          <a:xfrm>
            <a:off x="1698625" y="2027238"/>
            <a:ext cx="1689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400">
                <a:latin typeface="Tahoma" charset="0"/>
              </a:rPr>
              <a:t>Stability</a:t>
            </a:r>
          </a:p>
        </p:txBody>
      </p:sp>
      <p:sp>
        <p:nvSpPr>
          <p:cNvPr id="531479" name="Line 23"/>
          <p:cNvSpPr>
            <a:spLocks noChangeShapeType="1"/>
          </p:cNvSpPr>
          <p:nvPr/>
        </p:nvSpPr>
        <p:spPr bwMode="auto">
          <a:xfrm>
            <a:off x="3492500" y="2276475"/>
            <a:ext cx="574675" cy="288925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531480" name="Oval 24"/>
          <p:cNvSpPr>
            <a:spLocks noChangeArrowheads="1"/>
          </p:cNvSpPr>
          <p:nvPr/>
        </p:nvSpPr>
        <p:spPr bwMode="auto">
          <a:xfrm>
            <a:off x="3589338" y="2230438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+</a:t>
            </a:r>
          </a:p>
        </p:txBody>
      </p:sp>
      <p:sp>
        <p:nvSpPr>
          <p:cNvPr id="531481" name="Text Box 25"/>
          <p:cNvSpPr txBox="1">
            <a:spLocks noChangeArrowheads="1"/>
          </p:cNvSpPr>
          <p:nvPr/>
        </p:nvSpPr>
        <p:spPr bwMode="auto">
          <a:xfrm rot="21420000">
            <a:off x="6640513" y="981075"/>
            <a:ext cx="2108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Several other linkages among determinants</a:t>
            </a:r>
          </a:p>
        </p:txBody>
      </p:sp>
      <p:sp>
        <p:nvSpPr>
          <p:cNvPr id="531482" name="Line 26"/>
          <p:cNvSpPr>
            <a:spLocks noChangeShapeType="1"/>
          </p:cNvSpPr>
          <p:nvPr/>
        </p:nvSpPr>
        <p:spPr bwMode="auto">
          <a:xfrm>
            <a:off x="1835150" y="2781300"/>
            <a:ext cx="0" cy="1223963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531483" name="Line 27"/>
          <p:cNvSpPr>
            <a:spLocks noChangeShapeType="1"/>
          </p:cNvSpPr>
          <p:nvPr/>
        </p:nvSpPr>
        <p:spPr bwMode="auto">
          <a:xfrm flipH="1">
            <a:off x="4067175" y="4581525"/>
            <a:ext cx="2592388" cy="576263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531484" name="Line 28"/>
          <p:cNvSpPr>
            <a:spLocks noChangeShapeType="1"/>
          </p:cNvSpPr>
          <p:nvPr/>
        </p:nvSpPr>
        <p:spPr bwMode="auto">
          <a:xfrm flipH="1">
            <a:off x="8394700" y="4900613"/>
            <a:ext cx="287338" cy="7207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531485" name="Line 29"/>
          <p:cNvSpPr>
            <a:spLocks noChangeShapeType="1"/>
          </p:cNvSpPr>
          <p:nvPr/>
        </p:nvSpPr>
        <p:spPr bwMode="auto">
          <a:xfrm flipH="1">
            <a:off x="6372225" y="4437063"/>
            <a:ext cx="287338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531486" name="Line 30"/>
          <p:cNvSpPr>
            <a:spLocks noChangeShapeType="1"/>
          </p:cNvSpPr>
          <p:nvPr/>
        </p:nvSpPr>
        <p:spPr bwMode="auto">
          <a:xfrm flipH="1" flipV="1">
            <a:off x="3779838" y="4437063"/>
            <a:ext cx="1871662" cy="7207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531487" name="Line 31"/>
          <p:cNvSpPr>
            <a:spLocks noChangeShapeType="1"/>
          </p:cNvSpPr>
          <p:nvPr/>
        </p:nvSpPr>
        <p:spPr bwMode="auto">
          <a:xfrm flipH="1">
            <a:off x="4884738" y="5589588"/>
            <a:ext cx="288925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531488" name="Line 32"/>
          <p:cNvSpPr>
            <a:spLocks noChangeShapeType="1"/>
          </p:cNvSpPr>
          <p:nvPr/>
        </p:nvSpPr>
        <p:spPr bwMode="auto">
          <a:xfrm flipH="1" flipV="1">
            <a:off x="5940425" y="4887913"/>
            <a:ext cx="215900" cy="2889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67" grpId="0" animBg="1"/>
      <p:bldP spid="531468" grpId="0" animBg="1"/>
      <p:bldP spid="531469" grpId="0" autoUpdateAnimBg="0"/>
      <p:bldP spid="531470" grpId="0" autoUpdateAnimBg="0"/>
      <p:bldP spid="531477" grpId="0" animBg="1"/>
      <p:bldP spid="531478" grpId="0" autoUpdateAnimBg="0"/>
      <p:bldP spid="5314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Text Box 2"/>
          <p:cNvSpPr txBox="1">
            <a:spLocks noChangeArrowheads="1"/>
          </p:cNvSpPr>
          <p:nvPr/>
        </p:nvSpPr>
        <p:spPr bwMode="auto">
          <a:xfrm>
            <a:off x="1187450" y="1082675"/>
            <a:ext cx="6762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Empirical evidence</a:t>
            </a:r>
          </a:p>
        </p:txBody>
      </p:sp>
      <p:sp>
        <p:nvSpPr>
          <p:cNvPr id="572419" name="Rectangle 3"/>
          <p:cNvSpPr>
            <a:spLocks noChangeArrowheads="1"/>
          </p:cNvSpPr>
          <p:nvPr/>
        </p:nvSpPr>
        <p:spPr bwMode="auto">
          <a:xfrm>
            <a:off x="1187450" y="1828800"/>
            <a:ext cx="7416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>
              <a:spcBef>
                <a:spcPct val="15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Cross-sectional evidence based on 85 countries</a:t>
            </a:r>
          </a:p>
          <a:p>
            <a:pPr marL="1168400" lvl="1" indent="-711200">
              <a:spcBef>
                <a:spcPct val="15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Relate economic growth to its main determinants, that is, measures of different kinds of capital</a:t>
            </a:r>
          </a:p>
          <a:p>
            <a:pPr marL="1168400" lvl="1" indent="-711200">
              <a:spcBef>
                <a:spcPct val="15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Look for evidence of a linkage between resource </a:t>
            </a:r>
            <a:r>
              <a:rPr kumimoji="1"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dependence</a:t>
            </a: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, resource </a:t>
            </a:r>
            <a:r>
              <a:rPr kumimoji="1"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abundance</a:t>
            </a: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, and economic growth</a:t>
            </a:r>
            <a:endParaRPr kumimoji="1" lang="en-US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572421" name="Text Box 5"/>
          <p:cNvSpPr txBox="1">
            <a:spLocks noChangeArrowheads="1"/>
          </p:cNvSpPr>
          <p:nvPr/>
        </p:nvSpPr>
        <p:spPr bwMode="auto">
          <a:xfrm rot="21420000">
            <a:off x="104775" y="1588"/>
            <a:ext cx="115411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0" b="1">
                <a:solidFill>
                  <a:srgbClr val="006699"/>
                </a:solidFill>
                <a:latin typeface="Tahoma" charset="0"/>
              </a:rPr>
              <a:t>2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2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2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2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19" grpId="0" uiExpand="1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6" name="Rectangle 6"/>
          <p:cNvSpPr>
            <a:spLocks noChangeArrowheads="1"/>
          </p:cNvSpPr>
          <p:nvPr/>
        </p:nvSpPr>
        <p:spPr bwMode="auto">
          <a:xfrm>
            <a:off x="1187450" y="412750"/>
            <a:ext cx="62166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Growth and </a:t>
            </a:r>
            <a:r>
              <a:rPr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political liberties</a:t>
            </a: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, 1965-98</a:t>
            </a:r>
          </a:p>
        </p:txBody>
      </p:sp>
      <p:sp>
        <p:nvSpPr>
          <p:cNvPr id="430090" name="Text Box 10"/>
          <p:cNvSpPr txBox="1">
            <a:spLocks noChangeArrowheads="1"/>
          </p:cNvSpPr>
          <p:nvPr/>
        </p:nvSpPr>
        <p:spPr bwMode="auto">
          <a:xfrm>
            <a:off x="5975350" y="4976813"/>
            <a:ext cx="1066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solidFill>
                  <a:srgbClr val="003300"/>
                </a:solidFill>
                <a:latin typeface="Tahoma" charset="0"/>
              </a:rPr>
              <a:t>Central African Republic</a:t>
            </a:r>
          </a:p>
        </p:txBody>
      </p:sp>
      <p:sp>
        <p:nvSpPr>
          <p:cNvPr id="430094" name="Text Box 14"/>
          <p:cNvSpPr txBox="1">
            <a:spLocks noChangeArrowheads="1"/>
          </p:cNvSpPr>
          <p:nvPr/>
        </p:nvSpPr>
        <p:spPr bwMode="auto">
          <a:xfrm>
            <a:off x="2592388" y="1838325"/>
            <a:ext cx="547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3300"/>
                </a:solidFill>
                <a:latin typeface="Tahoma" charset="0"/>
              </a:rPr>
              <a:t>Brazil</a:t>
            </a:r>
          </a:p>
        </p:txBody>
      </p:sp>
      <p:sp>
        <p:nvSpPr>
          <p:cNvPr id="430095" name="Text Box 15"/>
          <p:cNvSpPr txBox="1">
            <a:spLocks noChangeArrowheads="1"/>
          </p:cNvSpPr>
          <p:nvPr/>
        </p:nvSpPr>
        <p:spPr bwMode="auto">
          <a:xfrm>
            <a:off x="6227763" y="1809750"/>
            <a:ext cx="22098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Democracy is good for growth: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</a:t>
            </a:r>
          </a:p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No visible sign that democracy stands in the way of economic growth</a:t>
            </a:r>
          </a:p>
        </p:txBody>
      </p:sp>
      <p:graphicFrame>
        <p:nvGraphicFramePr>
          <p:cNvPr id="430110" name="Object 30"/>
          <p:cNvGraphicFramePr>
            <a:graphicFrameLocks noChangeAspect="1"/>
          </p:cNvGraphicFramePr>
          <p:nvPr/>
        </p:nvGraphicFramePr>
        <p:xfrm>
          <a:off x="1235075" y="1676400"/>
          <a:ext cx="4953000" cy="4953000"/>
        </p:xfrm>
        <a:graphic>
          <a:graphicData uri="http://schemas.openxmlformats.org/presentationml/2006/ole">
            <p:oleObj spid="_x0000_s430110" name="Chart" r:id="rId4" imgW="11808000" imgH="11808000" progId="Excel.Sheet.8">
              <p:embed/>
            </p:oleObj>
          </a:graphicData>
        </a:graphic>
      </p:graphicFrame>
      <p:sp>
        <p:nvSpPr>
          <p:cNvPr id="430111" name="Text Box 31"/>
          <p:cNvSpPr txBox="1">
            <a:spLocks noChangeArrowheads="1"/>
          </p:cNvSpPr>
          <p:nvPr/>
        </p:nvSpPr>
        <p:spPr bwMode="auto">
          <a:xfrm>
            <a:off x="2420938" y="5387975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Tahoma" charset="0"/>
              </a:rPr>
              <a:t>r = -0.62</a:t>
            </a:r>
          </a:p>
        </p:txBody>
      </p:sp>
      <p:sp>
        <p:nvSpPr>
          <p:cNvPr id="430113" name="Text Box 33"/>
          <p:cNvSpPr txBox="1">
            <a:spLocks noChangeArrowheads="1"/>
          </p:cNvSpPr>
          <p:nvPr/>
        </p:nvSpPr>
        <p:spPr bwMode="auto">
          <a:xfrm>
            <a:off x="2835275" y="2187575"/>
            <a:ext cx="1049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charset="0"/>
              </a:rPr>
              <a:t>Botswana</a:t>
            </a:r>
          </a:p>
        </p:txBody>
      </p:sp>
      <p:sp>
        <p:nvSpPr>
          <p:cNvPr id="430114" name="Text Box 34"/>
          <p:cNvSpPr txBox="1">
            <a:spLocks noChangeArrowheads="1"/>
          </p:cNvSpPr>
          <p:nvPr/>
        </p:nvSpPr>
        <p:spPr bwMode="auto">
          <a:xfrm>
            <a:off x="4816475" y="2524125"/>
            <a:ext cx="684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charset="0"/>
              </a:rPr>
              <a:t>China</a:t>
            </a:r>
          </a:p>
        </p:txBody>
      </p:sp>
      <p:sp>
        <p:nvSpPr>
          <p:cNvPr id="430115" name="Text Box 35"/>
          <p:cNvSpPr txBox="1">
            <a:spLocks noChangeArrowheads="1"/>
          </p:cNvSpPr>
          <p:nvPr/>
        </p:nvSpPr>
        <p:spPr bwMode="auto">
          <a:xfrm>
            <a:off x="5203825" y="5311775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charset="0"/>
              </a:rPr>
              <a:t>Niger</a:t>
            </a:r>
          </a:p>
        </p:txBody>
      </p:sp>
      <p:sp>
        <p:nvSpPr>
          <p:cNvPr id="430116" name="Text Box 36"/>
          <p:cNvSpPr txBox="1">
            <a:spLocks noChangeArrowheads="1"/>
          </p:cNvSpPr>
          <p:nvPr/>
        </p:nvSpPr>
        <p:spPr bwMode="auto">
          <a:xfrm>
            <a:off x="2301875" y="4527550"/>
            <a:ext cx="1092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charset="0"/>
              </a:rPr>
              <a:t>Venezuela</a:t>
            </a:r>
          </a:p>
        </p:txBody>
      </p:sp>
      <p:sp>
        <p:nvSpPr>
          <p:cNvPr id="430117" name="Text Box 37"/>
          <p:cNvSpPr txBox="1">
            <a:spLocks noChangeArrowheads="1"/>
          </p:cNvSpPr>
          <p:nvPr/>
        </p:nvSpPr>
        <p:spPr bwMode="auto">
          <a:xfrm>
            <a:off x="3582988" y="2720975"/>
            <a:ext cx="700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charset="0"/>
              </a:rPr>
              <a:t>Korea</a:t>
            </a:r>
          </a:p>
        </p:txBody>
      </p:sp>
      <p:sp>
        <p:nvSpPr>
          <p:cNvPr id="430120" name="Line 40"/>
          <p:cNvSpPr>
            <a:spLocks noChangeShapeType="1"/>
          </p:cNvSpPr>
          <p:nvPr/>
        </p:nvSpPr>
        <p:spPr bwMode="auto">
          <a:xfrm>
            <a:off x="1219200" y="838200"/>
            <a:ext cx="0" cy="5486400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430121" name="Text Box 41"/>
          <p:cNvSpPr txBox="1">
            <a:spLocks noChangeArrowheads="1"/>
          </p:cNvSpPr>
          <p:nvPr/>
        </p:nvSpPr>
        <p:spPr bwMode="auto">
          <a:xfrm rot="21420000">
            <a:off x="212725" y="6172200"/>
            <a:ext cx="1836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85 countries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0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0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0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5" grpId="0" build="p" autoUpdateAnimBg="0"/>
      <p:bldOleChart spid="430110" grpId="0"/>
      <p:bldP spid="430111" grpId="0" autoUpdateAnimBg="0"/>
      <p:bldP spid="43012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ChangeArrowheads="1"/>
          </p:cNvSpPr>
          <p:nvPr/>
        </p:nvSpPr>
        <p:spPr bwMode="auto">
          <a:xfrm>
            <a:off x="1187450" y="412750"/>
            <a:ext cx="657701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Growth and </a:t>
            </a:r>
            <a:r>
              <a:rPr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political liberties</a:t>
            </a: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, 1965-98</a:t>
            </a:r>
          </a:p>
        </p:txBody>
      </p:sp>
      <p:sp>
        <p:nvSpPr>
          <p:cNvPr id="439299" name="Text Box 3"/>
          <p:cNvSpPr txBox="1">
            <a:spLocks noChangeArrowheads="1"/>
          </p:cNvSpPr>
          <p:nvPr/>
        </p:nvSpPr>
        <p:spPr bwMode="auto">
          <a:xfrm>
            <a:off x="5975350" y="4976813"/>
            <a:ext cx="1066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solidFill>
                  <a:srgbClr val="003300"/>
                </a:solidFill>
                <a:latin typeface="Tahoma" charset="0"/>
              </a:rPr>
              <a:t>Central African Republic</a:t>
            </a:r>
          </a:p>
        </p:txBody>
      </p:sp>
      <p:sp>
        <p:nvSpPr>
          <p:cNvPr id="439300" name="Text Box 4"/>
          <p:cNvSpPr txBox="1">
            <a:spLocks noChangeArrowheads="1"/>
          </p:cNvSpPr>
          <p:nvPr/>
        </p:nvSpPr>
        <p:spPr bwMode="auto">
          <a:xfrm>
            <a:off x="2584450" y="1838325"/>
            <a:ext cx="5476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3300"/>
                </a:solidFill>
                <a:latin typeface="Tahoma" charset="0"/>
              </a:rPr>
              <a:t>Brazil</a:t>
            </a:r>
          </a:p>
        </p:txBody>
      </p:sp>
      <p:graphicFrame>
        <p:nvGraphicFramePr>
          <p:cNvPr id="439302" name="Object 6"/>
          <p:cNvGraphicFramePr>
            <a:graphicFrameLocks noChangeAspect="1"/>
          </p:cNvGraphicFramePr>
          <p:nvPr/>
        </p:nvGraphicFramePr>
        <p:xfrm>
          <a:off x="1227138" y="1676400"/>
          <a:ext cx="4953000" cy="4953000"/>
        </p:xfrm>
        <a:graphic>
          <a:graphicData uri="http://schemas.openxmlformats.org/presentationml/2006/ole">
            <p:oleObj spid="_x0000_s439302" name="Chart" r:id="rId4" imgW="11808000" imgH="11808000" progId="Excel.Sheet.8">
              <p:embed/>
            </p:oleObj>
          </a:graphicData>
        </a:graphic>
      </p:graphicFrame>
      <p:sp>
        <p:nvSpPr>
          <p:cNvPr id="439303" name="Text Box 7"/>
          <p:cNvSpPr txBox="1">
            <a:spLocks noChangeArrowheads="1"/>
          </p:cNvSpPr>
          <p:nvPr/>
        </p:nvSpPr>
        <p:spPr bwMode="auto">
          <a:xfrm>
            <a:off x="2413000" y="5387975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Tahoma" charset="0"/>
              </a:rPr>
              <a:t>r = -0.62</a:t>
            </a:r>
          </a:p>
        </p:txBody>
      </p:sp>
      <p:sp>
        <p:nvSpPr>
          <p:cNvPr id="439304" name="Text Box 8"/>
          <p:cNvSpPr txBox="1">
            <a:spLocks noChangeArrowheads="1"/>
          </p:cNvSpPr>
          <p:nvPr/>
        </p:nvSpPr>
        <p:spPr bwMode="auto">
          <a:xfrm>
            <a:off x="2827338" y="2187575"/>
            <a:ext cx="1049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charset="0"/>
              </a:rPr>
              <a:t>Botswana</a:t>
            </a:r>
          </a:p>
        </p:txBody>
      </p:sp>
      <p:sp>
        <p:nvSpPr>
          <p:cNvPr id="439305" name="Text Box 9"/>
          <p:cNvSpPr txBox="1">
            <a:spLocks noChangeArrowheads="1"/>
          </p:cNvSpPr>
          <p:nvPr/>
        </p:nvSpPr>
        <p:spPr bwMode="auto">
          <a:xfrm>
            <a:off x="4808538" y="2524125"/>
            <a:ext cx="684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charset="0"/>
              </a:rPr>
              <a:t>China</a:t>
            </a:r>
          </a:p>
        </p:txBody>
      </p:sp>
      <p:sp>
        <p:nvSpPr>
          <p:cNvPr id="439306" name="Text Box 10"/>
          <p:cNvSpPr txBox="1">
            <a:spLocks noChangeArrowheads="1"/>
          </p:cNvSpPr>
          <p:nvPr/>
        </p:nvSpPr>
        <p:spPr bwMode="auto">
          <a:xfrm>
            <a:off x="5195888" y="5311775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charset="0"/>
              </a:rPr>
              <a:t>Niger</a:t>
            </a:r>
          </a:p>
        </p:txBody>
      </p:sp>
      <p:sp>
        <p:nvSpPr>
          <p:cNvPr id="439307" name="Text Box 11"/>
          <p:cNvSpPr txBox="1">
            <a:spLocks noChangeArrowheads="1"/>
          </p:cNvSpPr>
          <p:nvPr/>
        </p:nvSpPr>
        <p:spPr bwMode="auto">
          <a:xfrm>
            <a:off x="2293938" y="4527550"/>
            <a:ext cx="1092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charset="0"/>
              </a:rPr>
              <a:t>Venezuela</a:t>
            </a:r>
          </a:p>
        </p:txBody>
      </p:sp>
      <p:sp>
        <p:nvSpPr>
          <p:cNvPr id="439308" name="Text Box 12"/>
          <p:cNvSpPr txBox="1">
            <a:spLocks noChangeArrowheads="1"/>
          </p:cNvSpPr>
          <p:nvPr/>
        </p:nvSpPr>
        <p:spPr bwMode="auto">
          <a:xfrm>
            <a:off x="3575050" y="2720975"/>
            <a:ext cx="700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charset="0"/>
              </a:rPr>
              <a:t>Korea</a:t>
            </a:r>
          </a:p>
        </p:txBody>
      </p:sp>
      <p:sp>
        <p:nvSpPr>
          <p:cNvPr id="439312" name="Text Box 16"/>
          <p:cNvSpPr txBox="1">
            <a:spLocks noChangeArrowheads="1"/>
          </p:cNvSpPr>
          <p:nvPr/>
        </p:nvSpPr>
        <p:spPr bwMode="auto">
          <a:xfrm>
            <a:off x="6227763" y="1828800"/>
            <a:ext cx="21336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Political liberty is good for growth</a:t>
            </a:r>
          </a:p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because 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oppression breeds inefficiency,</a:t>
            </a:r>
          </a:p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and so does corruption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5" name="Text Box 3"/>
          <p:cNvSpPr txBox="1">
            <a:spLocks noChangeArrowheads="1"/>
          </p:cNvSpPr>
          <p:nvPr/>
        </p:nvSpPr>
        <p:spPr bwMode="auto">
          <a:xfrm>
            <a:off x="1187450" y="622300"/>
            <a:ext cx="74406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Botswana and Nigeria: 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GDP per capita 1965-2004 (2000 USD)</a:t>
            </a:r>
          </a:p>
        </p:txBody>
      </p:sp>
      <p:sp>
        <p:nvSpPr>
          <p:cNvPr id="402451" name="Line 19"/>
          <p:cNvSpPr>
            <a:spLocks noChangeShapeType="1"/>
          </p:cNvSpPr>
          <p:nvPr/>
        </p:nvSpPr>
        <p:spPr bwMode="auto">
          <a:xfrm>
            <a:off x="1219200" y="838200"/>
            <a:ext cx="0" cy="5486400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/>
          </a:p>
        </p:txBody>
      </p:sp>
      <p:graphicFrame>
        <p:nvGraphicFramePr>
          <p:cNvPr id="402452" name="Object 20"/>
          <p:cNvGraphicFramePr>
            <a:graphicFrameLocks noChangeAspect="1"/>
          </p:cNvGraphicFramePr>
          <p:nvPr/>
        </p:nvGraphicFramePr>
        <p:xfrm>
          <a:off x="1235075" y="1684338"/>
          <a:ext cx="5184775" cy="4665662"/>
        </p:xfrm>
        <a:graphic>
          <a:graphicData uri="http://schemas.openxmlformats.org/presentationml/2006/ole">
            <p:oleObj spid="_x0000_s402452" name="Chart" r:id="rId4" imgW="4267200" imgH="3840480" progId="Excel.Sheet.8">
              <p:embed/>
            </p:oleObj>
          </a:graphicData>
        </a:graphic>
      </p:graphicFrame>
      <p:sp>
        <p:nvSpPr>
          <p:cNvPr id="402453" name="Text Box 21"/>
          <p:cNvSpPr txBox="1">
            <a:spLocks noChangeArrowheads="1"/>
          </p:cNvSpPr>
          <p:nvPr/>
        </p:nvSpPr>
        <p:spPr bwMode="auto">
          <a:xfrm rot="21420000">
            <a:off x="6475413" y="1855788"/>
            <a:ext cx="1984375" cy="946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Botswana 7.3%</a:t>
            </a:r>
          </a:p>
        </p:txBody>
      </p:sp>
      <p:sp>
        <p:nvSpPr>
          <p:cNvPr id="402454" name="Text Box 22"/>
          <p:cNvSpPr txBox="1">
            <a:spLocks noChangeArrowheads="1"/>
          </p:cNvSpPr>
          <p:nvPr/>
        </p:nvSpPr>
        <p:spPr bwMode="auto">
          <a:xfrm rot="21420000">
            <a:off x="4859338" y="3573463"/>
            <a:ext cx="3949700" cy="1225550"/>
          </a:xfrm>
          <a:prstGeom prst="rect">
            <a:avLst/>
          </a:prstGeom>
          <a:solidFill>
            <a:srgbClr val="99CC00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pitchFamily="18" charset="0"/>
              </a:rPr>
              <a:t>Nenadi Usman, </a:t>
            </a:r>
          </a:p>
          <a:p>
            <a:r>
              <a: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pitchFamily="18" charset="0"/>
              </a:rPr>
              <a:t>Nigeria’s economy minister: </a:t>
            </a:r>
          </a:p>
          <a:p>
            <a:r>
              <a: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pitchFamily="18" charset="0"/>
              </a:rPr>
              <a:t>“Oil has made us lazy”</a:t>
            </a:r>
            <a:r>
              <a: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</a:t>
            </a:r>
          </a:p>
        </p:txBody>
      </p:sp>
      <p:sp>
        <p:nvSpPr>
          <p:cNvPr id="402455" name="Text Box 23"/>
          <p:cNvSpPr txBox="1">
            <a:spLocks noChangeArrowheads="1"/>
          </p:cNvSpPr>
          <p:nvPr/>
        </p:nvSpPr>
        <p:spPr bwMode="auto">
          <a:xfrm rot="21420000">
            <a:off x="6478588" y="4941888"/>
            <a:ext cx="1981200" cy="946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Nigeria 0.6%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54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470" name="Picture 6" descr="Photograph:Vladimir Putin, 2005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9950" y="115888"/>
            <a:ext cx="1806575" cy="2376487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all" spc="0" normalizeH="0" baseline="0" noProof="0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introduction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9724"/>
            <a:ext cx="7543800" cy="49876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0000" indent="-360000">
              <a:spcBef>
                <a:spcPct val="15000"/>
              </a:spcBef>
            </a:pPr>
            <a:r>
              <a:rPr kumimoji="1" lang="en-US" sz="3200" dirty="0" smtClean="0">
                <a:latin typeface="Trebuchet MS" pitchFamily="34" charset="0"/>
              </a:rPr>
              <a:t>Old economic geography</a:t>
            </a:r>
          </a:p>
          <a:p>
            <a:pPr marL="576000" lvl="1" indent="-288000">
              <a:spcBef>
                <a:spcPct val="15000"/>
              </a:spcBef>
              <a:buClr>
                <a:schemeClr val="tx2"/>
              </a:buClr>
            </a:pPr>
            <a:r>
              <a:rPr kumimoji="1" lang="en-US" sz="2800" dirty="0" smtClean="0">
                <a:latin typeface="Trebuchet MS" pitchFamily="34" charset="0"/>
              </a:rPr>
              <a:t>Assigned key role to natural resource wealth and raw </a:t>
            </a:r>
            <a:r>
              <a:rPr kumimoji="1" lang="en-US" sz="2800" dirty="0" smtClean="0">
                <a:latin typeface="Trebuchet MS" pitchFamily="34" charset="0"/>
              </a:rPr>
              <a:t>materials</a:t>
            </a:r>
          </a:p>
          <a:p>
            <a:pPr marL="576000" lvl="1" indent="-288000">
              <a:spcBef>
                <a:spcPct val="15000"/>
              </a:spcBef>
              <a:buClr>
                <a:schemeClr val="tx2"/>
              </a:buClr>
            </a:pPr>
            <a:r>
              <a:rPr kumimoji="1" lang="en-US" sz="2800" dirty="0" smtClean="0">
                <a:latin typeface="Trebuchet MS" pitchFamily="34" charset="0"/>
              </a:rPr>
              <a:t>Tended </a:t>
            </a:r>
            <a:r>
              <a:rPr kumimoji="1" lang="en-US" sz="2800" dirty="0" smtClean="0">
                <a:latin typeface="Trebuchet MS" pitchFamily="34" charset="0"/>
              </a:rPr>
              <a:t>to equate those resources with economic </a:t>
            </a:r>
            <a:r>
              <a:rPr kumimoji="1" lang="en-US" sz="2800" dirty="0" smtClean="0">
                <a:latin typeface="Trebuchet MS" pitchFamily="34" charset="0"/>
              </a:rPr>
              <a:t>strength</a:t>
            </a:r>
          </a:p>
          <a:p>
            <a:pPr marL="576000" lvl="1" indent="-288000">
              <a:spcBef>
                <a:spcPct val="15000"/>
              </a:spcBef>
              <a:buClr>
                <a:schemeClr val="tx2"/>
              </a:buClr>
            </a:pPr>
            <a:r>
              <a:rPr kumimoji="1" lang="en-US" sz="2800" dirty="0" smtClean="0">
                <a:latin typeface="Trebuchet MS" pitchFamily="34" charset="0"/>
              </a:rPr>
              <a:t>Yet</a:t>
            </a:r>
            <a:r>
              <a:rPr kumimoji="1" lang="en-US" sz="2800" dirty="0" smtClean="0">
                <a:latin typeface="Trebuchet MS" pitchFamily="34" charset="0"/>
              </a:rPr>
              <a:t>, many resource-abundant countries are poor, while several resource-poor countries are </a:t>
            </a:r>
            <a:r>
              <a:rPr kumimoji="1" lang="en-US" sz="2800" dirty="0" smtClean="0">
                <a:latin typeface="Trebuchet MS" pitchFamily="34" charset="0"/>
              </a:rPr>
              <a:t>rich</a:t>
            </a:r>
          </a:p>
          <a:p>
            <a:pPr marL="576000" lvl="1" indent="-288000">
              <a:spcBef>
                <a:spcPct val="15000"/>
              </a:spcBef>
              <a:buClr>
                <a:schemeClr val="tx2"/>
              </a:buClr>
            </a:pPr>
            <a:r>
              <a:rPr kumimoji="1" lang="en-US" sz="2800" dirty="0" smtClean="0">
                <a:latin typeface="Trebuchet MS" pitchFamily="34" charset="0"/>
              </a:rPr>
              <a:t>President </a:t>
            </a:r>
            <a:r>
              <a:rPr kumimoji="1" lang="en-US" sz="2800" dirty="0" smtClean="0">
                <a:latin typeface="Trebuchet MS" pitchFamily="34" charset="0"/>
              </a:rPr>
              <a:t>Putin of Russia: “</a:t>
            </a:r>
            <a:r>
              <a:rPr kumimoji="1"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Our country is rich, but our people are poor</a:t>
            </a:r>
            <a:r>
              <a:rPr kumimoji="1"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</a:t>
            </a:r>
            <a:r>
              <a:rPr kumimoji="1" lang="en-US" sz="2800" dirty="0" smtClean="0">
                <a:latin typeface="Trebuchet MS" pitchFamily="34" charset="0"/>
              </a:rPr>
              <a:t>”</a:t>
            </a:r>
            <a:endParaRPr kumimoji="1" lang="en-US" sz="3200" dirty="0">
              <a:latin typeface="Trebuchet MS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6" name="Rectangle 4"/>
          <p:cNvSpPr>
            <a:spLocks noChangeArrowheads="1"/>
          </p:cNvSpPr>
          <p:nvPr/>
        </p:nvSpPr>
        <p:spPr bwMode="auto">
          <a:xfrm>
            <a:off x="1179513" y="396875"/>
            <a:ext cx="6792912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Growth and </a:t>
            </a:r>
            <a:r>
              <a:rPr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natural resources</a:t>
            </a: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, 1965-98</a:t>
            </a:r>
          </a:p>
        </p:txBody>
      </p:sp>
      <p:graphicFrame>
        <p:nvGraphicFramePr>
          <p:cNvPr id="448518" name="Object 6"/>
          <p:cNvGraphicFramePr>
            <a:graphicFrameLocks noChangeAspect="1"/>
          </p:cNvGraphicFramePr>
          <p:nvPr/>
        </p:nvGraphicFramePr>
        <p:xfrm>
          <a:off x="1219200" y="1676400"/>
          <a:ext cx="5006975" cy="4943475"/>
        </p:xfrm>
        <a:graphic>
          <a:graphicData uri="http://schemas.openxmlformats.org/presentationml/2006/ole">
            <p:oleObj spid="_x0000_s448518" name="Chart" r:id="rId4" imgW="11808000" imgH="11808000" progId="Excel.Sheet.8">
              <p:embed/>
            </p:oleObj>
          </a:graphicData>
        </a:graphic>
      </p:graphicFrame>
      <p:sp>
        <p:nvSpPr>
          <p:cNvPr id="448519" name="Text Box 7"/>
          <p:cNvSpPr txBox="1">
            <a:spLocks noChangeArrowheads="1"/>
          </p:cNvSpPr>
          <p:nvPr/>
        </p:nvSpPr>
        <p:spPr bwMode="auto">
          <a:xfrm>
            <a:off x="4867275" y="4614863"/>
            <a:ext cx="1249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charset="0"/>
              </a:rPr>
              <a:t>Madagascar</a:t>
            </a:r>
          </a:p>
        </p:txBody>
      </p:sp>
      <p:sp>
        <p:nvSpPr>
          <p:cNvPr id="448520" name="Text Box 8"/>
          <p:cNvSpPr txBox="1">
            <a:spLocks noChangeArrowheads="1"/>
          </p:cNvSpPr>
          <p:nvPr/>
        </p:nvSpPr>
        <p:spPr bwMode="auto">
          <a:xfrm>
            <a:off x="4792663" y="4178300"/>
            <a:ext cx="539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charset="0"/>
              </a:rPr>
              <a:t>Mali</a:t>
            </a:r>
          </a:p>
        </p:txBody>
      </p:sp>
      <p:sp>
        <p:nvSpPr>
          <p:cNvPr id="448521" name="Text Box 9"/>
          <p:cNvSpPr txBox="1">
            <a:spLocks noChangeArrowheads="1"/>
          </p:cNvSpPr>
          <p:nvPr/>
        </p:nvSpPr>
        <p:spPr bwMode="auto">
          <a:xfrm>
            <a:off x="3570288" y="3797300"/>
            <a:ext cx="1098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charset="0"/>
              </a:rPr>
              <a:t>Cameroon</a:t>
            </a:r>
          </a:p>
        </p:txBody>
      </p:sp>
      <p:sp>
        <p:nvSpPr>
          <p:cNvPr id="448522" name="Text Box 10"/>
          <p:cNvSpPr txBox="1">
            <a:spLocks noChangeArrowheads="1"/>
          </p:cNvSpPr>
          <p:nvPr/>
        </p:nvSpPr>
        <p:spPr bwMode="auto">
          <a:xfrm>
            <a:off x="2819400" y="2759075"/>
            <a:ext cx="996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charset="0"/>
              </a:rPr>
              <a:t>Mauritius</a:t>
            </a:r>
          </a:p>
        </p:txBody>
      </p:sp>
      <p:sp>
        <p:nvSpPr>
          <p:cNvPr id="448523" name="Text Box 11"/>
          <p:cNvSpPr txBox="1">
            <a:spLocks noChangeArrowheads="1"/>
          </p:cNvSpPr>
          <p:nvPr/>
        </p:nvSpPr>
        <p:spPr bwMode="auto">
          <a:xfrm>
            <a:off x="4359275" y="2097088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Tahoma" charset="0"/>
              </a:rPr>
              <a:t>r = -0.64</a:t>
            </a:r>
          </a:p>
        </p:txBody>
      </p:sp>
      <p:sp>
        <p:nvSpPr>
          <p:cNvPr id="448529" name="Text Box 17"/>
          <p:cNvSpPr txBox="1">
            <a:spLocks noChangeArrowheads="1"/>
          </p:cNvSpPr>
          <p:nvPr/>
        </p:nvSpPr>
        <p:spPr bwMode="auto">
          <a:xfrm>
            <a:off x="6269038" y="1828800"/>
            <a:ext cx="24066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Natural resource dependence </a:t>
            </a:r>
            <a:r>
              <a:rPr lang="en-US" sz="2800">
                <a:solidFill>
                  <a:srgbClr val="FFFF00"/>
                </a:solidFill>
                <a:latin typeface="Tahoma" charset="0"/>
              </a:rPr>
              <a:t>tends to hurt growth</a:t>
            </a:r>
            <a:endParaRPr lang="en-US" sz="2800">
              <a:latin typeface="Tahoma" charset="0"/>
            </a:endParaRPr>
          </a:p>
          <a:p>
            <a:r>
              <a:rPr lang="en-US" sz="2800">
                <a:latin typeface="Tahoma" charset="0"/>
              </a:rPr>
              <a:t>through rent seeking and by creating a false sense of security</a:t>
            </a:r>
          </a:p>
        </p:txBody>
      </p:sp>
      <p:sp>
        <p:nvSpPr>
          <p:cNvPr id="448530" name="Text Box 18"/>
          <p:cNvSpPr txBox="1">
            <a:spLocks noChangeArrowheads="1"/>
          </p:cNvSpPr>
          <p:nvPr/>
        </p:nvSpPr>
        <p:spPr bwMode="auto">
          <a:xfrm>
            <a:off x="2732088" y="2187575"/>
            <a:ext cx="1049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charset="0"/>
              </a:rPr>
              <a:t>Botswana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8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8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8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48518" grpId="0"/>
      <p:bldP spid="44852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5" name="Rectangle 3"/>
          <p:cNvSpPr>
            <a:spLocks noChangeArrowheads="1"/>
          </p:cNvSpPr>
          <p:nvPr/>
        </p:nvSpPr>
        <p:spPr bwMode="auto">
          <a:xfrm>
            <a:off x="1179513" y="396875"/>
            <a:ext cx="66484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Political liberties and </a:t>
            </a:r>
            <a:r>
              <a:rPr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natural resources</a:t>
            </a: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469000" name="Text Box 8"/>
          <p:cNvSpPr txBox="1">
            <a:spLocks noChangeArrowheads="1"/>
          </p:cNvSpPr>
          <p:nvPr/>
        </p:nvSpPr>
        <p:spPr bwMode="auto">
          <a:xfrm>
            <a:off x="4351338" y="2209800"/>
            <a:ext cx="1049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charset="0"/>
              </a:rPr>
              <a:t>Botswana</a:t>
            </a:r>
          </a:p>
        </p:txBody>
      </p:sp>
      <p:graphicFrame>
        <p:nvGraphicFramePr>
          <p:cNvPr id="469005" name="Object 13"/>
          <p:cNvGraphicFramePr>
            <a:graphicFrameLocks noChangeAspect="1"/>
          </p:cNvGraphicFramePr>
          <p:nvPr/>
        </p:nvGraphicFramePr>
        <p:xfrm>
          <a:off x="1227138" y="1676400"/>
          <a:ext cx="4929187" cy="4929188"/>
        </p:xfrm>
        <a:graphic>
          <a:graphicData uri="http://schemas.openxmlformats.org/presentationml/2006/ole">
            <p:oleObj spid="_x0000_s469005" name="Chart" r:id="rId4" imgW="3238578" imgH="3063240" progId="Excel.Sheet.8">
              <p:embed/>
            </p:oleObj>
          </a:graphicData>
        </a:graphic>
      </p:graphicFrame>
      <p:sp>
        <p:nvSpPr>
          <p:cNvPr id="469006" name="Text Box 14"/>
          <p:cNvSpPr txBox="1">
            <a:spLocks noChangeArrowheads="1"/>
          </p:cNvSpPr>
          <p:nvPr/>
        </p:nvSpPr>
        <p:spPr bwMode="auto">
          <a:xfrm>
            <a:off x="2039938" y="2006600"/>
            <a:ext cx="1298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Tahoma" charset="0"/>
              </a:rPr>
              <a:t>r = 0.48</a:t>
            </a:r>
          </a:p>
        </p:txBody>
      </p:sp>
      <p:sp>
        <p:nvSpPr>
          <p:cNvPr id="469008" name="Text Box 16"/>
          <p:cNvSpPr txBox="1">
            <a:spLocks noChangeArrowheads="1"/>
          </p:cNvSpPr>
          <p:nvPr/>
        </p:nvSpPr>
        <p:spPr bwMode="auto">
          <a:xfrm>
            <a:off x="6211888" y="1828800"/>
            <a:ext cx="16002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latin typeface="Tahoma" charset="0"/>
              </a:rPr>
              <a:t>Natural capital tends to crowd out </a:t>
            </a:r>
            <a:r>
              <a:rPr lang="en-US" sz="2800">
                <a:solidFill>
                  <a:srgbClr val="FFFF00"/>
                </a:solidFill>
                <a:latin typeface="Tahoma" charset="0"/>
              </a:rPr>
              <a:t>social capital</a:t>
            </a:r>
          </a:p>
        </p:txBody>
      </p:sp>
      <p:sp>
        <p:nvSpPr>
          <p:cNvPr id="469009" name="Text Box 17"/>
          <p:cNvSpPr txBox="1">
            <a:spLocks noChangeArrowheads="1"/>
          </p:cNvSpPr>
          <p:nvPr/>
        </p:nvSpPr>
        <p:spPr bwMode="auto">
          <a:xfrm>
            <a:off x="4475163" y="3644900"/>
            <a:ext cx="1249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charset="0"/>
              </a:rPr>
              <a:t>Madagascar</a:t>
            </a:r>
          </a:p>
        </p:txBody>
      </p:sp>
      <p:sp>
        <p:nvSpPr>
          <p:cNvPr id="469010" name="Text Box 18"/>
          <p:cNvSpPr txBox="1">
            <a:spLocks noChangeArrowheads="1"/>
          </p:cNvSpPr>
          <p:nvPr/>
        </p:nvSpPr>
        <p:spPr bwMode="auto">
          <a:xfrm>
            <a:off x="3171825" y="4941888"/>
            <a:ext cx="1092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charset="0"/>
              </a:rPr>
              <a:t>Venezuela</a:t>
            </a:r>
          </a:p>
        </p:txBody>
      </p:sp>
      <p:sp>
        <p:nvSpPr>
          <p:cNvPr id="469011" name="Text Box 19"/>
          <p:cNvSpPr txBox="1">
            <a:spLocks noChangeArrowheads="1"/>
          </p:cNvSpPr>
          <p:nvPr/>
        </p:nvSpPr>
        <p:spPr bwMode="auto">
          <a:xfrm>
            <a:off x="3219450" y="4621213"/>
            <a:ext cx="638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charset="0"/>
              </a:rPr>
              <a:t>India</a:t>
            </a:r>
          </a:p>
        </p:txBody>
      </p:sp>
      <p:sp>
        <p:nvSpPr>
          <p:cNvPr id="469012" name="Text Box 20"/>
          <p:cNvSpPr txBox="1">
            <a:spLocks noChangeArrowheads="1"/>
          </p:cNvSpPr>
          <p:nvPr/>
        </p:nvSpPr>
        <p:spPr bwMode="auto">
          <a:xfrm>
            <a:off x="3059113" y="4076700"/>
            <a:ext cx="908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charset="0"/>
              </a:rPr>
              <a:t>Ecuador</a:t>
            </a:r>
          </a:p>
        </p:txBody>
      </p:sp>
      <p:sp>
        <p:nvSpPr>
          <p:cNvPr id="469013" name="Text Box 21"/>
          <p:cNvSpPr txBox="1">
            <a:spLocks noChangeArrowheads="1"/>
          </p:cNvSpPr>
          <p:nvPr/>
        </p:nvSpPr>
        <p:spPr bwMode="auto">
          <a:xfrm>
            <a:off x="1979613" y="2492375"/>
            <a:ext cx="681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charset="0"/>
              </a:rPr>
              <a:t>Benin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9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9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69005" grpId="0"/>
      <p:bldP spid="46900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9513" y="685800"/>
            <a:ext cx="659765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/>
              <a:t>Regression results on growth and resources</a:t>
            </a:r>
          </a:p>
        </p:txBody>
      </p:sp>
      <p:graphicFrame>
        <p:nvGraphicFramePr>
          <p:cNvPr id="295220" name="Group 308"/>
          <p:cNvGraphicFramePr>
            <a:graphicFrameLocks noGrp="1"/>
          </p:cNvGraphicFramePr>
          <p:nvPr>
            <p:ph type="tbl" idx="1"/>
          </p:nvPr>
        </p:nvGraphicFramePr>
        <p:xfrm>
          <a:off x="468313" y="1709738"/>
          <a:ext cx="8059737" cy="4968240"/>
        </p:xfrm>
        <a:graphic>
          <a:graphicData uri="http://schemas.openxmlformats.org/drawingml/2006/table">
            <a:tbl>
              <a:tblPr/>
              <a:tblGrid>
                <a:gridCol w="1565275"/>
                <a:gridCol w="971550"/>
                <a:gridCol w="919162"/>
                <a:gridCol w="935038"/>
                <a:gridCol w="1008062"/>
                <a:gridCol w="936625"/>
                <a:gridCol w="863600"/>
                <a:gridCol w="860425"/>
              </a:tblGrid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Growth per capita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Natural capital (% of wealth)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-0.09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(5.6)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Natural capital per person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Initial income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Political liberty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Investment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Secondary education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Population growth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Adj. R</a:t>
                      </a:r>
                      <a:r>
                        <a:rPr kumimoji="1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5017" name="Rectangle 105"/>
          <p:cNvSpPr>
            <a:spLocks noChangeArrowheads="1"/>
          </p:cNvSpPr>
          <p:nvPr/>
        </p:nvSpPr>
        <p:spPr bwMode="auto">
          <a:xfrm>
            <a:off x="3259138" y="6142038"/>
            <a:ext cx="53292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Tahoma" charset="0"/>
                <a:cs typeface="Times New Roman" pitchFamily="18" charset="0"/>
              </a:rPr>
              <a:t>Note: t-values shown within parentheses. 85 observations. No outliers excluded. Estimation method: Ordinary Least Squares. </a:t>
            </a:r>
          </a:p>
        </p:txBody>
      </p:sp>
      <p:sp>
        <p:nvSpPr>
          <p:cNvPr id="295209" name="Line 297"/>
          <p:cNvSpPr>
            <a:spLocks noChangeShapeType="1"/>
          </p:cNvSpPr>
          <p:nvPr/>
        </p:nvSpPr>
        <p:spPr bwMode="auto">
          <a:xfrm flipH="1">
            <a:off x="1187450" y="838200"/>
            <a:ext cx="31750" cy="1077913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9513" y="685800"/>
            <a:ext cx="659765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/>
              <a:t>Regression results on growth and resources</a:t>
            </a:r>
          </a:p>
        </p:txBody>
      </p:sp>
      <p:graphicFrame>
        <p:nvGraphicFramePr>
          <p:cNvPr id="576641" name="Group 129"/>
          <p:cNvGraphicFramePr>
            <a:graphicFrameLocks noGrp="1"/>
          </p:cNvGraphicFramePr>
          <p:nvPr>
            <p:ph type="tbl" idx="1"/>
          </p:nvPr>
        </p:nvGraphicFramePr>
        <p:xfrm>
          <a:off x="468313" y="1701800"/>
          <a:ext cx="8059737" cy="4968240"/>
        </p:xfrm>
        <a:graphic>
          <a:graphicData uri="http://schemas.openxmlformats.org/drawingml/2006/table">
            <a:tbl>
              <a:tblPr/>
              <a:tblGrid>
                <a:gridCol w="1565275"/>
                <a:gridCol w="971550"/>
                <a:gridCol w="919162"/>
                <a:gridCol w="935038"/>
                <a:gridCol w="1008062"/>
                <a:gridCol w="936625"/>
                <a:gridCol w="863600"/>
                <a:gridCol w="860425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Growth per capita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Natural capital (% of wealth)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-0.09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(5.6)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(5.9)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Natural capital per person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(1.6)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Initial income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Political liberty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Investment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Secondary education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Population growth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Adj. R</a:t>
                      </a:r>
                      <a:r>
                        <a:rPr kumimoji="1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9513" y="685800"/>
            <a:ext cx="659765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/>
              <a:t>Regression results on growth and resources</a:t>
            </a:r>
          </a:p>
        </p:txBody>
      </p:sp>
      <p:graphicFrame>
        <p:nvGraphicFramePr>
          <p:cNvPr id="592996" name="Group 100"/>
          <p:cNvGraphicFramePr>
            <a:graphicFrameLocks noGrp="1"/>
          </p:cNvGraphicFramePr>
          <p:nvPr>
            <p:ph type="tbl" idx="1"/>
          </p:nvPr>
        </p:nvGraphicFramePr>
        <p:xfrm>
          <a:off x="468313" y="1701800"/>
          <a:ext cx="8059737" cy="4980432"/>
        </p:xfrm>
        <a:graphic>
          <a:graphicData uri="http://schemas.openxmlformats.org/drawingml/2006/table">
            <a:tbl>
              <a:tblPr/>
              <a:tblGrid>
                <a:gridCol w="1565275"/>
                <a:gridCol w="971550"/>
                <a:gridCol w="919162"/>
                <a:gridCol w="935038"/>
                <a:gridCol w="1008062"/>
                <a:gridCol w="936625"/>
                <a:gridCol w="863600"/>
                <a:gridCol w="860425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Growth per capita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Natural capital (% of wealth)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-0.09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(5.6)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(5.9)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-0.15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(8.6)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Natural capital per person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(1.6)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(4.7)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Initial income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-1.03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(5.3)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Political liberty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Investment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Secondary education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Population growth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Adj. R</a:t>
                      </a:r>
                      <a:r>
                        <a:rPr kumimoji="1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2993" name="Line 97"/>
          <p:cNvSpPr>
            <a:spLocks noChangeShapeType="1"/>
          </p:cNvSpPr>
          <p:nvPr/>
        </p:nvSpPr>
        <p:spPr bwMode="auto">
          <a:xfrm flipH="1">
            <a:off x="1187450" y="838200"/>
            <a:ext cx="31750" cy="1077913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9513" y="685800"/>
            <a:ext cx="659765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/>
              <a:t>Regression results on growth and resources</a:t>
            </a:r>
          </a:p>
        </p:txBody>
      </p:sp>
      <p:graphicFrame>
        <p:nvGraphicFramePr>
          <p:cNvPr id="595044" name="Group 100"/>
          <p:cNvGraphicFramePr>
            <a:graphicFrameLocks noGrp="1"/>
          </p:cNvGraphicFramePr>
          <p:nvPr>
            <p:ph type="tbl" idx="1"/>
          </p:nvPr>
        </p:nvGraphicFramePr>
        <p:xfrm>
          <a:off x="468313" y="1701800"/>
          <a:ext cx="8059737" cy="4992624"/>
        </p:xfrm>
        <a:graphic>
          <a:graphicData uri="http://schemas.openxmlformats.org/drawingml/2006/table">
            <a:tbl>
              <a:tblPr/>
              <a:tblGrid>
                <a:gridCol w="1565275"/>
                <a:gridCol w="971550"/>
                <a:gridCol w="919162"/>
                <a:gridCol w="935038"/>
                <a:gridCol w="1008062"/>
                <a:gridCol w="936625"/>
                <a:gridCol w="863600"/>
                <a:gridCol w="860425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Growth per capita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Natural capital (% of wealth)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-0.09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(5.6)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(5.9)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-0.15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(8.6)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(7.3)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Natural capital per person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(1.6)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(4.7)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(3.2)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Initial income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-1.03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-1.54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(7.4)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Political liberty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-0.50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(4.5)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Investment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Secondary education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Population growth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Adj. R</a:t>
                      </a:r>
                      <a:r>
                        <a:rPr kumimoji="1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9513" y="685800"/>
            <a:ext cx="659765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/>
              <a:t>Regression results on growth and resources</a:t>
            </a:r>
          </a:p>
        </p:txBody>
      </p:sp>
      <p:graphicFrame>
        <p:nvGraphicFramePr>
          <p:cNvPr id="597092" name="Group 100"/>
          <p:cNvGraphicFramePr>
            <a:graphicFrameLocks noGrp="1"/>
          </p:cNvGraphicFramePr>
          <p:nvPr>
            <p:ph type="tbl" idx="1"/>
          </p:nvPr>
        </p:nvGraphicFramePr>
        <p:xfrm>
          <a:off x="468313" y="1701800"/>
          <a:ext cx="8059737" cy="5004816"/>
        </p:xfrm>
        <a:graphic>
          <a:graphicData uri="http://schemas.openxmlformats.org/drawingml/2006/table">
            <a:tbl>
              <a:tblPr/>
              <a:tblGrid>
                <a:gridCol w="1565275"/>
                <a:gridCol w="971550"/>
                <a:gridCol w="919162"/>
                <a:gridCol w="935038"/>
                <a:gridCol w="1008062"/>
                <a:gridCol w="936625"/>
                <a:gridCol w="863600"/>
                <a:gridCol w="860425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Growth per capita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Natural capital (% of wealth)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-0.09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(5.6)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(5.9)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-0.15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(8.6)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(7.3)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-0.09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(5.8)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Natural capital per person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(1.6)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(4.7)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(3.2)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(2.6)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Initial income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-1.03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-1.54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(7.4)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-1.34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(6.8)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Political liberty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-0.50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(4.5)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-0.43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(4.2)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Investment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(4.2)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Secondary education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Population growth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Adj. R</a:t>
                      </a:r>
                      <a:r>
                        <a:rPr kumimoji="1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7089" name="Line 97"/>
          <p:cNvSpPr>
            <a:spLocks noChangeShapeType="1"/>
          </p:cNvSpPr>
          <p:nvPr/>
        </p:nvSpPr>
        <p:spPr bwMode="auto">
          <a:xfrm flipH="1">
            <a:off x="1187450" y="838200"/>
            <a:ext cx="31750" cy="1077913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9513" y="685800"/>
            <a:ext cx="659765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/>
              <a:t>Regression results on growth and resources</a:t>
            </a:r>
          </a:p>
        </p:txBody>
      </p:sp>
      <p:graphicFrame>
        <p:nvGraphicFramePr>
          <p:cNvPr id="599141" name="Group 101"/>
          <p:cNvGraphicFramePr>
            <a:graphicFrameLocks noGrp="1"/>
          </p:cNvGraphicFramePr>
          <p:nvPr>
            <p:ph type="tbl" idx="1"/>
          </p:nvPr>
        </p:nvGraphicFramePr>
        <p:xfrm>
          <a:off x="468313" y="1700213"/>
          <a:ext cx="8059737" cy="5004816"/>
        </p:xfrm>
        <a:graphic>
          <a:graphicData uri="http://schemas.openxmlformats.org/drawingml/2006/table">
            <a:tbl>
              <a:tblPr/>
              <a:tblGrid>
                <a:gridCol w="1565275"/>
                <a:gridCol w="971550"/>
                <a:gridCol w="919162"/>
                <a:gridCol w="935038"/>
                <a:gridCol w="1008062"/>
                <a:gridCol w="936625"/>
                <a:gridCol w="863600"/>
                <a:gridCol w="860425"/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Growth per capita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Natural capital (% of wealth)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-0.09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(5.6)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(5.9)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-0.15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(8.6)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(7.3)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-0.09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(5.8)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-0.07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(5.0)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Natural capital per person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(1.6)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(4.7)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(3.2)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(2.6)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(2.0)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Initial income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-1.03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-1.54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(7.4)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-1.34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(6.8)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-1.93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(9.1)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Political liberty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-0.50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(4.5)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-0.43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(4.2)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-0.33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(3.6)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Investment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(4.2)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(2.8)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Secondary education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(4.8)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Population growth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Adj. R</a:t>
                      </a:r>
                      <a:r>
                        <a:rPr kumimoji="1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9513" y="685800"/>
            <a:ext cx="659765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/>
              <a:t>Regression results on growth and resources</a:t>
            </a:r>
          </a:p>
        </p:txBody>
      </p:sp>
      <p:graphicFrame>
        <p:nvGraphicFramePr>
          <p:cNvPr id="601188" name="Group 100"/>
          <p:cNvGraphicFramePr>
            <a:graphicFrameLocks noGrp="1"/>
          </p:cNvGraphicFramePr>
          <p:nvPr>
            <p:ph type="tbl" idx="1"/>
          </p:nvPr>
        </p:nvGraphicFramePr>
        <p:xfrm>
          <a:off x="468313" y="1701800"/>
          <a:ext cx="8059737" cy="4943856"/>
        </p:xfrm>
        <a:graphic>
          <a:graphicData uri="http://schemas.openxmlformats.org/drawingml/2006/table">
            <a:tbl>
              <a:tblPr/>
              <a:tblGrid>
                <a:gridCol w="1565275"/>
                <a:gridCol w="971550"/>
                <a:gridCol w="919162"/>
                <a:gridCol w="935038"/>
                <a:gridCol w="1008062"/>
                <a:gridCol w="936625"/>
                <a:gridCol w="863600"/>
                <a:gridCol w="860425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Growth per capita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Natural capital (% of wealth)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-0.09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(5.6)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(5.9)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-0.15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(8.6)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(7.3)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-0.09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(5.8)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-0.07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(5.0)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-0.08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(5.5)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Natural capital per person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(1.6)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(4.7)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(3.2)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(2.6)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(2.0)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(2.6)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Initial income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-1.03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-1.54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(7.4)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-1.34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(6.8)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-1.93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(9.1)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-1.89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(9.2)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Political liberty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-0.50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(4.5)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-0.43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(4.2)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-0.33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(3.6)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-0.28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(3.2)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Investment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(4.2)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(2.8)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(3.5)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Secondary education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(4.8)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(2.4)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Population growth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-0.54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(2.8)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Adj. R</a:t>
                      </a:r>
                      <a:r>
                        <a:rPr kumimoji="1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9513" y="685800"/>
            <a:ext cx="659765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/>
              <a:t>Regression results on growth and resources</a:t>
            </a:r>
          </a:p>
        </p:txBody>
      </p:sp>
      <p:graphicFrame>
        <p:nvGraphicFramePr>
          <p:cNvPr id="603237" name="Group 101"/>
          <p:cNvGraphicFramePr>
            <a:graphicFrameLocks noGrp="1"/>
          </p:cNvGraphicFramePr>
          <p:nvPr>
            <p:ph type="tbl" idx="1"/>
          </p:nvPr>
        </p:nvGraphicFramePr>
        <p:xfrm>
          <a:off x="468313" y="1701800"/>
          <a:ext cx="8059737" cy="4943856"/>
        </p:xfrm>
        <a:graphic>
          <a:graphicData uri="http://schemas.openxmlformats.org/drawingml/2006/table">
            <a:tbl>
              <a:tblPr/>
              <a:tblGrid>
                <a:gridCol w="1565275"/>
                <a:gridCol w="971550"/>
                <a:gridCol w="919162"/>
                <a:gridCol w="935038"/>
                <a:gridCol w="1008062"/>
                <a:gridCol w="936625"/>
                <a:gridCol w="863600"/>
                <a:gridCol w="860425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Growth per capita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Natural capital (% of wealth)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-0.09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(5.6)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(5.9)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-0.15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(8.6)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(7.3)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-0.09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(5.8)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-0.07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(5.0)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-0.08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(5.5)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Natural capital per person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(1.6)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(4.7)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(3.2)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(2.6)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(2.0)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(2.6)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Initial income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-1.03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-1.54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(7.4)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-1.34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(6.8)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-1.93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(9.1)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-1.89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(9.2)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Political liberty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-0.50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(4.5)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-0.43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(4.2)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-0.33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(3.6)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-0.28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(3.2)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Investment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(4.2)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(2.8)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(3.5)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Secondary education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(4.8)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(2.4)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Population growth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-0.54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(2.8)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Adj. R</a:t>
                      </a:r>
                      <a:r>
                        <a:rPr kumimoji="1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3233" name="Line 97"/>
          <p:cNvSpPr>
            <a:spLocks noChangeShapeType="1"/>
          </p:cNvSpPr>
          <p:nvPr/>
        </p:nvSpPr>
        <p:spPr bwMode="auto">
          <a:xfrm flipH="1">
            <a:off x="1187450" y="838200"/>
            <a:ext cx="31750" cy="1077913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7" name="Rectangle 3"/>
          <p:cNvSpPr>
            <a:spLocks noChangeArrowheads="1"/>
          </p:cNvSpPr>
          <p:nvPr/>
        </p:nvSpPr>
        <p:spPr bwMode="auto">
          <a:xfrm>
            <a:off x="467568" y="1828800"/>
            <a:ext cx="7416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000" indent="-360000">
              <a:spcBef>
                <a:spcPct val="15000"/>
              </a:spcBef>
              <a:buClr>
                <a:srgbClr val="CC0000"/>
              </a:buClr>
              <a:buFont typeface="Arial" pitchFamily="34" charset="0"/>
              <a:buChar char="•"/>
            </a:pPr>
            <a:r>
              <a:rPr kumimoji="1" lang="en-US" sz="3200" dirty="0">
                <a:latin typeface="Tahoma" charset="0"/>
              </a:rPr>
              <a:t>New economic geography</a:t>
            </a:r>
          </a:p>
          <a:p>
            <a:pPr marL="576000" lvl="1" indent="-288000">
              <a:spcBef>
                <a:spcPct val="15000"/>
              </a:spcBef>
              <a:buClr>
                <a:srgbClr val="CC0000"/>
              </a:buClr>
              <a:buFont typeface="Arial" pitchFamily="34" charset="0"/>
              <a:buChar char="•"/>
            </a:pPr>
            <a:r>
              <a:rPr kumimoji="1" lang="en-US" sz="2800" dirty="0">
                <a:latin typeface="Tahoma" charset="0"/>
              </a:rPr>
              <a:t>Recognizes several different sources of wealth, emphasizing </a:t>
            </a:r>
            <a:r>
              <a:rPr kumimoji="1"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human capital</a:t>
            </a:r>
          </a:p>
          <a:p>
            <a:pPr marL="576000" lvl="1" indent="-288000">
              <a:spcBef>
                <a:spcPct val="15000"/>
              </a:spcBef>
              <a:buClr>
                <a:srgbClr val="CC0000"/>
              </a:buClr>
              <a:buFont typeface="Arial" pitchFamily="34" charset="0"/>
              <a:buChar char="•"/>
            </a:pPr>
            <a:r>
              <a:rPr kumimoji="1" lang="en-US" sz="2800" dirty="0">
                <a:latin typeface="Tahoma" charset="0"/>
              </a:rPr>
              <a:t>Many resource-rich countries have fared badly, while several resource-poor countries have done well</a:t>
            </a:r>
          </a:p>
          <a:p>
            <a:pPr marL="576000" lvl="1" indent="-288000">
              <a:spcBef>
                <a:spcPct val="15000"/>
              </a:spcBef>
              <a:buClr>
                <a:srgbClr val="CC0000"/>
              </a:buClr>
              <a:buFont typeface="Arial" pitchFamily="34" charset="0"/>
              <a:buChar char="•"/>
            </a:pPr>
            <a:r>
              <a:rPr kumimoji="1" lang="en-US" sz="2800" dirty="0">
                <a:latin typeface="Tahoma" charset="0"/>
              </a:rPr>
              <a:t>There are many kinds of capital and many different sources of economic growth</a:t>
            </a:r>
            <a:endParaRPr kumimoji="1" lang="en-US" sz="2800" dirty="0">
              <a:latin typeface="Tahoma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all" spc="0" normalizeH="0" baseline="0" noProof="0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background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3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3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3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27" grpId="0" uiExpand="1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ChangeArrowheads="1"/>
          </p:cNvSpPr>
          <p:nvPr/>
        </p:nvSpPr>
        <p:spPr bwMode="auto">
          <a:xfrm>
            <a:off x="1187450" y="677863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In sum, natural capital tends to</a:t>
            </a:r>
            <a:r>
              <a:rPr kumimoji="1"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crowd out …</a:t>
            </a:r>
          </a:p>
        </p:txBody>
      </p:sp>
      <p:sp>
        <p:nvSpPr>
          <p:cNvPr id="549891" name="Rectangle 3"/>
          <p:cNvSpPr>
            <a:spLocks noChangeArrowheads="1"/>
          </p:cNvSpPr>
          <p:nvPr/>
        </p:nvSpPr>
        <p:spPr bwMode="auto">
          <a:xfrm>
            <a:off x="1589088" y="1828800"/>
            <a:ext cx="740251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AutoNum type="arabicPeriod"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Real capital</a:t>
            </a:r>
          </a:p>
          <a:p>
            <a:pPr marL="914400" lvl="1" indent="-457200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  </a:t>
            </a:r>
            <a:r>
              <a:rPr kumimoji="1" lang="en-US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via blunted incentives to save and invest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AutoNum type="arabicPeriod"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Human capital</a:t>
            </a:r>
          </a:p>
          <a:p>
            <a:pPr marL="914400" lvl="1" indent="-457200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  </a:t>
            </a:r>
            <a:r>
              <a:rPr kumimoji="1" lang="en-US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through neglect of education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AutoNum type="arabicPeriod"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Social capital</a:t>
            </a:r>
          </a:p>
          <a:p>
            <a:pPr marL="914400" lvl="1" indent="-457200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  </a:t>
            </a:r>
            <a:r>
              <a:rPr kumimoji="1" lang="en-US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through rent seeking, civil and political oppression, corruption, etc.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AutoNum type="arabicPeriod"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Financial capital</a:t>
            </a: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</a:t>
            </a:r>
          </a:p>
          <a:p>
            <a:pPr marL="1371600" lvl="2" indent="-457200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</a:pPr>
            <a:r>
              <a:rPr kumimoji="1" lang="en-US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through failure to develop institutions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AutoNum type="arabicPeriod"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Foreign capital</a:t>
            </a:r>
          </a:p>
          <a:p>
            <a:pPr marL="1371600" lvl="2" indent="-457200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</a:pPr>
            <a:r>
              <a:rPr kumimoji="1" lang="en-US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through protectionism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9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9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9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9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49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9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49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49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9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891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ChangeArrowheads="1"/>
          </p:cNvSpPr>
          <p:nvPr/>
        </p:nvSpPr>
        <p:spPr bwMode="auto">
          <a:xfrm>
            <a:off x="1187450" y="677863"/>
            <a:ext cx="6638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Natural resources: </a:t>
            </a:r>
            <a:br>
              <a:rPr kumimoji="1" 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</a:br>
            <a:r>
              <a:rPr kumimoji="1" 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 mixed blessing</a:t>
            </a:r>
          </a:p>
        </p:txBody>
      </p:sp>
      <p:sp>
        <p:nvSpPr>
          <p:cNvPr id="568323" name="Rectangle 3"/>
          <p:cNvSpPr>
            <a:spLocks noChangeArrowheads="1"/>
          </p:cNvSpPr>
          <p:nvPr/>
        </p:nvSpPr>
        <p:spPr bwMode="auto">
          <a:xfrm>
            <a:off x="1524000" y="2057400"/>
            <a:ext cx="709771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kumimoji="1" lang="en-US" sz="3600">
                <a:latin typeface="Tahoma" charset="0"/>
                <a:cs typeface="Times New Roman" pitchFamily="18" charset="0"/>
              </a:rPr>
              <a:t>Listen to</a:t>
            </a:r>
            <a:r>
              <a:rPr kumimoji="1" lang="en-US" sz="3600">
                <a:solidFill>
                  <a:srgbClr val="FFFF00"/>
                </a:solidFill>
                <a:latin typeface="Tahoma" charset="0"/>
                <a:cs typeface="Times New Roman" pitchFamily="18" charset="0"/>
              </a:rPr>
              <a:t> King Faisal</a:t>
            </a:r>
            <a:r>
              <a:rPr kumimoji="1" lang="en-US" sz="3600">
                <a:latin typeface="Tahoma" charset="0"/>
                <a:cs typeface="Times New Roman" pitchFamily="18" charset="0"/>
              </a:rPr>
              <a:t> of Saudi Arabia (1964-1975)</a:t>
            </a:r>
            <a:r>
              <a:rPr kumimoji="1" lang="is-IS" sz="3600">
                <a:latin typeface="Tahoma" charset="0"/>
                <a:cs typeface="Times New Roman" pitchFamily="18" charset="0"/>
              </a:rPr>
              <a:t>: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kumimoji="1" 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pitchFamily="18" charset="0"/>
              </a:rPr>
              <a:t>“In one generation we went from riding camels to riding Cadillacs. The way we are wasting money, I fear the next generation will be riding camels again.”</a:t>
            </a:r>
            <a:r>
              <a:rPr kumimoji="1" lang="en-US" sz="3600">
                <a:latin typeface="Tahoma" charset="0"/>
              </a:rPr>
              <a:t> </a:t>
            </a:r>
          </a:p>
        </p:txBody>
      </p:sp>
      <p:sp>
        <p:nvSpPr>
          <p:cNvPr id="568324" name="Line 4"/>
          <p:cNvSpPr>
            <a:spLocks noChangeShapeType="1"/>
          </p:cNvSpPr>
          <p:nvPr/>
        </p:nvSpPr>
        <p:spPr bwMode="auto">
          <a:xfrm>
            <a:off x="1219200" y="838200"/>
            <a:ext cx="0" cy="5486400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/>
          </a:p>
        </p:txBody>
      </p:sp>
      <p:pic>
        <p:nvPicPr>
          <p:cNvPr id="568325" name="Picture 5" descr="http://www.kff.com/images/fahd.jpg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152400" y="4267200"/>
            <a:ext cx="1724025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ChangeArrowheads="1"/>
          </p:cNvSpPr>
          <p:nvPr/>
        </p:nvSpPr>
        <p:spPr bwMode="auto">
          <a:xfrm>
            <a:off x="1076325" y="676275"/>
            <a:ext cx="7096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kumimoji="1" 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But, </a:t>
            </a:r>
            <a:r>
              <a:rPr kumimoji="1"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Norway is different</a:t>
            </a:r>
          </a:p>
        </p:txBody>
      </p:sp>
      <p:sp>
        <p:nvSpPr>
          <p:cNvPr id="551939" name="Rectangle 3"/>
          <p:cNvSpPr>
            <a:spLocks noChangeArrowheads="1"/>
          </p:cNvSpPr>
          <p:nvPr/>
        </p:nvSpPr>
        <p:spPr bwMode="auto">
          <a:xfrm>
            <a:off x="1193800" y="1905000"/>
            <a:ext cx="7554913" cy="454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The problem is not the existence of natural wealth as such ...  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but rather the failure</a:t>
            </a:r>
            <a:r>
              <a:rPr kumimoji="1"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</a:t>
            </a: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to avert the dangers that accompany the gifts of nature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Norway is, so far, a success story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Government absorbs </a:t>
            </a:r>
            <a:r>
              <a:rPr kumimoji="1"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80% of oil</a:t>
            </a: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</a:t>
            </a:r>
            <a:r>
              <a:rPr kumimoji="1"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rent</a:t>
            </a: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and invests it mostly in foreign securities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No signs of damage to growth potential, at least not yet </a:t>
            </a:r>
          </a:p>
        </p:txBody>
      </p:sp>
      <p:sp>
        <p:nvSpPr>
          <p:cNvPr id="551940" name="Text Box 4"/>
          <p:cNvSpPr txBox="1">
            <a:spLocks noChangeArrowheads="1"/>
          </p:cNvSpPr>
          <p:nvPr/>
        </p:nvSpPr>
        <p:spPr bwMode="auto">
          <a:xfrm rot="21420000">
            <a:off x="107950" y="1588"/>
            <a:ext cx="115411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0" b="1">
                <a:solidFill>
                  <a:srgbClr val="006699"/>
                </a:solidFill>
                <a:latin typeface="Tahoma" charset="0"/>
              </a:rPr>
              <a:t>3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1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1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1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1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39" grpId="0" build="p" bldLvl="2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ChangeArrowheads="1"/>
          </p:cNvSpPr>
          <p:nvPr/>
        </p:nvSpPr>
        <p:spPr bwMode="auto">
          <a:xfrm>
            <a:off x="1187450" y="677863"/>
            <a:ext cx="6486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The oil fund</a:t>
            </a:r>
            <a:endParaRPr kumimoji="1" lang="en-US" sz="4400" b="1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553987" name="Rectangle 3"/>
          <p:cNvSpPr>
            <a:spLocks noChangeArrowheads="1"/>
          </p:cNvSpPr>
          <p:nvPr/>
        </p:nvSpPr>
        <p:spPr bwMode="auto">
          <a:xfrm>
            <a:off x="1189038" y="1905000"/>
            <a:ext cx="77914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The purpose of the oil fund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kumimoji="1"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Share</a:t>
            </a: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the wealth fairly: </a:t>
            </a:r>
            <a:r>
              <a:rPr kumimoji="1"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Pension fund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kumimoji="1"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Shield</a:t>
            </a: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domestic economy from overheating and possible waste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Fund has become huge: </a:t>
            </a:r>
            <a:r>
              <a:rPr kumimoji="1"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USD 300 billion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That makes USD 65K per person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Norwegians have </a:t>
            </a:r>
            <a:r>
              <a:rPr kumimoji="1"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resisted the temptation</a:t>
            </a: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to use too much of the money to meet current needs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3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3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3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3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3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3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87" grpId="0" build="p" bldLvl="2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ChangeArrowheads="1"/>
          </p:cNvSpPr>
          <p:nvPr/>
        </p:nvSpPr>
        <p:spPr bwMode="auto">
          <a:xfrm>
            <a:off x="1204913" y="685800"/>
            <a:ext cx="7920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Why Norway succeeded where others failed</a:t>
            </a:r>
          </a:p>
        </p:txBody>
      </p:sp>
      <p:sp>
        <p:nvSpPr>
          <p:cNvPr id="556035" name="Rectangle 3"/>
          <p:cNvSpPr>
            <a:spLocks noChangeArrowheads="1"/>
          </p:cNvSpPr>
          <p:nvPr/>
        </p:nvSpPr>
        <p:spPr bwMode="auto">
          <a:xfrm>
            <a:off x="1187450" y="1905000"/>
            <a:ext cx="727233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Long tradition of </a:t>
            </a:r>
            <a:r>
              <a:rPr kumimoji="1"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democracy</a:t>
            </a: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and </a:t>
            </a:r>
            <a:r>
              <a:rPr kumimoji="1"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market economy</a:t>
            </a: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in Norway since before the advent of oil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Large-scale rent seeking was averted as oil was defined as a common-property resource from the beginning 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Adequate investment performance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Excellent education record</a:t>
            </a:r>
          </a:p>
          <a:p>
            <a:pPr marL="1143000" lvl="2" indent="-2286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College enrolment rose from 26% of each cohort in 1980 to 80% in 2003</a:t>
            </a:r>
          </a:p>
        </p:txBody>
      </p:sp>
      <p:sp>
        <p:nvSpPr>
          <p:cNvPr id="556036" name="Line 4"/>
          <p:cNvSpPr>
            <a:spLocks noChangeShapeType="1"/>
          </p:cNvSpPr>
          <p:nvPr/>
        </p:nvSpPr>
        <p:spPr bwMode="auto">
          <a:xfrm>
            <a:off x="1219200" y="838200"/>
            <a:ext cx="0" cy="5486400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6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6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6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6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56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35" grpId="0" build="p" bldLvl="2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3" name="Rectangle 3"/>
          <p:cNvSpPr>
            <a:spLocks noChangeArrowheads="1"/>
          </p:cNvSpPr>
          <p:nvPr/>
        </p:nvSpPr>
        <p:spPr bwMode="auto">
          <a:xfrm>
            <a:off x="1187450" y="1905000"/>
            <a:ext cx="73453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Even so, Norway faces challenges</a:t>
            </a:r>
          </a:p>
          <a:p>
            <a:pPr marL="342900" indent="-3429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Some (weak) signs of </a:t>
            </a:r>
            <a:r>
              <a:rPr kumimoji="1"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Dutch disease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Stagnant exports, sluggish FDI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Limited interest in joining EU and EMU</a:t>
            </a:r>
          </a:p>
          <a:p>
            <a:pPr marL="342900" indent="-3429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Some signs also of unwillingness to undertake difficult reforms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Health care provision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Management of oil fund transferred from Ministry of Finance to </a:t>
            </a:r>
            <a:r>
              <a:rPr kumimoji="1"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Central Bank</a:t>
            </a: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1999</a:t>
            </a:r>
          </a:p>
        </p:txBody>
      </p:sp>
      <p:sp>
        <p:nvSpPr>
          <p:cNvPr id="558084" name="Line 4"/>
          <p:cNvSpPr>
            <a:spLocks noChangeShapeType="1"/>
          </p:cNvSpPr>
          <p:nvPr/>
        </p:nvSpPr>
        <p:spPr bwMode="auto">
          <a:xfrm>
            <a:off x="1219200" y="838200"/>
            <a:ext cx="0" cy="5486400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558085" name="Rectangle 5"/>
          <p:cNvSpPr>
            <a:spLocks noChangeArrowheads="1"/>
          </p:cNvSpPr>
          <p:nvPr/>
        </p:nvSpPr>
        <p:spPr bwMode="auto">
          <a:xfrm>
            <a:off x="1204913" y="685800"/>
            <a:ext cx="7920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Why </a:t>
            </a:r>
            <a:r>
              <a:rPr kumimoji="1"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Norway succeeded</a:t>
            </a:r>
            <a:r>
              <a:rPr kumimoji="1" 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where others failed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8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8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8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8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083" grpId="0" build="p" bldLvl="2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5388" y="588963"/>
            <a:ext cx="6858000" cy="1143000"/>
          </a:xfrm>
          <a:noFill/>
          <a:ln/>
        </p:spPr>
        <p:txBody>
          <a:bodyPr>
            <a:normAutofit fontScale="90000"/>
          </a:bodyPr>
          <a:lstStyle/>
          <a:p>
            <a:pPr algn="l"/>
            <a:r>
              <a:rPr lang="en-US" b="1">
                <a:solidFill>
                  <a:schemeClr val="tx1"/>
                </a:solidFill>
                <a:cs typeface="Times New Roman" pitchFamily="18" charset="0"/>
              </a:rPr>
              <a:t>Good times demand</a:t>
            </a:r>
            <a:r>
              <a:rPr lang="en-US" b="1">
                <a:solidFill>
                  <a:srgbClr val="FFFF00"/>
                </a:solidFill>
                <a:cs typeface="Times New Roman" pitchFamily="18" charset="0"/>
              </a:rPr>
              <a:t> strong discipline</a:t>
            </a:r>
          </a:p>
        </p:txBody>
      </p:sp>
      <p:sp>
        <p:nvSpPr>
          <p:cNvPr id="562179" name="Rectangle 3"/>
          <p:cNvSpPr>
            <a:spLocks noChangeArrowheads="1"/>
          </p:cNvSpPr>
          <p:nvPr/>
        </p:nvSpPr>
        <p:spPr bwMode="auto">
          <a:xfrm>
            <a:off x="1187450" y="1981200"/>
            <a:ext cx="73263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Natural resources bring risks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 </a:t>
            </a:r>
            <a:r>
              <a:rPr kumimoji="1"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false sense of security</a:t>
            </a: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leads people to underrate or overlook the need for good policies and institutions, good education, and good investment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Awash in easy cash, they </a:t>
            </a:r>
            <a:r>
              <a:rPr kumimoji="1"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may find that hard choices perhaps can be avoided</a:t>
            </a:r>
            <a:endParaRPr kumimoji="1" lang="en-US" sz="280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Awareness of these risks is perhaps the best insurance policy against them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2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2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2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79" grpId="0" build="p" bldLvl="2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ChangeArrowheads="1"/>
          </p:cNvSpPr>
          <p:nvPr/>
        </p:nvSpPr>
        <p:spPr bwMode="auto">
          <a:xfrm>
            <a:off x="1220788" y="220663"/>
            <a:ext cx="72390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1" 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Old story:</a:t>
            </a:r>
            <a:r>
              <a:rPr kumimoji="1"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</a:t>
            </a:r>
          </a:p>
          <a:p>
            <a:r>
              <a:rPr kumimoji="1"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The risks are real</a:t>
            </a:r>
          </a:p>
        </p:txBody>
      </p:sp>
      <p:sp>
        <p:nvSpPr>
          <p:cNvPr id="564227" name="Text Box 3"/>
          <p:cNvSpPr txBox="1">
            <a:spLocks noChangeArrowheads="1"/>
          </p:cNvSpPr>
          <p:nvPr/>
        </p:nvSpPr>
        <p:spPr bwMode="auto">
          <a:xfrm rot="21420000">
            <a:off x="4876800" y="193675"/>
            <a:ext cx="4114800" cy="7207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latin typeface="Tahoma" charset="0"/>
              </a:rPr>
              <a:t>These slides can be viewed on my website: www.hi.is/</a:t>
            </a:r>
            <a:r>
              <a:rPr lang="en-US" sz="2000">
                <a:latin typeface="Tahoma" charset="0"/>
                <a:cs typeface="Times New Roman" pitchFamily="18" charset="0"/>
              </a:rPr>
              <a:t>~</a:t>
            </a:r>
            <a:r>
              <a:rPr lang="en-US" sz="2000">
                <a:latin typeface="Tahoma" charset="0"/>
              </a:rPr>
              <a:t>gylfason</a:t>
            </a:r>
          </a:p>
        </p:txBody>
      </p:sp>
      <p:sp>
        <p:nvSpPr>
          <p:cNvPr id="564228" name="Text Box 4"/>
          <p:cNvSpPr txBox="1">
            <a:spLocks noChangeArrowheads="1"/>
          </p:cNvSpPr>
          <p:nvPr/>
        </p:nvSpPr>
        <p:spPr bwMode="auto">
          <a:xfrm rot="21420000">
            <a:off x="1647825" y="3124200"/>
            <a:ext cx="60388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End</a:t>
            </a:r>
          </a:p>
        </p:txBody>
      </p:sp>
      <p:sp>
        <p:nvSpPr>
          <p:cNvPr id="564229" name="Rectangle 5"/>
          <p:cNvSpPr>
            <a:spLocks noChangeArrowheads="1"/>
          </p:cNvSpPr>
          <p:nvPr/>
        </p:nvSpPr>
        <p:spPr bwMode="auto">
          <a:xfrm>
            <a:off x="1187450" y="1978025"/>
            <a:ext cx="71294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Char char="n"/>
            </a:pP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pitchFamily="18" charset="0"/>
              </a:rPr>
              <a:t>David Landes </a:t>
            </a:r>
            <a:r>
              <a:rPr kumimoji="1" lang="is-I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pitchFamily="18" charset="0"/>
              </a:rPr>
              <a:t>(1998) </a:t>
            </a: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pitchFamily="18" charset="0"/>
              </a:rPr>
              <a:t>tells the story of Spain following the colonization of South and Central America which made Spain rich in gold and other natural resources: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</a:pPr>
            <a:endParaRPr kumimoji="1" lang="en-US" sz="320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cs typeface="Times New Roman" pitchFamily="18" charset="0"/>
            </a:endParaRPr>
          </a:p>
          <a:p>
            <a:pPr marL="457200" indent="-457200" algn="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</a:pPr>
            <a:r>
              <a:rPr kumimoji="1" lang="is-I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pitchFamily="18" charset="0"/>
              </a:rPr>
              <a:t>“</a:t>
            </a:r>
            <a:r>
              <a:rPr kumimoji="1"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pitchFamily="18" charset="0"/>
              </a:rPr>
              <a:t>Easy money is bad for you.</a:t>
            </a:r>
            <a:r>
              <a:rPr kumimoji="1" lang="is-I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pitchFamily="18" charset="0"/>
              </a:rPr>
              <a:t> </a:t>
            </a: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pitchFamily="18" charset="0"/>
              </a:rPr>
              <a:t>It represents short-run gain that will be paid for in immediate distortions and</a:t>
            </a:r>
            <a:r>
              <a:rPr kumimoji="1" lang="is-I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pitchFamily="18" charset="0"/>
              </a:rPr>
              <a:t> </a:t>
            </a: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pitchFamily="18" charset="0"/>
              </a:rPr>
              <a:t>later regrets.</a:t>
            </a:r>
            <a:r>
              <a:rPr kumimoji="1" lang="is-I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pitchFamily="18" charset="0"/>
              </a:rPr>
              <a:t>”</a:t>
            </a:r>
            <a:endParaRPr kumimoji="1" lang="en-US" sz="320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4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4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27" grpId="0" animBg="1" autoUpdateAnimBg="0"/>
      <p:bldP spid="564228" grpId="0" autoUpdateAnimBg="0"/>
      <p:bldP spid="56422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3" name="Rectangle 3"/>
          <p:cNvSpPr>
            <a:spLocks noChangeArrowheads="1"/>
          </p:cNvSpPr>
          <p:nvPr/>
        </p:nvSpPr>
        <p:spPr bwMode="auto">
          <a:xfrm>
            <a:off x="1665288" y="2057400"/>
            <a:ext cx="709771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None/>
            </a:pPr>
            <a:r>
              <a:rPr kumimoji="1" lang="en-US" sz="3200">
                <a:latin typeface="Tahoma" charset="0"/>
                <a:cs typeface="Times New Roman" pitchFamily="18" charset="0"/>
              </a:rPr>
              <a:t>Listen to</a:t>
            </a:r>
            <a:r>
              <a:rPr kumimoji="1" lang="en-US" sz="3200">
                <a:solidFill>
                  <a:srgbClr val="FFFF00"/>
                </a:solidFill>
                <a:latin typeface="Tahoma" charset="0"/>
                <a:cs typeface="Times New Roman" pitchFamily="18" charset="0"/>
              </a:rPr>
              <a:t> Lee Kwan Yew</a:t>
            </a:r>
            <a:r>
              <a:rPr kumimoji="1" lang="en-US" sz="3200">
                <a:latin typeface="Tahoma" charset="0"/>
                <a:cs typeface="Times New Roman" pitchFamily="18" charset="0"/>
              </a:rPr>
              <a:t>,</a:t>
            </a:r>
            <a:r>
              <a:rPr kumimoji="1" lang="en-US" sz="3200">
                <a:solidFill>
                  <a:srgbClr val="FFFF00"/>
                </a:solidFill>
                <a:latin typeface="Tahoma" charset="0"/>
                <a:cs typeface="Times New Roman" pitchFamily="18" charset="0"/>
              </a:rPr>
              <a:t> </a:t>
            </a:r>
            <a:r>
              <a:rPr kumimoji="1" lang="en-US" sz="3200">
                <a:latin typeface="Tahoma" charset="0"/>
                <a:cs typeface="Times New Roman" pitchFamily="18" charset="0"/>
              </a:rPr>
              <a:t>founding father of Singapore (1959-1991):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None/>
            </a:pPr>
            <a:r>
              <a:rPr kumimoji="1" lang="is-IS" sz="2800">
                <a:latin typeface="Tahoma" charset="0"/>
                <a:cs typeface="Times New Roman" pitchFamily="18" charset="0"/>
              </a:rPr>
              <a:t>“</a:t>
            </a:r>
            <a:r>
              <a:rPr kumimoji="1" lang="en-US" sz="2800">
                <a:latin typeface="Tahoma" charset="0"/>
                <a:cs typeface="Times New Roman" pitchFamily="18" charset="0"/>
              </a:rPr>
              <a:t>I thought then that wealth depended mainly on the possession of territory and </a:t>
            </a:r>
            <a:r>
              <a:rPr kumimoji="1" lang="en-US" sz="2800">
                <a:solidFill>
                  <a:srgbClr val="FFFF00"/>
                </a:solidFill>
                <a:latin typeface="Tahoma" charset="0"/>
                <a:cs typeface="Times New Roman" pitchFamily="18" charset="0"/>
              </a:rPr>
              <a:t>natural resources</a:t>
            </a:r>
            <a:r>
              <a:rPr kumimoji="1" lang="en-US" sz="2800">
                <a:latin typeface="Tahoma" charset="0"/>
                <a:cs typeface="Times New Roman" pitchFamily="18" charset="0"/>
              </a:rPr>
              <a:t>, whether fertile land </a:t>
            </a:r>
            <a:r>
              <a:rPr kumimoji="1" lang="is-IS" sz="2800">
                <a:latin typeface="Tahoma" charset="0"/>
                <a:cs typeface="Times New Roman" pitchFamily="18" charset="0"/>
              </a:rPr>
              <a:t>...</a:t>
            </a:r>
            <a:r>
              <a:rPr kumimoji="1" lang="en-US" sz="2800">
                <a:latin typeface="Tahoma" charset="0"/>
                <a:cs typeface="Times New Roman" pitchFamily="18" charset="0"/>
              </a:rPr>
              <a:t>, or valuable minerals, or oil and gas. It was only after I had been in office for some years that I recognized ... that the decisive factors were the </a:t>
            </a:r>
            <a:r>
              <a:rPr kumimoji="1" lang="en-US" sz="2800">
                <a:solidFill>
                  <a:srgbClr val="FFFF00"/>
                </a:solidFill>
                <a:latin typeface="Tahoma" charset="0"/>
                <a:cs typeface="Times New Roman" pitchFamily="18" charset="0"/>
              </a:rPr>
              <a:t>people</a:t>
            </a:r>
            <a:r>
              <a:rPr kumimoji="1" lang="en-US" sz="2800">
                <a:latin typeface="Tahoma" charset="0"/>
                <a:cs typeface="Times New Roman" pitchFamily="18" charset="0"/>
              </a:rPr>
              <a:t>, their natural abilities, </a:t>
            </a:r>
            <a:r>
              <a:rPr kumimoji="1" lang="en-US" sz="2800">
                <a:solidFill>
                  <a:srgbClr val="FFFF00"/>
                </a:solidFill>
                <a:latin typeface="Tahoma" charset="0"/>
                <a:cs typeface="Times New Roman" pitchFamily="18" charset="0"/>
              </a:rPr>
              <a:t>education</a:t>
            </a:r>
            <a:r>
              <a:rPr kumimoji="1" lang="en-US" sz="2800">
                <a:latin typeface="Tahoma" charset="0"/>
                <a:cs typeface="Times New Roman" pitchFamily="18" charset="0"/>
              </a:rPr>
              <a:t> and training.</a:t>
            </a:r>
            <a:r>
              <a:rPr kumimoji="1" lang="is-IS" sz="2800">
                <a:latin typeface="Tahoma" charset="0"/>
                <a:cs typeface="Times New Roman" pitchFamily="18" charset="0"/>
              </a:rPr>
              <a:t>”</a:t>
            </a:r>
            <a:r>
              <a:rPr kumimoji="1" lang="en-US" sz="2800">
                <a:latin typeface="Tahoma" charset="0"/>
                <a:cs typeface="Times New Roman" pitchFamily="18" charset="0"/>
              </a:rPr>
              <a:t> </a:t>
            </a:r>
            <a:endParaRPr kumimoji="1" lang="en-US" sz="2800">
              <a:latin typeface="Tahoma" charset="0"/>
            </a:endParaRPr>
          </a:p>
        </p:txBody>
      </p:sp>
      <p:pic>
        <p:nvPicPr>
          <p:cNvPr id="465926" name="Picture 6" descr="smle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14800"/>
            <a:ext cx="1819275" cy="2590800"/>
          </a:xfrm>
          <a:prstGeom prst="rect">
            <a:avLst/>
          </a:prstGeom>
          <a:noFill/>
        </p:spPr>
      </p:pic>
      <p:sp>
        <p:nvSpPr>
          <p:cNvPr id="465927" name="Rectangle 7"/>
          <p:cNvSpPr>
            <a:spLocks noChangeArrowheads="1"/>
          </p:cNvSpPr>
          <p:nvPr/>
        </p:nvSpPr>
        <p:spPr bwMode="auto">
          <a:xfrm>
            <a:off x="1187450" y="685800"/>
            <a:ext cx="6638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Natural resources: </a:t>
            </a:r>
            <a:br>
              <a:rPr kumimoji="1" 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</a:br>
            <a:r>
              <a:rPr kumimoji="1" 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 mixed blessing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Text Box 2"/>
          <p:cNvSpPr txBox="1">
            <a:spLocks noChangeArrowheads="1"/>
          </p:cNvSpPr>
          <p:nvPr/>
        </p:nvSpPr>
        <p:spPr bwMode="auto">
          <a:xfrm>
            <a:off x="1203325" y="1082675"/>
            <a:ext cx="6762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Overview</a:t>
            </a:r>
          </a:p>
        </p:txBody>
      </p:sp>
      <p:sp>
        <p:nvSpPr>
          <p:cNvPr id="458755" name="Rectangle 3"/>
          <p:cNvSpPr>
            <a:spLocks noChangeArrowheads="1"/>
          </p:cNvSpPr>
          <p:nvPr/>
        </p:nvSpPr>
        <p:spPr bwMode="auto">
          <a:xfrm>
            <a:off x="1187450" y="1828800"/>
            <a:ext cx="712946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>
              <a:spcBef>
                <a:spcPct val="15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Three parts</a:t>
            </a:r>
          </a:p>
          <a:p>
            <a:pPr marL="1168400" lvl="1" indent="-711200">
              <a:spcBef>
                <a:spcPct val="15000"/>
              </a:spcBef>
              <a:buClr>
                <a:srgbClr val="CC0000"/>
              </a:buClr>
              <a:buFont typeface="Wingdings" pitchFamily="2" charset="2"/>
              <a:buAutoNum type="arabicPeriod"/>
            </a:pP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Contribution of natural resources to economic growth around the world</a:t>
            </a:r>
          </a:p>
          <a:p>
            <a:pPr marL="1524000" lvl="2" indent="-609600">
              <a:spcBef>
                <a:spcPct val="15000"/>
              </a:spcBef>
              <a:buClr>
                <a:srgbClr val="CC0000"/>
              </a:buClr>
              <a:buSzPct val="60000"/>
              <a:buFont typeface="Wingdings" pitchFamily="2" charset="2"/>
              <a:buNone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	</a:t>
            </a:r>
            <a:r>
              <a:rPr kumimoji="1"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Blessing or curse?</a:t>
            </a:r>
          </a:p>
          <a:p>
            <a:pPr marL="1168400" lvl="1" indent="-711200">
              <a:spcBef>
                <a:spcPct val="15000"/>
              </a:spcBef>
              <a:buClr>
                <a:srgbClr val="CC0000"/>
              </a:buClr>
              <a:buFont typeface="Wingdings" pitchFamily="2" charset="2"/>
              <a:buAutoNum type="arabicPeriod"/>
            </a:pP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Empirical evidence </a:t>
            </a:r>
          </a:p>
          <a:p>
            <a:pPr marL="1168400" lvl="1" indent="-711200">
              <a:spcBef>
                <a:spcPct val="15000"/>
              </a:spcBef>
              <a:buClr>
                <a:srgbClr val="CC0000"/>
              </a:buClr>
              <a:buFont typeface="Wingdings" pitchFamily="2" charset="2"/>
              <a:buAutoNum type="arabicPeriod"/>
            </a:pP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The case of Norway</a:t>
            </a:r>
          </a:p>
          <a:p>
            <a:pPr marL="1168400" lvl="1" indent="-711200">
              <a:spcBef>
                <a:spcPct val="15000"/>
              </a:spcBef>
              <a:buClr>
                <a:srgbClr val="CC0000"/>
              </a:buClr>
              <a:buFont typeface="Wingdings" pitchFamily="2" charset="2"/>
              <a:buChar char="ü"/>
            </a:pPr>
            <a:endParaRPr kumimoji="1" lang="en-US" sz="360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458756" name="Line 4"/>
          <p:cNvSpPr>
            <a:spLocks noChangeShapeType="1"/>
          </p:cNvSpPr>
          <p:nvPr/>
        </p:nvSpPr>
        <p:spPr bwMode="auto">
          <a:xfrm>
            <a:off x="1219200" y="838200"/>
            <a:ext cx="0" cy="5486400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Text Box 2"/>
          <p:cNvSpPr txBox="1">
            <a:spLocks noChangeArrowheads="1"/>
          </p:cNvSpPr>
          <p:nvPr/>
        </p:nvSpPr>
        <p:spPr bwMode="auto">
          <a:xfrm>
            <a:off x="1203325" y="1082675"/>
            <a:ext cx="6762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What it takes </a:t>
            </a: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to grow</a:t>
            </a:r>
          </a:p>
        </p:txBody>
      </p:sp>
      <p:sp>
        <p:nvSpPr>
          <p:cNvPr id="510979" name="Rectangle 3"/>
          <p:cNvSpPr>
            <a:spLocks noChangeArrowheads="1"/>
          </p:cNvSpPr>
          <p:nvPr/>
        </p:nvSpPr>
        <p:spPr bwMode="auto">
          <a:xfrm>
            <a:off x="1589088" y="1973263"/>
            <a:ext cx="709771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>
              <a:lnSpc>
                <a:spcPct val="70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AutoNum type="arabicPeriod"/>
            </a:pP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Saving and investment</a:t>
            </a:r>
          </a:p>
          <a:p>
            <a:pPr marL="1168400" lvl="1" indent="-711200">
              <a:lnSpc>
                <a:spcPct val="70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	</a:t>
            </a:r>
            <a:r>
              <a:rPr kumimoji="1"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Real capital</a:t>
            </a:r>
          </a:p>
          <a:p>
            <a:pPr marL="812800" indent="-812800">
              <a:lnSpc>
                <a:spcPct val="70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AutoNum type="arabicPeriod"/>
            </a:pP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Education, health care</a:t>
            </a:r>
          </a:p>
          <a:p>
            <a:pPr marL="1168400" lvl="1" indent="-711200">
              <a:lnSpc>
                <a:spcPct val="70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	</a:t>
            </a:r>
            <a:r>
              <a:rPr kumimoji="1"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Human capital</a:t>
            </a:r>
          </a:p>
          <a:p>
            <a:pPr marL="812800" indent="-812800">
              <a:lnSpc>
                <a:spcPct val="70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AutoNum type="arabicPeriod"/>
            </a:pP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Exports and imports</a:t>
            </a:r>
          </a:p>
          <a:p>
            <a:pPr marL="1168400" lvl="1" indent="-711200">
              <a:lnSpc>
                <a:spcPct val="70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	</a:t>
            </a:r>
            <a:r>
              <a:rPr kumimoji="1"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Foreign capital</a:t>
            </a:r>
          </a:p>
          <a:p>
            <a:pPr marL="812800" indent="-812800">
              <a:lnSpc>
                <a:spcPct val="70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AutoNum type="arabicPeriod"/>
            </a:pP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Democracy and freedom</a:t>
            </a:r>
          </a:p>
          <a:p>
            <a:pPr marL="1168400" lvl="1" indent="-711200">
              <a:lnSpc>
                <a:spcPct val="70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	</a:t>
            </a:r>
            <a:r>
              <a:rPr kumimoji="1"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Social capital</a:t>
            </a:r>
          </a:p>
          <a:p>
            <a:pPr marL="812800" indent="-812800">
              <a:lnSpc>
                <a:spcPct val="70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AutoNum type="arabicPeriod"/>
            </a:pP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Stability</a:t>
            </a:r>
          </a:p>
          <a:p>
            <a:pPr marL="1168400" lvl="1" indent="-711200">
              <a:lnSpc>
                <a:spcPct val="70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	</a:t>
            </a:r>
            <a:r>
              <a:rPr kumimoji="1"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Financial capital</a:t>
            </a:r>
          </a:p>
          <a:p>
            <a:pPr marL="812800" indent="-812800">
              <a:lnSpc>
                <a:spcPct val="70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AutoNum type="arabicPeriod"/>
            </a:pPr>
            <a:r>
              <a:rPr kumimoji="1" lang="en-US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Diversification</a:t>
            </a: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away from </a:t>
            </a:r>
          </a:p>
          <a:p>
            <a:pPr marL="1168400" lvl="1" indent="-711200">
              <a:lnSpc>
                <a:spcPct val="70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1"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	Natural capital</a:t>
            </a:r>
          </a:p>
        </p:txBody>
      </p:sp>
      <p:sp>
        <p:nvSpPr>
          <p:cNvPr id="510980" name="Line 4"/>
          <p:cNvSpPr>
            <a:spLocks noChangeShapeType="1"/>
          </p:cNvSpPr>
          <p:nvPr/>
        </p:nvSpPr>
        <p:spPr bwMode="auto">
          <a:xfrm>
            <a:off x="1219200" y="838200"/>
            <a:ext cx="0" cy="5486400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510981" name="AutoShape 5"/>
          <p:cNvSpPr>
            <a:spLocks/>
          </p:cNvSpPr>
          <p:nvPr/>
        </p:nvSpPr>
        <p:spPr bwMode="auto">
          <a:xfrm rot="-10800000">
            <a:off x="6929438" y="2049463"/>
            <a:ext cx="327025" cy="1524000"/>
          </a:xfrm>
          <a:prstGeom prst="leftBrace">
            <a:avLst>
              <a:gd name="adj1" fmla="val 38835"/>
              <a:gd name="adj2" fmla="val 50000"/>
            </a:avLst>
          </a:prstGeom>
          <a:noFill/>
          <a:ln w="25400">
            <a:solidFill>
              <a:srgbClr val="FF9900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is-IS">
              <a:solidFill>
                <a:srgbClr val="CC0000"/>
              </a:solidFill>
            </a:endParaRPr>
          </a:p>
        </p:txBody>
      </p:sp>
      <p:sp>
        <p:nvSpPr>
          <p:cNvPr id="510982" name="Text Box 6"/>
          <p:cNvSpPr txBox="1">
            <a:spLocks noChangeArrowheads="1"/>
          </p:cNvSpPr>
          <p:nvPr/>
        </p:nvSpPr>
        <p:spPr bwMode="auto">
          <a:xfrm rot="21420000">
            <a:off x="7248525" y="2540000"/>
            <a:ext cx="158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Undisputed</a:t>
            </a:r>
          </a:p>
        </p:txBody>
      </p:sp>
      <p:sp>
        <p:nvSpPr>
          <p:cNvPr id="510983" name="AutoShape 7"/>
          <p:cNvSpPr>
            <a:spLocks/>
          </p:cNvSpPr>
          <p:nvPr/>
        </p:nvSpPr>
        <p:spPr bwMode="auto">
          <a:xfrm rot="-10800000">
            <a:off x="6916738" y="3878263"/>
            <a:ext cx="319087" cy="2719387"/>
          </a:xfrm>
          <a:prstGeom prst="leftBrace">
            <a:avLst>
              <a:gd name="adj1" fmla="val 71020"/>
              <a:gd name="adj2" fmla="val 50000"/>
            </a:avLst>
          </a:prstGeom>
          <a:noFill/>
          <a:ln w="25400">
            <a:solidFill>
              <a:srgbClr val="FF9900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is-IS">
              <a:solidFill>
                <a:srgbClr val="CC0000"/>
              </a:solidFill>
            </a:endParaRPr>
          </a:p>
        </p:txBody>
      </p:sp>
      <p:sp>
        <p:nvSpPr>
          <p:cNvPr id="510984" name="Text Box 8"/>
          <p:cNvSpPr txBox="1">
            <a:spLocks noChangeArrowheads="1"/>
          </p:cNvSpPr>
          <p:nvPr/>
        </p:nvSpPr>
        <p:spPr bwMode="auto">
          <a:xfrm rot="21420000">
            <a:off x="7267575" y="4941888"/>
            <a:ext cx="1841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Controversial</a:t>
            </a:r>
          </a:p>
        </p:txBody>
      </p:sp>
      <p:sp>
        <p:nvSpPr>
          <p:cNvPr id="510985" name="Text Box 9"/>
          <p:cNvSpPr txBox="1">
            <a:spLocks noChangeArrowheads="1"/>
          </p:cNvSpPr>
          <p:nvPr/>
        </p:nvSpPr>
        <p:spPr bwMode="auto">
          <a:xfrm rot="21420000">
            <a:off x="104775" y="1588"/>
            <a:ext cx="115411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0" b="1">
                <a:solidFill>
                  <a:srgbClr val="006699"/>
                </a:solidFill>
                <a:latin typeface="Tahoma" charset="0"/>
              </a:rPr>
              <a:t>1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1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0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0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0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109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7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ChangeArrowheads="1"/>
          </p:cNvSpPr>
          <p:nvPr/>
        </p:nvSpPr>
        <p:spPr bwMode="auto">
          <a:xfrm>
            <a:off x="1666875" y="701675"/>
            <a:ext cx="7248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Abundance</a:t>
            </a:r>
            <a:r>
              <a:rPr kumimoji="1" lang="en-US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Arial" charset="0"/>
              </a:rPr>
              <a:t> </a:t>
            </a:r>
            <a:r>
              <a:rPr kumimoji="1"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pitchFamily="18" charset="0"/>
              </a:rPr>
              <a:t>vs. dependence</a:t>
            </a:r>
            <a:r>
              <a:rPr kumimoji="1"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</a:t>
            </a:r>
          </a:p>
        </p:txBody>
      </p:sp>
      <p:sp>
        <p:nvSpPr>
          <p:cNvPr id="566275" name="Rectangle 3"/>
          <p:cNvSpPr>
            <a:spLocks noChangeArrowheads="1"/>
          </p:cNvSpPr>
          <p:nvPr/>
        </p:nvSpPr>
        <p:spPr bwMode="auto">
          <a:xfrm>
            <a:off x="1828800" y="2438400"/>
            <a:ext cx="3048000" cy="1447800"/>
          </a:xfrm>
          <a:prstGeom prst="rect">
            <a:avLst/>
          </a:prstGeom>
          <a:solidFill>
            <a:schemeClr val="bg2">
              <a:alpha val="5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Tahoma" charset="0"/>
              </a:rPr>
              <a:t>Resource poor,</a:t>
            </a:r>
          </a:p>
          <a:p>
            <a:pPr algn="ctr"/>
            <a:r>
              <a:rPr lang="en-US">
                <a:latin typeface="Tahoma" charset="0"/>
              </a:rPr>
              <a:t>resource dependent</a:t>
            </a:r>
          </a:p>
          <a:p>
            <a:pPr algn="ctr"/>
            <a:r>
              <a:rPr lang="en-US">
                <a:latin typeface="Tahoma" charset="0"/>
              </a:rPr>
              <a:t>(Chad, Mali)</a:t>
            </a:r>
          </a:p>
        </p:txBody>
      </p:sp>
      <p:sp>
        <p:nvSpPr>
          <p:cNvPr id="566276" name="Rectangle 4"/>
          <p:cNvSpPr>
            <a:spLocks noChangeArrowheads="1"/>
          </p:cNvSpPr>
          <p:nvPr/>
        </p:nvSpPr>
        <p:spPr bwMode="auto">
          <a:xfrm>
            <a:off x="5029200" y="2438400"/>
            <a:ext cx="3048000" cy="1447800"/>
          </a:xfrm>
          <a:prstGeom prst="rect">
            <a:avLst/>
          </a:prstGeom>
          <a:solidFill>
            <a:schemeClr val="bg2">
              <a:alpha val="5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Tahoma" charset="0"/>
              </a:rPr>
              <a:t>Resource rich,</a:t>
            </a:r>
          </a:p>
          <a:p>
            <a:pPr algn="ctr"/>
            <a:r>
              <a:rPr lang="en-US">
                <a:latin typeface="Tahoma" charset="0"/>
              </a:rPr>
              <a:t>resource dependent</a:t>
            </a:r>
          </a:p>
          <a:p>
            <a:pPr algn="ctr"/>
            <a:r>
              <a:rPr lang="en-US">
                <a:latin typeface="Tahoma" charset="0"/>
              </a:rPr>
              <a:t>(OPEC)</a:t>
            </a:r>
          </a:p>
        </p:txBody>
      </p:sp>
      <p:sp>
        <p:nvSpPr>
          <p:cNvPr id="566277" name="Rectangle 5"/>
          <p:cNvSpPr>
            <a:spLocks noChangeArrowheads="1"/>
          </p:cNvSpPr>
          <p:nvPr/>
        </p:nvSpPr>
        <p:spPr bwMode="auto">
          <a:xfrm>
            <a:off x="5029200" y="4038600"/>
            <a:ext cx="3048000" cy="1447800"/>
          </a:xfrm>
          <a:prstGeom prst="rect">
            <a:avLst/>
          </a:prstGeom>
          <a:solidFill>
            <a:schemeClr val="bg2">
              <a:alpha val="5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Tahoma" charset="0"/>
              </a:rPr>
              <a:t>Resource rich,</a:t>
            </a:r>
          </a:p>
          <a:p>
            <a:pPr algn="ctr"/>
            <a:r>
              <a:rPr lang="en-US">
                <a:latin typeface="Tahoma" charset="0"/>
              </a:rPr>
              <a:t>resource free</a:t>
            </a:r>
          </a:p>
          <a:p>
            <a:pPr algn="ctr"/>
            <a:r>
              <a:rPr lang="en-US">
                <a:latin typeface="Tahoma" charset="0"/>
              </a:rPr>
              <a:t>(Canada, USA)</a:t>
            </a:r>
          </a:p>
        </p:txBody>
      </p:sp>
      <p:sp>
        <p:nvSpPr>
          <p:cNvPr id="566278" name="Rectangle 6"/>
          <p:cNvSpPr>
            <a:spLocks noChangeArrowheads="1"/>
          </p:cNvSpPr>
          <p:nvPr/>
        </p:nvSpPr>
        <p:spPr bwMode="auto">
          <a:xfrm>
            <a:off x="1828800" y="4038600"/>
            <a:ext cx="3048000" cy="1447800"/>
          </a:xfrm>
          <a:prstGeom prst="rect">
            <a:avLst/>
          </a:prstGeom>
          <a:solidFill>
            <a:schemeClr val="bg2">
              <a:alpha val="5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Tahoma" charset="0"/>
              </a:rPr>
              <a:t>Resource poor,</a:t>
            </a:r>
          </a:p>
          <a:p>
            <a:pPr algn="ctr"/>
            <a:r>
              <a:rPr lang="en-US">
                <a:latin typeface="Tahoma" charset="0"/>
              </a:rPr>
              <a:t>resource free</a:t>
            </a:r>
          </a:p>
          <a:p>
            <a:pPr algn="ctr"/>
            <a:r>
              <a:rPr lang="en-US">
                <a:latin typeface="Tahoma" charset="0"/>
              </a:rPr>
              <a:t>(Jordan, Panama)</a:t>
            </a:r>
          </a:p>
        </p:txBody>
      </p:sp>
      <p:sp>
        <p:nvSpPr>
          <p:cNvPr id="566279" name="Text Box 7"/>
          <p:cNvSpPr txBox="1">
            <a:spLocks noChangeArrowheads="1"/>
          </p:cNvSpPr>
          <p:nvPr/>
        </p:nvSpPr>
        <p:spPr bwMode="auto">
          <a:xfrm rot="16200000">
            <a:off x="-502444" y="3796507"/>
            <a:ext cx="3138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Resource dependence</a:t>
            </a:r>
          </a:p>
        </p:txBody>
      </p:sp>
      <p:sp>
        <p:nvSpPr>
          <p:cNvPr id="566280" name="Line 8"/>
          <p:cNvSpPr>
            <a:spLocks noChangeShapeType="1"/>
          </p:cNvSpPr>
          <p:nvPr/>
        </p:nvSpPr>
        <p:spPr bwMode="auto">
          <a:xfrm flipV="1">
            <a:off x="1447800" y="2057400"/>
            <a:ext cx="0" cy="381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566281" name="Line 9"/>
          <p:cNvSpPr>
            <a:spLocks noChangeShapeType="1"/>
          </p:cNvSpPr>
          <p:nvPr/>
        </p:nvSpPr>
        <p:spPr bwMode="auto">
          <a:xfrm>
            <a:off x="1447800" y="5867400"/>
            <a:ext cx="685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566282" name="Text Box 10"/>
          <p:cNvSpPr txBox="1">
            <a:spLocks noChangeArrowheads="1"/>
          </p:cNvSpPr>
          <p:nvPr/>
        </p:nvSpPr>
        <p:spPr bwMode="auto">
          <a:xfrm>
            <a:off x="4478338" y="5976938"/>
            <a:ext cx="2979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Resource abundance</a:t>
            </a:r>
          </a:p>
        </p:txBody>
      </p:sp>
      <p:sp>
        <p:nvSpPr>
          <p:cNvPr id="566283" name="Text Box 11"/>
          <p:cNvSpPr txBox="1">
            <a:spLocks noChangeArrowheads="1"/>
          </p:cNvSpPr>
          <p:nvPr/>
        </p:nvSpPr>
        <p:spPr bwMode="auto">
          <a:xfrm rot="21420000">
            <a:off x="5148263" y="1238250"/>
            <a:ext cx="39798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ahoma" charset="0"/>
              </a:rPr>
              <a:t>Dependence hurts growth, </a:t>
            </a:r>
          </a:p>
          <a:p>
            <a:r>
              <a:rPr lang="en-US">
                <a:latin typeface="Tahoma" charset="0"/>
              </a:rPr>
              <a:t>even if abundance may help</a:t>
            </a:r>
          </a:p>
        </p:txBody>
      </p:sp>
      <p:sp>
        <p:nvSpPr>
          <p:cNvPr id="566284" name="Text Box 12"/>
          <p:cNvSpPr txBox="1">
            <a:spLocks noChangeArrowheads="1"/>
          </p:cNvSpPr>
          <p:nvPr/>
        </p:nvSpPr>
        <p:spPr bwMode="auto">
          <a:xfrm rot="21420000">
            <a:off x="3203575" y="1700213"/>
            <a:ext cx="175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ahoma" charset="0"/>
              </a:rPr>
              <a:t>Hypothesis:</a:t>
            </a:r>
          </a:p>
        </p:txBody>
      </p:sp>
      <p:sp>
        <p:nvSpPr>
          <p:cNvPr id="566285" name="Line 13"/>
          <p:cNvSpPr>
            <a:spLocks noChangeShapeType="1"/>
          </p:cNvSpPr>
          <p:nvPr/>
        </p:nvSpPr>
        <p:spPr bwMode="auto">
          <a:xfrm flipV="1">
            <a:off x="6964363" y="1589088"/>
            <a:ext cx="7620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566286" name="Line 14"/>
          <p:cNvSpPr>
            <a:spLocks noChangeShapeType="1"/>
          </p:cNvSpPr>
          <p:nvPr/>
        </p:nvSpPr>
        <p:spPr bwMode="auto">
          <a:xfrm flipV="1">
            <a:off x="8366125" y="1892300"/>
            <a:ext cx="7620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6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6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75" grpId="0" animBg="1" autoUpdateAnimBg="0"/>
      <p:bldP spid="566276" grpId="0" animBg="1" autoUpdateAnimBg="0"/>
      <p:bldP spid="566277" grpId="0" animBg="1" autoUpdateAnimBg="0"/>
      <p:bldP spid="566278" grpId="0" animBg="1" autoUpdateAnimBg="0"/>
      <p:bldP spid="566283" grpId="0" autoUpdateAnimBg="0"/>
      <p:bldP spid="56628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7122" name="Object 2"/>
          <p:cNvGraphicFramePr>
            <a:graphicFrameLocks noChangeAspect="1"/>
          </p:cNvGraphicFramePr>
          <p:nvPr/>
        </p:nvGraphicFramePr>
        <p:xfrm>
          <a:off x="533400" y="304800"/>
          <a:ext cx="8153400" cy="6130925"/>
        </p:xfrm>
        <a:graphic>
          <a:graphicData uri="http://schemas.openxmlformats.org/presentationml/2006/ole">
            <p:oleObj spid="_x0000_s517122" name="Slide" r:id="rId4" imgW="4591080" imgH="3443400" progId="PowerPoint.Slide.8">
              <p:embed/>
            </p:oleObj>
          </a:graphicData>
        </a:graphic>
      </p:graphicFrame>
      <p:sp>
        <p:nvSpPr>
          <p:cNvPr id="517124" name="Text Box 4"/>
          <p:cNvSpPr txBox="1">
            <a:spLocks noChangeArrowheads="1"/>
          </p:cNvSpPr>
          <p:nvPr/>
        </p:nvSpPr>
        <p:spPr bwMode="auto">
          <a:xfrm>
            <a:off x="2668588" y="5900738"/>
            <a:ext cx="4424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bg2"/>
                </a:solidFill>
                <a:latin typeface="Tahoma" charset="0"/>
              </a:rPr>
              <a:t>denotes a positive effect in the direction shown</a:t>
            </a:r>
          </a:p>
        </p:txBody>
      </p:sp>
      <p:sp>
        <p:nvSpPr>
          <p:cNvPr id="517125" name="Oval 5"/>
          <p:cNvSpPr>
            <a:spLocks noChangeArrowheads="1"/>
          </p:cNvSpPr>
          <p:nvPr/>
        </p:nvSpPr>
        <p:spPr bwMode="auto">
          <a:xfrm>
            <a:off x="2381250" y="5921375"/>
            <a:ext cx="304800" cy="3048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+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9170" name="Object 2"/>
          <p:cNvGraphicFramePr>
            <a:graphicFrameLocks noChangeAspect="1"/>
          </p:cNvGraphicFramePr>
          <p:nvPr/>
        </p:nvGraphicFramePr>
        <p:xfrm>
          <a:off x="533400" y="290513"/>
          <a:ext cx="8153400" cy="6130925"/>
        </p:xfrm>
        <a:graphic>
          <a:graphicData uri="http://schemas.openxmlformats.org/presentationml/2006/ole">
            <p:oleObj spid="_x0000_s519170" name="Slide" r:id="rId4" imgW="4629785" imgH="3471570" progId="PowerPoint.Slide.8">
              <p:embed/>
            </p:oleObj>
          </a:graphicData>
        </a:graphic>
      </p:graphicFrame>
      <p:sp>
        <p:nvSpPr>
          <p:cNvPr id="519172" name="Text Box 4"/>
          <p:cNvSpPr txBox="1">
            <a:spLocks noChangeArrowheads="1"/>
          </p:cNvSpPr>
          <p:nvPr/>
        </p:nvSpPr>
        <p:spPr bwMode="auto">
          <a:xfrm>
            <a:off x="2668588" y="5900738"/>
            <a:ext cx="450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bg2"/>
                </a:solidFill>
                <a:latin typeface="Tahoma" charset="0"/>
              </a:rPr>
              <a:t>denotes a negative effect in the direction shown</a:t>
            </a:r>
          </a:p>
        </p:txBody>
      </p:sp>
      <p:sp>
        <p:nvSpPr>
          <p:cNvPr id="519173" name="Oval 5"/>
          <p:cNvSpPr>
            <a:spLocks noChangeArrowheads="1"/>
          </p:cNvSpPr>
          <p:nvPr/>
        </p:nvSpPr>
        <p:spPr bwMode="auto">
          <a:xfrm>
            <a:off x="2381250" y="5921375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-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11657</TotalTime>
  <Words>1946</Words>
  <Application>Microsoft Office PowerPoint</Application>
  <PresentationFormat>On-screen Show (4:3)</PresentationFormat>
  <Paragraphs>596</Paragraphs>
  <Slides>37</Slides>
  <Notes>37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Opulent</vt:lpstr>
      <vt:lpstr>Slide</vt:lpstr>
      <vt:lpstr>MS Org Chart</vt:lpstr>
      <vt:lpstr>Chart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Again, six determinants of economic growth</vt:lpstr>
      <vt:lpstr>Slide 16</vt:lpstr>
      <vt:lpstr>Slide 17</vt:lpstr>
      <vt:lpstr>Slide 18</vt:lpstr>
      <vt:lpstr>Slide 19</vt:lpstr>
      <vt:lpstr>Slide 20</vt:lpstr>
      <vt:lpstr>Slide 21</vt:lpstr>
      <vt:lpstr>Regression results on growth and resources</vt:lpstr>
      <vt:lpstr>Regression results on growth and resources</vt:lpstr>
      <vt:lpstr>Regression results on growth and resources</vt:lpstr>
      <vt:lpstr>Regression results on growth and resources</vt:lpstr>
      <vt:lpstr>Regression results on growth and resources</vt:lpstr>
      <vt:lpstr>Regression results on growth and resources</vt:lpstr>
      <vt:lpstr>Regression results on growth and resources</vt:lpstr>
      <vt:lpstr>Regression results on growth and resources</vt:lpstr>
      <vt:lpstr>Slide 30</vt:lpstr>
      <vt:lpstr>Slide 31</vt:lpstr>
      <vt:lpstr>Slide 32</vt:lpstr>
      <vt:lpstr>Slide 33</vt:lpstr>
      <vt:lpstr>Slide 34</vt:lpstr>
      <vt:lpstr>Slide 35</vt:lpstr>
      <vt:lpstr>Good times demand strong discipline</vt:lpstr>
      <vt:lpstr>Slide 37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Economic Growth</dc:title>
  <dc:creator>Dagfinnur Sveinbjörnsson</dc:creator>
  <cp:lastModifiedBy>gylfason</cp:lastModifiedBy>
  <cp:revision>419</cp:revision>
  <dcterms:created xsi:type="dcterms:W3CDTF">1999-04-04T11:30:47Z</dcterms:created>
  <dcterms:modified xsi:type="dcterms:W3CDTF">2010-08-03T15:05:28Z</dcterms:modified>
</cp:coreProperties>
</file>