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9" r:id="rId4"/>
    <p:sldId id="288" r:id="rId5"/>
    <p:sldId id="298" r:id="rId6"/>
    <p:sldId id="297" r:id="rId7"/>
    <p:sldId id="290" r:id="rId8"/>
    <p:sldId id="274" r:id="rId9"/>
    <p:sldId id="291" r:id="rId10"/>
    <p:sldId id="276" r:id="rId11"/>
    <p:sldId id="292" r:id="rId12"/>
    <p:sldId id="293" r:id="rId13"/>
    <p:sldId id="299" r:id="rId14"/>
    <p:sldId id="300" r:id="rId15"/>
    <p:sldId id="278" r:id="rId16"/>
    <p:sldId id="296" r:id="rId17"/>
    <p:sldId id="279" r:id="rId18"/>
    <p:sldId id="284" r:id="rId19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6C6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26" autoAdjust="0"/>
  </p:normalViewPr>
  <p:slideViewPr>
    <p:cSldViewPr>
      <p:cViewPr varScale="1">
        <p:scale>
          <a:sx n="77" d="100"/>
          <a:sy n="77" d="100"/>
        </p:scale>
        <p:origin x="-78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Tobin%20Chart%20Swed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Tobin%20Chart%20Sweden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Tobin%20Chart%20Sweden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Local%20Settings\Temporary%20Internet%20Files\Content.IE5\BFOS9P35\Report%5b1%5d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FDI%20AID%20JOBURG%202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lineChart>
        <c:grouping val="standard"/>
        <c:ser>
          <c:idx val="0"/>
          <c:order val="0"/>
          <c:tx>
            <c:strRef>
              <c:f>US!$F$2</c:f>
              <c:strCache>
                <c:ptCount val="1"/>
                <c:pt idx="0">
                  <c:v>Growth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US!$E$3:$E$135</c:f>
              <c:numCache>
                <c:formatCode>General</c:formatCode>
                <c:ptCount val="133"/>
                <c:pt idx="0">
                  <c:v>1871</c:v>
                </c:pt>
                <c:pt idx="1">
                  <c:v>1872</c:v>
                </c:pt>
                <c:pt idx="2">
                  <c:v>1873</c:v>
                </c:pt>
                <c:pt idx="3">
                  <c:v>1874</c:v>
                </c:pt>
                <c:pt idx="4">
                  <c:v>1875</c:v>
                </c:pt>
                <c:pt idx="5">
                  <c:v>1876</c:v>
                </c:pt>
                <c:pt idx="6">
                  <c:v>1877</c:v>
                </c:pt>
                <c:pt idx="7">
                  <c:v>1878</c:v>
                </c:pt>
                <c:pt idx="8">
                  <c:v>1879</c:v>
                </c:pt>
                <c:pt idx="9">
                  <c:v>1880</c:v>
                </c:pt>
                <c:pt idx="10">
                  <c:v>1881</c:v>
                </c:pt>
                <c:pt idx="11">
                  <c:v>1882</c:v>
                </c:pt>
                <c:pt idx="12">
                  <c:v>1883</c:v>
                </c:pt>
                <c:pt idx="13">
                  <c:v>1884</c:v>
                </c:pt>
                <c:pt idx="14">
                  <c:v>1885</c:v>
                </c:pt>
                <c:pt idx="15">
                  <c:v>1886</c:v>
                </c:pt>
                <c:pt idx="16">
                  <c:v>1887</c:v>
                </c:pt>
                <c:pt idx="17">
                  <c:v>1888</c:v>
                </c:pt>
                <c:pt idx="18">
                  <c:v>1889</c:v>
                </c:pt>
                <c:pt idx="19">
                  <c:v>1890</c:v>
                </c:pt>
                <c:pt idx="20">
                  <c:v>1891</c:v>
                </c:pt>
                <c:pt idx="21">
                  <c:v>1892</c:v>
                </c:pt>
                <c:pt idx="22">
                  <c:v>1893</c:v>
                </c:pt>
                <c:pt idx="23">
                  <c:v>1894</c:v>
                </c:pt>
                <c:pt idx="24">
                  <c:v>1895</c:v>
                </c:pt>
                <c:pt idx="25">
                  <c:v>1896</c:v>
                </c:pt>
                <c:pt idx="26">
                  <c:v>1897</c:v>
                </c:pt>
                <c:pt idx="27">
                  <c:v>1898</c:v>
                </c:pt>
                <c:pt idx="28">
                  <c:v>1899</c:v>
                </c:pt>
                <c:pt idx="29">
                  <c:v>1900</c:v>
                </c:pt>
                <c:pt idx="30">
                  <c:v>1901</c:v>
                </c:pt>
                <c:pt idx="31">
                  <c:v>1902</c:v>
                </c:pt>
                <c:pt idx="32">
                  <c:v>1903</c:v>
                </c:pt>
                <c:pt idx="33">
                  <c:v>1904</c:v>
                </c:pt>
                <c:pt idx="34">
                  <c:v>1905</c:v>
                </c:pt>
                <c:pt idx="35">
                  <c:v>1906</c:v>
                </c:pt>
                <c:pt idx="36">
                  <c:v>1907</c:v>
                </c:pt>
                <c:pt idx="37">
                  <c:v>1908</c:v>
                </c:pt>
                <c:pt idx="38">
                  <c:v>1909</c:v>
                </c:pt>
                <c:pt idx="39">
                  <c:v>1910</c:v>
                </c:pt>
                <c:pt idx="40">
                  <c:v>1911</c:v>
                </c:pt>
                <c:pt idx="41">
                  <c:v>1912</c:v>
                </c:pt>
                <c:pt idx="42">
                  <c:v>1913</c:v>
                </c:pt>
                <c:pt idx="43">
                  <c:v>1914</c:v>
                </c:pt>
                <c:pt idx="44">
                  <c:v>1915</c:v>
                </c:pt>
                <c:pt idx="45">
                  <c:v>1916</c:v>
                </c:pt>
                <c:pt idx="46">
                  <c:v>1917</c:v>
                </c:pt>
                <c:pt idx="47">
                  <c:v>1918</c:v>
                </c:pt>
                <c:pt idx="48">
                  <c:v>1919</c:v>
                </c:pt>
                <c:pt idx="49">
                  <c:v>1920</c:v>
                </c:pt>
                <c:pt idx="50">
                  <c:v>1921</c:v>
                </c:pt>
                <c:pt idx="51">
                  <c:v>1922</c:v>
                </c:pt>
                <c:pt idx="52">
                  <c:v>1923</c:v>
                </c:pt>
                <c:pt idx="53">
                  <c:v>1924</c:v>
                </c:pt>
                <c:pt idx="54">
                  <c:v>1925</c:v>
                </c:pt>
                <c:pt idx="55">
                  <c:v>1926</c:v>
                </c:pt>
                <c:pt idx="56">
                  <c:v>1927</c:v>
                </c:pt>
                <c:pt idx="57">
                  <c:v>1928</c:v>
                </c:pt>
                <c:pt idx="58">
                  <c:v>1929</c:v>
                </c:pt>
                <c:pt idx="59">
                  <c:v>1930</c:v>
                </c:pt>
                <c:pt idx="60">
                  <c:v>1931</c:v>
                </c:pt>
                <c:pt idx="61">
                  <c:v>1932</c:v>
                </c:pt>
                <c:pt idx="62">
                  <c:v>1933</c:v>
                </c:pt>
                <c:pt idx="63">
                  <c:v>1934</c:v>
                </c:pt>
                <c:pt idx="64">
                  <c:v>1935</c:v>
                </c:pt>
                <c:pt idx="65">
                  <c:v>1936</c:v>
                </c:pt>
                <c:pt idx="66">
                  <c:v>1937</c:v>
                </c:pt>
                <c:pt idx="67">
                  <c:v>1938</c:v>
                </c:pt>
                <c:pt idx="68">
                  <c:v>1939</c:v>
                </c:pt>
                <c:pt idx="69">
                  <c:v>1940</c:v>
                </c:pt>
                <c:pt idx="70">
                  <c:v>1941</c:v>
                </c:pt>
                <c:pt idx="71">
                  <c:v>1942</c:v>
                </c:pt>
                <c:pt idx="72">
                  <c:v>1943</c:v>
                </c:pt>
                <c:pt idx="73">
                  <c:v>1944</c:v>
                </c:pt>
                <c:pt idx="74">
                  <c:v>1945</c:v>
                </c:pt>
                <c:pt idx="75">
                  <c:v>1946</c:v>
                </c:pt>
                <c:pt idx="76">
                  <c:v>1947</c:v>
                </c:pt>
                <c:pt idx="77">
                  <c:v>1948</c:v>
                </c:pt>
                <c:pt idx="78">
                  <c:v>1949</c:v>
                </c:pt>
                <c:pt idx="79">
                  <c:v>1950</c:v>
                </c:pt>
                <c:pt idx="80">
                  <c:v>1951</c:v>
                </c:pt>
                <c:pt idx="81">
                  <c:v>1952</c:v>
                </c:pt>
                <c:pt idx="82">
                  <c:v>1953</c:v>
                </c:pt>
                <c:pt idx="83">
                  <c:v>1954</c:v>
                </c:pt>
                <c:pt idx="84">
                  <c:v>1955</c:v>
                </c:pt>
                <c:pt idx="85">
                  <c:v>1956</c:v>
                </c:pt>
                <c:pt idx="86">
                  <c:v>1957</c:v>
                </c:pt>
                <c:pt idx="87">
                  <c:v>1958</c:v>
                </c:pt>
                <c:pt idx="88">
                  <c:v>1959</c:v>
                </c:pt>
                <c:pt idx="89">
                  <c:v>1960</c:v>
                </c:pt>
                <c:pt idx="90">
                  <c:v>1961</c:v>
                </c:pt>
                <c:pt idx="91">
                  <c:v>1962</c:v>
                </c:pt>
                <c:pt idx="92">
                  <c:v>1963</c:v>
                </c:pt>
                <c:pt idx="93">
                  <c:v>1964</c:v>
                </c:pt>
                <c:pt idx="94">
                  <c:v>1965</c:v>
                </c:pt>
                <c:pt idx="95">
                  <c:v>1966</c:v>
                </c:pt>
                <c:pt idx="96">
                  <c:v>1967</c:v>
                </c:pt>
                <c:pt idx="97">
                  <c:v>1968</c:v>
                </c:pt>
                <c:pt idx="98">
                  <c:v>1969</c:v>
                </c:pt>
                <c:pt idx="99">
                  <c:v>1970</c:v>
                </c:pt>
                <c:pt idx="100">
                  <c:v>1971</c:v>
                </c:pt>
                <c:pt idx="101">
                  <c:v>1972</c:v>
                </c:pt>
                <c:pt idx="102">
                  <c:v>1973</c:v>
                </c:pt>
                <c:pt idx="103">
                  <c:v>1974</c:v>
                </c:pt>
                <c:pt idx="104">
                  <c:v>1975</c:v>
                </c:pt>
                <c:pt idx="105">
                  <c:v>1976</c:v>
                </c:pt>
                <c:pt idx="106">
                  <c:v>1977</c:v>
                </c:pt>
                <c:pt idx="107">
                  <c:v>1978</c:v>
                </c:pt>
                <c:pt idx="108">
                  <c:v>1979</c:v>
                </c:pt>
                <c:pt idx="109">
                  <c:v>1980</c:v>
                </c:pt>
                <c:pt idx="110">
                  <c:v>1981</c:v>
                </c:pt>
                <c:pt idx="111">
                  <c:v>1982</c:v>
                </c:pt>
                <c:pt idx="112">
                  <c:v>1983</c:v>
                </c:pt>
                <c:pt idx="113">
                  <c:v>1984</c:v>
                </c:pt>
                <c:pt idx="114">
                  <c:v>1985</c:v>
                </c:pt>
                <c:pt idx="115">
                  <c:v>1986</c:v>
                </c:pt>
                <c:pt idx="116">
                  <c:v>1987</c:v>
                </c:pt>
                <c:pt idx="117">
                  <c:v>1988</c:v>
                </c:pt>
                <c:pt idx="118">
                  <c:v>1989</c:v>
                </c:pt>
                <c:pt idx="119">
                  <c:v>1990</c:v>
                </c:pt>
                <c:pt idx="120">
                  <c:v>1991</c:v>
                </c:pt>
                <c:pt idx="121">
                  <c:v>1992</c:v>
                </c:pt>
                <c:pt idx="122">
                  <c:v>1993</c:v>
                </c:pt>
                <c:pt idx="123">
                  <c:v>1994</c:v>
                </c:pt>
                <c:pt idx="124">
                  <c:v>1995</c:v>
                </c:pt>
                <c:pt idx="125">
                  <c:v>1996</c:v>
                </c:pt>
                <c:pt idx="126">
                  <c:v>1997</c:v>
                </c:pt>
                <c:pt idx="127">
                  <c:v>1998</c:v>
                </c:pt>
                <c:pt idx="128">
                  <c:v>1999</c:v>
                </c:pt>
                <c:pt idx="129">
                  <c:v>2000</c:v>
                </c:pt>
                <c:pt idx="130">
                  <c:v>2001</c:v>
                </c:pt>
                <c:pt idx="131">
                  <c:v>2002</c:v>
                </c:pt>
                <c:pt idx="132">
                  <c:v>2003</c:v>
                </c:pt>
              </c:numCache>
            </c:numRef>
          </c:cat>
          <c:val>
            <c:numRef>
              <c:f>US!$F$3:$F$135</c:f>
              <c:numCache>
                <c:formatCode>General</c:formatCode>
                <c:ptCount val="133"/>
                <c:pt idx="0">
                  <c:v>2.380845489134626</c:v>
                </c:pt>
                <c:pt idx="1">
                  <c:v>1.521947326043906</c:v>
                </c:pt>
                <c:pt idx="2">
                  <c:v>2.4917441211708677</c:v>
                </c:pt>
                <c:pt idx="3">
                  <c:v>-2.9566070791800767</c:v>
                </c:pt>
                <c:pt idx="4">
                  <c:v>2.8224470399897492</c:v>
                </c:pt>
                <c:pt idx="5">
                  <c:v>-1.0863968915746018</c:v>
                </c:pt>
                <c:pt idx="6">
                  <c:v>0.97414686376762816</c:v>
                </c:pt>
                <c:pt idx="7">
                  <c:v>1.9483808213392428</c:v>
                </c:pt>
                <c:pt idx="8">
                  <c:v>9.9574945610335597</c:v>
                </c:pt>
                <c:pt idx="9">
                  <c:v>9.4355757755349821</c:v>
                </c:pt>
                <c:pt idx="10">
                  <c:v>0.98916161169582373</c:v>
                </c:pt>
                <c:pt idx="11">
                  <c:v>3.8100575675323411</c:v>
                </c:pt>
                <c:pt idx="12">
                  <c:v>1.8787504031108716E-2</c:v>
                </c:pt>
                <c:pt idx="13">
                  <c:v>-0.5483285488760985</c:v>
                </c:pt>
                <c:pt idx="14">
                  <c:v>-1.5155816925141559</c:v>
                </c:pt>
                <c:pt idx="15">
                  <c:v>0.73719643920726752</c:v>
                </c:pt>
                <c:pt idx="16">
                  <c:v>2.2522187738543438</c:v>
                </c:pt>
                <c:pt idx="17">
                  <c:v>-2.5707945596336192</c:v>
                </c:pt>
                <c:pt idx="18">
                  <c:v>4.0106711975879419</c:v>
                </c:pt>
                <c:pt idx="19">
                  <c:v>-0.6264402487239249</c:v>
                </c:pt>
                <c:pt idx="20">
                  <c:v>2.2219230416372571</c:v>
                </c:pt>
                <c:pt idx="21">
                  <c:v>7.519818544037606</c:v>
                </c:pt>
                <c:pt idx="22">
                  <c:v>-6.6948470669466307</c:v>
                </c:pt>
                <c:pt idx="23">
                  <c:v>-4.7324009800735594</c:v>
                </c:pt>
                <c:pt idx="24">
                  <c:v>9.9710548867946898</c:v>
                </c:pt>
                <c:pt idx="25">
                  <c:v>-3.8359997363130423</c:v>
                </c:pt>
                <c:pt idx="26">
                  <c:v>7.563437451100044</c:v>
                </c:pt>
                <c:pt idx="27">
                  <c:v>0.27081836787249408</c:v>
                </c:pt>
                <c:pt idx="28">
                  <c:v>7.1877636952014052</c:v>
                </c:pt>
                <c:pt idx="29">
                  <c:v>0.97301058633453064</c:v>
                </c:pt>
                <c:pt idx="30">
                  <c:v>9.1199045530481708</c:v>
                </c:pt>
                <c:pt idx="31">
                  <c:v>-0.96851183060899271</c:v>
                </c:pt>
                <c:pt idx="32">
                  <c:v>2.9467343945036637</c:v>
                </c:pt>
                <c:pt idx="33">
                  <c:v>-3.1062542525607402</c:v>
                </c:pt>
                <c:pt idx="34">
                  <c:v>5.2756588792210586</c:v>
                </c:pt>
                <c:pt idx="35">
                  <c:v>9.4128591250124689</c:v>
                </c:pt>
                <c:pt idx="36">
                  <c:v>-0.2802414671702933</c:v>
                </c:pt>
                <c:pt idx="37">
                  <c:v>-9.9562757885674937</c:v>
                </c:pt>
                <c:pt idx="38">
                  <c:v>10.017945454092848</c:v>
                </c:pt>
                <c:pt idx="39">
                  <c:v>-1.0714564470879802</c:v>
                </c:pt>
                <c:pt idx="40">
                  <c:v>1.6509380306685721</c:v>
                </c:pt>
                <c:pt idx="41">
                  <c:v>3.0722211786493752</c:v>
                </c:pt>
                <c:pt idx="42">
                  <c:v>1.9234145271479119</c:v>
                </c:pt>
                <c:pt idx="43">
                  <c:v>-9.4614964072157228</c:v>
                </c:pt>
                <c:pt idx="44">
                  <c:v>1.3542145872132041</c:v>
                </c:pt>
                <c:pt idx="45">
                  <c:v>12.22197246554034</c:v>
                </c:pt>
                <c:pt idx="46">
                  <c:v>-3.8645886511842917</c:v>
                </c:pt>
                <c:pt idx="47">
                  <c:v>7.8366642636795234</c:v>
                </c:pt>
                <c:pt idx="48">
                  <c:v>0.37855023814902128</c:v>
                </c:pt>
                <c:pt idx="49">
                  <c:v>-2.2547528727856192</c:v>
                </c:pt>
                <c:pt idx="50">
                  <c:v>-4.1350907126345424</c:v>
                </c:pt>
                <c:pt idx="51">
                  <c:v>4.0789208045785781</c:v>
                </c:pt>
                <c:pt idx="52">
                  <c:v>11.270270299339501</c:v>
                </c:pt>
                <c:pt idx="53">
                  <c:v>1.1088486460693738</c:v>
                </c:pt>
                <c:pt idx="54">
                  <c:v>0.80012503122041212</c:v>
                </c:pt>
                <c:pt idx="55">
                  <c:v>5.0939510624593689</c:v>
                </c:pt>
                <c:pt idx="56">
                  <c:v>-0.39293442342459978</c:v>
                </c:pt>
                <c:pt idx="57">
                  <c:v>-0.10877366900198079</c:v>
                </c:pt>
                <c:pt idx="58">
                  <c:v>5.0138436558414314</c:v>
                </c:pt>
                <c:pt idx="59">
                  <c:v>-9.9440075158683268</c:v>
                </c:pt>
                <c:pt idx="60">
                  <c:v>-8.3916017832396186</c:v>
                </c:pt>
                <c:pt idx="61">
                  <c:v>-13.757694271062476</c:v>
                </c:pt>
                <c:pt idx="62">
                  <c:v>-2.6780869266394118</c:v>
                </c:pt>
                <c:pt idx="63">
                  <c:v>7.0483163688184245</c:v>
                </c:pt>
                <c:pt idx="64">
                  <c:v>6.9076546565596955</c:v>
                </c:pt>
                <c:pt idx="65">
                  <c:v>13.482123360948517</c:v>
                </c:pt>
                <c:pt idx="66">
                  <c:v>3.6467107274225956</c:v>
                </c:pt>
                <c:pt idx="67">
                  <c:v>-4.7223961007066304</c:v>
                </c:pt>
                <c:pt idx="68">
                  <c:v>7.0887035090261108</c:v>
                </c:pt>
                <c:pt idx="69">
                  <c:v>6.8419673362842488</c:v>
                </c:pt>
                <c:pt idx="70">
                  <c:v>17.062878576394084</c:v>
                </c:pt>
                <c:pt idx="71">
                  <c:v>18.711691281089212</c:v>
                </c:pt>
                <c:pt idx="72">
                  <c:v>18.242964728548731</c:v>
                </c:pt>
                <c:pt idx="73">
                  <c:v>7.0781902091523801</c:v>
                </c:pt>
                <c:pt idx="74">
                  <c:v>-5.0659152442396245</c:v>
                </c:pt>
                <c:pt idx="75">
                  <c:v>-21.455121749514849</c:v>
                </c:pt>
                <c:pt idx="76">
                  <c:v>-3.3767970083832384</c:v>
                </c:pt>
                <c:pt idx="77">
                  <c:v>2.0095429065087167</c:v>
                </c:pt>
                <c:pt idx="78">
                  <c:v>-1.3328600558338437</c:v>
                </c:pt>
                <c:pt idx="79">
                  <c:v>6.9054248040419015</c:v>
                </c:pt>
                <c:pt idx="80">
                  <c:v>5.803559120340914</c:v>
                </c:pt>
                <c:pt idx="81">
                  <c:v>1.9700812726719041</c:v>
                </c:pt>
                <c:pt idx="82">
                  <c:v>2.87976448780939</c:v>
                </c:pt>
                <c:pt idx="83">
                  <c:v>-2.388664856902373</c:v>
                </c:pt>
                <c:pt idx="84">
                  <c:v>5.1910486384405603</c:v>
                </c:pt>
                <c:pt idx="85">
                  <c:v>0.15993096801227219</c:v>
                </c:pt>
                <c:pt idx="86">
                  <c:v>5.2267120432151433E-2</c:v>
                </c:pt>
                <c:pt idx="87">
                  <c:v>-2.6507241866849092</c:v>
                </c:pt>
                <c:pt idx="88">
                  <c:v>5.6407475608108779</c:v>
                </c:pt>
                <c:pt idx="89">
                  <c:v>0.87537641856091564</c:v>
                </c:pt>
                <c:pt idx="90">
                  <c:v>0.64667940609264019</c:v>
                </c:pt>
                <c:pt idx="91">
                  <c:v>4.4138027912612534</c:v>
                </c:pt>
                <c:pt idx="92">
                  <c:v>2.8337373127812882</c:v>
                </c:pt>
                <c:pt idx="93">
                  <c:v>4.3310830686522737</c:v>
                </c:pt>
                <c:pt idx="94">
                  <c:v>5.0587741334016973</c:v>
                </c:pt>
                <c:pt idx="95">
                  <c:v>5.3270797359908393</c:v>
                </c:pt>
                <c:pt idx="96">
                  <c:v>1.3903376133189924</c:v>
                </c:pt>
                <c:pt idx="97">
                  <c:v>3.7188227483027689</c:v>
                </c:pt>
                <c:pt idx="98">
                  <c:v>2.1292544727580736</c:v>
                </c:pt>
                <c:pt idx="99">
                  <c:v>-0.98529877971017732</c:v>
                </c:pt>
                <c:pt idx="100">
                  <c:v>1.8260516027189537</c:v>
                </c:pt>
                <c:pt idx="101">
                  <c:v>4.1790127916937134</c:v>
                </c:pt>
                <c:pt idx="102">
                  <c:v>4.6756261039261924</c:v>
                </c:pt>
                <c:pt idx="103">
                  <c:v>-1.1868251584024099</c:v>
                </c:pt>
                <c:pt idx="104">
                  <c:v>-1.2590726589632422</c:v>
                </c:pt>
                <c:pt idx="105">
                  <c:v>4.2463122701699048</c:v>
                </c:pt>
                <c:pt idx="106">
                  <c:v>3.4840245601333382</c:v>
                </c:pt>
                <c:pt idx="107">
                  <c:v>4.5909500626525475</c:v>
                </c:pt>
                <c:pt idx="108">
                  <c:v>2.2664900265679879</c:v>
                </c:pt>
                <c:pt idx="109">
                  <c:v>-1.1284400815190201</c:v>
                </c:pt>
                <c:pt idx="110">
                  <c:v>1.4974577454465581</c:v>
                </c:pt>
                <c:pt idx="111">
                  <c:v>-2.8131476934496527</c:v>
                </c:pt>
                <c:pt idx="112">
                  <c:v>3.2471062643300646</c:v>
                </c:pt>
                <c:pt idx="113">
                  <c:v>6.3557123200899275</c:v>
                </c:pt>
                <c:pt idx="114">
                  <c:v>2.955154280724591</c:v>
                </c:pt>
                <c:pt idx="115">
                  <c:v>2.5040035542933219</c:v>
                </c:pt>
                <c:pt idx="116">
                  <c:v>2.5975041950579612</c:v>
                </c:pt>
                <c:pt idx="117">
                  <c:v>3.2667429455855546</c:v>
                </c:pt>
                <c:pt idx="118">
                  <c:v>2.4882242982547242</c:v>
                </c:pt>
                <c:pt idx="119">
                  <c:v>0.61268937649600841</c:v>
                </c:pt>
                <c:pt idx="120">
                  <c:v>-1.5173373470368399</c:v>
                </c:pt>
                <c:pt idx="121">
                  <c:v>1.9676989477904088</c:v>
                </c:pt>
                <c:pt idx="122">
                  <c:v>1.3647250097294137</c:v>
                </c:pt>
                <c:pt idx="123">
                  <c:v>2.805546816577233</c:v>
                </c:pt>
                <c:pt idx="124">
                  <c:v>1.3367305145660919</c:v>
                </c:pt>
                <c:pt idx="125">
                  <c:v>2.5486530756851864</c:v>
                </c:pt>
                <c:pt idx="126">
                  <c:v>3.255327635575024</c:v>
                </c:pt>
                <c:pt idx="127">
                  <c:v>2.9666750652615397</c:v>
                </c:pt>
                <c:pt idx="128">
                  <c:v>3.2601257668642787</c:v>
                </c:pt>
                <c:pt idx="129">
                  <c:v>2.5433412470685997</c:v>
                </c:pt>
                <c:pt idx="130">
                  <c:v>-0.19845008879853329</c:v>
                </c:pt>
                <c:pt idx="131">
                  <c:v>0.66199061744640653</c:v>
                </c:pt>
                <c:pt idx="132">
                  <c:v>1.7613479075135707</c:v>
                </c:pt>
              </c:numCache>
            </c:numRef>
          </c:val>
        </c:ser>
        <c:marker val="1"/>
        <c:axId val="95241728"/>
        <c:axId val="95243648"/>
      </c:lineChart>
      <c:catAx>
        <c:axId val="95241728"/>
        <c:scaling>
          <c:orientation val="minMax"/>
        </c:scaling>
        <c:axPos val="b"/>
        <c:numFmt formatCode="General" sourceLinked="1"/>
        <c:tickLblPos val="nextTo"/>
        <c:crossAx val="95243648"/>
        <c:crosses val="autoZero"/>
        <c:auto val="1"/>
        <c:lblAlgn val="ctr"/>
        <c:lblOffset val="100"/>
      </c:catAx>
      <c:valAx>
        <c:axId val="95243648"/>
        <c:scaling>
          <c:orientation val="minMax"/>
          <c:max val="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952417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lineChart>
        <c:grouping val="standard"/>
        <c:ser>
          <c:idx val="0"/>
          <c:order val="0"/>
          <c:tx>
            <c:strRef>
              <c:f>Canada!$F$2</c:f>
              <c:strCache>
                <c:ptCount val="1"/>
                <c:pt idx="0">
                  <c:v>Canada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Canada!$E$3:$E$135</c:f>
              <c:numCache>
                <c:formatCode>General</c:formatCode>
                <c:ptCount val="133"/>
                <c:pt idx="0">
                  <c:v>1871</c:v>
                </c:pt>
                <c:pt idx="1">
                  <c:v>1872</c:v>
                </c:pt>
                <c:pt idx="2">
                  <c:v>1873</c:v>
                </c:pt>
                <c:pt idx="3">
                  <c:v>1874</c:v>
                </c:pt>
                <c:pt idx="4">
                  <c:v>1875</c:v>
                </c:pt>
                <c:pt idx="5">
                  <c:v>1876</c:v>
                </c:pt>
                <c:pt idx="6">
                  <c:v>1877</c:v>
                </c:pt>
                <c:pt idx="7">
                  <c:v>1878</c:v>
                </c:pt>
                <c:pt idx="8">
                  <c:v>1879</c:v>
                </c:pt>
                <c:pt idx="9">
                  <c:v>1880</c:v>
                </c:pt>
                <c:pt idx="10">
                  <c:v>1881</c:v>
                </c:pt>
                <c:pt idx="11">
                  <c:v>1882</c:v>
                </c:pt>
                <c:pt idx="12">
                  <c:v>1883</c:v>
                </c:pt>
                <c:pt idx="13">
                  <c:v>1884</c:v>
                </c:pt>
                <c:pt idx="14">
                  <c:v>1885</c:v>
                </c:pt>
                <c:pt idx="15">
                  <c:v>1886</c:v>
                </c:pt>
                <c:pt idx="16">
                  <c:v>1887</c:v>
                </c:pt>
                <c:pt idx="17">
                  <c:v>1888</c:v>
                </c:pt>
                <c:pt idx="18">
                  <c:v>1889</c:v>
                </c:pt>
                <c:pt idx="19">
                  <c:v>1890</c:v>
                </c:pt>
                <c:pt idx="20">
                  <c:v>1891</c:v>
                </c:pt>
                <c:pt idx="21">
                  <c:v>1892</c:v>
                </c:pt>
                <c:pt idx="22">
                  <c:v>1893</c:v>
                </c:pt>
                <c:pt idx="23">
                  <c:v>1894</c:v>
                </c:pt>
                <c:pt idx="24">
                  <c:v>1895</c:v>
                </c:pt>
                <c:pt idx="25">
                  <c:v>1896</c:v>
                </c:pt>
                <c:pt idx="26">
                  <c:v>1897</c:v>
                </c:pt>
                <c:pt idx="27">
                  <c:v>1898</c:v>
                </c:pt>
                <c:pt idx="28">
                  <c:v>1899</c:v>
                </c:pt>
                <c:pt idx="29">
                  <c:v>1900</c:v>
                </c:pt>
                <c:pt idx="30">
                  <c:v>1901</c:v>
                </c:pt>
                <c:pt idx="31">
                  <c:v>1902</c:v>
                </c:pt>
                <c:pt idx="32">
                  <c:v>1903</c:v>
                </c:pt>
                <c:pt idx="33">
                  <c:v>1904</c:v>
                </c:pt>
                <c:pt idx="34">
                  <c:v>1905</c:v>
                </c:pt>
                <c:pt idx="35">
                  <c:v>1906</c:v>
                </c:pt>
                <c:pt idx="36">
                  <c:v>1907</c:v>
                </c:pt>
                <c:pt idx="37">
                  <c:v>1908</c:v>
                </c:pt>
                <c:pt idx="38">
                  <c:v>1909</c:v>
                </c:pt>
                <c:pt idx="39">
                  <c:v>1910</c:v>
                </c:pt>
                <c:pt idx="40">
                  <c:v>1911</c:v>
                </c:pt>
                <c:pt idx="41">
                  <c:v>1912</c:v>
                </c:pt>
                <c:pt idx="42">
                  <c:v>1913</c:v>
                </c:pt>
                <c:pt idx="43">
                  <c:v>1914</c:v>
                </c:pt>
                <c:pt idx="44">
                  <c:v>1915</c:v>
                </c:pt>
                <c:pt idx="45">
                  <c:v>1916</c:v>
                </c:pt>
                <c:pt idx="46">
                  <c:v>1917</c:v>
                </c:pt>
                <c:pt idx="47">
                  <c:v>1918</c:v>
                </c:pt>
                <c:pt idx="48">
                  <c:v>1919</c:v>
                </c:pt>
                <c:pt idx="49">
                  <c:v>1920</c:v>
                </c:pt>
                <c:pt idx="50">
                  <c:v>1921</c:v>
                </c:pt>
                <c:pt idx="51">
                  <c:v>1922</c:v>
                </c:pt>
                <c:pt idx="52">
                  <c:v>1923</c:v>
                </c:pt>
                <c:pt idx="53">
                  <c:v>1924</c:v>
                </c:pt>
                <c:pt idx="54">
                  <c:v>1925</c:v>
                </c:pt>
                <c:pt idx="55">
                  <c:v>1926</c:v>
                </c:pt>
                <c:pt idx="56">
                  <c:v>1927</c:v>
                </c:pt>
                <c:pt idx="57">
                  <c:v>1928</c:v>
                </c:pt>
                <c:pt idx="58">
                  <c:v>1929</c:v>
                </c:pt>
                <c:pt idx="59">
                  <c:v>1930</c:v>
                </c:pt>
                <c:pt idx="60">
                  <c:v>1931</c:v>
                </c:pt>
                <c:pt idx="61">
                  <c:v>1932</c:v>
                </c:pt>
                <c:pt idx="62">
                  <c:v>1933</c:v>
                </c:pt>
                <c:pt idx="63">
                  <c:v>1934</c:v>
                </c:pt>
                <c:pt idx="64">
                  <c:v>1935</c:v>
                </c:pt>
                <c:pt idx="65">
                  <c:v>1936</c:v>
                </c:pt>
                <c:pt idx="66">
                  <c:v>1937</c:v>
                </c:pt>
                <c:pt idx="67">
                  <c:v>1938</c:v>
                </c:pt>
                <c:pt idx="68">
                  <c:v>1939</c:v>
                </c:pt>
                <c:pt idx="69">
                  <c:v>1940</c:v>
                </c:pt>
                <c:pt idx="70">
                  <c:v>1941</c:v>
                </c:pt>
                <c:pt idx="71">
                  <c:v>1942</c:v>
                </c:pt>
                <c:pt idx="72">
                  <c:v>1943</c:v>
                </c:pt>
                <c:pt idx="73">
                  <c:v>1944</c:v>
                </c:pt>
                <c:pt idx="74">
                  <c:v>1945</c:v>
                </c:pt>
                <c:pt idx="75">
                  <c:v>1946</c:v>
                </c:pt>
                <c:pt idx="76">
                  <c:v>1947</c:v>
                </c:pt>
                <c:pt idx="77">
                  <c:v>1948</c:v>
                </c:pt>
                <c:pt idx="78">
                  <c:v>1949</c:v>
                </c:pt>
                <c:pt idx="79">
                  <c:v>1950</c:v>
                </c:pt>
                <c:pt idx="80">
                  <c:v>1951</c:v>
                </c:pt>
                <c:pt idx="81">
                  <c:v>1952</c:v>
                </c:pt>
                <c:pt idx="82">
                  <c:v>1953</c:v>
                </c:pt>
                <c:pt idx="83">
                  <c:v>1954</c:v>
                </c:pt>
                <c:pt idx="84">
                  <c:v>1955</c:v>
                </c:pt>
                <c:pt idx="85">
                  <c:v>1956</c:v>
                </c:pt>
                <c:pt idx="86">
                  <c:v>1957</c:v>
                </c:pt>
                <c:pt idx="87">
                  <c:v>1958</c:v>
                </c:pt>
                <c:pt idx="88">
                  <c:v>1959</c:v>
                </c:pt>
                <c:pt idx="89">
                  <c:v>1960</c:v>
                </c:pt>
                <c:pt idx="90">
                  <c:v>1961</c:v>
                </c:pt>
                <c:pt idx="91">
                  <c:v>1962</c:v>
                </c:pt>
                <c:pt idx="92">
                  <c:v>1963</c:v>
                </c:pt>
                <c:pt idx="93">
                  <c:v>1964</c:v>
                </c:pt>
                <c:pt idx="94">
                  <c:v>1965</c:v>
                </c:pt>
                <c:pt idx="95">
                  <c:v>1966</c:v>
                </c:pt>
                <c:pt idx="96">
                  <c:v>1967</c:v>
                </c:pt>
                <c:pt idx="97">
                  <c:v>1968</c:v>
                </c:pt>
                <c:pt idx="98">
                  <c:v>1969</c:v>
                </c:pt>
                <c:pt idx="99">
                  <c:v>1970</c:v>
                </c:pt>
                <c:pt idx="100">
                  <c:v>1971</c:v>
                </c:pt>
                <c:pt idx="101">
                  <c:v>1972</c:v>
                </c:pt>
                <c:pt idx="102">
                  <c:v>1973</c:v>
                </c:pt>
                <c:pt idx="103">
                  <c:v>1974</c:v>
                </c:pt>
                <c:pt idx="104">
                  <c:v>1975</c:v>
                </c:pt>
                <c:pt idx="105">
                  <c:v>1976</c:v>
                </c:pt>
                <c:pt idx="106">
                  <c:v>1977</c:v>
                </c:pt>
                <c:pt idx="107">
                  <c:v>1978</c:v>
                </c:pt>
                <c:pt idx="108">
                  <c:v>1979</c:v>
                </c:pt>
                <c:pt idx="109">
                  <c:v>1980</c:v>
                </c:pt>
                <c:pt idx="110">
                  <c:v>1981</c:v>
                </c:pt>
                <c:pt idx="111">
                  <c:v>1982</c:v>
                </c:pt>
                <c:pt idx="112">
                  <c:v>1983</c:v>
                </c:pt>
                <c:pt idx="113">
                  <c:v>1984</c:v>
                </c:pt>
                <c:pt idx="114">
                  <c:v>1985</c:v>
                </c:pt>
                <c:pt idx="115">
                  <c:v>1986</c:v>
                </c:pt>
                <c:pt idx="116">
                  <c:v>1987</c:v>
                </c:pt>
                <c:pt idx="117">
                  <c:v>1988</c:v>
                </c:pt>
                <c:pt idx="118">
                  <c:v>1989</c:v>
                </c:pt>
                <c:pt idx="119">
                  <c:v>1990</c:v>
                </c:pt>
                <c:pt idx="120">
                  <c:v>1991</c:v>
                </c:pt>
                <c:pt idx="121">
                  <c:v>1992</c:v>
                </c:pt>
                <c:pt idx="122">
                  <c:v>1993</c:v>
                </c:pt>
                <c:pt idx="123">
                  <c:v>1994</c:v>
                </c:pt>
                <c:pt idx="124">
                  <c:v>1995</c:v>
                </c:pt>
                <c:pt idx="125">
                  <c:v>1996</c:v>
                </c:pt>
                <c:pt idx="126">
                  <c:v>1997</c:v>
                </c:pt>
                <c:pt idx="127">
                  <c:v>1998</c:v>
                </c:pt>
                <c:pt idx="128">
                  <c:v>1999</c:v>
                </c:pt>
                <c:pt idx="129">
                  <c:v>2000</c:v>
                </c:pt>
                <c:pt idx="130">
                  <c:v>2001</c:v>
                </c:pt>
                <c:pt idx="131">
                  <c:v>2002</c:v>
                </c:pt>
                <c:pt idx="132">
                  <c:v>2003</c:v>
                </c:pt>
              </c:numCache>
            </c:numRef>
          </c:cat>
          <c:val>
            <c:numRef>
              <c:f>Canada!$F$3:$F$135</c:f>
              <c:numCache>
                <c:formatCode>0.0</c:formatCode>
                <c:ptCount val="133"/>
                <c:pt idx="0">
                  <c:v>3.5409000457315489</c:v>
                </c:pt>
                <c:pt idx="1">
                  <c:v>-2.8113965664191078</c:v>
                </c:pt>
                <c:pt idx="2">
                  <c:v>8.0154100696834778</c:v>
                </c:pt>
                <c:pt idx="3">
                  <c:v>0.64266335608557834</c:v>
                </c:pt>
                <c:pt idx="4">
                  <c:v>-3.762672654283187</c:v>
                </c:pt>
                <c:pt idx="5">
                  <c:v>-8.0186437835420534</c:v>
                </c:pt>
                <c:pt idx="6">
                  <c:v>5.2729100549959602</c:v>
                </c:pt>
                <c:pt idx="7">
                  <c:v>-5.2238568117763249</c:v>
                </c:pt>
                <c:pt idx="8">
                  <c:v>7.8201769515481088</c:v>
                </c:pt>
                <c:pt idx="9">
                  <c:v>2.8694836938324584</c:v>
                </c:pt>
                <c:pt idx="10">
                  <c:v>12.318540678814509</c:v>
                </c:pt>
                <c:pt idx="11">
                  <c:v>3.4073011154956743</c:v>
                </c:pt>
                <c:pt idx="12">
                  <c:v>-0.88694852941176416</c:v>
                </c:pt>
                <c:pt idx="13">
                  <c:v>6.7245511689955997</c:v>
                </c:pt>
                <c:pt idx="14">
                  <c:v>-7.0877679862256304</c:v>
                </c:pt>
                <c:pt idx="15">
                  <c:v>0.11747603542519003</c:v>
                </c:pt>
                <c:pt idx="16">
                  <c:v>2.151785714285718</c:v>
                </c:pt>
                <c:pt idx="17">
                  <c:v>6.0852348419109745</c:v>
                </c:pt>
                <c:pt idx="18">
                  <c:v>-0.43059377382886405</c:v>
                </c:pt>
                <c:pt idx="19">
                  <c:v>6.2146771149414688</c:v>
                </c:pt>
                <c:pt idx="20">
                  <c:v>1.2760413539702768</c:v>
                </c:pt>
                <c:pt idx="21">
                  <c:v>-1.5729042939927012</c:v>
                </c:pt>
                <c:pt idx="22">
                  <c:v>-1.5665328362489457</c:v>
                </c:pt>
                <c:pt idx="23">
                  <c:v>3.7177588494135287</c:v>
                </c:pt>
                <c:pt idx="24">
                  <c:v>-2.0449102041149949</c:v>
                </c:pt>
                <c:pt idx="25">
                  <c:v>-3.4790812866703882</c:v>
                </c:pt>
                <c:pt idx="26">
                  <c:v>9.74607075035596</c:v>
                </c:pt>
                <c:pt idx="27">
                  <c:v>2.8645186864369951</c:v>
                </c:pt>
                <c:pt idx="28">
                  <c:v>8.2122134827540236</c:v>
                </c:pt>
                <c:pt idx="29">
                  <c:v>4.1368777708190727</c:v>
                </c:pt>
                <c:pt idx="30">
                  <c:v>6.3721574668106618</c:v>
                </c:pt>
                <c:pt idx="31">
                  <c:v>7.5610186904096484</c:v>
                </c:pt>
                <c:pt idx="32">
                  <c:v>8.1162846885020845E-2</c:v>
                </c:pt>
                <c:pt idx="33">
                  <c:v>-1.6217719220722433</c:v>
                </c:pt>
                <c:pt idx="34">
                  <c:v>8.6064126369957776</c:v>
                </c:pt>
                <c:pt idx="35">
                  <c:v>7.9844044280248552</c:v>
                </c:pt>
                <c:pt idx="36">
                  <c:v>0.74471478597994656</c:v>
                </c:pt>
                <c:pt idx="37">
                  <c:v>-7.814215670940885</c:v>
                </c:pt>
                <c:pt idx="38">
                  <c:v>7.7696470809813736</c:v>
                </c:pt>
                <c:pt idx="39">
                  <c:v>5.6152277141539404</c:v>
                </c:pt>
                <c:pt idx="40">
                  <c:v>3.61005905997418</c:v>
                </c:pt>
                <c:pt idx="41">
                  <c:v>3.9072197531910282</c:v>
                </c:pt>
                <c:pt idx="42">
                  <c:v>1.5908686353361119</c:v>
                </c:pt>
                <c:pt idx="43">
                  <c:v>-9.4783640182874205</c:v>
                </c:pt>
                <c:pt idx="44">
                  <c:v>5.1574918907545175</c:v>
                </c:pt>
                <c:pt idx="45">
                  <c:v>9.7622853522257547</c:v>
                </c:pt>
                <c:pt idx="46">
                  <c:v>3.3246263496957593</c:v>
                </c:pt>
                <c:pt idx="47">
                  <c:v>-7.4988047782008165</c:v>
                </c:pt>
                <c:pt idx="48">
                  <c:v>-9.4863801432836556</c:v>
                </c:pt>
                <c:pt idx="49">
                  <c:v>-3.9276757282235417</c:v>
                </c:pt>
                <c:pt idx="50">
                  <c:v>-13.064072446075043</c:v>
                </c:pt>
                <c:pt idx="51">
                  <c:v>12.991779131905712</c:v>
                </c:pt>
                <c:pt idx="52">
                  <c:v>4.8195384875979217</c:v>
                </c:pt>
                <c:pt idx="53">
                  <c:v>2.6703628905991435E-2</c:v>
                </c:pt>
                <c:pt idx="54">
                  <c:v>9.1338820035958079</c:v>
                </c:pt>
                <c:pt idx="55">
                  <c:v>3.6122477531436976</c:v>
                </c:pt>
                <c:pt idx="56">
                  <c:v>7.7815183491773015</c:v>
                </c:pt>
                <c:pt idx="57">
                  <c:v>6.6967808089802556</c:v>
                </c:pt>
                <c:pt idx="58">
                  <c:v>-2.052430917147253</c:v>
                </c:pt>
                <c:pt idx="59">
                  <c:v>-5.0309766345483951</c:v>
                </c:pt>
                <c:pt idx="60">
                  <c:v>-16.77360722341475</c:v>
                </c:pt>
                <c:pt idx="61">
                  <c:v>-8.2983378351372163</c:v>
                </c:pt>
                <c:pt idx="62">
                  <c:v>-8.1996584380054394</c:v>
                </c:pt>
                <c:pt idx="63">
                  <c:v>9.5129033978402564</c:v>
                </c:pt>
                <c:pt idx="64">
                  <c:v>7.0331445555095673</c:v>
                </c:pt>
                <c:pt idx="65">
                  <c:v>4.3937603503555707</c:v>
                </c:pt>
                <c:pt idx="66">
                  <c:v>8.4671925511763906</c:v>
                </c:pt>
                <c:pt idx="67">
                  <c:v>1.6206667934313379</c:v>
                </c:pt>
                <c:pt idx="68">
                  <c:v>4.8883911362151764</c:v>
                </c:pt>
                <c:pt idx="69">
                  <c:v>12.585936890806535</c:v>
                </c:pt>
                <c:pt idx="70">
                  <c:v>12.714059733447565</c:v>
                </c:pt>
                <c:pt idx="71">
                  <c:v>16.239404594682064</c:v>
                </c:pt>
                <c:pt idx="72">
                  <c:v>3.2613453299835031</c:v>
                </c:pt>
                <c:pt idx="73">
                  <c:v>2.4756787564498577</c:v>
                </c:pt>
                <c:pt idx="74">
                  <c:v>-4.1599730673445805</c:v>
                </c:pt>
                <c:pt idx="75">
                  <c:v>-2.8278511811939548</c:v>
                </c:pt>
                <c:pt idx="76">
                  <c:v>2.2646328740511383</c:v>
                </c:pt>
                <c:pt idx="77">
                  <c:v>-0.32287978418478419</c:v>
                </c:pt>
                <c:pt idx="78">
                  <c:v>-1.7602113344848801E-2</c:v>
                </c:pt>
                <c:pt idx="79">
                  <c:v>3.2190924931181017</c:v>
                </c:pt>
                <c:pt idx="80">
                  <c:v>3.3190856327765186</c:v>
                </c:pt>
                <c:pt idx="81">
                  <c:v>3.9761780176750827</c:v>
                </c:pt>
                <c:pt idx="82">
                  <c:v>1.9305912729488226</c:v>
                </c:pt>
                <c:pt idx="83">
                  <c:v>-3.5675222136721279</c:v>
                </c:pt>
                <c:pt idx="84">
                  <c:v>6.5177935879872564</c:v>
                </c:pt>
                <c:pt idx="85">
                  <c:v>5.4954371745923991</c:v>
                </c:pt>
                <c:pt idx="86">
                  <c:v>-0.52247343577297956</c:v>
                </c:pt>
                <c:pt idx="87">
                  <c:v>-0.84499841022383204</c:v>
                </c:pt>
                <c:pt idx="88">
                  <c:v>1.6665319678614041</c:v>
                </c:pt>
                <c:pt idx="89">
                  <c:v>0.87907669933436605</c:v>
                </c:pt>
                <c:pt idx="90">
                  <c:v>0.91673586221922265</c:v>
                </c:pt>
                <c:pt idx="91">
                  <c:v>5.0286104718780509</c:v>
                </c:pt>
                <c:pt idx="92">
                  <c:v>3.1203532999839592</c:v>
                </c:pt>
                <c:pt idx="93">
                  <c:v>4.5260856061402936</c:v>
                </c:pt>
                <c:pt idx="94">
                  <c:v>4.7358247542209781</c:v>
                </c:pt>
                <c:pt idx="95">
                  <c:v>4.5184969666435695</c:v>
                </c:pt>
                <c:pt idx="96">
                  <c:v>1.2071373269855681</c:v>
                </c:pt>
                <c:pt idx="97">
                  <c:v>3.6178401496641612</c:v>
                </c:pt>
                <c:pt idx="98">
                  <c:v>3.7745945483332712</c:v>
                </c:pt>
                <c:pt idx="99">
                  <c:v>1.1596223270984964</c:v>
                </c:pt>
                <c:pt idx="100">
                  <c:v>4.2441025389559908</c:v>
                </c:pt>
                <c:pt idx="101">
                  <c:v>4.0644138334162356</c:v>
                </c:pt>
                <c:pt idx="102">
                  <c:v>5.8550494588513118</c:v>
                </c:pt>
                <c:pt idx="103">
                  <c:v>2.6506464365849567</c:v>
                </c:pt>
                <c:pt idx="104">
                  <c:v>0.78546945421792991</c:v>
                </c:pt>
                <c:pt idx="105">
                  <c:v>4.0941504013321222</c:v>
                </c:pt>
                <c:pt idx="106">
                  <c:v>2.1492449620537304</c:v>
                </c:pt>
                <c:pt idx="107">
                  <c:v>3.0055128249578025</c:v>
                </c:pt>
                <c:pt idx="108">
                  <c:v>3.1246087879130244</c:v>
                </c:pt>
                <c:pt idx="109">
                  <c:v>3.4391215048041691E-2</c:v>
                </c:pt>
                <c:pt idx="110">
                  <c:v>1.8345004566421219</c:v>
                </c:pt>
                <c:pt idx="111">
                  <c:v>-4.2072933087237407</c:v>
                </c:pt>
                <c:pt idx="112">
                  <c:v>1.8822495116235864</c:v>
                </c:pt>
                <c:pt idx="113">
                  <c:v>4.7237615100012613</c:v>
                </c:pt>
                <c:pt idx="114">
                  <c:v>4.4324779967735806</c:v>
                </c:pt>
                <c:pt idx="115">
                  <c:v>1.5927307274733751</c:v>
                </c:pt>
                <c:pt idx="116">
                  <c:v>2.7211275013091036</c:v>
                </c:pt>
                <c:pt idx="117">
                  <c:v>3.5149155313205989</c:v>
                </c:pt>
                <c:pt idx="118">
                  <c:v>0.60764425774810327</c:v>
                </c:pt>
                <c:pt idx="119">
                  <c:v>-1.235569108026177</c:v>
                </c:pt>
                <c:pt idx="120">
                  <c:v>-3.2704179522246131</c:v>
                </c:pt>
                <c:pt idx="121">
                  <c:v>-0.56135297374542348</c:v>
                </c:pt>
                <c:pt idx="122">
                  <c:v>0.93959001156673261</c:v>
                </c:pt>
                <c:pt idx="123">
                  <c:v>3.5859135804380213</c:v>
                </c:pt>
                <c:pt idx="124">
                  <c:v>1.545767577245472</c:v>
                </c:pt>
                <c:pt idx="125">
                  <c:v>0.37599146575243703</c:v>
                </c:pt>
                <c:pt idx="126">
                  <c:v>3.1347979526219927</c:v>
                </c:pt>
                <c:pt idx="127">
                  <c:v>2.9831237451984998</c:v>
                </c:pt>
                <c:pt idx="128">
                  <c:v>4.4906876301244587</c:v>
                </c:pt>
                <c:pt idx="129">
                  <c:v>4.171235524079731</c:v>
                </c:pt>
                <c:pt idx="130">
                  <c:v>0.75213920445452809</c:v>
                </c:pt>
                <c:pt idx="131">
                  <c:v>2.0691121382805635</c:v>
                </c:pt>
                <c:pt idx="132">
                  <c:v>1.0229236119286718</c:v>
                </c:pt>
              </c:numCache>
            </c:numRef>
          </c:val>
        </c:ser>
        <c:marker val="1"/>
        <c:axId val="95436160"/>
        <c:axId val="95450240"/>
      </c:lineChart>
      <c:catAx>
        <c:axId val="95436160"/>
        <c:scaling>
          <c:orientation val="minMax"/>
        </c:scaling>
        <c:axPos val="b"/>
        <c:numFmt formatCode="General" sourceLinked="1"/>
        <c:tickLblPos val="nextTo"/>
        <c:crossAx val="95450240"/>
        <c:crosses val="autoZero"/>
        <c:auto val="1"/>
        <c:lblAlgn val="ctr"/>
        <c:lblOffset val="100"/>
      </c:catAx>
      <c:valAx>
        <c:axId val="95450240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95436160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lineChart>
        <c:grouping val="standard"/>
        <c:ser>
          <c:idx val="0"/>
          <c:order val="0"/>
          <c:tx>
            <c:strRef>
              <c:f>UK!$F$2</c:f>
              <c:strCache>
                <c:ptCount val="1"/>
                <c:pt idx="0">
                  <c:v>Growth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UK!$E$3:$E$175</c:f>
              <c:numCache>
                <c:formatCode>General</c:formatCode>
                <c:ptCount val="173"/>
                <c:pt idx="0">
                  <c:v>1831</c:v>
                </c:pt>
                <c:pt idx="1">
                  <c:v>1832</c:v>
                </c:pt>
                <c:pt idx="2">
                  <c:v>1833</c:v>
                </c:pt>
                <c:pt idx="3">
                  <c:v>1834</c:v>
                </c:pt>
                <c:pt idx="4">
                  <c:v>1835</c:v>
                </c:pt>
                <c:pt idx="5">
                  <c:v>1836</c:v>
                </c:pt>
                <c:pt idx="6">
                  <c:v>1837</c:v>
                </c:pt>
                <c:pt idx="7">
                  <c:v>1838</c:v>
                </c:pt>
                <c:pt idx="8">
                  <c:v>1839</c:v>
                </c:pt>
                <c:pt idx="9">
                  <c:v>1840</c:v>
                </c:pt>
                <c:pt idx="10">
                  <c:v>1841</c:v>
                </c:pt>
                <c:pt idx="11">
                  <c:v>1842</c:v>
                </c:pt>
                <c:pt idx="12">
                  <c:v>1843</c:v>
                </c:pt>
                <c:pt idx="13">
                  <c:v>1844</c:v>
                </c:pt>
                <c:pt idx="14">
                  <c:v>1845</c:v>
                </c:pt>
                <c:pt idx="15">
                  <c:v>1846</c:v>
                </c:pt>
                <c:pt idx="16">
                  <c:v>1847</c:v>
                </c:pt>
                <c:pt idx="17">
                  <c:v>1848</c:v>
                </c:pt>
                <c:pt idx="18">
                  <c:v>1849</c:v>
                </c:pt>
                <c:pt idx="19">
                  <c:v>1850</c:v>
                </c:pt>
                <c:pt idx="20">
                  <c:v>1851</c:v>
                </c:pt>
                <c:pt idx="21">
                  <c:v>1852</c:v>
                </c:pt>
                <c:pt idx="22">
                  <c:v>1853</c:v>
                </c:pt>
                <c:pt idx="23">
                  <c:v>1854</c:v>
                </c:pt>
                <c:pt idx="24">
                  <c:v>1855</c:v>
                </c:pt>
                <c:pt idx="25">
                  <c:v>1856</c:v>
                </c:pt>
                <c:pt idx="26">
                  <c:v>1857</c:v>
                </c:pt>
                <c:pt idx="27">
                  <c:v>1858</c:v>
                </c:pt>
                <c:pt idx="28">
                  <c:v>1859</c:v>
                </c:pt>
                <c:pt idx="29">
                  <c:v>1860</c:v>
                </c:pt>
                <c:pt idx="30">
                  <c:v>1861</c:v>
                </c:pt>
                <c:pt idx="31">
                  <c:v>1862</c:v>
                </c:pt>
                <c:pt idx="32">
                  <c:v>1863</c:v>
                </c:pt>
                <c:pt idx="33">
                  <c:v>1864</c:v>
                </c:pt>
                <c:pt idx="34">
                  <c:v>1865</c:v>
                </c:pt>
                <c:pt idx="35">
                  <c:v>1866</c:v>
                </c:pt>
                <c:pt idx="36">
                  <c:v>1867</c:v>
                </c:pt>
                <c:pt idx="37">
                  <c:v>1868</c:v>
                </c:pt>
                <c:pt idx="38">
                  <c:v>1869</c:v>
                </c:pt>
                <c:pt idx="39">
                  <c:v>1870</c:v>
                </c:pt>
                <c:pt idx="40">
                  <c:v>1871</c:v>
                </c:pt>
                <c:pt idx="41">
                  <c:v>1872</c:v>
                </c:pt>
                <c:pt idx="42">
                  <c:v>1873</c:v>
                </c:pt>
                <c:pt idx="43">
                  <c:v>1874</c:v>
                </c:pt>
                <c:pt idx="44">
                  <c:v>1875</c:v>
                </c:pt>
                <c:pt idx="45">
                  <c:v>1876</c:v>
                </c:pt>
                <c:pt idx="46">
                  <c:v>1877</c:v>
                </c:pt>
                <c:pt idx="47">
                  <c:v>1878</c:v>
                </c:pt>
                <c:pt idx="48">
                  <c:v>1879</c:v>
                </c:pt>
                <c:pt idx="49">
                  <c:v>1880</c:v>
                </c:pt>
                <c:pt idx="50">
                  <c:v>1881</c:v>
                </c:pt>
                <c:pt idx="51">
                  <c:v>1882</c:v>
                </c:pt>
                <c:pt idx="52">
                  <c:v>1883</c:v>
                </c:pt>
                <c:pt idx="53">
                  <c:v>1884</c:v>
                </c:pt>
                <c:pt idx="54">
                  <c:v>1885</c:v>
                </c:pt>
                <c:pt idx="55">
                  <c:v>1886</c:v>
                </c:pt>
                <c:pt idx="56">
                  <c:v>1887</c:v>
                </c:pt>
                <c:pt idx="57">
                  <c:v>1888</c:v>
                </c:pt>
                <c:pt idx="58">
                  <c:v>1889</c:v>
                </c:pt>
                <c:pt idx="59">
                  <c:v>1890</c:v>
                </c:pt>
                <c:pt idx="60">
                  <c:v>1891</c:v>
                </c:pt>
                <c:pt idx="61">
                  <c:v>1892</c:v>
                </c:pt>
                <c:pt idx="62">
                  <c:v>1893</c:v>
                </c:pt>
                <c:pt idx="63">
                  <c:v>1894</c:v>
                </c:pt>
                <c:pt idx="64">
                  <c:v>1895</c:v>
                </c:pt>
                <c:pt idx="65">
                  <c:v>1896</c:v>
                </c:pt>
                <c:pt idx="66">
                  <c:v>1897</c:v>
                </c:pt>
                <c:pt idx="67">
                  <c:v>1898</c:v>
                </c:pt>
                <c:pt idx="68">
                  <c:v>1899</c:v>
                </c:pt>
                <c:pt idx="69">
                  <c:v>1900</c:v>
                </c:pt>
                <c:pt idx="70">
                  <c:v>1901</c:v>
                </c:pt>
                <c:pt idx="71">
                  <c:v>1902</c:v>
                </c:pt>
                <c:pt idx="72">
                  <c:v>1903</c:v>
                </c:pt>
                <c:pt idx="73">
                  <c:v>1904</c:v>
                </c:pt>
                <c:pt idx="74">
                  <c:v>1905</c:v>
                </c:pt>
                <c:pt idx="75">
                  <c:v>1906</c:v>
                </c:pt>
                <c:pt idx="76">
                  <c:v>1907</c:v>
                </c:pt>
                <c:pt idx="77">
                  <c:v>1908</c:v>
                </c:pt>
                <c:pt idx="78">
                  <c:v>1909</c:v>
                </c:pt>
                <c:pt idx="79">
                  <c:v>1910</c:v>
                </c:pt>
                <c:pt idx="80">
                  <c:v>1911</c:v>
                </c:pt>
                <c:pt idx="81">
                  <c:v>1912</c:v>
                </c:pt>
                <c:pt idx="82">
                  <c:v>1913</c:v>
                </c:pt>
                <c:pt idx="83">
                  <c:v>1914</c:v>
                </c:pt>
                <c:pt idx="84">
                  <c:v>1915</c:v>
                </c:pt>
                <c:pt idx="85">
                  <c:v>1916</c:v>
                </c:pt>
                <c:pt idx="86">
                  <c:v>1917</c:v>
                </c:pt>
                <c:pt idx="87">
                  <c:v>1918</c:v>
                </c:pt>
                <c:pt idx="88">
                  <c:v>1919</c:v>
                </c:pt>
                <c:pt idx="89">
                  <c:v>1920</c:v>
                </c:pt>
                <c:pt idx="90">
                  <c:v>1921</c:v>
                </c:pt>
                <c:pt idx="91">
                  <c:v>1922</c:v>
                </c:pt>
                <c:pt idx="92">
                  <c:v>1923</c:v>
                </c:pt>
                <c:pt idx="93">
                  <c:v>1924</c:v>
                </c:pt>
                <c:pt idx="94">
                  <c:v>1925</c:v>
                </c:pt>
                <c:pt idx="95">
                  <c:v>1926</c:v>
                </c:pt>
                <c:pt idx="96">
                  <c:v>1927</c:v>
                </c:pt>
                <c:pt idx="97">
                  <c:v>1928</c:v>
                </c:pt>
                <c:pt idx="98">
                  <c:v>1929</c:v>
                </c:pt>
                <c:pt idx="99">
                  <c:v>1930</c:v>
                </c:pt>
                <c:pt idx="100">
                  <c:v>1931</c:v>
                </c:pt>
                <c:pt idx="101">
                  <c:v>1932</c:v>
                </c:pt>
                <c:pt idx="102">
                  <c:v>1933</c:v>
                </c:pt>
                <c:pt idx="103">
                  <c:v>1934</c:v>
                </c:pt>
                <c:pt idx="104">
                  <c:v>1935</c:v>
                </c:pt>
                <c:pt idx="105">
                  <c:v>1936</c:v>
                </c:pt>
                <c:pt idx="106">
                  <c:v>1937</c:v>
                </c:pt>
                <c:pt idx="107">
                  <c:v>1938</c:v>
                </c:pt>
                <c:pt idx="108">
                  <c:v>1939</c:v>
                </c:pt>
                <c:pt idx="109">
                  <c:v>1940</c:v>
                </c:pt>
                <c:pt idx="110">
                  <c:v>1941</c:v>
                </c:pt>
                <c:pt idx="111">
                  <c:v>1942</c:v>
                </c:pt>
                <c:pt idx="112">
                  <c:v>1943</c:v>
                </c:pt>
                <c:pt idx="113">
                  <c:v>1944</c:v>
                </c:pt>
                <c:pt idx="114">
                  <c:v>1945</c:v>
                </c:pt>
                <c:pt idx="115">
                  <c:v>1946</c:v>
                </c:pt>
                <c:pt idx="116">
                  <c:v>1947</c:v>
                </c:pt>
                <c:pt idx="117">
                  <c:v>1948</c:v>
                </c:pt>
                <c:pt idx="118">
                  <c:v>1949</c:v>
                </c:pt>
                <c:pt idx="119">
                  <c:v>1950</c:v>
                </c:pt>
                <c:pt idx="120">
                  <c:v>1951</c:v>
                </c:pt>
                <c:pt idx="121">
                  <c:v>1952</c:v>
                </c:pt>
                <c:pt idx="122">
                  <c:v>1953</c:v>
                </c:pt>
                <c:pt idx="123">
                  <c:v>1954</c:v>
                </c:pt>
                <c:pt idx="124">
                  <c:v>1955</c:v>
                </c:pt>
                <c:pt idx="125">
                  <c:v>1956</c:v>
                </c:pt>
                <c:pt idx="126">
                  <c:v>1957</c:v>
                </c:pt>
                <c:pt idx="127">
                  <c:v>1958</c:v>
                </c:pt>
                <c:pt idx="128">
                  <c:v>1959</c:v>
                </c:pt>
                <c:pt idx="129">
                  <c:v>1960</c:v>
                </c:pt>
                <c:pt idx="130">
                  <c:v>1961</c:v>
                </c:pt>
                <c:pt idx="131">
                  <c:v>1962</c:v>
                </c:pt>
                <c:pt idx="132">
                  <c:v>1963</c:v>
                </c:pt>
                <c:pt idx="133">
                  <c:v>1964</c:v>
                </c:pt>
                <c:pt idx="134">
                  <c:v>1965</c:v>
                </c:pt>
                <c:pt idx="135">
                  <c:v>1966</c:v>
                </c:pt>
                <c:pt idx="136">
                  <c:v>1967</c:v>
                </c:pt>
                <c:pt idx="137">
                  <c:v>1968</c:v>
                </c:pt>
                <c:pt idx="138">
                  <c:v>1969</c:v>
                </c:pt>
                <c:pt idx="139">
                  <c:v>1970</c:v>
                </c:pt>
                <c:pt idx="140">
                  <c:v>1971</c:v>
                </c:pt>
                <c:pt idx="141">
                  <c:v>1972</c:v>
                </c:pt>
                <c:pt idx="142">
                  <c:v>1973</c:v>
                </c:pt>
                <c:pt idx="143">
                  <c:v>1974</c:v>
                </c:pt>
                <c:pt idx="144">
                  <c:v>1975</c:v>
                </c:pt>
                <c:pt idx="145">
                  <c:v>1976</c:v>
                </c:pt>
                <c:pt idx="146">
                  <c:v>1977</c:v>
                </c:pt>
                <c:pt idx="147">
                  <c:v>1978</c:v>
                </c:pt>
                <c:pt idx="148">
                  <c:v>1979</c:v>
                </c:pt>
                <c:pt idx="149">
                  <c:v>1980</c:v>
                </c:pt>
                <c:pt idx="150">
                  <c:v>1981</c:v>
                </c:pt>
                <c:pt idx="151">
                  <c:v>1982</c:v>
                </c:pt>
                <c:pt idx="152">
                  <c:v>1983</c:v>
                </c:pt>
                <c:pt idx="153">
                  <c:v>1984</c:v>
                </c:pt>
                <c:pt idx="154">
                  <c:v>1985</c:v>
                </c:pt>
                <c:pt idx="155">
                  <c:v>1986</c:v>
                </c:pt>
                <c:pt idx="156">
                  <c:v>1987</c:v>
                </c:pt>
                <c:pt idx="157">
                  <c:v>1988</c:v>
                </c:pt>
                <c:pt idx="158">
                  <c:v>1989</c:v>
                </c:pt>
                <c:pt idx="159">
                  <c:v>1990</c:v>
                </c:pt>
                <c:pt idx="160">
                  <c:v>1991</c:v>
                </c:pt>
                <c:pt idx="161">
                  <c:v>1992</c:v>
                </c:pt>
                <c:pt idx="162">
                  <c:v>1993</c:v>
                </c:pt>
                <c:pt idx="163">
                  <c:v>1994</c:v>
                </c:pt>
                <c:pt idx="164">
                  <c:v>1995</c:v>
                </c:pt>
                <c:pt idx="165">
                  <c:v>1996</c:v>
                </c:pt>
                <c:pt idx="166">
                  <c:v>1997</c:v>
                </c:pt>
                <c:pt idx="167">
                  <c:v>1998</c:v>
                </c:pt>
                <c:pt idx="168">
                  <c:v>1999</c:v>
                </c:pt>
                <c:pt idx="169">
                  <c:v>2000</c:v>
                </c:pt>
                <c:pt idx="170">
                  <c:v>2001</c:v>
                </c:pt>
                <c:pt idx="171">
                  <c:v>2002</c:v>
                </c:pt>
                <c:pt idx="172">
                  <c:v>2003</c:v>
                </c:pt>
              </c:numCache>
            </c:numRef>
          </c:cat>
          <c:val>
            <c:numRef>
              <c:f>UK!$F$3:$F$175</c:f>
              <c:numCache>
                <c:formatCode>General</c:formatCode>
                <c:ptCount val="173"/>
                <c:pt idx="0">
                  <c:v>3.5250448244231642</c:v>
                </c:pt>
                <c:pt idx="1">
                  <c:v>-2.0212470874457433</c:v>
                </c:pt>
                <c:pt idx="2">
                  <c:v>1.5710824152471395E-4</c:v>
                </c:pt>
                <c:pt idx="3">
                  <c:v>2.9995978522985212</c:v>
                </c:pt>
                <c:pt idx="4">
                  <c:v>4.2983025010575684</c:v>
                </c:pt>
                <c:pt idx="5">
                  <c:v>2.6432258444415262</c:v>
                </c:pt>
                <c:pt idx="6">
                  <c:v>-2.3008121443422747</c:v>
                </c:pt>
                <c:pt idx="7">
                  <c:v>4.405861546459068</c:v>
                </c:pt>
                <c:pt idx="8">
                  <c:v>3.6914085549455598</c:v>
                </c:pt>
                <c:pt idx="9">
                  <c:v>-3.8198229514289261</c:v>
                </c:pt>
                <c:pt idx="10">
                  <c:v>-3.0484381172301847</c:v>
                </c:pt>
                <c:pt idx="11">
                  <c:v>-3.1342901334537321</c:v>
                </c:pt>
                <c:pt idx="12">
                  <c:v>0.89564964218069443</c:v>
                </c:pt>
                <c:pt idx="13">
                  <c:v>5.0154479320401535</c:v>
                </c:pt>
                <c:pt idx="14">
                  <c:v>4.3484305992646179</c:v>
                </c:pt>
                <c:pt idx="15">
                  <c:v>5.7153723834189414</c:v>
                </c:pt>
                <c:pt idx="16">
                  <c:v>1.278563063915652</c:v>
                </c:pt>
                <c:pt idx="17">
                  <c:v>2.6716539626242066</c:v>
                </c:pt>
                <c:pt idx="18">
                  <c:v>2.7281344040613318</c:v>
                </c:pt>
                <c:pt idx="19">
                  <c:v>-0.15006607146637413</c:v>
                </c:pt>
                <c:pt idx="20">
                  <c:v>5.1678041412726978</c:v>
                </c:pt>
                <c:pt idx="21">
                  <c:v>1.2085107796454113</c:v>
                </c:pt>
                <c:pt idx="22">
                  <c:v>3.0248093788874804</c:v>
                </c:pt>
                <c:pt idx="23">
                  <c:v>1.8407125433294165</c:v>
                </c:pt>
                <c:pt idx="24">
                  <c:v>-1.2183831882324374</c:v>
                </c:pt>
                <c:pt idx="25">
                  <c:v>6.1794725411015916</c:v>
                </c:pt>
                <c:pt idx="26">
                  <c:v>1.0128106618410677</c:v>
                </c:pt>
                <c:pt idx="27">
                  <c:v>-0.54323468638440164</c:v>
                </c:pt>
                <c:pt idx="28">
                  <c:v>1.7422678516490653</c:v>
                </c:pt>
                <c:pt idx="29">
                  <c:v>1.4390288978143086</c:v>
                </c:pt>
                <c:pt idx="30">
                  <c:v>1.9016937052518326</c:v>
                </c:pt>
                <c:pt idx="31">
                  <c:v>-0.1348548826170349</c:v>
                </c:pt>
                <c:pt idx="32">
                  <c:v>1.6920782231356422E-2</c:v>
                </c:pt>
                <c:pt idx="33">
                  <c:v>1.9022921725532234</c:v>
                </c:pt>
                <c:pt idx="34">
                  <c:v>2.2314634013461738</c:v>
                </c:pt>
                <c:pt idx="35">
                  <c:v>0.73623296311908715</c:v>
                </c:pt>
                <c:pt idx="36">
                  <c:v>-1.8133619224777389</c:v>
                </c:pt>
                <c:pt idx="37">
                  <c:v>2.3042577587672985</c:v>
                </c:pt>
                <c:pt idx="38">
                  <c:v>-0.19289932541160834</c:v>
                </c:pt>
                <c:pt idx="39">
                  <c:v>5.2678526532211469</c:v>
                </c:pt>
                <c:pt idx="40">
                  <c:v>4.4332841996361338</c:v>
                </c:pt>
                <c:pt idx="41">
                  <c:v>-0.38145543823484462</c:v>
                </c:pt>
                <c:pt idx="42">
                  <c:v>1.3717978588047339</c:v>
                </c:pt>
                <c:pt idx="43">
                  <c:v>0.64631270202856073</c:v>
                </c:pt>
                <c:pt idx="44">
                  <c:v>1.3945091420045228</c:v>
                </c:pt>
                <c:pt idx="45">
                  <c:v>-0.10216363461815427</c:v>
                </c:pt>
                <c:pt idx="46">
                  <c:v>-0.14469807728729731</c:v>
                </c:pt>
                <c:pt idx="47">
                  <c:v>-0.66263040787460481</c:v>
                </c:pt>
                <c:pt idx="48">
                  <c:v>-1.4693071606945503</c:v>
                </c:pt>
                <c:pt idx="49">
                  <c:v>3.7229587268578572</c:v>
                </c:pt>
                <c:pt idx="50">
                  <c:v>2.6200310170914527</c:v>
                </c:pt>
                <c:pt idx="51">
                  <c:v>2.0909365878973394</c:v>
                </c:pt>
                <c:pt idx="52">
                  <c:v>7.4103532515306216E-3</c:v>
                </c:pt>
                <c:pt idx="53">
                  <c:v>-0.59441223291610457</c:v>
                </c:pt>
                <c:pt idx="54">
                  <c:v>-1.3246216854088773</c:v>
                </c:pt>
                <c:pt idx="55">
                  <c:v>0.73714820662643976</c:v>
                </c:pt>
                <c:pt idx="56">
                  <c:v>3.14238436028934</c:v>
                </c:pt>
                <c:pt idx="57">
                  <c:v>3.6612325412914943</c:v>
                </c:pt>
                <c:pt idx="58">
                  <c:v>4.5379106740000665</c:v>
                </c:pt>
                <c:pt idx="59">
                  <c:v>-0.37223297727499116</c:v>
                </c:pt>
                <c:pt idx="60">
                  <c:v>-0.83857996931377554</c:v>
                </c:pt>
                <c:pt idx="61">
                  <c:v>-3.2414215844795344</c:v>
                </c:pt>
                <c:pt idx="62">
                  <c:v>-0.92491556248376161</c:v>
                </c:pt>
                <c:pt idx="63">
                  <c:v>5.7245603110503875</c:v>
                </c:pt>
                <c:pt idx="64">
                  <c:v>2.204276930232044</c:v>
                </c:pt>
                <c:pt idx="65">
                  <c:v>3.1780631428119812</c:v>
                </c:pt>
                <c:pt idx="66">
                  <c:v>0.35184332104195948</c:v>
                </c:pt>
                <c:pt idx="67">
                  <c:v>3.8515648331068975</c:v>
                </c:pt>
                <c:pt idx="68">
                  <c:v>3.1444502082680006</c:v>
                </c:pt>
                <c:pt idx="69">
                  <c:v>-1.6452438844059905</c:v>
                </c:pt>
                <c:pt idx="70">
                  <c:v>-0.92204728200682595</c:v>
                </c:pt>
                <c:pt idx="71">
                  <c:v>1.6826208782375685</c:v>
                </c:pt>
                <c:pt idx="72">
                  <c:v>-1.8930225425307781</c:v>
                </c:pt>
                <c:pt idx="73">
                  <c:v>-0.26291319171048738</c:v>
                </c:pt>
                <c:pt idx="74">
                  <c:v>2.0897245848387294</c:v>
                </c:pt>
                <c:pt idx="75">
                  <c:v>2.4468566289757421</c:v>
                </c:pt>
                <c:pt idx="76">
                  <c:v>1.0255345161302778</c:v>
                </c:pt>
                <c:pt idx="77">
                  <c:v>-4.9029225192230692</c:v>
                </c:pt>
                <c:pt idx="78">
                  <c:v>1.3784872353155235</c:v>
                </c:pt>
                <c:pt idx="79">
                  <c:v>2.2227322470998789</c:v>
                </c:pt>
                <c:pt idx="80">
                  <c:v>2.1280541415722976</c:v>
                </c:pt>
                <c:pt idx="81">
                  <c:v>1.1222875152107374</c:v>
                </c:pt>
                <c:pt idx="82">
                  <c:v>3.3348804220529171</c:v>
                </c:pt>
                <c:pt idx="83">
                  <c:v>0.12267367369539521</c:v>
                </c:pt>
                <c:pt idx="84">
                  <c:v>7.3414730553763183</c:v>
                </c:pt>
                <c:pt idx="85">
                  <c:v>1.817506665546867</c:v>
                </c:pt>
                <c:pt idx="86">
                  <c:v>0.68040914592720703</c:v>
                </c:pt>
                <c:pt idx="87">
                  <c:v>0.70647915548398554</c:v>
                </c:pt>
                <c:pt idx="88">
                  <c:v>-10.78719029256467</c:v>
                </c:pt>
                <c:pt idx="89">
                  <c:v>-6.6215046830083288</c:v>
                </c:pt>
                <c:pt idx="90">
                  <c:v>-2.3914764907136909</c:v>
                </c:pt>
                <c:pt idx="91">
                  <c:v>4.4554426240604634</c:v>
                </c:pt>
                <c:pt idx="92">
                  <c:v>2.647749558285732</c:v>
                </c:pt>
                <c:pt idx="93">
                  <c:v>3.3874425943890456</c:v>
                </c:pt>
                <c:pt idx="94">
                  <c:v>4.5428784699085609</c:v>
                </c:pt>
                <c:pt idx="95">
                  <c:v>-4.0505598355283805</c:v>
                </c:pt>
                <c:pt idx="96">
                  <c:v>7.6745520158781115</c:v>
                </c:pt>
                <c:pt idx="97">
                  <c:v>0.79073523089688225</c:v>
                </c:pt>
                <c:pt idx="98">
                  <c:v>2.7320079030785087</c:v>
                </c:pt>
                <c:pt idx="99">
                  <c:v>-1.1348713801914618</c:v>
                </c:pt>
                <c:pt idx="100">
                  <c:v>-5.5587991407553128</c:v>
                </c:pt>
                <c:pt idx="101">
                  <c:v>0.19144875339623202</c:v>
                </c:pt>
                <c:pt idx="102">
                  <c:v>2.5097339823464488</c:v>
                </c:pt>
                <c:pt idx="103">
                  <c:v>6.2539032220131094</c:v>
                </c:pt>
                <c:pt idx="104">
                  <c:v>3.4150152688895981</c:v>
                </c:pt>
                <c:pt idx="105">
                  <c:v>4.0724785717457879</c:v>
                </c:pt>
                <c:pt idx="106">
                  <c:v>3.0231131975723904</c:v>
                </c:pt>
                <c:pt idx="107">
                  <c:v>0.78539774860545752</c:v>
                </c:pt>
                <c:pt idx="108">
                  <c:v>-6.4639478392756869E-2</c:v>
                </c:pt>
                <c:pt idx="109">
                  <c:v>9.4788569290442766</c:v>
                </c:pt>
                <c:pt idx="110">
                  <c:v>9.1258888894900529</c:v>
                </c:pt>
                <c:pt idx="111">
                  <c:v>2.1010261107623092</c:v>
                </c:pt>
                <c:pt idx="112">
                  <c:v>1.3723712745540366</c:v>
                </c:pt>
                <c:pt idx="113">
                  <c:v>-4.3688420699630344</c:v>
                </c:pt>
                <c:pt idx="114">
                  <c:v>-4.7162569739955496</c:v>
                </c:pt>
                <c:pt idx="115">
                  <c:v>-4.4045993264226473</c:v>
                </c:pt>
                <c:pt idx="116">
                  <c:v>-2.0892870332763809</c:v>
                </c:pt>
                <c:pt idx="117">
                  <c:v>2.138349064459752</c:v>
                </c:pt>
                <c:pt idx="118">
                  <c:v>3.1139749216553585</c:v>
                </c:pt>
                <c:pt idx="119">
                  <c:v>-0.23461878751361689</c:v>
                </c:pt>
                <c:pt idx="120">
                  <c:v>2.6513990480911458</c:v>
                </c:pt>
                <c:pt idx="121">
                  <c:v>-0.45827609142325332</c:v>
                </c:pt>
                <c:pt idx="122">
                  <c:v>3.5973642046993808</c:v>
                </c:pt>
                <c:pt idx="123">
                  <c:v>3.7219549094820694</c:v>
                </c:pt>
                <c:pt idx="124">
                  <c:v>3.2671217602585427</c:v>
                </c:pt>
                <c:pt idx="125">
                  <c:v>0.77035253860164099</c:v>
                </c:pt>
                <c:pt idx="126">
                  <c:v>1.1132420870058999</c:v>
                </c:pt>
                <c:pt idx="127">
                  <c:v>-0.63868880397762762</c:v>
                </c:pt>
                <c:pt idx="128">
                  <c:v>3.4395676474745152</c:v>
                </c:pt>
                <c:pt idx="129">
                  <c:v>4.9204017232375463</c:v>
                </c:pt>
                <c:pt idx="130">
                  <c:v>2.4457006618271402</c:v>
                </c:pt>
                <c:pt idx="131">
                  <c:v>9.8416734360543809E-2</c:v>
                </c:pt>
                <c:pt idx="132">
                  <c:v>3.2012262946914976</c:v>
                </c:pt>
                <c:pt idx="133">
                  <c:v>4.577248366589048</c:v>
                </c:pt>
                <c:pt idx="134">
                  <c:v>1.9186034516093917</c:v>
                </c:pt>
                <c:pt idx="135">
                  <c:v>1.3718224551877618</c:v>
                </c:pt>
                <c:pt idx="136">
                  <c:v>1.6547876190514081</c:v>
                </c:pt>
                <c:pt idx="137">
                  <c:v>3.5930271683230202</c:v>
                </c:pt>
                <c:pt idx="138">
                  <c:v>1.3615299574528406</c:v>
                </c:pt>
                <c:pt idx="139">
                  <c:v>2.0450477002294893</c:v>
                </c:pt>
                <c:pt idx="140">
                  <c:v>1.6159993365204202</c:v>
                </c:pt>
                <c:pt idx="141">
                  <c:v>3.2212332679268796</c:v>
                </c:pt>
                <c:pt idx="142">
                  <c:v>6.4756546586886694</c:v>
                </c:pt>
                <c:pt idx="143">
                  <c:v>-1.3835563534974882</c:v>
                </c:pt>
                <c:pt idx="144">
                  <c:v>-9.9643229718913123E-2</c:v>
                </c:pt>
                <c:pt idx="145">
                  <c:v>2.2610204703511014</c:v>
                </c:pt>
                <c:pt idx="146">
                  <c:v>2.2175981415989852</c:v>
                </c:pt>
                <c:pt idx="147">
                  <c:v>3.5871740534621677</c:v>
                </c:pt>
                <c:pt idx="148">
                  <c:v>2.6461858796240487</c:v>
                </c:pt>
                <c:pt idx="149">
                  <c:v>-1.7907408795830073</c:v>
                </c:pt>
                <c:pt idx="150">
                  <c:v>-1.4233855519828111</c:v>
                </c:pt>
                <c:pt idx="151">
                  <c:v>1.6255916579555514</c:v>
                </c:pt>
                <c:pt idx="152">
                  <c:v>3.4722630319971577</c:v>
                </c:pt>
                <c:pt idx="153">
                  <c:v>2.3543674597324644</c:v>
                </c:pt>
                <c:pt idx="154">
                  <c:v>3.2397012567670518</c:v>
                </c:pt>
                <c:pt idx="155">
                  <c:v>4.0754545626350245</c:v>
                </c:pt>
                <c:pt idx="156">
                  <c:v>4.4202265006812684</c:v>
                </c:pt>
                <c:pt idx="157">
                  <c:v>4.6549644135837145</c:v>
                </c:pt>
                <c:pt idx="158">
                  <c:v>1.8853293799624038</c:v>
                </c:pt>
                <c:pt idx="159">
                  <c:v>9.8634056984040097E-2</c:v>
                </c:pt>
                <c:pt idx="160">
                  <c:v>-1.6597549521645794</c:v>
                </c:pt>
                <c:pt idx="161">
                  <c:v>-0.15233484286807131</c:v>
                </c:pt>
                <c:pt idx="162">
                  <c:v>2.0488309877679414</c:v>
                </c:pt>
                <c:pt idx="163">
                  <c:v>4.0931112451959244</c:v>
                </c:pt>
                <c:pt idx="164">
                  <c:v>2.4767013141952074</c:v>
                </c:pt>
                <c:pt idx="165">
                  <c:v>2.4791898573482158</c:v>
                </c:pt>
                <c:pt idx="166">
                  <c:v>2.944320462654419</c:v>
                </c:pt>
                <c:pt idx="167">
                  <c:v>2.6959831802792937</c:v>
                </c:pt>
                <c:pt idx="168">
                  <c:v>2.4106126883947407</c:v>
                </c:pt>
                <c:pt idx="169">
                  <c:v>3.4597853184966407</c:v>
                </c:pt>
                <c:pt idx="170">
                  <c:v>1.9578849668464273</c:v>
                </c:pt>
                <c:pt idx="171">
                  <c:v>1.4470016763824023</c:v>
                </c:pt>
                <c:pt idx="172">
                  <c:v>2.2017942217373809</c:v>
                </c:pt>
              </c:numCache>
            </c:numRef>
          </c:val>
        </c:ser>
        <c:marker val="1"/>
        <c:axId val="95661440"/>
        <c:axId val="95806592"/>
      </c:lineChart>
      <c:catAx>
        <c:axId val="95661440"/>
        <c:scaling>
          <c:orientation val="minMax"/>
        </c:scaling>
        <c:axPos val="b"/>
        <c:numFmt formatCode="General" sourceLinked="1"/>
        <c:tickLblPos val="nextTo"/>
        <c:crossAx val="95806592"/>
        <c:crosses val="autoZero"/>
        <c:auto val="1"/>
        <c:lblAlgn val="ctr"/>
        <c:lblOffset val="100"/>
      </c:catAx>
      <c:valAx>
        <c:axId val="95806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95661440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9.1419072615923011E-2"/>
          <c:y val="5.1400554097404488E-2"/>
          <c:w val="0.87755314960629927"/>
          <c:h val="0.7608409886264220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FDI, net (% of GDP)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Sheet1!$A$2:$A$49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Sheet1!$B$2:$B$49</c:f>
              <c:numCache>
                <c:formatCode>General</c:formatCode>
                <c:ptCount val="48"/>
                <c:pt idx="10">
                  <c:v>1.5</c:v>
                </c:pt>
                <c:pt idx="11">
                  <c:v>1.3</c:v>
                </c:pt>
                <c:pt idx="12">
                  <c:v>1.1000000000000001</c:v>
                </c:pt>
                <c:pt idx="13">
                  <c:v>1</c:v>
                </c:pt>
                <c:pt idx="14">
                  <c:v>1.4</c:v>
                </c:pt>
                <c:pt idx="15">
                  <c:v>0.9</c:v>
                </c:pt>
                <c:pt idx="16">
                  <c:v>0.70000000000000007</c:v>
                </c:pt>
                <c:pt idx="17">
                  <c:v>0.60000000000000009</c:v>
                </c:pt>
                <c:pt idx="18">
                  <c:v>0.5</c:v>
                </c:pt>
                <c:pt idx="19">
                  <c:v>0.30000000000000004</c:v>
                </c:pt>
                <c:pt idx="20">
                  <c:v>0.1</c:v>
                </c:pt>
                <c:pt idx="21">
                  <c:v>0.60000000000000009</c:v>
                </c:pt>
                <c:pt idx="22">
                  <c:v>0.60000000000000009</c:v>
                </c:pt>
                <c:pt idx="23">
                  <c:v>0.5</c:v>
                </c:pt>
                <c:pt idx="24">
                  <c:v>0.4</c:v>
                </c:pt>
                <c:pt idx="25">
                  <c:v>0.4</c:v>
                </c:pt>
                <c:pt idx="26">
                  <c:v>0.30000000000000004</c:v>
                </c:pt>
                <c:pt idx="27">
                  <c:v>0.60000000000000009</c:v>
                </c:pt>
                <c:pt idx="28">
                  <c:v>0.5</c:v>
                </c:pt>
                <c:pt idx="29">
                  <c:v>1</c:v>
                </c:pt>
                <c:pt idx="30">
                  <c:v>0.4</c:v>
                </c:pt>
                <c:pt idx="31">
                  <c:v>0.70000000000000007</c:v>
                </c:pt>
                <c:pt idx="32">
                  <c:v>0.5</c:v>
                </c:pt>
                <c:pt idx="33">
                  <c:v>0.8</c:v>
                </c:pt>
                <c:pt idx="34">
                  <c:v>1.2</c:v>
                </c:pt>
                <c:pt idx="35">
                  <c:v>1.4</c:v>
                </c:pt>
                <c:pt idx="36">
                  <c:v>1.2</c:v>
                </c:pt>
                <c:pt idx="37">
                  <c:v>2.5</c:v>
                </c:pt>
                <c:pt idx="38">
                  <c:v>2.1</c:v>
                </c:pt>
                <c:pt idx="39">
                  <c:v>2.9</c:v>
                </c:pt>
                <c:pt idx="40">
                  <c:v>2</c:v>
                </c:pt>
                <c:pt idx="41">
                  <c:v>4.3</c:v>
                </c:pt>
                <c:pt idx="42">
                  <c:v>2.8</c:v>
                </c:pt>
                <c:pt idx="43">
                  <c:v>2.9</c:v>
                </c:pt>
                <c:pt idx="44">
                  <c:v>2</c:v>
                </c:pt>
                <c:pt idx="45">
                  <c:v>2.7</c:v>
                </c:pt>
                <c:pt idx="46">
                  <c:v>2.5</c:v>
                </c:pt>
                <c:pt idx="47">
                  <c:v>3.4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Aid (% of GNI)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Sheet1!$A$2:$A$49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Sheet1!$C$2:$C$49</c:f>
              <c:numCache>
                <c:formatCode>General</c:formatCode>
                <c:ptCount val="48"/>
                <c:pt idx="0">
                  <c:v>2.1</c:v>
                </c:pt>
                <c:pt idx="1">
                  <c:v>2.7</c:v>
                </c:pt>
                <c:pt idx="2">
                  <c:v>2.8</c:v>
                </c:pt>
                <c:pt idx="3">
                  <c:v>2.4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3</c:v>
                </c:pt>
                <c:pt idx="8">
                  <c:v>2.5</c:v>
                </c:pt>
                <c:pt idx="9">
                  <c:v>2.1</c:v>
                </c:pt>
                <c:pt idx="10">
                  <c:v>1.9000000000000001</c:v>
                </c:pt>
                <c:pt idx="11">
                  <c:v>2.1</c:v>
                </c:pt>
                <c:pt idx="12">
                  <c:v>2</c:v>
                </c:pt>
                <c:pt idx="13">
                  <c:v>2</c:v>
                </c:pt>
                <c:pt idx="14">
                  <c:v>2.1</c:v>
                </c:pt>
                <c:pt idx="15">
                  <c:v>2.6</c:v>
                </c:pt>
                <c:pt idx="16">
                  <c:v>2.2000000000000002</c:v>
                </c:pt>
                <c:pt idx="17">
                  <c:v>2.4</c:v>
                </c:pt>
                <c:pt idx="18">
                  <c:v>2.9</c:v>
                </c:pt>
                <c:pt idx="19">
                  <c:v>3.1</c:v>
                </c:pt>
                <c:pt idx="20">
                  <c:v>2.9</c:v>
                </c:pt>
                <c:pt idx="21">
                  <c:v>2.8</c:v>
                </c:pt>
                <c:pt idx="22">
                  <c:v>3.2</c:v>
                </c:pt>
                <c:pt idx="23">
                  <c:v>3.3</c:v>
                </c:pt>
                <c:pt idx="24">
                  <c:v>3.8</c:v>
                </c:pt>
                <c:pt idx="25">
                  <c:v>4.5</c:v>
                </c:pt>
                <c:pt idx="26">
                  <c:v>4.9000000000000004</c:v>
                </c:pt>
                <c:pt idx="27">
                  <c:v>4.8</c:v>
                </c:pt>
                <c:pt idx="28">
                  <c:v>5.2</c:v>
                </c:pt>
                <c:pt idx="29">
                  <c:v>5.3</c:v>
                </c:pt>
                <c:pt idx="30">
                  <c:v>6.3</c:v>
                </c:pt>
                <c:pt idx="31">
                  <c:v>6.1</c:v>
                </c:pt>
                <c:pt idx="32">
                  <c:v>6.5</c:v>
                </c:pt>
                <c:pt idx="33">
                  <c:v>6.1</c:v>
                </c:pt>
                <c:pt idx="34">
                  <c:v>7</c:v>
                </c:pt>
                <c:pt idx="35">
                  <c:v>5.9</c:v>
                </c:pt>
                <c:pt idx="36">
                  <c:v>5</c:v>
                </c:pt>
                <c:pt idx="37">
                  <c:v>4.4000000000000004</c:v>
                </c:pt>
                <c:pt idx="38">
                  <c:v>4.5</c:v>
                </c:pt>
                <c:pt idx="39">
                  <c:v>4.2</c:v>
                </c:pt>
                <c:pt idx="40">
                  <c:v>4.0999999999999996</c:v>
                </c:pt>
                <c:pt idx="41">
                  <c:v>4.5</c:v>
                </c:pt>
                <c:pt idx="42">
                  <c:v>5.6</c:v>
                </c:pt>
                <c:pt idx="43">
                  <c:v>5.9</c:v>
                </c:pt>
                <c:pt idx="44">
                  <c:v>5.0999999999999996</c:v>
                </c:pt>
                <c:pt idx="45">
                  <c:v>5.4</c:v>
                </c:pt>
                <c:pt idx="46">
                  <c:v>5.7</c:v>
                </c:pt>
                <c:pt idx="47">
                  <c:v>4.4000000000000004</c:v>
                </c:pt>
              </c:numCache>
            </c:numRef>
          </c:val>
        </c:ser>
        <c:marker val="1"/>
        <c:axId val="105871232"/>
        <c:axId val="105872768"/>
      </c:lineChart>
      <c:catAx>
        <c:axId val="105871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105872768"/>
        <c:crosses val="autoZero"/>
        <c:auto val="1"/>
        <c:lblAlgn val="ctr"/>
        <c:lblOffset val="100"/>
      </c:catAx>
      <c:valAx>
        <c:axId val="105872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05871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563888888888889"/>
          <c:y val="6.8292869641294829E-2"/>
          <c:w val="0.4004722222222224"/>
          <c:h val="0.14119203849518819"/>
        </c:manualLayout>
      </c:layout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autoTitleDeleted val="1"/>
    <c:plotArea>
      <c:layout>
        <c:manualLayout>
          <c:layoutTarget val="inner"/>
          <c:xMode val="edge"/>
          <c:yMode val="edge"/>
          <c:x val="0.14339129483814533"/>
          <c:y val="5.1400554097404488E-2"/>
          <c:w val="0.72618963254593205"/>
          <c:h val="0.76084098862642213"/>
        </c:manualLayout>
      </c:layout>
      <c:lineChart>
        <c:grouping val="standard"/>
        <c:ser>
          <c:idx val="1"/>
          <c:order val="1"/>
          <c:tx>
            <c:strRef>
              <c:f>Sheet2!$C$1</c:f>
              <c:strCache>
                <c:ptCount val="1"/>
                <c:pt idx="0">
                  <c:v>Aid per capita (current US$)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Sheet2!$A$2:$A$49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Sheet2!$C$2:$C$49</c:f>
              <c:numCache>
                <c:formatCode>General</c:formatCode>
                <c:ptCount val="48"/>
                <c:pt idx="0">
                  <c:v>2.7</c:v>
                </c:pt>
                <c:pt idx="1">
                  <c:v>3.5</c:v>
                </c:pt>
                <c:pt idx="2">
                  <c:v>3.9</c:v>
                </c:pt>
                <c:pt idx="3">
                  <c:v>3.7</c:v>
                </c:pt>
                <c:pt idx="4">
                  <c:v>4.0999999999999996</c:v>
                </c:pt>
                <c:pt idx="5">
                  <c:v>4.3</c:v>
                </c:pt>
                <c:pt idx="6">
                  <c:v>4</c:v>
                </c:pt>
                <c:pt idx="7">
                  <c:v>4.8</c:v>
                </c:pt>
                <c:pt idx="8">
                  <c:v>4.2</c:v>
                </c:pt>
                <c:pt idx="9">
                  <c:v>4</c:v>
                </c:pt>
                <c:pt idx="10">
                  <c:v>4.0999999999999996</c:v>
                </c:pt>
                <c:pt idx="11">
                  <c:v>4.5999999999999996</c:v>
                </c:pt>
                <c:pt idx="12">
                  <c:v>4.7</c:v>
                </c:pt>
                <c:pt idx="13">
                  <c:v>5.7</c:v>
                </c:pt>
                <c:pt idx="14">
                  <c:v>7.9</c:v>
                </c:pt>
                <c:pt idx="15">
                  <c:v>10.1</c:v>
                </c:pt>
                <c:pt idx="16">
                  <c:v>9.3000000000000007</c:v>
                </c:pt>
                <c:pt idx="17">
                  <c:v>10.8</c:v>
                </c:pt>
                <c:pt idx="18">
                  <c:v>14.1</c:v>
                </c:pt>
                <c:pt idx="19">
                  <c:v>17.7</c:v>
                </c:pt>
                <c:pt idx="20">
                  <c:v>19.899999999999999</c:v>
                </c:pt>
                <c:pt idx="21">
                  <c:v>18.899999999999999</c:v>
                </c:pt>
                <c:pt idx="22">
                  <c:v>19.2</c:v>
                </c:pt>
                <c:pt idx="23">
                  <c:v>18.100000000000001</c:v>
                </c:pt>
                <c:pt idx="24">
                  <c:v>19.399999999999999</c:v>
                </c:pt>
                <c:pt idx="25">
                  <c:v>20.8</c:v>
                </c:pt>
                <c:pt idx="26">
                  <c:v>24.1</c:v>
                </c:pt>
                <c:pt idx="27">
                  <c:v>27.2</c:v>
                </c:pt>
                <c:pt idx="28">
                  <c:v>29.9</c:v>
                </c:pt>
                <c:pt idx="29">
                  <c:v>31</c:v>
                </c:pt>
                <c:pt idx="30">
                  <c:v>34.700000000000003</c:v>
                </c:pt>
                <c:pt idx="31">
                  <c:v>33.9</c:v>
                </c:pt>
                <c:pt idx="32">
                  <c:v>35.5</c:v>
                </c:pt>
                <c:pt idx="33">
                  <c:v>31.1</c:v>
                </c:pt>
                <c:pt idx="34">
                  <c:v>33.700000000000003</c:v>
                </c:pt>
                <c:pt idx="35">
                  <c:v>31.8</c:v>
                </c:pt>
                <c:pt idx="36">
                  <c:v>27.2</c:v>
                </c:pt>
                <c:pt idx="37">
                  <c:v>24.1</c:v>
                </c:pt>
                <c:pt idx="38">
                  <c:v>22.8</c:v>
                </c:pt>
                <c:pt idx="39">
                  <c:v>20.3</c:v>
                </c:pt>
                <c:pt idx="40">
                  <c:v>19.8</c:v>
                </c:pt>
                <c:pt idx="41">
                  <c:v>20.7</c:v>
                </c:pt>
                <c:pt idx="42">
                  <c:v>27.2</c:v>
                </c:pt>
                <c:pt idx="43">
                  <c:v>34.300000000000011</c:v>
                </c:pt>
                <c:pt idx="44">
                  <c:v>35.6</c:v>
                </c:pt>
                <c:pt idx="45">
                  <c:v>43.1</c:v>
                </c:pt>
                <c:pt idx="46">
                  <c:v>52.1</c:v>
                </c:pt>
                <c:pt idx="47">
                  <c:v>44.3</c:v>
                </c:pt>
              </c:numCache>
            </c:numRef>
          </c:val>
        </c:ser>
        <c:marker val="1"/>
        <c:axId val="106044416"/>
        <c:axId val="107069440"/>
      </c:lineChart>
      <c:lineChart>
        <c:grouping val="standard"/>
        <c:ser>
          <c:idx val="0"/>
          <c:order val="0"/>
          <c:tx>
            <c:strRef>
              <c:f>Sheet2!$B$1</c:f>
              <c:strCache>
                <c:ptCount val="1"/>
                <c:pt idx="0">
                  <c:v>Aid (% of GNI, right axis)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Sheet2!$A$2:$A$49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Sheet2!$B$2:$B$49</c:f>
              <c:numCache>
                <c:formatCode>General</c:formatCode>
                <c:ptCount val="48"/>
                <c:pt idx="0">
                  <c:v>2.1</c:v>
                </c:pt>
                <c:pt idx="1">
                  <c:v>2.7</c:v>
                </c:pt>
                <c:pt idx="2">
                  <c:v>2.8</c:v>
                </c:pt>
                <c:pt idx="3">
                  <c:v>2.4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3</c:v>
                </c:pt>
                <c:pt idx="8">
                  <c:v>2.5</c:v>
                </c:pt>
                <c:pt idx="9">
                  <c:v>2.1</c:v>
                </c:pt>
                <c:pt idx="10">
                  <c:v>1.9000000000000001</c:v>
                </c:pt>
                <c:pt idx="11">
                  <c:v>2.1</c:v>
                </c:pt>
                <c:pt idx="12">
                  <c:v>2</c:v>
                </c:pt>
                <c:pt idx="13">
                  <c:v>2</c:v>
                </c:pt>
                <c:pt idx="14">
                  <c:v>2.1</c:v>
                </c:pt>
                <c:pt idx="15">
                  <c:v>2.6</c:v>
                </c:pt>
                <c:pt idx="16">
                  <c:v>2.2000000000000002</c:v>
                </c:pt>
                <c:pt idx="17">
                  <c:v>2.4</c:v>
                </c:pt>
                <c:pt idx="18">
                  <c:v>2.9</c:v>
                </c:pt>
                <c:pt idx="19">
                  <c:v>3.1</c:v>
                </c:pt>
                <c:pt idx="20">
                  <c:v>2.9</c:v>
                </c:pt>
                <c:pt idx="21">
                  <c:v>2.8</c:v>
                </c:pt>
                <c:pt idx="22">
                  <c:v>3.2</c:v>
                </c:pt>
                <c:pt idx="23">
                  <c:v>3.3</c:v>
                </c:pt>
                <c:pt idx="24">
                  <c:v>3.8</c:v>
                </c:pt>
                <c:pt idx="25">
                  <c:v>4.5</c:v>
                </c:pt>
                <c:pt idx="26">
                  <c:v>4.9000000000000004</c:v>
                </c:pt>
                <c:pt idx="27">
                  <c:v>4.8</c:v>
                </c:pt>
                <c:pt idx="28">
                  <c:v>5.2</c:v>
                </c:pt>
                <c:pt idx="29">
                  <c:v>5.3</c:v>
                </c:pt>
                <c:pt idx="30">
                  <c:v>6.3</c:v>
                </c:pt>
                <c:pt idx="31">
                  <c:v>6.1</c:v>
                </c:pt>
                <c:pt idx="32">
                  <c:v>6.5</c:v>
                </c:pt>
                <c:pt idx="33">
                  <c:v>6.1</c:v>
                </c:pt>
                <c:pt idx="34">
                  <c:v>7</c:v>
                </c:pt>
                <c:pt idx="35">
                  <c:v>5.9</c:v>
                </c:pt>
                <c:pt idx="36">
                  <c:v>5</c:v>
                </c:pt>
                <c:pt idx="37">
                  <c:v>4.4000000000000004</c:v>
                </c:pt>
                <c:pt idx="38">
                  <c:v>4.5</c:v>
                </c:pt>
                <c:pt idx="39">
                  <c:v>4.2</c:v>
                </c:pt>
                <c:pt idx="40">
                  <c:v>4.0999999999999996</c:v>
                </c:pt>
                <c:pt idx="41">
                  <c:v>4.5</c:v>
                </c:pt>
                <c:pt idx="42">
                  <c:v>5.6</c:v>
                </c:pt>
                <c:pt idx="43">
                  <c:v>5.9</c:v>
                </c:pt>
                <c:pt idx="44">
                  <c:v>5.0999999999999996</c:v>
                </c:pt>
                <c:pt idx="45">
                  <c:v>5.4</c:v>
                </c:pt>
                <c:pt idx="46">
                  <c:v>5.7</c:v>
                </c:pt>
                <c:pt idx="47">
                  <c:v>4.4000000000000004</c:v>
                </c:pt>
              </c:numCache>
            </c:numRef>
          </c:val>
        </c:ser>
        <c:marker val="1"/>
        <c:axId val="107086208"/>
        <c:axId val="107071744"/>
      </c:lineChart>
      <c:catAx>
        <c:axId val="10604441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107069440"/>
        <c:crosses val="autoZero"/>
        <c:auto val="1"/>
        <c:lblAlgn val="ctr"/>
        <c:lblOffset val="100"/>
      </c:catAx>
      <c:valAx>
        <c:axId val="1070694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is-IS" sz="1400" b="0"/>
                  <a:t>Aid per capita (current US$)</a:t>
                </a: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06044416"/>
        <c:crosses val="autoZero"/>
        <c:crossBetween val="between"/>
      </c:valAx>
      <c:valAx>
        <c:axId val="10707174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is-IS" sz="1400" b="0"/>
                  <a:t>Aid (% of GNI)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07086208"/>
        <c:crosses val="max"/>
        <c:crossBetween val="between"/>
      </c:valAx>
      <c:catAx>
        <c:axId val="107086208"/>
        <c:scaling>
          <c:orientation val="minMax"/>
        </c:scaling>
        <c:delete val="1"/>
        <c:axPos val="b"/>
        <c:numFmt formatCode="General" sourceLinked="1"/>
        <c:tickLblPos val="none"/>
        <c:crossAx val="10707174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6776377952755905"/>
          <c:y val="9.6454505686789274E-2"/>
          <c:w val="0.42112510936132985"/>
          <c:h val="0.1357946923301255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E449C-BDD2-4B00-88C6-D65E268D22F3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AB5AC-29BB-4F5E-8BC2-D13684F7A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21.3.2010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9058" y="1285860"/>
            <a:ext cx="4543210" cy="3500462"/>
          </a:xfrm>
        </p:spPr>
        <p:txBody>
          <a:bodyPr/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</a:t>
            </a:r>
            <a:b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Crisis on </a:t>
            </a:r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5756776"/>
            <a:ext cx="5114778" cy="744058"/>
          </a:xfrm>
        </p:spPr>
        <p:txBody>
          <a:bodyPr/>
          <a:lstStyle/>
          <a:p>
            <a:r>
              <a:rPr lang="en-US" smtClean="0"/>
              <a:t>Thorvaldur Gylfason</a:t>
            </a:r>
            <a:endParaRPr lang="en-US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21916">
            <a:off x="457200" y="3962400"/>
            <a:ext cx="20304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21377798">
            <a:off x="234831" y="563569"/>
            <a:ext cx="4201940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ACBF TAP-NETs Meeting Johannesburg, 2-3 December 2009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Africa: what is at stake?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In Africa, hard-won economic gains are at stake despite relatively weak financial linkages with advanced economies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Reduced demand for African exports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Collapse in world trade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Also, smaller worker remittances from abroad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Fall in commodity prices (e.g., Angola, Botswana)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Reduced FDI due to tighter credit, flight to quality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Also, reversed portfolio investment flows, putting pressure on exchange rates, equity prices, and reserves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Reduced overseas development assistance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These external shocks cause severe slowdown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Especially in Angola, Botswana, South Africa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Africa: what is at stake?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0854"/>
            <a:ext cx="7615262" cy="503429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Main challenges</a:t>
            </a:r>
          </a:p>
          <a:p>
            <a:pPr lvl="1">
              <a:spcBef>
                <a:spcPts val="0"/>
              </a:spcBef>
            </a:pPr>
            <a:r>
              <a:rPr lang="en-US" sz="2500" dirty="0" smtClean="0"/>
              <a:t>Contain adverse impact of crisis on economic growth and poverty</a:t>
            </a:r>
          </a:p>
          <a:p>
            <a:pPr lvl="1">
              <a:spcBef>
                <a:spcPts val="0"/>
              </a:spcBef>
            </a:pPr>
            <a:r>
              <a:rPr lang="en-US" sz="2500" dirty="0" smtClean="0"/>
              <a:t>Preserve hard-won gains of recent years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Macroeconomic stability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Debt sustainability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How?</a:t>
            </a:r>
          </a:p>
          <a:p>
            <a:pPr lvl="1">
              <a:spcBef>
                <a:spcPts val="0"/>
              </a:spcBef>
            </a:pPr>
            <a:r>
              <a:rPr lang="en-US" sz="2500" dirty="0" smtClean="0"/>
              <a:t>Fiscal policy to cushion adverse effects of crisis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There is fiscal space provided debts are low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Otherwise, rely on automatic stabilizers</a:t>
            </a: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srgbClr val="6C6C6C"/>
                </a:solidFill>
              </a:rPr>
              <a:t>Monetary stimulus may be feasible as long as inflation remains under control</a:t>
            </a:r>
          </a:p>
          <a:p>
            <a:pPr lvl="1">
              <a:spcBef>
                <a:spcPts val="0"/>
              </a:spcBef>
            </a:pPr>
            <a:r>
              <a:rPr lang="en-US" sz="2500" dirty="0" smtClean="0">
                <a:solidFill>
                  <a:srgbClr val="6C6C6C"/>
                </a:solidFill>
              </a:rPr>
              <a:t>Monitor financial institutions and their balance sheets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outlook for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according to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(2009)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7239000" cy="524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1143008"/>
                <a:gridCol w="1000132"/>
                <a:gridCol w="1000132"/>
                <a:gridCol w="1052498"/>
              </a:tblGrid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GDP growth (%)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Angola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0.2</a:t>
                      </a:r>
                      <a:endParaRPr lang="en-US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9.3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Botswana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-10.3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4.1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Kenya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Ethiopia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7.5</a:t>
                      </a:r>
                      <a:endParaRPr lang="en-US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Ghana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4.5</a:t>
                      </a:r>
                      <a:endParaRPr lang="en-US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Kenya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Mauritius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Mozambique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5.2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Namibia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-0.7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Nigeria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2.9</a:t>
                      </a:r>
                      <a:endParaRPr lang="en-US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5.0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Senegal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/>
                        </a:rPr>
                        <a:t>1.5</a:t>
                      </a:r>
                      <a:endParaRPr lang="en-US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South Africa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-2.2</a:t>
                      </a:r>
                      <a:endParaRPr 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Tanzania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5.7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Uganda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5.5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Zambia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4.5</a:t>
                      </a:r>
                      <a:endParaRPr lang="en-US" sz="1400" dirty="0"/>
                    </a:p>
                  </a:txBody>
                  <a:tcPr/>
                </a:tc>
              </a:tr>
              <a:tr h="308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Zimbabwe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-6.9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1"/>
                          </a:solidFill>
                        </a:rPr>
                        <a:t>-14.1</a:t>
                      </a:r>
                      <a:endParaRPr lang="en-US" sz="14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1"/>
                          </a:solidFill>
                        </a:rPr>
                        <a:t>3.7</a:t>
                      </a:r>
                      <a:endParaRPr lang="en-US" sz="14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tx1"/>
                          </a:solidFill>
                        </a:rPr>
                        <a:t>6.0</a:t>
                      </a:r>
                      <a:endParaRPr lang="en-US" sz="14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aid in sub-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saharan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1960-2006 (% of GDP)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32547">
            <a:off x="5880362" y="1995611"/>
            <a:ext cx="174438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Aid fatigue</a:t>
            </a:r>
          </a:p>
          <a:p>
            <a:r>
              <a:rPr lang="en-US" dirty="0" smtClean="0"/>
              <a:t>Eastern Europe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500958" y="3071810"/>
            <a:ext cx="7232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21263749">
            <a:off x="1217711" y="2668871"/>
            <a:ext cx="3376690" cy="116955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Drop by 10% in FDI inflows may lead to 0.5% fall in income per capita in sub-Saharan Africa</a:t>
            </a:r>
          </a:p>
          <a:p>
            <a:r>
              <a:rPr lang="en-US" sz="1600" dirty="0" smtClean="0"/>
              <a:t>(ODI Working Paper 304, 2009)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999429" y="6286520"/>
            <a:ext cx="4715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Bank, </a:t>
            </a:r>
            <a:r>
              <a:rPr lang="en-US" sz="1400" i="1" dirty="0" smtClean="0"/>
              <a:t>World Development Indicators </a:t>
            </a:r>
            <a:r>
              <a:rPr lang="en-US" sz="1400" dirty="0" smtClean="0"/>
              <a:t>2009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on aid in sub-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saharan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1960-2006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99429" y="6286520"/>
            <a:ext cx="4715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Bank, </a:t>
            </a:r>
            <a:r>
              <a:rPr lang="en-US" sz="1400" i="1" dirty="0" smtClean="0"/>
              <a:t>World Development Indicators </a:t>
            </a:r>
            <a:r>
              <a:rPr lang="en-US" sz="1400" dirty="0" smtClean="0"/>
              <a:t>2009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21332547">
            <a:off x="4808793" y="1501413"/>
            <a:ext cx="174438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Aid fatigue</a:t>
            </a:r>
          </a:p>
          <a:p>
            <a:r>
              <a:rPr lang="en-US" dirty="0" smtClean="0"/>
              <a:t>Eastern Europe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58082" y="2143116"/>
            <a:ext cx="7232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Determinants of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Political risk has negative impact on FDI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 does inflation, but impact is not robust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GDP growth rate, literacy, and openness have positive impact on total FDI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So do GDP per capita and infrastructure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Capacity building </a:t>
            </a:r>
            <a:r>
              <a:rPr lang="en-US" dirty="0" smtClean="0"/>
              <a:t>helps attract FDI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Conclusion is obvious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Political risk and inflation need to be kept at bay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Growth, education, openness, and infrastructure need to be promoted through public policy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What is good for FDI is almost always good in itself, and is also good for growth</a:t>
            </a:r>
          </a:p>
        </p:txBody>
      </p:sp>
      <p:sp>
        <p:nvSpPr>
          <p:cNvPr id="6" name="TextBox 5"/>
          <p:cNvSpPr txBox="1"/>
          <p:nvPr/>
        </p:nvSpPr>
        <p:spPr>
          <a:xfrm rot="21381750">
            <a:off x="5654973" y="6030983"/>
            <a:ext cx="3219151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FDI is good for growth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Determinants of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50342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FDI encourages growth of host country by augmenting domestic capital and enhancing efficiency through transfer of new technology, marketing and managerial skills, capacity building, innovation, and best practices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Even so, FDI has both benefits and costs depending on country specific conditions and policies, including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Ability to diversify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Absorption capacity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Targeting of FDI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Opportunities for linkages between FDI and domestic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11430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Determinants of aid in </a:t>
            </a:r>
            <a:r>
              <a:rPr lang="en-US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51057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One major determinant: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goodwill …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… which, increasingly, depends on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helpworthiness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as perceived by donors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dirty="0" err="1" smtClean="0"/>
              <a:t>Helpworthiness</a:t>
            </a:r>
            <a:r>
              <a:rPr lang="en-US" dirty="0" smtClean="0"/>
              <a:t> can by built up by reforming policies and institutions through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6C6C6C"/>
                </a:solidFill>
              </a:rPr>
              <a:t>Freer trade to enhance efficiency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6C6C6C"/>
                </a:solidFill>
              </a:rPr>
              <a:t>More and better education to promote better, longer lives in smaller families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6C6C6C"/>
                </a:solidFill>
              </a:rPr>
              <a:t>More FDI, without sacrificing resources or rights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6C6C6C"/>
                </a:solidFill>
              </a:rPr>
              <a:t>Infrastructure, including energy grids to facilitate – yes! – air conditioning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rgbClr val="6C6C6C"/>
                </a:solidFill>
              </a:rPr>
              <a:t>Monetary integration, as planned, to beat inflation</a:t>
            </a:r>
          </a:p>
          <a:p>
            <a:pPr lvl="1">
              <a:spcBef>
                <a:spcPts val="0"/>
              </a:spcBef>
            </a:pPr>
            <a:endParaRPr lang="en-US" dirty="0" smtClean="0">
              <a:solidFill>
                <a:srgbClr val="6C6C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758138" cy="5034294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schemeClr val="tx1"/>
                </a:solidFill>
              </a:rPr>
              <a:t>Marked, but uneven progress in recent years</a:t>
            </a:r>
          </a:p>
          <a:p>
            <a:pPr marL="512064" lvl="2" indent="-274320">
              <a:spcBef>
                <a:spcPts val="600"/>
              </a:spcBef>
              <a:buSzPct val="80000"/>
              <a:buFont typeface="Wingdings 2" pitchFamily="18" charset="2"/>
              <a:buChar char="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Botswana’s per capita GDP has grown by 5% a year since 1980</a:t>
            </a:r>
          </a:p>
          <a:p>
            <a:pPr marL="512064" lvl="2" indent="-274320">
              <a:spcBef>
                <a:spcPts val="600"/>
              </a:spcBef>
              <a:buSzPct val="80000"/>
              <a:buFont typeface="Wingdings 2" pitchFamily="18" charset="2"/>
              <a:buChar char="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Secondary school enrolment is 75%, up from 48% in 1991</a:t>
            </a:r>
          </a:p>
          <a:p>
            <a:pPr marL="512064" lvl="2" indent="-274320">
              <a:spcBef>
                <a:spcPts val="600"/>
              </a:spcBef>
              <a:buSzPct val="80000"/>
              <a:buFont typeface="Wingdings 2" pitchFamily="18" charset="2"/>
              <a:buChar char="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Births per woman have decreased from nearly 7 in 1960 to 3</a:t>
            </a:r>
          </a:p>
          <a:p>
            <a:pPr marL="512064" lvl="2" indent="-274320">
              <a:spcBef>
                <a:spcPts val="600"/>
              </a:spcBef>
              <a:buSzPct val="80000"/>
              <a:buFont typeface="Wingdings 2" pitchFamily="18" charset="2"/>
              <a:buChar char="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Life expectancy is rising again after tragic drop due to Aids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schemeClr val="tx1"/>
                </a:solidFill>
              </a:rPr>
              <a:t>Important economic and social gains are now threatened by global crisis 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schemeClr val="tx1"/>
                </a:solidFill>
              </a:rPr>
              <a:t>The right way to react to this threat is to invigorate reforms of policies and institutions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schemeClr val="tx1"/>
                </a:solidFill>
              </a:rPr>
              <a:t>Now, as always, is the time to reform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40094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conclusion</a:t>
            </a:r>
            <a:endParaRPr kumimoji="0" lang="en-US" sz="36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 rot="21337699">
            <a:off x="6159909" y="5800847"/>
            <a:ext cx="1715534" cy="4924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600" dirty="0" smtClean="0"/>
              <a:t>Thank you</a:t>
            </a:r>
            <a:endParaRPr lang="en-US" sz="2600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 rot="21371331">
            <a:off x="732339" y="5669589"/>
            <a:ext cx="5105400" cy="7112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These slides </a:t>
            </a:r>
            <a:r>
              <a:rPr lang="en-US" sz="2000" dirty="0" smtClean="0">
                <a:solidFill>
                  <a:schemeClr val="tx1"/>
                </a:solidFill>
              </a:rPr>
              <a:t>can be viewed on </a:t>
            </a:r>
            <a:r>
              <a:rPr lang="en-US" sz="2000" dirty="0">
                <a:solidFill>
                  <a:schemeClr val="tx1"/>
                </a:solidFill>
              </a:rPr>
              <a:t>my website: </a:t>
            </a:r>
          </a:p>
          <a:p>
            <a:r>
              <a:rPr lang="en-US" sz="2000" dirty="0">
                <a:solidFill>
                  <a:schemeClr val="tx1"/>
                </a:solidFill>
              </a:rPr>
              <a:t>www.hi.is/</a:t>
            </a: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~</a:t>
            </a:r>
            <a:r>
              <a:rPr lang="en-US" sz="2000" dirty="0">
                <a:solidFill>
                  <a:schemeClr val="tx1"/>
                </a:solidFill>
              </a:rPr>
              <a:t>gylfason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crisis: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presentation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we got to where we are</a:t>
            </a:r>
          </a:p>
          <a:p>
            <a:pPr lvl="1"/>
            <a:r>
              <a:rPr lang="en-US" sz="2900" dirty="0" smtClean="0"/>
              <a:t>A brief history</a:t>
            </a:r>
          </a:p>
          <a:p>
            <a:r>
              <a:rPr lang="en-US" sz="3200" dirty="0" smtClean="0"/>
              <a:t>How innocent bystanders are affected by crisis</a:t>
            </a:r>
          </a:p>
          <a:p>
            <a:pPr lvl="1"/>
            <a:r>
              <a:rPr lang="en-US" sz="2900" dirty="0" smtClean="0"/>
              <a:t>Implications for Africa</a:t>
            </a:r>
          </a:p>
          <a:p>
            <a:r>
              <a:rPr lang="en-US" sz="3200" dirty="0" smtClean="0"/>
              <a:t>Where to go from here</a:t>
            </a:r>
          </a:p>
          <a:p>
            <a:pPr lvl="1"/>
            <a:r>
              <a:rPr lang="en-US" sz="2900" dirty="0" smtClean="0"/>
              <a:t>From good governance to greater </a:t>
            </a:r>
            <a:r>
              <a:rPr lang="en-US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helpworthiness</a:t>
            </a:r>
            <a:r>
              <a:rPr lang="en-US" sz="2900" dirty="0" smtClean="0"/>
              <a:t> through reform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crisis: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deep? How long?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Financial crises follow man like pandemics, with persistent regularity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About every 20 years or so in United States at least from 1792 until Great Depression 1929-39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Then, long-lasting stability, with intermittent minor crises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Why? Confluence of two forces, to be described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And then, threat of another big one in 2008 following collapse of Lehman Brothers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 big one now seems to have been averted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How?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Lessons from 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Growth of GDP per capita 1871-2003 (% per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441132">
            <a:off x="4900795" y="4655418"/>
            <a:ext cx="4071965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sz="2000" dirty="0" smtClean="0"/>
              <a:t> worked as intended</a:t>
            </a:r>
          </a:p>
          <a:p>
            <a:r>
              <a:rPr lang="en-US" sz="2000" dirty="0" smtClean="0"/>
              <a:t>Perhaps bank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</a:t>
            </a:r>
            <a:r>
              <a:rPr lang="en-US" sz="2000" dirty="0" smtClean="0"/>
              <a:t> during Great Depression also helped stabilize GDP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374201">
            <a:off x="1160657" y="6029122"/>
            <a:ext cx="3274242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How about Canada next door?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Canada’s Growth of GDP per capita 1871-2003 (% per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441132">
            <a:off x="4900795" y="4655418"/>
            <a:ext cx="4071965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Canada had no major bank failures during Great Depression, and did not establish its Deposit Insurance Corporation until 1967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21374201">
            <a:off x="1161815" y="6064366"/>
            <a:ext cx="220029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How about Europe?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Growth of GDP per capita 1831-2003 (% per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21374201">
            <a:off x="1160560" y="5887664"/>
            <a:ext cx="336441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Germany, France, Scandinavia, others: Same story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1441132">
            <a:off x="1655371" y="1586189"/>
            <a:ext cx="6833015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Not quite as clear, but standard deviation of per capita growth fell from 3.1% 1831-1945 to 1.8% 1947-2003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 to postwar consensus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057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In 1970s, onslaught in academic circles against active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stabilization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policies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Theoretical and practical grounds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Government intrusion into private markets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Not very influential in Finance Ministries and Central Banks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In 1980s, similarly motivated attack on regulation, esp.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regulation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Same forces that had condemned stabilization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This time, more influential in political arena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Significant reversal of 1930s financial regulation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Commercial vs. investment banks: Firewall torn down in US in keeping with Europe’s universal banking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 to postwar consensus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Appears plausible to infer that deregulation encouraged banks to take excessive risks</a:t>
            </a:r>
          </a:p>
          <a:p>
            <a:pPr lvl="1"/>
            <a:r>
              <a:rPr lang="en-US" dirty="0" smtClean="0"/>
              <a:t>Subprime loans in US, housing bubble, etc. </a:t>
            </a:r>
          </a:p>
          <a:p>
            <a:r>
              <a:rPr lang="en-US" dirty="0" smtClean="0"/>
              <a:t>But willingness to apply stabilization policies was still in place</a:t>
            </a:r>
          </a:p>
          <a:p>
            <a:pPr lvl="1"/>
            <a:r>
              <a:rPr lang="en-US" dirty="0" smtClean="0"/>
              <a:t>Concerted action by industrial countries seems to have turned the tide</a:t>
            </a:r>
          </a:p>
          <a:p>
            <a:pPr lvl="1"/>
            <a:r>
              <a:rPr lang="en-US" dirty="0" smtClean="0"/>
              <a:t>G20 agreed to inject $1.1 trillion into circulation</a:t>
            </a:r>
          </a:p>
          <a:p>
            <a:pPr lvl="1"/>
            <a:r>
              <a:rPr lang="en-US" dirty="0" smtClean="0"/>
              <a:t>Some think that the action should have been more ambitious</a:t>
            </a:r>
          </a:p>
          <a:p>
            <a:r>
              <a:rPr lang="en-US" dirty="0" smtClean="0"/>
              <a:t>Emerging consensus on need for reregulation</a:t>
            </a:r>
          </a:p>
          <a:p>
            <a:pPr lvl="1"/>
            <a:r>
              <a:rPr lang="en-US" dirty="0" smtClean="0"/>
              <a:t>How exactly remains to be worked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economic outlook according to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(2009)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1000132"/>
                <a:gridCol w="1000132"/>
                <a:gridCol w="1071570"/>
                <a:gridCol w="11239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Real GDP growth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World economy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-1.1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economies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2.7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-3.4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Emerging and developing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1.7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Sub-Saharan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7.0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1.3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3714752"/>
            <a:ext cx="75009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Advanced economies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Strong output contraction, with negative growth in 2009</a:t>
            </a:r>
          </a:p>
          <a:p>
            <a:r>
              <a:rPr lang="en-US" sz="2400" dirty="0" smtClean="0"/>
              <a:t>Emerging and developing economies 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Much smaller per capita output contraction in 2009, followed by return of brisk growth</a:t>
            </a:r>
          </a:p>
          <a:p>
            <a:r>
              <a:rPr lang="en-US" sz="2400" dirty="0" smtClean="0"/>
              <a:t>Even so, deepest world recession since 1960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First time world output declines since then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5944</TotalTime>
  <Words>1224</Words>
  <Application>Microsoft Office PowerPoint</Application>
  <PresentationFormat>On-screen Show (4:3)</PresentationFormat>
  <Paragraphs>260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Impact of Financial Crisis on africa</vt:lpstr>
      <vt:lpstr>Financial crisis:  outline of presentation</vt:lpstr>
      <vt:lpstr>Financial crisis:  how deep? How long?</vt:lpstr>
      <vt:lpstr>US Growth of GDP per capita 1871-2003 (% per year)</vt:lpstr>
      <vt:lpstr>Canada’s Growth of GDP per capita 1871-2003 (% per year)</vt:lpstr>
      <vt:lpstr>Uk Growth of GDP per capita 1831-2003 (% per year)</vt:lpstr>
      <vt:lpstr>Reaction to postwar consensus</vt:lpstr>
      <vt:lpstr>Reaction to postwar consensus</vt:lpstr>
      <vt:lpstr>World economic outlook according to Imf (2009)</vt:lpstr>
      <vt:lpstr>Africa: what is at stake?</vt:lpstr>
      <vt:lpstr>Africa: what is at stake?</vt:lpstr>
      <vt:lpstr>economic outlook for africa according to Imf (2009)</vt:lpstr>
      <vt:lpstr>fdi and aid in sub-saharan africa 1960-2006 (% of GDP)</vt:lpstr>
      <vt:lpstr>More on aid in sub-saharan africa 1960-2006</vt:lpstr>
      <vt:lpstr>Determinants of fdi in africa</vt:lpstr>
      <vt:lpstr>Determinants of fdi in africa</vt:lpstr>
      <vt:lpstr>Determinants of aid in africa</vt:lpstr>
      <vt:lpstr>Slide 18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Monetary unions among developing and emerging markets</dc:title>
  <dc:creator>gylfason</dc:creator>
  <cp:lastModifiedBy>gylfason</cp:lastModifiedBy>
  <cp:revision>54</cp:revision>
  <dcterms:created xsi:type="dcterms:W3CDTF">2009-04-28T18:50:35Z</dcterms:created>
  <dcterms:modified xsi:type="dcterms:W3CDTF">2010-03-21T13:44:27Z</dcterms:modified>
</cp:coreProperties>
</file>