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6"/>
  </p:notesMasterIdLst>
  <p:sldIdLst>
    <p:sldId id="398" r:id="rId2"/>
    <p:sldId id="466" r:id="rId3"/>
    <p:sldId id="489" r:id="rId4"/>
    <p:sldId id="488" r:id="rId5"/>
    <p:sldId id="490" r:id="rId6"/>
    <p:sldId id="487" r:id="rId7"/>
    <p:sldId id="518" r:id="rId8"/>
    <p:sldId id="467" r:id="rId9"/>
    <p:sldId id="468" r:id="rId10"/>
    <p:sldId id="470" r:id="rId11"/>
    <p:sldId id="471" r:id="rId12"/>
    <p:sldId id="492" r:id="rId13"/>
    <p:sldId id="493" r:id="rId14"/>
    <p:sldId id="494" r:id="rId15"/>
    <p:sldId id="495" r:id="rId16"/>
    <p:sldId id="496" r:id="rId17"/>
    <p:sldId id="498" r:id="rId18"/>
    <p:sldId id="499" r:id="rId19"/>
    <p:sldId id="497" r:id="rId20"/>
    <p:sldId id="500" r:id="rId21"/>
    <p:sldId id="501" r:id="rId22"/>
    <p:sldId id="484" r:id="rId23"/>
    <p:sldId id="502" r:id="rId24"/>
    <p:sldId id="519" r:id="rId25"/>
    <p:sldId id="503" r:id="rId26"/>
    <p:sldId id="504" r:id="rId27"/>
    <p:sldId id="507" r:id="rId28"/>
    <p:sldId id="508" r:id="rId29"/>
    <p:sldId id="509" r:id="rId30"/>
    <p:sldId id="505" r:id="rId31"/>
    <p:sldId id="510" r:id="rId32"/>
    <p:sldId id="506" r:id="rId33"/>
    <p:sldId id="512" r:id="rId34"/>
    <p:sldId id="513" r:id="rId35"/>
    <p:sldId id="514" r:id="rId36"/>
    <p:sldId id="520" r:id="rId37"/>
    <p:sldId id="521" r:id="rId38"/>
    <p:sldId id="515" r:id="rId39"/>
    <p:sldId id="522" r:id="rId40"/>
    <p:sldId id="523" r:id="rId41"/>
    <p:sldId id="516" r:id="rId42"/>
    <p:sldId id="517" r:id="rId43"/>
    <p:sldId id="524" r:id="rId44"/>
    <p:sldId id="465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0000"/>
    <a:srgbClr val="99FF99"/>
    <a:srgbClr val="FFFFCC"/>
    <a:srgbClr val="FFFFFF"/>
    <a:srgbClr val="003300"/>
    <a:srgbClr val="000000"/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4706" autoAdjust="0"/>
    <p:restoredTop sz="94660"/>
  </p:normalViewPr>
  <p:slideViewPr>
    <p:cSldViewPr>
      <p:cViewPr varScale="1">
        <p:scale>
          <a:sx n="36" d="100"/>
          <a:sy n="36" d="100"/>
        </p:scale>
        <p:origin x="-132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8"/>
    </p:cViewPr>
  </p:sorterViewPr>
  <p:notesViewPr>
    <p:cSldViewPr>
      <p:cViewPr varScale="1">
        <p:scale>
          <a:sx n="48" d="100"/>
          <a:sy n="48" d="100"/>
        </p:scale>
        <p:origin x="-92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9.xml"/><Relationship Id="rId3" Type="http://schemas.openxmlformats.org/officeDocument/2006/relationships/slide" Target="slides/slide4.xml"/><Relationship Id="rId7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Relationship Id="rId9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3245D4-87EF-442D-BD80-715979AABF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955D2-29A0-45EF-A689-0616E532C25E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F9E76B-1D7B-449E-841F-5F93C412545E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7F794-C414-40B0-ADF3-E27CF68B9027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77E7A2-0850-492A-B055-42865B09930F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B5C4D2-62D1-4545-B884-E7B79104BA75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6E0F0-4B3E-4AE7-8A2C-06A7A03AE093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BDF98-7E99-4E04-A612-667F93DBFF64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C5EBA1-CC14-4513-82DE-6E4F8DFD87A2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F8AF2-B2FB-4D12-8B11-DAEDC3B73AC0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70EE40-2E2C-4AD7-8CFC-4431346574C4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AA0FC-1DEC-4B5B-A3B5-61EC12AC0EAA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B9A96B-AAC3-40F8-B13B-E5EF40D7449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7563E-05FD-4B41-9948-D099DE13ADAA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0CD85B-EFAA-49C5-A333-42C8B2E1DDCC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45E10D-4056-44FD-8B5E-C74CF85E8A32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49CD1D-149E-4FE4-A5B1-B50973411D0D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A62D82-18FF-42D5-916A-6A1E4FF39A83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203B7-90B3-4372-9414-8F5B2B22309C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23BF1-28FD-463F-84C3-271F4B62CD22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EDA4A-0424-4969-A301-52BFE4086075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F215C-F114-43A4-A609-15E716FC7AD5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EB706-2AE7-43AB-B3A9-8F6DC86FCB13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F352C-9979-41C6-B6AC-0E4F27B2962E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C38B55-A717-414B-B289-EE16D8C4E0DD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8575" y="798513"/>
            <a:ext cx="4260850" cy="3195637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6100"/>
            <a:ext cx="5029200" cy="4137025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D0B15-12EF-4DBD-9AE8-E2821C80278F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8575" y="798513"/>
            <a:ext cx="4260850" cy="3195637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6100"/>
            <a:ext cx="5029200" cy="4137025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72809-9155-4DD5-903C-745752753AAC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8575" y="798513"/>
            <a:ext cx="4260850" cy="3195637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6100"/>
            <a:ext cx="5029200" cy="4137025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3A78ED-4B42-462C-A008-DEC3CC1CD829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E1FA8-94C9-43BD-AE4D-D7E23582C975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76BA2-CD97-4E5E-9DB6-E5BC08FA6395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C25D2-6524-4048-9F70-2F1C28B895C0}" type="slidenum">
              <a:rPr lang="en-GB" smtClean="0"/>
              <a:pPr/>
              <a:t>36</a:t>
            </a:fld>
            <a:endParaRPr lang="en-GB" smtClean="0"/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CCEB6-969C-4F26-A322-648FD1320ECB}" type="slidenum">
              <a:rPr lang="en-GB" smtClean="0"/>
              <a:pPr/>
              <a:t>37</a:t>
            </a:fld>
            <a:endParaRPr lang="en-GB" smtClean="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73AA46-0790-44EB-ABA4-C45AB0D0F30D}" type="slidenum">
              <a:rPr lang="en-GB" smtClean="0"/>
              <a:pPr/>
              <a:t>38</a:t>
            </a:fld>
            <a:endParaRPr lang="en-GB" smtClean="0"/>
          </a:p>
        </p:txBody>
      </p:sp>
      <p:sp>
        <p:nvSpPr>
          <p:cNvPr id="870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8062CB-E460-46CB-8C83-EFCC19403639}" type="slidenum">
              <a:rPr lang="en-GB" smtClean="0"/>
              <a:pPr/>
              <a:t>39</a:t>
            </a:fld>
            <a:endParaRPr lang="en-GB" smtClean="0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29372-1DFF-4D45-848A-1669A14A4D44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196E73-F553-4A16-971A-FE6926B3C1EC}" type="slidenum">
              <a:rPr lang="en-GB" smtClean="0"/>
              <a:pPr/>
              <a:t>40</a:t>
            </a:fld>
            <a:endParaRPr lang="en-GB" smtClean="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158474-29F9-4216-87ED-E6CEA86756C7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B783F-D498-47BA-8768-D7E04E96CF12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351FF-8A87-4BB2-B002-6BE545D3EEF7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D6382-6271-4839-9A50-32D2DEF09180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E13DFB-23FB-40C5-B5A4-6843602E8E3C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45A42-A376-4952-8BB8-773E18DC4E40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4C1D0F-615C-4A0E-A650-37D3CFD88A93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6CD316-B717-44DC-80B7-093050DCE5FE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A56B2-155B-4AD6-89F7-AEB2D5884D9C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s-I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s-I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fld id="{5ABA7B3A-D976-4DDD-B4D4-98463601C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969FE-18C0-403B-A16B-427DD3240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90A6C-AB65-40F6-AF88-F554EF5E6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A4100-6FC3-4AD1-A73A-06CEF29B8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F56B8-7CDD-422E-B8E7-42C3C2B6A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8C83-DDC9-44D3-B5A0-5303E11EA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2034-1D3F-4485-A76F-F0599EB98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33EB1-04A3-462F-88EE-DAD9B5B16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3AB21-1360-49AB-A671-CC9368AFD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C481D-D1E1-4D99-839D-94FE85E6D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s-I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08B81-B4DE-4D97-AA0C-20F0EE2C0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A41D333-C5C1-4641-99F1-4260725C5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76400"/>
            <a:ext cx="3343275" cy="1524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s-I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35150" y="1125538"/>
            <a:ext cx="6553200" cy="2733675"/>
          </a:xfrm>
        </p:spPr>
        <p:txBody>
          <a:bodyPr/>
          <a:lstStyle/>
          <a:p>
            <a:pPr algn="r">
              <a:defRPr/>
            </a:pPr>
            <a:r>
              <a:rPr lang="en-GB" sz="6000" b="1" smtClean="0">
                <a:solidFill>
                  <a:schemeClr val="bg2"/>
                </a:solidFill>
              </a:rPr>
              <a:t>Alternative </a:t>
            </a:r>
            <a:br>
              <a:rPr lang="en-GB" sz="6000" b="1" smtClean="0">
                <a:solidFill>
                  <a:schemeClr val="bg2"/>
                </a:solidFill>
              </a:rPr>
            </a:br>
            <a:r>
              <a:rPr lang="en-GB" sz="6000" b="1" smtClean="0">
                <a:solidFill>
                  <a:schemeClr val="bg2"/>
                </a:solidFill>
              </a:rPr>
              <a:t>Views </a:t>
            </a:r>
            <a:br>
              <a:rPr lang="en-GB" sz="6000" b="1" smtClean="0">
                <a:solidFill>
                  <a:schemeClr val="bg2"/>
                </a:solidFill>
              </a:rPr>
            </a:br>
            <a:r>
              <a:rPr lang="en-GB" sz="6000" b="1" smtClean="0">
                <a:solidFill>
                  <a:schemeClr val="bg2"/>
                </a:solidFill>
              </a:rPr>
              <a:t>of the IMF</a:t>
            </a: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5008563" y="5157788"/>
            <a:ext cx="3362325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2800" b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Thorvaldur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800" b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Gylfason</a:t>
            </a:r>
            <a:endParaRPr lang="en-US" sz="2800" b="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algn="r"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Pretoria, South Africa</a:t>
            </a:r>
          </a:p>
          <a:p>
            <a:pPr algn="r"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9-20 July 2007</a:t>
            </a:r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543425"/>
            <a:ext cx="15224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International Monetary Fun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895600"/>
            <a:ext cx="152400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7" descr="logo-botto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140200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1026"/>
          <p:cNvSpPr>
            <a:spLocks noChangeArrowheads="1"/>
          </p:cNvSpPr>
          <p:nvPr/>
        </p:nvSpPr>
        <p:spPr bwMode="auto">
          <a:xfrm>
            <a:off x="1331913" y="1981200"/>
            <a:ext cx="7315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Not really controversial; they do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Empirical evidence shows that Fund programs work chiefly as intended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Reduce current account deficits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Bolster foreign exchange reserves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Reduce inflation, but not always, partly because of currency depreciation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To see how, and prepare for #4, consider a small model</a:t>
            </a:r>
          </a:p>
        </p:txBody>
      </p:sp>
      <p:sp>
        <p:nvSpPr>
          <p:cNvPr id="331779" name="Rectangle 1027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 Fund programs strengthen the balance of payments?</a:t>
            </a:r>
          </a:p>
        </p:txBody>
      </p:sp>
      <p:sp>
        <p:nvSpPr>
          <p:cNvPr id="331780" name="Text Box 1028"/>
          <p:cNvSpPr txBox="1">
            <a:spLocks noChangeArrowheads="1"/>
          </p:cNvSpPr>
          <p:nvPr/>
        </p:nvSpPr>
        <p:spPr bwMode="auto">
          <a:xfrm rot="21300000">
            <a:off x="136525" y="42863"/>
            <a:ext cx="9604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1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1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1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8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8" name="Rectangle 2056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Reserves and output in the short run: A simple model</a:t>
            </a:r>
          </a:p>
        </p:txBody>
      </p:sp>
      <p:sp>
        <p:nvSpPr>
          <p:cNvPr id="332822" name="Rectangle 2070"/>
          <p:cNvSpPr>
            <a:spLocks noChangeArrowheads="1"/>
          </p:cNvSpPr>
          <p:nvPr/>
        </p:nvSpPr>
        <p:spPr bwMode="auto">
          <a:xfrm>
            <a:off x="1331913" y="1955800"/>
            <a:ext cx="6985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Express key accounting linkages in terms of simple algebra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Use model to describe how nominal income and reserves depend on domestic credit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Demonstrate how BOP target translates into prescriptions for fiscal and monetary policies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Financial programming in action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2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22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bg2"/>
                </a:solidFill>
              </a:rPr>
              <a:t>List of variables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M = money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D = domestic credit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R = foreign reserves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bg2"/>
                </a:solidFill>
              </a:rPr>
              <a:t>R = R-R</a:t>
            </a:r>
            <a:r>
              <a:rPr lang="en-US" baseline="-25000" dirty="0" smtClean="0">
                <a:solidFill>
                  <a:schemeClr val="bg2"/>
                </a:solidFill>
              </a:rPr>
              <a:t>-1</a:t>
            </a:r>
            <a:r>
              <a:rPr lang="en-US" dirty="0" smtClean="0">
                <a:solidFill>
                  <a:schemeClr val="bg2"/>
                </a:solidFill>
              </a:rPr>
              <a:t> = balance   	of payments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P = price level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Y = real income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v = velocity</a:t>
            </a:r>
          </a:p>
        </p:txBody>
      </p:sp>
      <p:sp>
        <p:nvSpPr>
          <p:cNvPr id="399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981200"/>
            <a:ext cx="3813175" cy="4114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X = real exports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P</a:t>
            </a:r>
            <a:r>
              <a:rPr lang="en-US" baseline="-25000" smtClean="0">
                <a:solidFill>
                  <a:schemeClr val="bg2"/>
                </a:solidFill>
              </a:rPr>
              <a:t>x</a:t>
            </a:r>
            <a:r>
              <a:rPr lang="en-US" smtClean="0">
                <a:solidFill>
                  <a:schemeClr val="bg2"/>
                </a:solidFill>
              </a:rPr>
              <a:t> = price of exports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Z = real imports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P</a:t>
            </a:r>
            <a:r>
              <a:rPr lang="en-US" baseline="-25000" smtClean="0">
                <a:solidFill>
                  <a:schemeClr val="bg2"/>
                </a:solidFill>
              </a:rPr>
              <a:t>z</a:t>
            </a:r>
            <a:r>
              <a:rPr lang="en-US" smtClean="0">
                <a:solidFill>
                  <a:schemeClr val="bg2"/>
                </a:solidFill>
              </a:rPr>
              <a:t> = price of imports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F = capital inflow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m = propensity to 	import</a:t>
            </a:r>
          </a:p>
        </p:txBody>
      </p:sp>
      <p:sp>
        <p:nvSpPr>
          <p:cNvPr id="399365" name="Text Box 5"/>
          <p:cNvSpPr txBox="1">
            <a:spLocks noChangeArrowheads="1"/>
          </p:cNvSpPr>
          <p:nvPr/>
        </p:nvSpPr>
        <p:spPr bwMode="auto">
          <a:xfrm rot="-180000">
            <a:off x="4191000" y="5486400"/>
            <a:ext cx="4054475" cy="98425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>
                <a:latin typeface="Tahoma" charset="0"/>
              </a:rPr>
              <a:t>Two behavioral parameters: </a:t>
            </a:r>
            <a:r>
              <a:rPr lang="en-US" sz="2800">
                <a:latin typeface="Tahoma" charset="0"/>
              </a:rPr>
              <a:t>m</a:t>
            </a:r>
            <a:r>
              <a:rPr lang="en-US" sz="2800" b="0">
                <a:latin typeface="Tahoma" charset="0"/>
              </a:rPr>
              <a:t> and </a:t>
            </a:r>
            <a:r>
              <a:rPr lang="en-US" sz="2800">
                <a:latin typeface="Tahoma" charset="0"/>
              </a:rPr>
              <a:t>v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9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9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9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9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99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 autoUpdateAnimBg="0"/>
      <p:bldP spid="399364" grpId="0" build="p" autoUpdateAnimBg="0"/>
      <p:bldP spid="39936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bg2"/>
                </a:solidFill>
              </a:rPr>
              <a:t>List of relationships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78800" cy="41719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M = D + R 		          </a:t>
            </a:r>
            <a:r>
              <a:rPr lang="en-US" sz="2400" dirty="0" smtClean="0">
                <a:solidFill>
                  <a:schemeClr val="bg2"/>
                </a:solidFill>
              </a:rPr>
              <a:t>(monetary survey)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M = (1/v)PY	       	          </a:t>
            </a:r>
            <a:r>
              <a:rPr lang="en-US" sz="2400" dirty="0" smtClean="0">
                <a:solidFill>
                  <a:schemeClr val="bg2"/>
                </a:solidFill>
              </a:rPr>
              <a:t>(money demand)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R = (1/v)PY – D	  	   </a:t>
            </a:r>
            <a:r>
              <a:rPr lang="en-US" sz="2400" dirty="0" smtClean="0">
                <a:solidFill>
                  <a:schemeClr val="bg2"/>
                </a:solidFill>
              </a:rPr>
              <a:t>(M schedule)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bg2"/>
                </a:solidFill>
              </a:rPr>
              <a:t>R = </a:t>
            </a:r>
            <a:r>
              <a:rPr lang="en-US" dirty="0" err="1" smtClean="0">
                <a:solidFill>
                  <a:schemeClr val="bg2"/>
                </a:solidFill>
              </a:rPr>
              <a:t>P</a:t>
            </a:r>
            <a:r>
              <a:rPr lang="en-US" baseline="-25000" dirty="0" err="1" smtClean="0">
                <a:solidFill>
                  <a:schemeClr val="bg2"/>
                </a:solidFill>
              </a:rPr>
              <a:t>x</a:t>
            </a:r>
            <a:r>
              <a:rPr lang="en-US" dirty="0" err="1" smtClean="0">
                <a:solidFill>
                  <a:schemeClr val="bg2"/>
                </a:solidFill>
              </a:rPr>
              <a:t>X</a:t>
            </a:r>
            <a:r>
              <a:rPr lang="en-US" dirty="0" smtClean="0">
                <a:solidFill>
                  <a:schemeClr val="bg2"/>
                </a:solidFill>
              </a:rPr>
              <a:t> – </a:t>
            </a:r>
            <a:r>
              <a:rPr lang="en-US" dirty="0" err="1" smtClean="0">
                <a:solidFill>
                  <a:schemeClr val="bg2"/>
                </a:solidFill>
              </a:rPr>
              <a:t>P</a:t>
            </a:r>
            <a:r>
              <a:rPr lang="en-US" baseline="-25000" dirty="0" err="1" smtClean="0">
                <a:solidFill>
                  <a:schemeClr val="bg2"/>
                </a:solidFill>
              </a:rPr>
              <a:t>z</a:t>
            </a:r>
            <a:r>
              <a:rPr lang="en-US" dirty="0" err="1" smtClean="0">
                <a:solidFill>
                  <a:schemeClr val="bg2"/>
                </a:solidFill>
              </a:rPr>
              <a:t>Z</a:t>
            </a:r>
            <a:r>
              <a:rPr lang="en-US" dirty="0" smtClean="0">
                <a:solidFill>
                  <a:schemeClr val="bg2"/>
                </a:solidFill>
              </a:rPr>
              <a:t> + F	 	   </a:t>
            </a:r>
            <a:r>
              <a:rPr lang="en-US" sz="2400" dirty="0" smtClean="0">
                <a:solidFill>
                  <a:schemeClr val="bg2"/>
                </a:solidFill>
              </a:rPr>
              <a:t>(balance of payments)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</a:t>
            </a:r>
            <a:r>
              <a:rPr lang="en-US" baseline="-25000" dirty="0" err="1" smtClean="0">
                <a:solidFill>
                  <a:schemeClr val="bg2"/>
                </a:solidFill>
              </a:rPr>
              <a:t>z</a:t>
            </a:r>
            <a:r>
              <a:rPr lang="en-US" dirty="0" err="1" smtClean="0">
                <a:solidFill>
                  <a:schemeClr val="bg2"/>
                </a:solidFill>
              </a:rPr>
              <a:t>Z</a:t>
            </a:r>
            <a:r>
              <a:rPr lang="en-US" dirty="0" smtClean="0">
                <a:solidFill>
                  <a:schemeClr val="bg2"/>
                </a:solidFill>
              </a:rPr>
              <a:t> = </a:t>
            </a:r>
            <a:r>
              <a:rPr lang="en-US" dirty="0" err="1" smtClean="0">
                <a:solidFill>
                  <a:schemeClr val="bg2"/>
                </a:solidFill>
              </a:rPr>
              <a:t>mPY</a:t>
            </a:r>
            <a:r>
              <a:rPr lang="en-US" dirty="0" smtClean="0">
                <a:solidFill>
                  <a:schemeClr val="bg2"/>
                </a:solidFill>
              </a:rPr>
              <a:t>		  	   </a:t>
            </a:r>
            <a:r>
              <a:rPr lang="en-US" sz="2400" dirty="0" smtClean="0">
                <a:solidFill>
                  <a:schemeClr val="bg2"/>
                </a:solidFill>
              </a:rPr>
              <a:t>(import demand)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R = </a:t>
            </a:r>
            <a:r>
              <a:rPr lang="en-US" dirty="0" err="1" smtClean="0">
                <a:solidFill>
                  <a:schemeClr val="bg2"/>
                </a:solidFill>
              </a:rPr>
              <a:t>P</a:t>
            </a:r>
            <a:r>
              <a:rPr lang="en-US" baseline="-25000" dirty="0" err="1" smtClean="0">
                <a:solidFill>
                  <a:schemeClr val="bg2"/>
                </a:solidFill>
              </a:rPr>
              <a:t>x</a:t>
            </a:r>
            <a:r>
              <a:rPr lang="en-US" dirty="0" err="1" smtClean="0">
                <a:solidFill>
                  <a:schemeClr val="bg2"/>
                </a:solidFill>
              </a:rPr>
              <a:t>X</a:t>
            </a:r>
            <a:r>
              <a:rPr lang="en-US" dirty="0" smtClean="0">
                <a:solidFill>
                  <a:schemeClr val="bg2"/>
                </a:solidFill>
              </a:rPr>
              <a:t> – </a:t>
            </a:r>
            <a:r>
              <a:rPr lang="en-US" dirty="0" err="1" smtClean="0">
                <a:solidFill>
                  <a:schemeClr val="bg2"/>
                </a:solidFill>
              </a:rPr>
              <a:t>mPY</a:t>
            </a:r>
            <a:r>
              <a:rPr lang="en-US" dirty="0" smtClean="0">
                <a:solidFill>
                  <a:schemeClr val="bg2"/>
                </a:solidFill>
              </a:rPr>
              <a:t> + F + R</a:t>
            </a:r>
            <a:r>
              <a:rPr lang="en-US" baseline="-25000" dirty="0" smtClean="0">
                <a:solidFill>
                  <a:schemeClr val="bg2"/>
                </a:solidFill>
              </a:rPr>
              <a:t>-1	    </a:t>
            </a:r>
            <a:r>
              <a:rPr lang="en-US" sz="2400" dirty="0" smtClean="0">
                <a:solidFill>
                  <a:schemeClr val="bg2"/>
                </a:solidFill>
              </a:rPr>
              <a:t>(B schedule)</a:t>
            </a:r>
          </a:p>
        </p:txBody>
      </p:sp>
      <p:sp>
        <p:nvSpPr>
          <p:cNvPr id="401412" name="Text Box 4"/>
          <p:cNvSpPr txBox="1">
            <a:spLocks noChangeArrowheads="1"/>
          </p:cNvSpPr>
          <p:nvPr/>
        </p:nvSpPr>
        <p:spPr bwMode="auto">
          <a:xfrm rot="-180000">
            <a:off x="4191000" y="5486400"/>
            <a:ext cx="4054475" cy="98425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>
                <a:latin typeface="Tahoma" charset="0"/>
              </a:rPr>
              <a:t>Estimate </a:t>
            </a:r>
            <a:r>
              <a:rPr lang="en-US" sz="2800">
                <a:latin typeface="Tahoma" charset="0"/>
              </a:rPr>
              <a:t>m</a:t>
            </a:r>
            <a:r>
              <a:rPr lang="en-US" sz="2800" b="0">
                <a:latin typeface="Tahoma" charset="0"/>
              </a:rPr>
              <a:t> and </a:t>
            </a:r>
            <a:r>
              <a:rPr lang="en-US" sz="2800">
                <a:latin typeface="Tahoma" charset="0"/>
              </a:rPr>
              <a:t>v </a:t>
            </a:r>
            <a:r>
              <a:rPr lang="en-US" sz="2800" b="0">
                <a:latin typeface="Tahoma" charset="0"/>
              </a:rPr>
              <a:t>by regression analysis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build="p" bldLvl="2" autoUpdateAnimBg="0"/>
      <p:bldP spid="40141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228600"/>
            <a:ext cx="81280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bg2"/>
                </a:solidFill>
              </a:rPr>
              <a:t>The M schedule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95288" y="1819275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 flipV="1">
            <a:off x="1371600" y="2819400"/>
            <a:ext cx="2667000" cy="3048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191000" y="2311400"/>
            <a:ext cx="1911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M schedule</a:t>
            </a:r>
          </a:p>
        </p:txBody>
      </p:sp>
      <p:sp>
        <p:nvSpPr>
          <p:cNvPr id="403465" name="Line 9"/>
          <p:cNvSpPr>
            <a:spLocks noChangeShapeType="1"/>
          </p:cNvSpPr>
          <p:nvPr/>
        </p:nvSpPr>
        <p:spPr bwMode="auto">
          <a:xfrm>
            <a:off x="2667000" y="4419600"/>
            <a:ext cx="68580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03466" name="Line 10"/>
          <p:cNvSpPr>
            <a:spLocks noChangeShapeType="1"/>
          </p:cNvSpPr>
          <p:nvPr/>
        </p:nvSpPr>
        <p:spPr bwMode="auto">
          <a:xfrm flipV="1">
            <a:off x="3352800" y="3581400"/>
            <a:ext cx="0" cy="83820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03467" name="Text Box 11"/>
          <p:cNvSpPr txBox="1">
            <a:spLocks noChangeArrowheads="1"/>
          </p:cNvSpPr>
          <p:nvPr/>
        </p:nvSpPr>
        <p:spPr bwMode="auto">
          <a:xfrm>
            <a:off x="3413125" y="3690938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1</a:t>
            </a:r>
          </a:p>
        </p:txBody>
      </p:sp>
      <p:sp>
        <p:nvSpPr>
          <p:cNvPr id="403468" name="Text Box 12"/>
          <p:cNvSpPr txBox="1">
            <a:spLocks noChangeArrowheads="1"/>
          </p:cNvSpPr>
          <p:nvPr/>
        </p:nvSpPr>
        <p:spPr bwMode="auto">
          <a:xfrm>
            <a:off x="2863850" y="44529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v</a:t>
            </a:r>
          </a:p>
        </p:txBody>
      </p:sp>
      <p:sp>
        <p:nvSpPr>
          <p:cNvPr id="403469" name="Text Box 13"/>
          <p:cNvSpPr txBox="1">
            <a:spLocks noChangeArrowheads="1"/>
          </p:cNvSpPr>
          <p:nvPr/>
        </p:nvSpPr>
        <p:spPr bwMode="auto">
          <a:xfrm>
            <a:off x="4556125" y="2819400"/>
            <a:ext cx="3216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ct val="25000"/>
              </a:spcAft>
            </a:pPr>
            <a:r>
              <a:rPr kumimoji="1" lang="en-US" sz="3200" b="0">
                <a:latin typeface="Tahoma" charset="0"/>
              </a:rPr>
              <a:t>R = (1/v)PY – D </a:t>
            </a:r>
          </a:p>
        </p:txBody>
      </p:sp>
      <p:sp>
        <p:nvSpPr>
          <p:cNvPr id="403470" name="Line 14"/>
          <p:cNvSpPr>
            <a:spLocks noChangeShapeType="1"/>
          </p:cNvSpPr>
          <p:nvPr/>
        </p:nvSpPr>
        <p:spPr bwMode="auto">
          <a:xfrm>
            <a:off x="2286000" y="4876800"/>
            <a:ext cx="762000" cy="6096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03471" name="Text Box 15"/>
          <p:cNvSpPr txBox="1">
            <a:spLocks noChangeArrowheads="1"/>
          </p:cNvSpPr>
          <p:nvPr/>
        </p:nvSpPr>
        <p:spPr bwMode="auto">
          <a:xfrm>
            <a:off x="3032125" y="5162550"/>
            <a:ext cx="931863" cy="51911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latin typeface="Tahoma" charset="0"/>
              </a:rPr>
              <a:t>D up</a:t>
            </a:r>
          </a:p>
        </p:txBody>
      </p:sp>
      <p:sp>
        <p:nvSpPr>
          <p:cNvPr id="403472" name="Text Box 16"/>
          <p:cNvSpPr txBox="1">
            <a:spLocks noChangeArrowheads="1"/>
          </p:cNvSpPr>
          <p:nvPr/>
        </p:nvSpPr>
        <p:spPr bwMode="auto">
          <a:xfrm>
            <a:off x="4648200" y="4222750"/>
            <a:ext cx="3886200" cy="11874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An increase in reserves increases quantity of money, and hence also income</a:t>
            </a:r>
          </a:p>
        </p:txBody>
      </p:sp>
      <p:sp>
        <p:nvSpPr>
          <p:cNvPr id="403473" name="AutoShape 17"/>
          <p:cNvSpPr>
            <a:spLocks noChangeArrowheads="1"/>
          </p:cNvSpPr>
          <p:nvPr/>
        </p:nvSpPr>
        <p:spPr bwMode="auto">
          <a:xfrm flipH="1">
            <a:off x="7885113" y="3006725"/>
            <a:ext cx="503237" cy="257175"/>
          </a:xfrm>
          <a:prstGeom prst="rightArrow">
            <a:avLst>
              <a:gd name="adj1" fmla="val 50000"/>
              <a:gd name="adj2" fmla="val 4892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03474" name="Text Box 18"/>
          <p:cNvSpPr txBox="1">
            <a:spLocks noChangeArrowheads="1"/>
          </p:cNvSpPr>
          <p:nvPr/>
        </p:nvSpPr>
        <p:spPr bwMode="auto">
          <a:xfrm>
            <a:off x="4559300" y="3429000"/>
            <a:ext cx="2784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sz="3200" b="0">
                <a:latin typeface="Tahoma" charset="0"/>
              </a:rPr>
              <a:t>PY = v(R + D)</a:t>
            </a:r>
            <a:endParaRPr lang="en-US" b="0"/>
          </a:p>
        </p:txBody>
      </p:sp>
      <p:sp>
        <p:nvSpPr>
          <p:cNvPr id="403475" name="Text Box 19"/>
          <p:cNvSpPr txBox="1">
            <a:spLocks noChangeArrowheads="1"/>
          </p:cNvSpPr>
          <p:nvPr/>
        </p:nvSpPr>
        <p:spPr bwMode="auto">
          <a:xfrm>
            <a:off x="4648200" y="5476875"/>
            <a:ext cx="29083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PY is nominal income</a:t>
            </a:r>
          </a:p>
        </p:txBody>
      </p:sp>
      <p:sp>
        <p:nvSpPr>
          <p:cNvPr id="17427" name="Text Box 6"/>
          <p:cNvSpPr txBox="1">
            <a:spLocks noChangeArrowheads="1"/>
          </p:cNvSpPr>
          <p:nvPr/>
        </p:nvSpPr>
        <p:spPr bwMode="auto">
          <a:xfrm>
            <a:off x="6156325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0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3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0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5" grpId="0" animBg="1"/>
      <p:bldP spid="403466" grpId="0" animBg="1"/>
      <p:bldP spid="403467" grpId="0" autoUpdateAnimBg="0"/>
      <p:bldP spid="403468" grpId="0" autoUpdateAnimBg="0"/>
      <p:bldP spid="403469" grpId="0" autoUpdateAnimBg="0"/>
      <p:bldP spid="403470" grpId="0" animBg="1"/>
      <p:bldP spid="403471" grpId="0" animBg="1" autoUpdateAnimBg="0"/>
      <p:bldP spid="403472" grpId="0" animBg="1" autoUpdateAnimBg="0"/>
      <p:bldP spid="403473" grpId="0" animBg="1"/>
      <p:bldP spid="403474" grpId="0" autoUpdateAnimBg="0"/>
      <p:bldP spid="40347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8600"/>
            <a:ext cx="81280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bg2"/>
                </a:solidFill>
              </a:rPr>
              <a:t>The B schedule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>
            <a:off x="1600200" y="2971800"/>
            <a:ext cx="2743200" cy="2667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4495800" y="5359400"/>
            <a:ext cx="1812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B schedule</a:t>
            </a:r>
          </a:p>
        </p:txBody>
      </p:sp>
      <p:sp>
        <p:nvSpPr>
          <p:cNvPr id="405513" name="Line 9"/>
          <p:cNvSpPr>
            <a:spLocks noChangeShapeType="1"/>
          </p:cNvSpPr>
          <p:nvPr/>
        </p:nvSpPr>
        <p:spPr bwMode="auto">
          <a:xfrm>
            <a:off x="2057400" y="3429000"/>
            <a:ext cx="0" cy="91440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05514" name="Line 10"/>
          <p:cNvSpPr>
            <a:spLocks noChangeShapeType="1"/>
          </p:cNvSpPr>
          <p:nvPr/>
        </p:nvSpPr>
        <p:spPr bwMode="auto">
          <a:xfrm>
            <a:off x="2057400" y="4343400"/>
            <a:ext cx="91440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05515" name="Text Box 11"/>
          <p:cNvSpPr txBox="1">
            <a:spLocks noChangeArrowheads="1"/>
          </p:cNvSpPr>
          <p:nvPr/>
        </p:nvSpPr>
        <p:spPr bwMode="auto">
          <a:xfrm>
            <a:off x="2346325" y="4411663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1</a:t>
            </a:r>
          </a:p>
        </p:txBody>
      </p:sp>
      <p:sp>
        <p:nvSpPr>
          <p:cNvPr id="405516" name="Text Box 12"/>
          <p:cNvSpPr txBox="1">
            <a:spLocks noChangeArrowheads="1"/>
          </p:cNvSpPr>
          <p:nvPr/>
        </p:nvSpPr>
        <p:spPr bwMode="auto">
          <a:xfrm>
            <a:off x="1560513" y="3614738"/>
            <a:ext cx="439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m</a:t>
            </a:r>
          </a:p>
        </p:txBody>
      </p:sp>
      <p:sp>
        <p:nvSpPr>
          <p:cNvPr id="405517" name="Text Box 13"/>
          <p:cNvSpPr txBox="1">
            <a:spLocks noChangeArrowheads="1"/>
          </p:cNvSpPr>
          <p:nvPr/>
        </p:nvSpPr>
        <p:spPr bwMode="auto">
          <a:xfrm>
            <a:off x="2209800" y="2438400"/>
            <a:ext cx="4660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sz="3200" b="0">
                <a:latin typeface="Tahoma" charset="0"/>
              </a:rPr>
              <a:t>R = P</a:t>
            </a:r>
            <a:r>
              <a:rPr kumimoji="1" lang="en-US" sz="3200" b="0" baseline="-25000">
                <a:latin typeface="Tahoma" charset="0"/>
              </a:rPr>
              <a:t>x</a:t>
            </a:r>
            <a:r>
              <a:rPr kumimoji="1" lang="en-US" sz="3200" b="0">
                <a:latin typeface="Tahoma" charset="0"/>
              </a:rPr>
              <a:t>X – mPY + F + R</a:t>
            </a:r>
            <a:r>
              <a:rPr kumimoji="1" lang="en-US" sz="3200" b="0" baseline="-25000">
                <a:latin typeface="Tahoma" charset="0"/>
              </a:rPr>
              <a:t>-1</a:t>
            </a:r>
          </a:p>
        </p:txBody>
      </p:sp>
      <p:sp>
        <p:nvSpPr>
          <p:cNvPr id="405518" name="Line 14"/>
          <p:cNvSpPr>
            <a:spLocks noChangeShapeType="1"/>
          </p:cNvSpPr>
          <p:nvPr/>
        </p:nvSpPr>
        <p:spPr bwMode="auto">
          <a:xfrm flipV="1">
            <a:off x="4114800" y="4876800"/>
            <a:ext cx="685800" cy="533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05519" name="Text Box 15"/>
          <p:cNvSpPr txBox="1">
            <a:spLocks noChangeArrowheads="1"/>
          </p:cNvSpPr>
          <p:nvPr/>
        </p:nvSpPr>
        <p:spPr bwMode="auto">
          <a:xfrm>
            <a:off x="4800600" y="4595813"/>
            <a:ext cx="2246313" cy="519112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latin typeface="Tahoma" charset="0"/>
              </a:rPr>
              <a:t>F up, e down</a:t>
            </a:r>
          </a:p>
        </p:txBody>
      </p:sp>
      <p:sp>
        <p:nvSpPr>
          <p:cNvPr id="405520" name="Rectangle 16"/>
          <p:cNvSpPr>
            <a:spLocks noChangeArrowheads="1"/>
          </p:cNvSpPr>
          <p:nvPr/>
        </p:nvSpPr>
        <p:spPr bwMode="auto">
          <a:xfrm>
            <a:off x="3733800" y="3276600"/>
            <a:ext cx="4648200" cy="8223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An increase in income encourages imports, so reserves decline</a:t>
            </a:r>
          </a:p>
        </p:txBody>
      </p:sp>
      <p:sp>
        <p:nvSpPr>
          <p:cNvPr id="18447" name="Text Box 5"/>
          <p:cNvSpPr txBox="1">
            <a:spLocks noChangeArrowheads="1"/>
          </p:cNvSpPr>
          <p:nvPr/>
        </p:nvSpPr>
        <p:spPr bwMode="auto">
          <a:xfrm>
            <a:off x="395288" y="1819275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18448" name="Text Box 6"/>
          <p:cNvSpPr txBox="1">
            <a:spLocks noChangeArrowheads="1"/>
          </p:cNvSpPr>
          <p:nvPr/>
        </p:nvSpPr>
        <p:spPr bwMode="auto">
          <a:xfrm>
            <a:off x="6156325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05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13" grpId="0" animBg="1"/>
      <p:bldP spid="405514" grpId="0" animBg="1"/>
      <p:bldP spid="405515" grpId="0" autoUpdateAnimBg="0"/>
      <p:bldP spid="405516" grpId="0" autoUpdateAnimBg="0"/>
      <p:bldP spid="405517" grpId="0" autoUpdateAnimBg="0"/>
      <p:bldP spid="405518" grpId="0" animBg="1"/>
      <p:bldP spid="405519" grpId="0" animBg="1" autoUpdateAnimBg="0"/>
      <p:bldP spid="40552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406400" y="228600"/>
            <a:ext cx="835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Domestic credit contraction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 flipV="1">
            <a:off x="1371600" y="2819400"/>
            <a:ext cx="2667000" cy="3048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4191000" y="241617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1295400" y="3352800"/>
            <a:ext cx="2438400" cy="2362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3886200" y="53117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</a:t>
            </a:r>
          </a:p>
        </p:txBody>
      </p:sp>
      <p:sp>
        <p:nvSpPr>
          <p:cNvPr id="19465" name="Oval 10"/>
          <p:cNvSpPr>
            <a:spLocks noChangeArrowheads="1"/>
          </p:cNvSpPr>
          <p:nvPr/>
        </p:nvSpPr>
        <p:spPr bwMode="auto">
          <a:xfrm>
            <a:off x="23622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07563" name="Line 11"/>
          <p:cNvSpPr>
            <a:spLocks noChangeShapeType="1"/>
          </p:cNvSpPr>
          <p:nvPr/>
        </p:nvSpPr>
        <p:spPr bwMode="auto">
          <a:xfrm flipH="1" flipV="1">
            <a:off x="1981200" y="3505200"/>
            <a:ext cx="790575" cy="715963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07564" name="Text Box 12"/>
          <p:cNvSpPr txBox="1">
            <a:spLocks noChangeArrowheads="1"/>
          </p:cNvSpPr>
          <p:nvPr/>
        </p:nvSpPr>
        <p:spPr bwMode="auto">
          <a:xfrm>
            <a:off x="2286000" y="3276600"/>
            <a:ext cx="115887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D down</a:t>
            </a:r>
          </a:p>
        </p:txBody>
      </p:sp>
      <p:sp>
        <p:nvSpPr>
          <p:cNvPr id="407565" name="Line 13"/>
          <p:cNvSpPr>
            <a:spLocks noChangeShapeType="1"/>
          </p:cNvSpPr>
          <p:nvPr/>
        </p:nvSpPr>
        <p:spPr bwMode="auto">
          <a:xfrm flipV="1">
            <a:off x="1193800" y="2235200"/>
            <a:ext cx="1905000" cy="22098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07566" name="Text Box 14"/>
          <p:cNvSpPr txBox="1">
            <a:spLocks noChangeArrowheads="1"/>
          </p:cNvSpPr>
          <p:nvPr/>
        </p:nvSpPr>
        <p:spPr bwMode="auto">
          <a:xfrm>
            <a:off x="3200400" y="1882775"/>
            <a:ext cx="703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M’</a:t>
            </a:r>
          </a:p>
        </p:txBody>
      </p:sp>
      <p:sp>
        <p:nvSpPr>
          <p:cNvPr id="19470" name="Text Box 15"/>
          <p:cNvSpPr txBox="1">
            <a:spLocks noChangeArrowheads="1"/>
          </p:cNvSpPr>
          <p:nvPr/>
        </p:nvSpPr>
        <p:spPr bwMode="auto">
          <a:xfrm>
            <a:off x="2295525" y="4765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</a:t>
            </a:r>
          </a:p>
        </p:txBody>
      </p:sp>
      <p:sp>
        <p:nvSpPr>
          <p:cNvPr id="407568" name="Text Box 16"/>
          <p:cNvSpPr txBox="1">
            <a:spLocks noChangeArrowheads="1"/>
          </p:cNvSpPr>
          <p:nvPr/>
        </p:nvSpPr>
        <p:spPr bwMode="auto">
          <a:xfrm>
            <a:off x="5318125" y="1946275"/>
            <a:ext cx="3216275" cy="3378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Tahoma" charset="0"/>
              </a:rPr>
              <a:t>When D falls, M also falls, so that PY goes down and P</a:t>
            </a:r>
            <a:r>
              <a:rPr lang="en-US" b="0" baseline="-25000">
                <a:latin typeface="Tahoma" charset="0"/>
              </a:rPr>
              <a:t>z</a:t>
            </a:r>
            <a:r>
              <a:rPr lang="en-US" b="0">
                <a:latin typeface="Tahoma" charset="0"/>
              </a:rPr>
              <a:t>Z also decreases. Therefore, R increases. </a:t>
            </a:r>
          </a:p>
          <a:p>
            <a:r>
              <a:rPr lang="en-US" b="0">
                <a:latin typeface="Tahoma" charset="0"/>
              </a:rPr>
              <a:t>Here, an improvement in the reserve position is accompanied by a decrease in income. </a:t>
            </a:r>
          </a:p>
        </p:txBody>
      </p:sp>
      <p:sp>
        <p:nvSpPr>
          <p:cNvPr id="407569" name="Line 17"/>
          <p:cNvSpPr>
            <a:spLocks noChangeShapeType="1"/>
          </p:cNvSpPr>
          <p:nvPr/>
        </p:nvSpPr>
        <p:spPr bwMode="auto">
          <a:xfrm flipH="1">
            <a:off x="1066800" y="45720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07570" name="Line 18"/>
          <p:cNvSpPr>
            <a:spLocks noChangeShapeType="1"/>
          </p:cNvSpPr>
          <p:nvPr/>
        </p:nvSpPr>
        <p:spPr bwMode="auto">
          <a:xfrm flipH="1">
            <a:off x="1066800" y="3810000"/>
            <a:ext cx="6858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07571" name="Text Box 19"/>
          <p:cNvSpPr txBox="1">
            <a:spLocks noChangeArrowheads="1"/>
          </p:cNvSpPr>
          <p:nvPr/>
        </p:nvSpPr>
        <p:spPr bwMode="auto">
          <a:xfrm>
            <a:off x="381000" y="3482975"/>
            <a:ext cx="681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R*</a:t>
            </a:r>
          </a:p>
        </p:txBody>
      </p:sp>
      <p:sp>
        <p:nvSpPr>
          <p:cNvPr id="407572" name="Oval 20"/>
          <p:cNvSpPr>
            <a:spLocks noChangeArrowheads="1"/>
          </p:cNvSpPr>
          <p:nvPr/>
        </p:nvSpPr>
        <p:spPr bwMode="auto">
          <a:xfrm>
            <a:off x="1600200" y="36576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07573" name="Text Box 21"/>
          <p:cNvSpPr txBox="1">
            <a:spLocks noChangeArrowheads="1"/>
          </p:cNvSpPr>
          <p:nvPr/>
        </p:nvSpPr>
        <p:spPr bwMode="auto">
          <a:xfrm>
            <a:off x="1549400" y="3124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19477" name="Text Box 23"/>
          <p:cNvSpPr txBox="1">
            <a:spLocks noChangeArrowheads="1"/>
          </p:cNvSpPr>
          <p:nvPr/>
        </p:nvSpPr>
        <p:spPr bwMode="auto">
          <a:xfrm rot="-180000">
            <a:off x="2741613" y="4217988"/>
            <a:ext cx="247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Too low reserves</a:t>
            </a:r>
          </a:p>
        </p:txBody>
      </p:sp>
      <p:sp>
        <p:nvSpPr>
          <p:cNvPr id="407576" name="Line 24"/>
          <p:cNvSpPr>
            <a:spLocks noChangeShapeType="1"/>
          </p:cNvSpPr>
          <p:nvPr/>
        </p:nvSpPr>
        <p:spPr bwMode="auto">
          <a:xfrm flipV="1">
            <a:off x="971550" y="3789363"/>
            <a:ext cx="0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19479" name="Text Box 5"/>
          <p:cNvSpPr txBox="1">
            <a:spLocks noChangeArrowheads="1"/>
          </p:cNvSpPr>
          <p:nvPr/>
        </p:nvSpPr>
        <p:spPr bwMode="auto">
          <a:xfrm>
            <a:off x="395288" y="1819275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19480" name="Text Box 6"/>
          <p:cNvSpPr txBox="1">
            <a:spLocks noChangeArrowheads="1"/>
          </p:cNvSpPr>
          <p:nvPr/>
        </p:nvSpPr>
        <p:spPr bwMode="auto">
          <a:xfrm>
            <a:off x="6156325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07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7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075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07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07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63" grpId="0" animBg="1"/>
      <p:bldP spid="407564" grpId="0" animBg="1" autoUpdateAnimBg="0"/>
      <p:bldP spid="407565" grpId="0" animBg="1"/>
      <p:bldP spid="407566" grpId="0" autoUpdateAnimBg="0"/>
      <p:bldP spid="407568" grpId="0" build="p" animBg="1" autoUpdateAnimBg="0"/>
      <p:bldP spid="407569" grpId="0" animBg="1"/>
      <p:bldP spid="407570" grpId="0" animBg="1"/>
      <p:bldP spid="407571" grpId="0" autoUpdateAnimBg="0"/>
      <p:bldP spid="407572" grpId="0" animBg="1"/>
      <p:bldP spid="407573" grpId="0" autoUpdateAnimBg="0"/>
      <p:bldP spid="40757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ChangeArrowheads="1"/>
          </p:cNvSpPr>
          <p:nvPr/>
        </p:nvSpPr>
        <p:spPr bwMode="auto">
          <a:xfrm>
            <a:off x="406400" y="228600"/>
            <a:ext cx="835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Domestic credit contraction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V="1">
            <a:off x="1371600" y="2819400"/>
            <a:ext cx="2667000" cy="3048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4191000" y="241617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</a:t>
            </a: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1295400" y="3352800"/>
            <a:ext cx="2438400" cy="2362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3886200" y="53117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</a:t>
            </a:r>
          </a:p>
        </p:txBody>
      </p:sp>
      <p:sp>
        <p:nvSpPr>
          <p:cNvPr id="20489" name="Oval 10"/>
          <p:cNvSpPr>
            <a:spLocks noChangeArrowheads="1"/>
          </p:cNvSpPr>
          <p:nvPr/>
        </p:nvSpPr>
        <p:spPr bwMode="auto">
          <a:xfrm>
            <a:off x="23622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 flipH="1" flipV="1">
            <a:off x="1981200" y="3505200"/>
            <a:ext cx="790575" cy="715963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2286000" y="3276600"/>
            <a:ext cx="115887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D down</a:t>
            </a: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 flipV="1">
            <a:off x="1193800" y="2235200"/>
            <a:ext cx="1905000" cy="22098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493" name="Text Box 14"/>
          <p:cNvSpPr txBox="1">
            <a:spLocks noChangeArrowheads="1"/>
          </p:cNvSpPr>
          <p:nvPr/>
        </p:nvSpPr>
        <p:spPr bwMode="auto">
          <a:xfrm>
            <a:off x="3200400" y="1882775"/>
            <a:ext cx="703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M’</a:t>
            </a:r>
          </a:p>
        </p:txBody>
      </p:sp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2295525" y="4765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</a:t>
            </a:r>
          </a:p>
        </p:txBody>
      </p:sp>
      <p:sp>
        <p:nvSpPr>
          <p:cNvPr id="20495" name="Text Box 16"/>
          <p:cNvSpPr txBox="1">
            <a:spLocks noChangeArrowheads="1"/>
          </p:cNvSpPr>
          <p:nvPr/>
        </p:nvSpPr>
        <p:spPr bwMode="auto">
          <a:xfrm>
            <a:off x="5318125" y="1946275"/>
            <a:ext cx="3502025" cy="37433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Tahoma" charset="0"/>
              </a:rPr>
              <a:t>So, credit restraint </a:t>
            </a:r>
            <a:r>
              <a:rPr lang="en-US" b="0" i="1">
                <a:latin typeface="Tahoma" charset="0"/>
              </a:rPr>
              <a:t>per se</a:t>
            </a:r>
            <a:r>
              <a:rPr lang="en-US" b="0">
                <a:latin typeface="Tahoma" charset="0"/>
              </a:rPr>
              <a:t> strengthens the BOP: R increases. </a:t>
            </a:r>
          </a:p>
          <a:p>
            <a:r>
              <a:rPr lang="en-US" b="0">
                <a:latin typeface="Tahoma" charset="0"/>
              </a:rPr>
              <a:t>But, and this was the charge against the IMF, income goes down, and this means that </a:t>
            </a:r>
            <a:r>
              <a:rPr lang="en-US">
                <a:latin typeface="Tahoma" charset="0"/>
              </a:rPr>
              <a:t>real</a:t>
            </a:r>
            <a:r>
              <a:rPr lang="en-US" b="0">
                <a:latin typeface="Tahoma" charset="0"/>
              </a:rPr>
              <a:t> income goes down because prices are sticky. </a:t>
            </a:r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 flipH="1">
            <a:off x="1066800" y="45720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 flipH="1">
            <a:off x="1066800" y="3810000"/>
            <a:ext cx="6858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20498" name="Text Box 19"/>
          <p:cNvSpPr txBox="1">
            <a:spLocks noChangeArrowheads="1"/>
          </p:cNvSpPr>
          <p:nvPr/>
        </p:nvSpPr>
        <p:spPr bwMode="auto">
          <a:xfrm>
            <a:off x="381000" y="3482975"/>
            <a:ext cx="681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R*</a:t>
            </a:r>
          </a:p>
        </p:txBody>
      </p:sp>
      <p:sp>
        <p:nvSpPr>
          <p:cNvPr id="20499" name="Oval 20"/>
          <p:cNvSpPr>
            <a:spLocks noChangeArrowheads="1"/>
          </p:cNvSpPr>
          <p:nvPr/>
        </p:nvSpPr>
        <p:spPr bwMode="auto">
          <a:xfrm>
            <a:off x="1600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0500" name="Text Box 21"/>
          <p:cNvSpPr txBox="1">
            <a:spLocks noChangeArrowheads="1"/>
          </p:cNvSpPr>
          <p:nvPr/>
        </p:nvSpPr>
        <p:spPr bwMode="auto">
          <a:xfrm>
            <a:off x="1549400" y="3124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20501" name="Text Box 23"/>
          <p:cNvSpPr txBox="1">
            <a:spLocks noChangeArrowheads="1"/>
          </p:cNvSpPr>
          <p:nvPr/>
        </p:nvSpPr>
        <p:spPr bwMode="auto">
          <a:xfrm rot="-180000">
            <a:off x="2741613" y="4217988"/>
            <a:ext cx="247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Too low reserves</a:t>
            </a:r>
          </a:p>
        </p:txBody>
      </p:sp>
      <p:sp>
        <p:nvSpPr>
          <p:cNvPr id="20502" name="Line 24"/>
          <p:cNvSpPr>
            <a:spLocks noChangeShapeType="1"/>
          </p:cNvSpPr>
          <p:nvPr/>
        </p:nvSpPr>
        <p:spPr bwMode="auto">
          <a:xfrm flipV="1">
            <a:off x="971550" y="3789363"/>
            <a:ext cx="0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20503" name="Text Box 5"/>
          <p:cNvSpPr txBox="1">
            <a:spLocks noChangeArrowheads="1"/>
          </p:cNvSpPr>
          <p:nvPr/>
        </p:nvSpPr>
        <p:spPr bwMode="auto">
          <a:xfrm>
            <a:off x="395288" y="1819275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20504" name="Text Box 6"/>
          <p:cNvSpPr txBox="1">
            <a:spLocks noChangeArrowheads="1"/>
          </p:cNvSpPr>
          <p:nvPr/>
        </p:nvSpPr>
        <p:spPr bwMode="auto">
          <a:xfrm>
            <a:off x="6156325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ChangeArrowheads="1"/>
          </p:cNvSpPr>
          <p:nvPr/>
        </p:nvSpPr>
        <p:spPr bwMode="auto">
          <a:xfrm>
            <a:off x="1331913" y="1981200"/>
            <a:ext cx="7315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Not in theory because Fund programs contain at least two main elements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Fundamental rule of the theory of economic policy: It takes two stones to hit two birds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So, use credit policy to adjust BOP …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And, use some other instrument to address the implications for output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E.g., exchange rate policy or structural measures that impact the supply side</a:t>
            </a:r>
          </a:p>
        </p:txBody>
      </p:sp>
      <p:sp>
        <p:nvSpPr>
          <p:cNvPr id="415747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 Fund programs hurt </a:t>
            </a:r>
          </a:p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output in the short run?</a:t>
            </a:r>
          </a:p>
        </p:txBody>
      </p:sp>
      <p:sp>
        <p:nvSpPr>
          <p:cNvPr id="415748" name="Text Box 4"/>
          <p:cNvSpPr txBox="1">
            <a:spLocks noChangeArrowheads="1"/>
          </p:cNvSpPr>
          <p:nvPr/>
        </p:nvSpPr>
        <p:spPr bwMode="auto">
          <a:xfrm rot="21300000">
            <a:off x="123825" y="-52388"/>
            <a:ext cx="1690688" cy="155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4a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5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5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6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387350" y="228600"/>
            <a:ext cx="843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Domestic credit contraction accompanied by devaluation*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248400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V="1">
            <a:off x="1371600" y="2819400"/>
            <a:ext cx="2667000" cy="3048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191000" y="241617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295400" y="3352800"/>
            <a:ext cx="2438400" cy="2362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886200" y="53117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</a:t>
            </a: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23622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09611" name="Line 11"/>
          <p:cNvSpPr>
            <a:spLocks noChangeShapeType="1"/>
          </p:cNvSpPr>
          <p:nvPr/>
        </p:nvSpPr>
        <p:spPr bwMode="auto">
          <a:xfrm flipV="1">
            <a:off x="3011488" y="4672013"/>
            <a:ext cx="304800" cy="304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09612" name="Text Box 12"/>
          <p:cNvSpPr txBox="1">
            <a:spLocks noChangeArrowheads="1"/>
          </p:cNvSpPr>
          <p:nvPr/>
        </p:nvSpPr>
        <p:spPr bwMode="auto">
          <a:xfrm>
            <a:off x="3352800" y="4191000"/>
            <a:ext cx="1776413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F up, e down</a:t>
            </a:r>
          </a:p>
        </p:txBody>
      </p:sp>
      <p:sp>
        <p:nvSpPr>
          <p:cNvPr id="409613" name="Line 13"/>
          <p:cNvSpPr>
            <a:spLocks noChangeShapeType="1"/>
          </p:cNvSpPr>
          <p:nvPr/>
        </p:nvSpPr>
        <p:spPr bwMode="auto">
          <a:xfrm flipH="1" flipV="1">
            <a:off x="1524000" y="4876800"/>
            <a:ext cx="381000" cy="3810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09614" name="Text Box 14"/>
          <p:cNvSpPr txBox="1">
            <a:spLocks noChangeArrowheads="1"/>
          </p:cNvSpPr>
          <p:nvPr/>
        </p:nvSpPr>
        <p:spPr bwMode="auto">
          <a:xfrm>
            <a:off x="1676400" y="5334000"/>
            <a:ext cx="115887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D down</a:t>
            </a:r>
          </a:p>
        </p:txBody>
      </p:sp>
      <p:sp>
        <p:nvSpPr>
          <p:cNvPr id="409615" name="Line 15"/>
          <p:cNvSpPr>
            <a:spLocks noChangeShapeType="1"/>
          </p:cNvSpPr>
          <p:nvPr/>
        </p:nvSpPr>
        <p:spPr bwMode="auto">
          <a:xfrm>
            <a:off x="1143000" y="2514600"/>
            <a:ext cx="2438400" cy="236220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09616" name="Text Box 16"/>
          <p:cNvSpPr txBox="1">
            <a:spLocks noChangeArrowheads="1"/>
          </p:cNvSpPr>
          <p:nvPr/>
        </p:nvSpPr>
        <p:spPr bwMode="auto">
          <a:xfrm>
            <a:off x="3581400" y="462597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B’</a:t>
            </a:r>
          </a:p>
        </p:txBody>
      </p:sp>
      <p:sp>
        <p:nvSpPr>
          <p:cNvPr id="409617" name="Line 17"/>
          <p:cNvSpPr>
            <a:spLocks noChangeShapeType="1"/>
          </p:cNvSpPr>
          <p:nvPr/>
        </p:nvSpPr>
        <p:spPr bwMode="auto">
          <a:xfrm flipV="1">
            <a:off x="1295400" y="2971800"/>
            <a:ext cx="1905000" cy="2209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09618" name="Text Box 18"/>
          <p:cNvSpPr txBox="1">
            <a:spLocks noChangeArrowheads="1"/>
          </p:cNvSpPr>
          <p:nvPr/>
        </p:nvSpPr>
        <p:spPr bwMode="auto">
          <a:xfrm>
            <a:off x="3252788" y="2492375"/>
            <a:ext cx="703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M’</a:t>
            </a:r>
          </a:p>
        </p:txBody>
      </p:sp>
      <p:sp>
        <p:nvSpPr>
          <p:cNvPr id="409619" name="Oval 19"/>
          <p:cNvSpPr>
            <a:spLocks noChangeArrowheads="1"/>
          </p:cNvSpPr>
          <p:nvPr/>
        </p:nvSpPr>
        <p:spPr bwMode="auto">
          <a:xfrm>
            <a:off x="2346325" y="36449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320925" y="4765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</a:t>
            </a:r>
          </a:p>
        </p:txBody>
      </p:sp>
      <p:sp>
        <p:nvSpPr>
          <p:cNvPr id="409621" name="Text Box 21"/>
          <p:cNvSpPr txBox="1">
            <a:spLocks noChangeArrowheads="1"/>
          </p:cNvSpPr>
          <p:nvPr/>
        </p:nvSpPr>
        <p:spPr bwMode="auto">
          <a:xfrm>
            <a:off x="2305050" y="3048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409622" name="Text Box 22"/>
          <p:cNvSpPr txBox="1">
            <a:spLocks noChangeArrowheads="1"/>
          </p:cNvSpPr>
          <p:nvPr/>
        </p:nvSpPr>
        <p:spPr bwMode="auto">
          <a:xfrm>
            <a:off x="5318125" y="1946275"/>
            <a:ext cx="3502025" cy="37433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Tahoma" charset="0"/>
              </a:rPr>
              <a:t>When D falls, M also falls, so that PY goes down and P</a:t>
            </a:r>
            <a:r>
              <a:rPr lang="en-US" b="0" baseline="-25000">
                <a:latin typeface="Tahoma" charset="0"/>
              </a:rPr>
              <a:t>z</a:t>
            </a:r>
            <a:r>
              <a:rPr lang="en-US" b="0">
                <a:latin typeface="Tahoma" charset="0"/>
              </a:rPr>
              <a:t>Z also decreases. Therefore, R increases. </a:t>
            </a:r>
          </a:p>
          <a:p>
            <a:r>
              <a:rPr lang="en-US" b="0">
                <a:latin typeface="Tahoma" charset="0"/>
              </a:rPr>
              <a:t>Further, devaluation* strengthens the reserve position and helps reverse the decline in income. </a:t>
            </a:r>
          </a:p>
        </p:txBody>
      </p:sp>
      <p:sp>
        <p:nvSpPr>
          <p:cNvPr id="409623" name="Line 23"/>
          <p:cNvSpPr>
            <a:spLocks noChangeShapeType="1"/>
          </p:cNvSpPr>
          <p:nvPr/>
        </p:nvSpPr>
        <p:spPr bwMode="auto">
          <a:xfrm flipH="1">
            <a:off x="1066800" y="45720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09624" name="Line 24"/>
          <p:cNvSpPr>
            <a:spLocks noChangeShapeType="1"/>
          </p:cNvSpPr>
          <p:nvPr/>
        </p:nvSpPr>
        <p:spPr bwMode="auto">
          <a:xfrm flipH="1">
            <a:off x="1066800" y="38100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09625" name="Text Box 25"/>
          <p:cNvSpPr txBox="1">
            <a:spLocks noChangeArrowheads="1"/>
          </p:cNvSpPr>
          <p:nvPr/>
        </p:nvSpPr>
        <p:spPr bwMode="auto">
          <a:xfrm>
            <a:off x="381000" y="3482975"/>
            <a:ext cx="681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R*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468313" y="1747838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3635375" y="6370638"/>
            <a:ext cx="4494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</a:rPr>
              <a:t>*Or, e.g., capital account liberalization</a:t>
            </a:r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V="1">
            <a:off x="971550" y="3789363"/>
            <a:ext cx="0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09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9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9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9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0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096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09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9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1" grpId="0" animBg="1"/>
      <p:bldP spid="409612" grpId="0" animBg="1" autoUpdateAnimBg="0"/>
      <p:bldP spid="409613" grpId="0" animBg="1"/>
      <p:bldP spid="409614" grpId="0" animBg="1" autoUpdateAnimBg="0"/>
      <p:bldP spid="409615" grpId="0" animBg="1"/>
      <p:bldP spid="409616" grpId="0" autoUpdateAnimBg="0"/>
      <p:bldP spid="409617" grpId="0" animBg="1"/>
      <p:bldP spid="409618" grpId="0" autoUpdateAnimBg="0"/>
      <p:bldP spid="409619" grpId="0" animBg="1"/>
      <p:bldP spid="409621" grpId="0" autoUpdateAnimBg="0"/>
      <p:bldP spid="409622" grpId="0" build="p" animBg="1" autoUpdateAnimBg="0"/>
      <p:bldP spid="409623" grpId="0" animBg="1"/>
      <p:bldP spid="409624" grpId="0" animBg="1"/>
      <p:bldP spid="40962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ChangeArrowheads="1"/>
          </p:cNvSpPr>
          <p:nvPr/>
        </p:nvSpPr>
        <p:spPr bwMode="auto">
          <a:xfrm>
            <a:off x="684213" y="47625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Background: Political economy is inherently controversial</a:t>
            </a:r>
          </a:p>
        </p:txBody>
      </p:sp>
      <p:sp>
        <p:nvSpPr>
          <p:cNvPr id="327683" name="Rectangle 3"/>
          <p:cNvSpPr>
            <a:spLocks noChangeArrowheads="1"/>
          </p:cNvSpPr>
          <p:nvPr/>
        </p:nvSpPr>
        <p:spPr bwMode="auto">
          <a:xfrm>
            <a:off x="1331913" y="1981200"/>
            <a:ext cx="708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Positive vs. normative economics</a:t>
            </a:r>
          </a:p>
          <a:p>
            <a:pPr marL="914400" lvl="1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Milton Friedman (1957)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Economic policy is intertwined with politics and political debate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Dividing lines in politics</a:t>
            </a:r>
          </a:p>
          <a:p>
            <a:pPr marL="914400" lvl="1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Right vs. left – not always helpful</a:t>
            </a:r>
          </a:p>
          <a:p>
            <a:pPr marL="914400" lvl="1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Efficiency vs. equality</a:t>
            </a:r>
          </a:p>
          <a:p>
            <a:pPr marL="914400" lvl="1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Free trade vs. protectionism</a:t>
            </a:r>
          </a:p>
          <a:p>
            <a:pPr marL="914400" lvl="1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Public interest vs. special interests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ChangeArrowheads="1"/>
          </p:cNvSpPr>
          <p:nvPr/>
        </p:nvSpPr>
        <p:spPr bwMode="auto">
          <a:xfrm>
            <a:off x="387350" y="228600"/>
            <a:ext cx="843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Domestic credit contraction accompanied by devaluation*</a:t>
            </a:r>
            <a:endParaRPr kumimoji="1" lang="en-US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248400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V="1">
            <a:off x="1371600" y="2819400"/>
            <a:ext cx="2667000" cy="3048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191000" y="241617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295400" y="3352800"/>
            <a:ext cx="2438400" cy="2362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886200" y="53117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23622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3011488" y="4672013"/>
            <a:ext cx="304800" cy="304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3352800" y="4191000"/>
            <a:ext cx="1776413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F up, e down</a:t>
            </a: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 flipV="1">
            <a:off x="1524000" y="4876800"/>
            <a:ext cx="381000" cy="3810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1676400" y="5334000"/>
            <a:ext cx="115887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D down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1143000" y="2514600"/>
            <a:ext cx="2438400" cy="236220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581400" y="462597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B’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1295400" y="2971800"/>
            <a:ext cx="1905000" cy="2209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3252788" y="2492375"/>
            <a:ext cx="703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M’</a:t>
            </a:r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2362200" y="36449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2320925" y="4765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336800" y="3048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318125" y="1946275"/>
            <a:ext cx="3216275" cy="3378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Tahoma" charset="0"/>
              </a:rPr>
              <a:t>So, BOP improves through both channels: credit restraint and devaluation*. </a:t>
            </a:r>
          </a:p>
          <a:p>
            <a:r>
              <a:rPr lang="en-US" b="0">
                <a:latin typeface="Tahoma" charset="0"/>
              </a:rPr>
              <a:t>Meanwhile, income can go either up or down, or stay the same. </a:t>
            </a:r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H="1">
            <a:off x="1066800" y="45720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H="1">
            <a:off x="1066800" y="38100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81000" y="3482975"/>
            <a:ext cx="681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R*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468313" y="1747838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3635375" y="6370638"/>
            <a:ext cx="4494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</a:rPr>
              <a:t>*Or, e.g., capital account liberalization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ChangeArrowheads="1"/>
          </p:cNvSpPr>
          <p:nvPr/>
        </p:nvSpPr>
        <p:spPr bwMode="auto">
          <a:xfrm>
            <a:off x="387350" y="228600"/>
            <a:ext cx="843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Domestic credit contraction accompanied by devaluation*</a:t>
            </a:r>
            <a:endParaRPr kumimoji="1" lang="en-US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248400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1371600" y="2819400"/>
            <a:ext cx="2667000" cy="3048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191000" y="241617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1295400" y="3352800"/>
            <a:ext cx="2438400" cy="2362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86200" y="53117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23622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3035300" y="46482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3352800" y="4191000"/>
            <a:ext cx="1776413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F up, e down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 flipV="1">
            <a:off x="1524000" y="4876800"/>
            <a:ext cx="381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676400" y="5334000"/>
            <a:ext cx="115887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D down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1143000" y="2514600"/>
            <a:ext cx="2438400" cy="236220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3581400" y="462597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B’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V="1">
            <a:off x="1295400" y="2971800"/>
            <a:ext cx="1905000" cy="2209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3252788" y="2492375"/>
            <a:ext cx="703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M’</a:t>
            </a:r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2362200" y="3644900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2320925" y="4765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336800" y="3048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318125" y="1946275"/>
            <a:ext cx="3216275" cy="22828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Tahoma" charset="0"/>
              </a:rPr>
              <a:t>So, not surprising that a number of empirical studies found no evidence of negative effects of Fund programs on output. 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 flipH="1">
            <a:off x="1066800" y="45720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H="1">
            <a:off x="1066800" y="38100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81000" y="3482975"/>
            <a:ext cx="681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R*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468313" y="1747838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3635375" y="6370638"/>
            <a:ext cx="4494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</a:rPr>
              <a:t>*Or, e.g., capital account liberalization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ChangeArrowheads="1"/>
          </p:cNvSpPr>
          <p:nvPr/>
        </p:nvSpPr>
        <p:spPr bwMode="auto">
          <a:xfrm>
            <a:off x="611188" y="436563"/>
            <a:ext cx="7921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importance of appropriate side measures</a:t>
            </a:r>
          </a:p>
        </p:txBody>
      </p:sp>
      <p:sp>
        <p:nvSpPr>
          <p:cNvPr id="346115" name="Rectangle 3"/>
          <p:cNvSpPr>
            <a:spLocks noChangeArrowheads="1"/>
          </p:cNvSpPr>
          <p:nvPr/>
        </p:nvSpPr>
        <p:spPr bwMode="auto">
          <a:xfrm>
            <a:off x="1524000" y="1981200"/>
            <a:ext cx="71516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Real exchange rate: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defRPr/>
            </a:pPr>
            <a:endParaRPr lang="en-US" sz="3200" b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Devaluation* must be accompanied by fiscal and monetary restraint in order to prevent prices from rising and thus eating up the benefits of devaluation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To work, nominal devaluation must result in 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real</a:t>
            </a: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devaluation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418138" y="1752600"/>
          <a:ext cx="1758950" cy="1292225"/>
        </p:xfrm>
        <a:graphic>
          <a:graphicData uri="http://schemas.openxmlformats.org/presentationml/2006/ole">
            <p:oleObj spid="_x0000_s1026" name="Equation" r:id="rId4" imgW="533160" imgH="393480" progId="Equation.3">
              <p:embed/>
            </p:oleObj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635375" y="6165850"/>
            <a:ext cx="4494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</a:rPr>
              <a:t>*Or, e.g., capital account liberalization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ChangeArrowheads="1"/>
          </p:cNvSpPr>
          <p:nvPr/>
        </p:nvSpPr>
        <p:spPr bwMode="auto">
          <a:xfrm>
            <a:off x="762000" y="436563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First-wave studies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24000" y="1981200"/>
            <a:ext cx="71516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Four kinds of studies in ascending order of complexity*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Before and after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With and without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Generalized evaluations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Comparisons of simulations</a:t>
            </a:r>
            <a:endParaRPr lang="en-US" sz="3200" b="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All concluded that, in most Fund programs, output did not go down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857375" y="5949950"/>
            <a:ext cx="6891338" cy="646113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800"/>
              <a:t>*Haque and Khan, “Do IMF-Supported Programs Work? A Survey of the Cross-Country Empirical Evidence,”  IMF WP 1998.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ChangeArrowheads="1"/>
          </p:cNvSpPr>
          <p:nvPr/>
        </p:nvSpPr>
        <p:spPr bwMode="auto">
          <a:xfrm>
            <a:off x="762000" y="436563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Four recent internal review papers (November 2004)</a:t>
            </a:r>
          </a:p>
        </p:txBody>
      </p:sp>
      <p:sp>
        <p:nvSpPr>
          <p:cNvPr id="458755" name="Rectangle 3"/>
          <p:cNvSpPr>
            <a:spLocks noChangeArrowheads="1"/>
          </p:cNvSpPr>
          <p:nvPr/>
        </p:nvSpPr>
        <p:spPr bwMode="auto">
          <a:xfrm>
            <a:off x="1524000" y="1981200"/>
            <a:ext cx="70802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Policy Development and Review</a:t>
            </a:r>
            <a:endParaRPr lang="en-US" sz="2800" b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Design of Fund-Supported Programs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–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Overview</a:t>
            </a:r>
            <a:r>
              <a:rPr lang="en-US">
                <a:latin typeface="Tahoma" charset="0"/>
              </a:rPr>
              <a:t> </a:t>
            </a:r>
            <a:endParaRPr lang="en-US" b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Fund-Supported Programs – Objectives and Outcomes</a:t>
            </a:r>
            <a:r>
              <a:rPr lang="en-US">
                <a:latin typeface="Tahoma" charset="0"/>
              </a:rPr>
              <a:t> </a:t>
            </a:r>
            <a:endParaRPr lang="en-US" b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Policy Formulation, Analytical Frameworks, and Program Design</a:t>
            </a:r>
            <a:r>
              <a:rPr lang="en-US">
                <a:latin typeface="Tahoma" charset="0"/>
              </a:rPr>
              <a:t> </a:t>
            </a:r>
            <a:endParaRPr lang="en-US" b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Macroeconomic and Structural Policies in Fund-Supported Programs: Review of Experience</a:t>
            </a:r>
            <a:r>
              <a:rPr lang="en-US">
                <a:latin typeface="Tahoma" charset="0"/>
              </a:rPr>
              <a:t> </a:t>
            </a:r>
            <a:endParaRPr lang="en-US" sz="2800">
              <a:latin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ChangeArrowheads="1"/>
          </p:cNvSpPr>
          <p:nvPr/>
        </p:nvSpPr>
        <p:spPr bwMode="auto">
          <a:xfrm>
            <a:off x="1331913" y="1981200"/>
            <a:ext cx="7315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distinction between short run and long run was not so clear in the first wave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This was before the endogenous growth revolution 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that we 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discussed before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 the second wave, the distinction was clear, and the old criticism – that Fund programs restrained economic activity in the long run – resurfaced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True or false?</a:t>
            </a:r>
          </a:p>
        </p:txBody>
      </p:sp>
      <p:sp>
        <p:nvSpPr>
          <p:cNvPr id="423939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 Fund programs hurt </a:t>
            </a:r>
          </a:p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output growth in the long run?</a:t>
            </a:r>
          </a:p>
        </p:txBody>
      </p:sp>
      <p:sp>
        <p:nvSpPr>
          <p:cNvPr id="423940" name="Text Box 4"/>
          <p:cNvSpPr txBox="1">
            <a:spLocks noChangeArrowheads="1"/>
          </p:cNvSpPr>
          <p:nvPr/>
        </p:nvSpPr>
        <p:spPr bwMode="auto">
          <a:xfrm rot="20700000">
            <a:off x="122238" y="-57150"/>
            <a:ext cx="17303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4b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3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3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3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3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8" grpId="0" build="p" bldLvl="3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ChangeArrowheads="1"/>
          </p:cNvSpPr>
          <p:nvPr/>
        </p:nvSpPr>
        <p:spPr bwMode="auto">
          <a:xfrm>
            <a:off x="1331913" y="1981200"/>
            <a:ext cx="7315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Technically, this is difficult to ascertain because the long run spans several decades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 not want to wait that long for evidence of growth effects of Fund programs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So, approach the question from a different direction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Consider, as a benchmark, a small model of growth and inflation</a:t>
            </a:r>
          </a:p>
        </p:txBody>
      </p:sp>
      <p:sp>
        <p:nvSpPr>
          <p:cNvPr id="425987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 Fund programs hurt </a:t>
            </a:r>
          </a:p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output growth in the long run?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 build="p" bldLvl="3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Inflation and growth in the long run: A simple model</a:t>
            </a:r>
          </a:p>
        </p:txBody>
      </p:sp>
      <p:sp>
        <p:nvSpPr>
          <p:cNvPr id="432131" name="Rectangle 3"/>
          <p:cNvSpPr>
            <a:spLocks noChangeArrowheads="1"/>
          </p:cNvSpPr>
          <p:nvPr/>
        </p:nvSpPr>
        <p:spPr bwMode="auto">
          <a:xfrm>
            <a:off x="1331913" y="1955800"/>
            <a:ext cx="6985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Express key linkages between inflation and growth in simple algebra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Use model to describe how growth and inflation depend on monetary and fiscal policy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Demonstrate how the need for low inflation and rapid growth translates into prescriptions for fiscal and monetary policies, and more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bg2"/>
                </a:solidFill>
              </a:rPr>
              <a:t>List of variables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3500" y="1981200"/>
            <a:ext cx="5110163" cy="4114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  <a:sym typeface="Symbol" pitchFamily="18" charset="2"/>
              </a:rPr>
              <a:t></a:t>
            </a:r>
            <a:r>
              <a:rPr lang="en-US" smtClean="0">
                <a:solidFill>
                  <a:schemeClr val="bg2"/>
                </a:solidFill>
              </a:rPr>
              <a:t> = inflation (%)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m = monetary expansion (%)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g = growth rate of output (%)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s = saving rate (% of GDP)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</a:rPr>
              <a:t>E = efficiency (from Y = EK)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mtClean="0">
                <a:solidFill>
                  <a:schemeClr val="bg2"/>
                </a:solidFill>
                <a:sym typeface="Symbol" pitchFamily="18" charset="2"/>
              </a:rPr>
              <a:t></a:t>
            </a:r>
            <a:r>
              <a:rPr lang="en-US" smtClean="0">
                <a:solidFill>
                  <a:schemeClr val="bg2"/>
                </a:solidFill>
              </a:rPr>
              <a:t> = depreciation rate (%)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4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bg2"/>
                </a:solidFill>
              </a:rPr>
              <a:t>Two relationships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905000"/>
            <a:ext cx="7593012" cy="41719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  <a:sym typeface="Symbol" pitchFamily="18" charset="2"/>
              </a:rPr>
              <a:t></a:t>
            </a:r>
            <a:r>
              <a:rPr lang="en-US" dirty="0" smtClean="0">
                <a:solidFill>
                  <a:schemeClr val="bg2"/>
                </a:solidFill>
              </a:rPr>
              <a:t> = m – g	</a:t>
            </a:r>
            <a:r>
              <a:rPr lang="en-US" sz="2800" dirty="0" smtClean="0">
                <a:solidFill>
                  <a:schemeClr val="bg2"/>
                </a:solidFill>
              </a:rPr>
              <a:t>    			(Q schedule)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g = </a:t>
            </a:r>
            <a:r>
              <a:rPr lang="en-US" dirty="0" err="1" smtClean="0">
                <a:solidFill>
                  <a:schemeClr val="bg2"/>
                </a:solidFill>
              </a:rPr>
              <a:t>sE</a:t>
            </a:r>
            <a:r>
              <a:rPr lang="en-US" dirty="0" smtClean="0">
                <a:solidFill>
                  <a:schemeClr val="bg2"/>
                </a:solidFill>
              </a:rPr>
              <a:t>(</a:t>
            </a:r>
            <a:r>
              <a:rPr lang="en-US" dirty="0" smtClean="0">
                <a:solidFill>
                  <a:schemeClr val="bg2"/>
                </a:solidFill>
                <a:sym typeface="Symbol" pitchFamily="18" charset="2"/>
              </a:rPr>
              <a:t></a:t>
            </a:r>
            <a:r>
              <a:rPr lang="en-US" dirty="0" smtClean="0">
                <a:solidFill>
                  <a:schemeClr val="bg2"/>
                </a:solidFill>
              </a:rPr>
              <a:t>) - </a:t>
            </a:r>
            <a:r>
              <a:rPr lang="en-US" dirty="0" smtClean="0">
                <a:solidFill>
                  <a:schemeClr val="bg2"/>
                </a:solidFill>
                <a:sym typeface="Symbol" pitchFamily="18" charset="2"/>
              </a:rPr>
              <a:t></a:t>
            </a:r>
            <a:r>
              <a:rPr lang="en-US" sz="2800" dirty="0" smtClean="0">
                <a:solidFill>
                  <a:schemeClr val="bg2"/>
                </a:solidFill>
              </a:rPr>
              <a:t> 	      		(G schedule)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endParaRPr lang="en-US" dirty="0" smtClean="0">
              <a:solidFill>
                <a:schemeClr val="bg2"/>
              </a:solidFill>
            </a:endParaRPr>
          </a:p>
          <a:p>
            <a:pPr>
              <a:lnSpc>
                <a:spcPct val="85000"/>
              </a:lnSpc>
              <a:buClr>
                <a:srgbClr val="CC0000"/>
              </a:buClr>
              <a:buSzTx/>
              <a:buFont typeface="Wingdings" pitchFamily="2" charset="2"/>
              <a:buChar char="n"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Q schedule is derived from </a:t>
            </a:r>
            <a:r>
              <a:rPr lang="en-US" sz="2800" dirty="0" err="1" smtClean="0">
                <a:solidFill>
                  <a:schemeClr val="bg2"/>
                </a:solidFill>
              </a:rPr>
              <a:t>Mv</a:t>
            </a:r>
            <a:r>
              <a:rPr lang="en-US" sz="2800" dirty="0" smtClean="0">
                <a:solidFill>
                  <a:schemeClr val="bg2"/>
                </a:solidFill>
              </a:rPr>
              <a:t> = PY by assuming v is constant and converting the equation to percentage changes</a:t>
            </a:r>
          </a:p>
          <a:p>
            <a:pPr>
              <a:lnSpc>
                <a:spcPct val="85000"/>
              </a:lnSpc>
              <a:buClr>
                <a:srgbClr val="CC0000"/>
              </a:buClr>
              <a:buSzTx/>
              <a:buFont typeface="Wingdings" pitchFamily="2" charset="2"/>
              <a:buChar char="n"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G schedule comes from growth lecture</a:t>
            </a:r>
          </a:p>
          <a:p>
            <a:pPr>
              <a:lnSpc>
                <a:spcPct val="85000"/>
              </a:lnSpc>
              <a:buClr>
                <a:srgbClr val="CC0000"/>
              </a:buClr>
              <a:buSzTx/>
              <a:buFont typeface="Wingdings" pitchFamily="2" charset="2"/>
              <a:buChar char="n"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Two negatively sloped relationships between inflation and growth: let’s draw them!</a:t>
            </a:r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 rot="21420000">
            <a:off x="2154238" y="6097588"/>
            <a:ext cx="6653212" cy="495300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0">
                <a:latin typeface="Tahoma" charset="0"/>
              </a:rPr>
              <a:t>Assume -1 &lt; E’(</a:t>
            </a:r>
            <a:r>
              <a:rPr kumimoji="1" lang="en-US" b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</a:t>
            </a:r>
            <a:r>
              <a:rPr lang="en-US" b="0">
                <a:latin typeface="Tahoma" charset="0"/>
              </a:rPr>
              <a:t>) &lt; 0, so G is steeper than Q.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 bldLvl="2" autoUpdateAnimBg="0"/>
      <p:bldP spid="43622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9" name="Rectangle 3"/>
          <p:cNvSpPr>
            <a:spLocks noChangeArrowheads="1"/>
          </p:cNvSpPr>
          <p:nvPr/>
        </p:nvSpPr>
        <p:spPr bwMode="auto">
          <a:xfrm>
            <a:off x="1331913" y="1954213"/>
            <a:ext cx="75612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Economists can disagree on politics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But they can still be objective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Old controversies about plan vs. market are now dead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New controversies about globalization have replaced them, including …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Renewed controversies about the IMF and the World Bank and their programs, projects, and policy recommendations</a:t>
            </a:r>
          </a:p>
        </p:txBody>
      </p:sp>
      <p:sp>
        <p:nvSpPr>
          <p:cNvPr id="393220" name="Rectangle 4"/>
          <p:cNvSpPr>
            <a:spLocks noChangeArrowheads="1"/>
          </p:cNvSpPr>
          <p:nvPr/>
        </p:nvSpPr>
        <p:spPr bwMode="auto">
          <a:xfrm>
            <a:off x="684213" y="47625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Background: Political economy is inherently controversial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19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ChangeArrowheads="1"/>
          </p:cNvSpPr>
          <p:nvPr/>
        </p:nvSpPr>
        <p:spPr bwMode="auto">
          <a:xfrm>
            <a:off x="533400" y="404813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defTabSz="762000">
              <a:defRPr/>
            </a:pPr>
            <a:r>
              <a:rPr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Inflation and growth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1524000" y="1905000"/>
            <a:ext cx="0" cy="4343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1524000" y="6248400"/>
            <a:ext cx="62484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524000" y="2438400"/>
            <a:ext cx="2362200" cy="3810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524000" y="3733800"/>
            <a:ext cx="3200400" cy="2514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2775" name="Rectangle 10"/>
          <p:cNvSpPr>
            <a:spLocks noChangeArrowheads="1"/>
          </p:cNvSpPr>
          <p:nvPr/>
        </p:nvSpPr>
        <p:spPr bwMode="auto">
          <a:xfrm>
            <a:off x="5394325" y="6308725"/>
            <a:ext cx="231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Economic growth</a:t>
            </a:r>
          </a:p>
        </p:txBody>
      </p:sp>
      <p:sp>
        <p:nvSpPr>
          <p:cNvPr id="32776" name="Rectangle 11"/>
          <p:cNvSpPr>
            <a:spLocks noChangeArrowheads="1"/>
          </p:cNvSpPr>
          <p:nvPr/>
        </p:nvSpPr>
        <p:spPr bwMode="auto">
          <a:xfrm rot="-5400000">
            <a:off x="518319" y="2688431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Inflation</a:t>
            </a:r>
          </a:p>
        </p:txBody>
      </p:sp>
      <p:sp>
        <p:nvSpPr>
          <p:cNvPr id="32777" name="Rectangle 13"/>
          <p:cNvSpPr>
            <a:spLocks noChangeArrowheads="1"/>
          </p:cNvSpPr>
          <p:nvPr/>
        </p:nvSpPr>
        <p:spPr bwMode="auto">
          <a:xfrm>
            <a:off x="1979613" y="26368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G</a:t>
            </a:r>
          </a:p>
        </p:txBody>
      </p:sp>
      <p:sp>
        <p:nvSpPr>
          <p:cNvPr id="32778" name="Rectangle 14"/>
          <p:cNvSpPr>
            <a:spLocks noChangeArrowheads="1"/>
          </p:cNvSpPr>
          <p:nvPr/>
        </p:nvSpPr>
        <p:spPr bwMode="auto">
          <a:xfrm>
            <a:off x="3260725" y="46323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A</a:t>
            </a:r>
          </a:p>
        </p:txBody>
      </p:sp>
      <p:sp>
        <p:nvSpPr>
          <p:cNvPr id="32779" name="Arc 15"/>
          <p:cNvSpPr>
            <a:spLocks/>
          </p:cNvSpPr>
          <p:nvPr/>
        </p:nvSpPr>
        <p:spPr bwMode="auto">
          <a:xfrm>
            <a:off x="3924300" y="5792788"/>
            <a:ext cx="209550" cy="476250"/>
          </a:xfrm>
          <a:custGeom>
            <a:avLst/>
            <a:gdLst>
              <a:gd name="T0" fmla="*/ 0 w 21565"/>
              <a:gd name="T1" fmla="*/ 218445889 h 21599"/>
              <a:gd name="T2" fmla="*/ 19635761 w 21565"/>
              <a:gd name="T3" fmla="*/ 0 h 21599"/>
              <a:gd name="T4" fmla="*/ 19786269 w 21565"/>
              <a:gd name="T5" fmla="*/ 231546188 h 21599"/>
              <a:gd name="T6" fmla="*/ 0 60000 65536"/>
              <a:gd name="T7" fmla="*/ 0 60000 65536"/>
              <a:gd name="T8" fmla="*/ 0 60000 65536"/>
              <a:gd name="T9" fmla="*/ 0 w 21565"/>
              <a:gd name="T10" fmla="*/ 0 h 21599"/>
              <a:gd name="T11" fmla="*/ 21565 w 21565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5" h="21599" fill="none" extrusionOk="0">
                <a:moveTo>
                  <a:pt x="-1" y="20376"/>
                </a:moveTo>
                <a:cubicBezTo>
                  <a:pt x="644" y="9003"/>
                  <a:pt x="10009" y="86"/>
                  <a:pt x="21400" y="-1"/>
                </a:cubicBezTo>
              </a:path>
              <a:path w="21565" h="21599" stroke="0" extrusionOk="0">
                <a:moveTo>
                  <a:pt x="-1" y="20376"/>
                </a:moveTo>
                <a:cubicBezTo>
                  <a:pt x="644" y="9003"/>
                  <a:pt x="10009" y="86"/>
                  <a:pt x="21400" y="-1"/>
                </a:cubicBezTo>
                <a:lnTo>
                  <a:pt x="21565" y="21599"/>
                </a:lnTo>
                <a:close/>
              </a:path>
            </a:pathLst>
          </a:custGeom>
          <a:noFill/>
          <a:ln w="254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2780" name="Rectangle 16"/>
          <p:cNvSpPr>
            <a:spLocks noChangeArrowheads="1"/>
          </p:cNvSpPr>
          <p:nvPr/>
        </p:nvSpPr>
        <p:spPr bwMode="auto">
          <a:xfrm>
            <a:off x="3641725" y="2346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is-IS" b="0"/>
          </a:p>
        </p:txBody>
      </p:sp>
      <p:sp>
        <p:nvSpPr>
          <p:cNvPr id="32781" name="Rectangle 17"/>
          <p:cNvSpPr>
            <a:spLocks noChangeArrowheads="1"/>
          </p:cNvSpPr>
          <p:nvPr/>
        </p:nvSpPr>
        <p:spPr bwMode="auto">
          <a:xfrm>
            <a:off x="3924300" y="58769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/>
              <a:t>45°</a:t>
            </a:r>
          </a:p>
        </p:txBody>
      </p:sp>
      <p:sp>
        <p:nvSpPr>
          <p:cNvPr id="32782" name="Line 20"/>
          <p:cNvSpPr>
            <a:spLocks noChangeShapeType="1"/>
          </p:cNvSpPr>
          <p:nvPr/>
        </p:nvSpPr>
        <p:spPr bwMode="auto">
          <a:xfrm>
            <a:off x="3124200" y="4953000"/>
            <a:ext cx="0" cy="1295400"/>
          </a:xfrm>
          <a:prstGeom prst="line">
            <a:avLst/>
          </a:prstGeom>
          <a:noFill/>
          <a:ln w="19050">
            <a:solidFill>
              <a:srgbClr val="00CC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2783" name="Rectangle 22"/>
          <p:cNvSpPr>
            <a:spLocks noChangeArrowheads="1"/>
          </p:cNvSpPr>
          <p:nvPr/>
        </p:nvSpPr>
        <p:spPr bwMode="auto">
          <a:xfrm>
            <a:off x="1547813" y="4076700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Q</a:t>
            </a:r>
          </a:p>
        </p:txBody>
      </p:sp>
      <p:sp>
        <p:nvSpPr>
          <p:cNvPr id="32784" name="Line 23"/>
          <p:cNvSpPr>
            <a:spLocks noChangeShapeType="1"/>
          </p:cNvSpPr>
          <p:nvPr/>
        </p:nvSpPr>
        <p:spPr bwMode="auto">
          <a:xfrm flipH="1">
            <a:off x="1524000" y="4972050"/>
            <a:ext cx="1562100" cy="0"/>
          </a:xfrm>
          <a:prstGeom prst="line">
            <a:avLst/>
          </a:prstGeom>
          <a:noFill/>
          <a:ln w="19050">
            <a:solidFill>
              <a:srgbClr val="00CC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2785" name="Oval 24"/>
          <p:cNvSpPr>
            <a:spLocks noChangeArrowheads="1"/>
          </p:cNvSpPr>
          <p:nvPr/>
        </p:nvSpPr>
        <p:spPr bwMode="auto">
          <a:xfrm>
            <a:off x="3016250" y="48641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28057" name="Text Box 25"/>
          <p:cNvSpPr txBox="1">
            <a:spLocks noChangeArrowheads="1"/>
          </p:cNvSpPr>
          <p:nvPr/>
        </p:nvSpPr>
        <p:spPr bwMode="auto">
          <a:xfrm>
            <a:off x="4500563" y="4724400"/>
            <a:ext cx="2032000" cy="598488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</a:t>
            </a: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</a:rPr>
              <a:t> = m – g	</a:t>
            </a:r>
          </a:p>
        </p:txBody>
      </p:sp>
      <p:sp>
        <p:nvSpPr>
          <p:cNvPr id="428058" name="Text Box 26"/>
          <p:cNvSpPr txBox="1">
            <a:spLocks noChangeArrowheads="1"/>
          </p:cNvSpPr>
          <p:nvPr/>
        </p:nvSpPr>
        <p:spPr bwMode="auto">
          <a:xfrm>
            <a:off x="3059113" y="2852738"/>
            <a:ext cx="2278062" cy="598487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</a:rPr>
              <a:t>g = sE(</a:t>
            </a: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</a:t>
            </a: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</a:rPr>
              <a:t>) - </a:t>
            </a: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</a:t>
            </a:r>
          </a:p>
        </p:txBody>
      </p:sp>
      <p:sp>
        <p:nvSpPr>
          <p:cNvPr id="428059" name="Line 27"/>
          <p:cNvSpPr>
            <a:spLocks noChangeShapeType="1"/>
          </p:cNvSpPr>
          <p:nvPr/>
        </p:nvSpPr>
        <p:spPr bwMode="auto">
          <a:xfrm flipH="1">
            <a:off x="2339975" y="3284538"/>
            <a:ext cx="647700" cy="360362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28060" name="Line 28"/>
          <p:cNvSpPr>
            <a:spLocks noChangeShapeType="1"/>
          </p:cNvSpPr>
          <p:nvPr/>
        </p:nvSpPr>
        <p:spPr bwMode="auto">
          <a:xfrm flipH="1">
            <a:off x="3779838" y="5084763"/>
            <a:ext cx="647700" cy="360362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32790" name="Text Box 29"/>
          <p:cNvSpPr txBox="1">
            <a:spLocks noChangeArrowheads="1"/>
          </p:cNvSpPr>
          <p:nvPr/>
        </p:nvSpPr>
        <p:spPr bwMode="auto">
          <a:xfrm>
            <a:off x="1042988" y="347662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endParaRPr lang="en-US"/>
          </a:p>
        </p:txBody>
      </p:sp>
      <p:sp>
        <p:nvSpPr>
          <p:cNvPr id="32791" name="Text Box 30"/>
          <p:cNvSpPr txBox="1">
            <a:spLocks noChangeArrowheads="1"/>
          </p:cNvSpPr>
          <p:nvPr/>
        </p:nvSpPr>
        <p:spPr bwMode="auto">
          <a:xfrm>
            <a:off x="4494213" y="61658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endParaRPr lang="en-US"/>
          </a:p>
        </p:txBody>
      </p:sp>
      <p:sp>
        <p:nvSpPr>
          <p:cNvPr id="428063" name="Text Box 31"/>
          <p:cNvSpPr txBox="1">
            <a:spLocks noChangeArrowheads="1"/>
          </p:cNvSpPr>
          <p:nvPr/>
        </p:nvSpPr>
        <p:spPr bwMode="auto">
          <a:xfrm rot="21420000">
            <a:off x="4217988" y="1412875"/>
            <a:ext cx="3870325" cy="1212850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 schedule slopes down because E’(</a:t>
            </a:r>
            <a:r>
              <a:rPr kumimoji="1"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sym typeface="Symbol" pitchFamily="18" charset="2"/>
              </a:rPr>
              <a:t>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) &lt; 0 as inflation reduces efficiency</a:t>
            </a:r>
          </a:p>
        </p:txBody>
      </p:sp>
      <p:sp>
        <p:nvSpPr>
          <p:cNvPr id="428064" name="Text Box 32"/>
          <p:cNvSpPr txBox="1">
            <a:spLocks noChangeArrowheads="1"/>
          </p:cNvSpPr>
          <p:nvPr/>
        </p:nvSpPr>
        <p:spPr bwMode="auto">
          <a:xfrm rot="21420000">
            <a:off x="6424613" y="4292600"/>
            <a:ext cx="1676400" cy="482600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Slope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28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8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2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8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57" grpId="0" animBg="1"/>
      <p:bldP spid="428058" grpId="0" animBg="1"/>
      <p:bldP spid="428059" grpId="0" animBg="1"/>
      <p:bldP spid="428060" grpId="0" animBg="1"/>
      <p:bldP spid="428063" grpId="0" animBg="1"/>
      <p:bldP spid="42806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Line 3"/>
          <p:cNvSpPr>
            <a:spLocks noChangeShapeType="1"/>
          </p:cNvSpPr>
          <p:nvPr/>
        </p:nvSpPr>
        <p:spPr bwMode="auto">
          <a:xfrm>
            <a:off x="1524000" y="1905000"/>
            <a:ext cx="0" cy="4343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3795" name="Line 4"/>
          <p:cNvSpPr>
            <a:spLocks noChangeShapeType="1"/>
          </p:cNvSpPr>
          <p:nvPr/>
        </p:nvSpPr>
        <p:spPr bwMode="auto">
          <a:xfrm>
            <a:off x="1524000" y="6248400"/>
            <a:ext cx="62484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3796" name="Line 5"/>
          <p:cNvSpPr>
            <a:spLocks noChangeShapeType="1"/>
          </p:cNvSpPr>
          <p:nvPr/>
        </p:nvSpPr>
        <p:spPr bwMode="auto">
          <a:xfrm>
            <a:off x="1524000" y="2438400"/>
            <a:ext cx="2362200" cy="3810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>
            <a:off x="1524000" y="3733800"/>
            <a:ext cx="3200400" cy="2514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8279" name="Line 7"/>
          <p:cNvSpPr>
            <a:spLocks noChangeShapeType="1"/>
          </p:cNvSpPr>
          <p:nvPr/>
        </p:nvSpPr>
        <p:spPr bwMode="auto">
          <a:xfrm flipH="1">
            <a:off x="1543050" y="3600450"/>
            <a:ext cx="6858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8280" name="Line 8"/>
          <p:cNvSpPr>
            <a:spLocks noChangeShapeType="1"/>
          </p:cNvSpPr>
          <p:nvPr/>
        </p:nvSpPr>
        <p:spPr bwMode="auto">
          <a:xfrm>
            <a:off x="2286000" y="3581400"/>
            <a:ext cx="0" cy="26670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3800" name="Rectangle 10"/>
          <p:cNvSpPr>
            <a:spLocks noChangeArrowheads="1"/>
          </p:cNvSpPr>
          <p:nvPr/>
        </p:nvSpPr>
        <p:spPr bwMode="auto">
          <a:xfrm>
            <a:off x="6286500" y="6308725"/>
            <a:ext cx="231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Economic growth</a:t>
            </a:r>
          </a:p>
        </p:txBody>
      </p:sp>
      <p:sp>
        <p:nvSpPr>
          <p:cNvPr id="33801" name="Rectangle 11"/>
          <p:cNvSpPr>
            <a:spLocks noChangeArrowheads="1"/>
          </p:cNvSpPr>
          <p:nvPr/>
        </p:nvSpPr>
        <p:spPr bwMode="auto">
          <a:xfrm rot="-5400000">
            <a:off x="518319" y="2688431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Inflation</a:t>
            </a:r>
          </a:p>
        </p:txBody>
      </p:sp>
      <p:sp>
        <p:nvSpPr>
          <p:cNvPr id="438284" name="Rectangle 12"/>
          <p:cNvSpPr>
            <a:spLocks noChangeArrowheads="1"/>
          </p:cNvSpPr>
          <p:nvPr/>
        </p:nvSpPr>
        <p:spPr bwMode="auto">
          <a:xfrm>
            <a:off x="4479925" y="4784725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Q’</a:t>
            </a:r>
          </a:p>
        </p:txBody>
      </p:sp>
      <p:sp>
        <p:nvSpPr>
          <p:cNvPr id="33803" name="Rectangle 13"/>
          <p:cNvSpPr>
            <a:spLocks noChangeArrowheads="1"/>
          </p:cNvSpPr>
          <p:nvPr/>
        </p:nvSpPr>
        <p:spPr bwMode="auto">
          <a:xfrm>
            <a:off x="3108325" y="562292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G</a:t>
            </a:r>
          </a:p>
        </p:txBody>
      </p:sp>
      <p:sp>
        <p:nvSpPr>
          <p:cNvPr id="33804" name="Rectangle 14"/>
          <p:cNvSpPr>
            <a:spLocks noChangeArrowheads="1"/>
          </p:cNvSpPr>
          <p:nvPr/>
        </p:nvSpPr>
        <p:spPr bwMode="auto">
          <a:xfrm>
            <a:off x="3260725" y="46323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A</a:t>
            </a:r>
          </a:p>
        </p:txBody>
      </p:sp>
      <p:sp>
        <p:nvSpPr>
          <p:cNvPr id="33805" name="Rectangle 16"/>
          <p:cNvSpPr>
            <a:spLocks noChangeArrowheads="1"/>
          </p:cNvSpPr>
          <p:nvPr/>
        </p:nvSpPr>
        <p:spPr bwMode="auto">
          <a:xfrm>
            <a:off x="3641725" y="2346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is-IS" b="0"/>
          </a:p>
        </p:txBody>
      </p:sp>
      <p:sp>
        <p:nvSpPr>
          <p:cNvPr id="438290" name="Line 18"/>
          <p:cNvSpPr>
            <a:spLocks noChangeShapeType="1"/>
          </p:cNvSpPr>
          <p:nvPr/>
        </p:nvSpPr>
        <p:spPr bwMode="auto">
          <a:xfrm>
            <a:off x="1524000" y="3048000"/>
            <a:ext cx="4267200" cy="3200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8291" name="Oval 19"/>
          <p:cNvSpPr>
            <a:spLocks noChangeArrowheads="1"/>
          </p:cNvSpPr>
          <p:nvPr/>
        </p:nvSpPr>
        <p:spPr bwMode="auto">
          <a:xfrm>
            <a:off x="2159000" y="3492500"/>
            <a:ext cx="215900" cy="2159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3808" name="Line 20"/>
          <p:cNvSpPr>
            <a:spLocks noChangeShapeType="1"/>
          </p:cNvSpPr>
          <p:nvPr/>
        </p:nvSpPr>
        <p:spPr bwMode="auto">
          <a:xfrm>
            <a:off x="3124200" y="4953000"/>
            <a:ext cx="0" cy="1295400"/>
          </a:xfrm>
          <a:prstGeom prst="line">
            <a:avLst/>
          </a:prstGeom>
          <a:noFill/>
          <a:ln w="19050">
            <a:solidFill>
              <a:srgbClr val="00CC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8293" name="Rectangle 21"/>
          <p:cNvSpPr>
            <a:spLocks noChangeArrowheads="1"/>
          </p:cNvSpPr>
          <p:nvPr/>
        </p:nvSpPr>
        <p:spPr bwMode="auto">
          <a:xfrm>
            <a:off x="2422525" y="31845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B</a:t>
            </a:r>
          </a:p>
        </p:txBody>
      </p:sp>
      <p:sp>
        <p:nvSpPr>
          <p:cNvPr id="33810" name="Rectangle 22"/>
          <p:cNvSpPr>
            <a:spLocks noChangeArrowheads="1"/>
          </p:cNvSpPr>
          <p:nvPr/>
        </p:nvSpPr>
        <p:spPr bwMode="auto">
          <a:xfrm>
            <a:off x="3870325" y="516572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Q</a:t>
            </a:r>
          </a:p>
        </p:txBody>
      </p:sp>
      <p:sp>
        <p:nvSpPr>
          <p:cNvPr id="33811" name="Line 23"/>
          <p:cNvSpPr>
            <a:spLocks noChangeShapeType="1"/>
          </p:cNvSpPr>
          <p:nvPr/>
        </p:nvSpPr>
        <p:spPr bwMode="auto">
          <a:xfrm flipH="1">
            <a:off x="1524000" y="4972050"/>
            <a:ext cx="1562100" cy="0"/>
          </a:xfrm>
          <a:prstGeom prst="line">
            <a:avLst/>
          </a:prstGeom>
          <a:noFill/>
          <a:ln w="19050">
            <a:solidFill>
              <a:srgbClr val="00CC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8296" name="Rectangle 24"/>
          <p:cNvSpPr>
            <a:spLocks noChangeArrowheads="1"/>
          </p:cNvSpPr>
          <p:nvPr/>
        </p:nvSpPr>
        <p:spPr bwMode="auto">
          <a:xfrm>
            <a:off x="533400" y="404813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defTabSz="762000"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Increased monetary expansion increases inflation and reduces growth</a:t>
            </a:r>
          </a:p>
        </p:txBody>
      </p:sp>
      <p:sp>
        <p:nvSpPr>
          <p:cNvPr id="33813" name="Oval 25"/>
          <p:cNvSpPr>
            <a:spLocks noChangeArrowheads="1"/>
          </p:cNvSpPr>
          <p:nvPr/>
        </p:nvSpPr>
        <p:spPr bwMode="auto">
          <a:xfrm>
            <a:off x="3016250" y="48641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8298" name="Line 26"/>
          <p:cNvSpPr>
            <a:spLocks noChangeShapeType="1"/>
          </p:cNvSpPr>
          <p:nvPr/>
        </p:nvSpPr>
        <p:spPr bwMode="auto">
          <a:xfrm flipH="1">
            <a:off x="2268538" y="6453188"/>
            <a:ext cx="863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38299" name="Line 27"/>
          <p:cNvSpPr>
            <a:spLocks noChangeShapeType="1"/>
          </p:cNvSpPr>
          <p:nvPr/>
        </p:nvSpPr>
        <p:spPr bwMode="auto">
          <a:xfrm flipV="1">
            <a:off x="1258888" y="3573463"/>
            <a:ext cx="0" cy="14398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33816" name="Text Box 28"/>
          <p:cNvSpPr txBox="1">
            <a:spLocks noChangeArrowheads="1"/>
          </p:cNvSpPr>
          <p:nvPr/>
        </p:nvSpPr>
        <p:spPr bwMode="auto">
          <a:xfrm>
            <a:off x="5127625" y="2152650"/>
            <a:ext cx="3548063" cy="22272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>
                <a:latin typeface="Tahoma" charset="0"/>
              </a:rPr>
              <a:t>As m goes up, Q shifts right, so </a:t>
            </a:r>
            <a:r>
              <a:rPr lang="en-US" sz="2800" b="0">
                <a:latin typeface="Symbol" pitchFamily="18" charset="2"/>
              </a:rPr>
              <a:t>p</a:t>
            </a:r>
            <a:r>
              <a:rPr lang="en-US" sz="2800" b="0">
                <a:latin typeface="Tahoma" charset="0"/>
              </a:rPr>
              <a:t> also goes up and g goes down because the rise in </a:t>
            </a:r>
            <a:r>
              <a:rPr lang="en-US" sz="2800" b="0">
                <a:latin typeface="Symbol" pitchFamily="18" charset="2"/>
              </a:rPr>
              <a:t>p</a:t>
            </a:r>
            <a:r>
              <a:rPr lang="en-US" sz="2800" b="0">
                <a:latin typeface="Tahoma" charset="0"/>
              </a:rPr>
              <a:t> reduces E.</a:t>
            </a:r>
          </a:p>
        </p:txBody>
      </p:sp>
      <p:sp>
        <p:nvSpPr>
          <p:cNvPr id="33817" name="Text Box 29"/>
          <p:cNvSpPr txBox="1">
            <a:spLocks noChangeArrowheads="1"/>
          </p:cNvSpPr>
          <p:nvPr/>
        </p:nvSpPr>
        <p:spPr bwMode="auto">
          <a:xfrm>
            <a:off x="4494213" y="616585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r>
              <a:rPr lang="is-IS" baseline="-25000"/>
              <a:t>1</a:t>
            </a:r>
            <a:endParaRPr lang="en-US" baseline="-25000"/>
          </a:p>
        </p:txBody>
      </p:sp>
      <p:sp>
        <p:nvSpPr>
          <p:cNvPr id="33818" name="Text Box 30"/>
          <p:cNvSpPr txBox="1">
            <a:spLocks noChangeArrowheads="1"/>
          </p:cNvSpPr>
          <p:nvPr/>
        </p:nvSpPr>
        <p:spPr bwMode="auto">
          <a:xfrm>
            <a:off x="5573713" y="616585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r>
              <a:rPr lang="is-IS" baseline="-25000"/>
              <a:t>2</a:t>
            </a:r>
            <a:endParaRPr lang="en-US" baseline="-25000"/>
          </a:p>
        </p:txBody>
      </p:sp>
      <p:sp>
        <p:nvSpPr>
          <p:cNvPr id="33819" name="Arc 31"/>
          <p:cNvSpPr>
            <a:spLocks/>
          </p:cNvSpPr>
          <p:nvPr/>
        </p:nvSpPr>
        <p:spPr bwMode="auto">
          <a:xfrm>
            <a:off x="3924300" y="5792788"/>
            <a:ext cx="209550" cy="476250"/>
          </a:xfrm>
          <a:custGeom>
            <a:avLst/>
            <a:gdLst>
              <a:gd name="T0" fmla="*/ 0 w 21565"/>
              <a:gd name="T1" fmla="*/ 218445889 h 21599"/>
              <a:gd name="T2" fmla="*/ 19635761 w 21565"/>
              <a:gd name="T3" fmla="*/ 0 h 21599"/>
              <a:gd name="T4" fmla="*/ 19786269 w 21565"/>
              <a:gd name="T5" fmla="*/ 231546188 h 21599"/>
              <a:gd name="T6" fmla="*/ 0 60000 65536"/>
              <a:gd name="T7" fmla="*/ 0 60000 65536"/>
              <a:gd name="T8" fmla="*/ 0 60000 65536"/>
              <a:gd name="T9" fmla="*/ 0 w 21565"/>
              <a:gd name="T10" fmla="*/ 0 h 21599"/>
              <a:gd name="T11" fmla="*/ 21565 w 21565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5" h="21599" fill="none" extrusionOk="0">
                <a:moveTo>
                  <a:pt x="-1" y="20376"/>
                </a:moveTo>
                <a:cubicBezTo>
                  <a:pt x="644" y="9003"/>
                  <a:pt x="10009" y="86"/>
                  <a:pt x="21400" y="-1"/>
                </a:cubicBezTo>
              </a:path>
              <a:path w="21565" h="21599" stroke="0" extrusionOk="0">
                <a:moveTo>
                  <a:pt x="-1" y="20376"/>
                </a:moveTo>
                <a:cubicBezTo>
                  <a:pt x="644" y="9003"/>
                  <a:pt x="10009" y="86"/>
                  <a:pt x="21400" y="-1"/>
                </a:cubicBezTo>
                <a:lnTo>
                  <a:pt x="21565" y="21599"/>
                </a:lnTo>
                <a:close/>
              </a:path>
            </a:pathLst>
          </a:custGeom>
          <a:noFill/>
          <a:ln w="254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3820" name="Arc 32"/>
          <p:cNvSpPr>
            <a:spLocks/>
          </p:cNvSpPr>
          <p:nvPr/>
        </p:nvSpPr>
        <p:spPr bwMode="auto">
          <a:xfrm>
            <a:off x="5003800" y="5805488"/>
            <a:ext cx="209550" cy="476250"/>
          </a:xfrm>
          <a:custGeom>
            <a:avLst/>
            <a:gdLst>
              <a:gd name="T0" fmla="*/ 0 w 21565"/>
              <a:gd name="T1" fmla="*/ 218445889 h 21599"/>
              <a:gd name="T2" fmla="*/ 19635761 w 21565"/>
              <a:gd name="T3" fmla="*/ 0 h 21599"/>
              <a:gd name="T4" fmla="*/ 19786269 w 21565"/>
              <a:gd name="T5" fmla="*/ 231546188 h 21599"/>
              <a:gd name="T6" fmla="*/ 0 60000 65536"/>
              <a:gd name="T7" fmla="*/ 0 60000 65536"/>
              <a:gd name="T8" fmla="*/ 0 60000 65536"/>
              <a:gd name="T9" fmla="*/ 0 w 21565"/>
              <a:gd name="T10" fmla="*/ 0 h 21599"/>
              <a:gd name="T11" fmla="*/ 21565 w 21565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5" h="21599" fill="none" extrusionOk="0">
                <a:moveTo>
                  <a:pt x="-1" y="20376"/>
                </a:moveTo>
                <a:cubicBezTo>
                  <a:pt x="644" y="9003"/>
                  <a:pt x="10009" y="86"/>
                  <a:pt x="21400" y="-1"/>
                </a:cubicBezTo>
              </a:path>
              <a:path w="21565" h="21599" stroke="0" extrusionOk="0">
                <a:moveTo>
                  <a:pt x="-1" y="20376"/>
                </a:moveTo>
                <a:cubicBezTo>
                  <a:pt x="644" y="9003"/>
                  <a:pt x="10009" y="86"/>
                  <a:pt x="21400" y="-1"/>
                </a:cubicBezTo>
                <a:lnTo>
                  <a:pt x="21565" y="21599"/>
                </a:lnTo>
                <a:close/>
              </a:path>
            </a:pathLst>
          </a:custGeom>
          <a:noFill/>
          <a:ln w="254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3821" name="Rectangle 33"/>
          <p:cNvSpPr>
            <a:spLocks noChangeArrowheads="1"/>
          </p:cNvSpPr>
          <p:nvPr/>
        </p:nvSpPr>
        <p:spPr bwMode="auto">
          <a:xfrm>
            <a:off x="3924300" y="58769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/>
              <a:t>45°</a:t>
            </a:r>
          </a:p>
        </p:txBody>
      </p:sp>
      <p:sp>
        <p:nvSpPr>
          <p:cNvPr id="33822" name="Rectangle 34"/>
          <p:cNvSpPr>
            <a:spLocks noChangeArrowheads="1"/>
          </p:cNvSpPr>
          <p:nvPr/>
        </p:nvSpPr>
        <p:spPr bwMode="auto">
          <a:xfrm>
            <a:off x="5003800" y="58769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/>
              <a:t>45°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3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3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9" grpId="0" animBg="1"/>
      <p:bldP spid="438280" grpId="0" animBg="1"/>
      <p:bldP spid="438284" grpId="0"/>
      <p:bldP spid="438290" grpId="0" animBg="1"/>
      <p:bldP spid="438291" grpId="0" animBg="1"/>
      <p:bldP spid="438293" grpId="0"/>
      <p:bldP spid="438298" grpId="0" animBg="1"/>
      <p:bldP spid="43829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3"/>
          <p:cNvSpPr>
            <a:spLocks noChangeShapeType="1"/>
          </p:cNvSpPr>
          <p:nvPr/>
        </p:nvSpPr>
        <p:spPr bwMode="auto">
          <a:xfrm>
            <a:off x="1524000" y="1905000"/>
            <a:ext cx="0" cy="4343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>
            <a:off x="1524000" y="6248400"/>
            <a:ext cx="62484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>
            <a:off x="1524000" y="2667000"/>
            <a:ext cx="2209800" cy="3581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1524000" y="3276600"/>
            <a:ext cx="3810000" cy="29718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4822" name="Line 7"/>
          <p:cNvSpPr>
            <a:spLocks noChangeShapeType="1"/>
          </p:cNvSpPr>
          <p:nvPr/>
        </p:nvSpPr>
        <p:spPr bwMode="auto">
          <a:xfrm flipH="1">
            <a:off x="1524000" y="3810000"/>
            <a:ext cx="762000" cy="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4823" name="Line 8"/>
          <p:cNvSpPr>
            <a:spLocks noChangeShapeType="1"/>
          </p:cNvSpPr>
          <p:nvPr/>
        </p:nvSpPr>
        <p:spPr bwMode="auto">
          <a:xfrm>
            <a:off x="2286000" y="3810000"/>
            <a:ext cx="0" cy="243840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4824" name="Oval 9"/>
          <p:cNvSpPr>
            <a:spLocks noChangeArrowheads="1"/>
          </p:cNvSpPr>
          <p:nvPr/>
        </p:nvSpPr>
        <p:spPr bwMode="auto">
          <a:xfrm>
            <a:off x="2159000" y="3721100"/>
            <a:ext cx="215900" cy="2159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>
            <a:off x="5394325" y="6453188"/>
            <a:ext cx="231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Economic growth</a:t>
            </a:r>
          </a:p>
        </p:txBody>
      </p:sp>
      <p:sp>
        <p:nvSpPr>
          <p:cNvPr id="34826" name="Rectangle 11"/>
          <p:cNvSpPr>
            <a:spLocks noChangeArrowheads="1"/>
          </p:cNvSpPr>
          <p:nvPr/>
        </p:nvSpPr>
        <p:spPr bwMode="auto">
          <a:xfrm rot="-5400000">
            <a:off x="518319" y="2688431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Inflation</a:t>
            </a:r>
          </a:p>
        </p:txBody>
      </p:sp>
      <p:sp>
        <p:nvSpPr>
          <p:cNvPr id="34827" name="Rectangle 12"/>
          <p:cNvSpPr>
            <a:spLocks noChangeArrowheads="1"/>
          </p:cNvSpPr>
          <p:nvPr/>
        </p:nvSpPr>
        <p:spPr bwMode="auto">
          <a:xfrm>
            <a:off x="4860925" y="539432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Q</a:t>
            </a:r>
          </a:p>
        </p:txBody>
      </p:sp>
      <p:sp>
        <p:nvSpPr>
          <p:cNvPr id="34828" name="Rectangle 13"/>
          <p:cNvSpPr>
            <a:spLocks noChangeArrowheads="1"/>
          </p:cNvSpPr>
          <p:nvPr/>
        </p:nvSpPr>
        <p:spPr bwMode="auto">
          <a:xfrm>
            <a:off x="1889125" y="280352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G</a:t>
            </a:r>
          </a:p>
        </p:txBody>
      </p:sp>
      <p:sp>
        <p:nvSpPr>
          <p:cNvPr id="34829" name="Rectangle 14"/>
          <p:cNvSpPr>
            <a:spLocks noChangeArrowheads="1"/>
          </p:cNvSpPr>
          <p:nvPr/>
        </p:nvSpPr>
        <p:spPr bwMode="auto">
          <a:xfrm>
            <a:off x="2346325" y="34131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A</a:t>
            </a:r>
          </a:p>
        </p:txBody>
      </p:sp>
      <p:sp>
        <p:nvSpPr>
          <p:cNvPr id="34830" name="Rectangle 16"/>
          <p:cNvSpPr>
            <a:spLocks noChangeArrowheads="1"/>
          </p:cNvSpPr>
          <p:nvPr/>
        </p:nvSpPr>
        <p:spPr bwMode="auto">
          <a:xfrm>
            <a:off x="3641725" y="2346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is-IS" b="0"/>
          </a:p>
        </p:txBody>
      </p:sp>
      <p:sp>
        <p:nvSpPr>
          <p:cNvPr id="430098" name="Line 18"/>
          <p:cNvSpPr>
            <a:spLocks noChangeShapeType="1"/>
          </p:cNvSpPr>
          <p:nvPr/>
        </p:nvSpPr>
        <p:spPr bwMode="auto">
          <a:xfrm>
            <a:off x="2209800" y="2514600"/>
            <a:ext cx="2286000" cy="3733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099" name="Rectangle 19"/>
          <p:cNvSpPr>
            <a:spLocks noChangeArrowheads="1"/>
          </p:cNvSpPr>
          <p:nvPr/>
        </p:nvSpPr>
        <p:spPr bwMode="auto">
          <a:xfrm>
            <a:off x="2422525" y="2422525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G’</a:t>
            </a:r>
          </a:p>
        </p:txBody>
      </p:sp>
      <p:sp>
        <p:nvSpPr>
          <p:cNvPr id="430101" name="Rectangle 21"/>
          <p:cNvSpPr>
            <a:spLocks noChangeArrowheads="1"/>
          </p:cNvSpPr>
          <p:nvPr/>
        </p:nvSpPr>
        <p:spPr bwMode="auto">
          <a:xfrm>
            <a:off x="3870325" y="45561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B</a:t>
            </a:r>
          </a:p>
        </p:txBody>
      </p:sp>
      <p:sp>
        <p:nvSpPr>
          <p:cNvPr id="430102" name="Line 22"/>
          <p:cNvSpPr>
            <a:spLocks noChangeShapeType="1"/>
          </p:cNvSpPr>
          <p:nvPr/>
        </p:nvSpPr>
        <p:spPr bwMode="auto">
          <a:xfrm flipH="1">
            <a:off x="1524000" y="5029200"/>
            <a:ext cx="21336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03" name="Line 23"/>
          <p:cNvSpPr>
            <a:spLocks noChangeShapeType="1"/>
          </p:cNvSpPr>
          <p:nvPr/>
        </p:nvSpPr>
        <p:spPr bwMode="auto">
          <a:xfrm>
            <a:off x="3733800" y="5029200"/>
            <a:ext cx="0" cy="12192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04" name="Rectangle 24"/>
          <p:cNvSpPr>
            <a:spLocks noChangeArrowheads="1"/>
          </p:cNvSpPr>
          <p:nvPr/>
        </p:nvSpPr>
        <p:spPr bwMode="auto">
          <a:xfrm>
            <a:off x="533400" y="404813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defTabSz="762000"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Increased saving* increases growth and reduces inflation</a:t>
            </a:r>
          </a:p>
        </p:txBody>
      </p:sp>
      <p:sp>
        <p:nvSpPr>
          <p:cNvPr id="34837" name="Text Box 25"/>
          <p:cNvSpPr txBox="1">
            <a:spLocks noChangeArrowheads="1"/>
          </p:cNvSpPr>
          <p:nvPr/>
        </p:nvSpPr>
        <p:spPr bwMode="auto">
          <a:xfrm>
            <a:off x="5286375" y="4868863"/>
            <a:ext cx="342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*Including public saving</a:t>
            </a:r>
          </a:p>
        </p:txBody>
      </p:sp>
      <p:sp>
        <p:nvSpPr>
          <p:cNvPr id="430106" name="Oval 26"/>
          <p:cNvSpPr>
            <a:spLocks noChangeArrowheads="1"/>
          </p:cNvSpPr>
          <p:nvPr/>
        </p:nvSpPr>
        <p:spPr bwMode="auto">
          <a:xfrm>
            <a:off x="3625850" y="492125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07" name="Text Box 27"/>
          <p:cNvSpPr txBox="1">
            <a:spLocks noChangeArrowheads="1"/>
          </p:cNvSpPr>
          <p:nvPr/>
        </p:nvSpPr>
        <p:spPr bwMode="auto">
          <a:xfrm>
            <a:off x="5127625" y="2152650"/>
            <a:ext cx="3548063" cy="22272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>
                <a:latin typeface="Tahoma" charset="0"/>
              </a:rPr>
              <a:t>As s goes up, G shifts right, so g also goes up and </a:t>
            </a:r>
            <a:r>
              <a:rPr lang="en-US" sz="2800" b="0">
                <a:latin typeface="Symbol" pitchFamily="18" charset="2"/>
              </a:rPr>
              <a:t>p</a:t>
            </a:r>
            <a:r>
              <a:rPr lang="en-US" sz="2800" b="0">
                <a:latin typeface="Tahoma" charset="0"/>
              </a:rPr>
              <a:t> goes down because m does not move.</a:t>
            </a:r>
          </a:p>
        </p:txBody>
      </p:sp>
      <p:sp>
        <p:nvSpPr>
          <p:cNvPr id="34840" name="Text Box 28"/>
          <p:cNvSpPr txBox="1">
            <a:spLocks noChangeArrowheads="1"/>
          </p:cNvSpPr>
          <p:nvPr/>
        </p:nvSpPr>
        <p:spPr bwMode="auto">
          <a:xfrm>
            <a:off x="5141913" y="61658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endParaRPr lang="en-US"/>
          </a:p>
        </p:txBody>
      </p:sp>
      <p:sp>
        <p:nvSpPr>
          <p:cNvPr id="34841" name="Rectangle 29"/>
          <p:cNvSpPr>
            <a:spLocks noChangeArrowheads="1"/>
          </p:cNvSpPr>
          <p:nvPr/>
        </p:nvSpPr>
        <p:spPr bwMode="auto">
          <a:xfrm>
            <a:off x="4572000" y="58769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/>
              <a:t>45°</a:t>
            </a:r>
          </a:p>
        </p:txBody>
      </p:sp>
      <p:sp>
        <p:nvSpPr>
          <p:cNvPr id="34842" name="Arc 30"/>
          <p:cNvSpPr>
            <a:spLocks/>
          </p:cNvSpPr>
          <p:nvPr/>
        </p:nvSpPr>
        <p:spPr bwMode="auto">
          <a:xfrm>
            <a:off x="4532313" y="5805488"/>
            <a:ext cx="209550" cy="476250"/>
          </a:xfrm>
          <a:custGeom>
            <a:avLst/>
            <a:gdLst>
              <a:gd name="T0" fmla="*/ 0 w 21565"/>
              <a:gd name="T1" fmla="*/ 218445889 h 21599"/>
              <a:gd name="T2" fmla="*/ 19635761 w 21565"/>
              <a:gd name="T3" fmla="*/ 0 h 21599"/>
              <a:gd name="T4" fmla="*/ 19786269 w 21565"/>
              <a:gd name="T5" fmla="*/ 231546188 h 21599"/>
              <a:gd name="T6" fmla="*/ 0 60000 65536"/>
              <a:gd name="T7" fmla="*/ 0 60000 65536"/>
              <a:gd name="T8" fmla="*/ 0 60000 65536"/>
              <a:gd name="T9" fmla="*/ 0 w 21565"/>
              <a:gd name="T10" fmla="*/ 0 h 21599"/>
              <a:gd name="T11" fmla="*/ 21565 w 21565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5" h="21599" fill="none" extrusionOk="0">
                <a:moveTo>
                  <a:pt x="-1" y="20376"/>
                </a:moveTo>
                <a:cubicBezTo>
                  <a:pt x="644" y="9003"/>
                  <a:pt x="10009" y="86"/>
                  <a:pt x="21400" y="-1"/>
                </a:cubicBezTo>
              </a:path>
              <a:path w="21565" h="21599" stroke="0" extrusionOk="0">
                <a:moveTo>
                  <a:pt x="-1" y="20376"/>
                </a:moveTo>
                <a:cubicBezTo>
                  <a:pt x="644" y="9003"/>
                  <a:pt x="10009" y="86"/>
                  <a:pt x="21400" y="-1"/>
                </a:cubicBezTo>
                <a:lnTo>
                  <a:pt x="21565" y="21599"/>
                </a:lnTo>
                <a:close/>
              </a:path>
            </a:pathLst>
          </a:custGeom>
          <a:noFill/>
          <a:ln w="254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11" name="Line 31"/>
          <p:cNvSpPr>
            <a:spLocks noChangeShapeType="1"/>
          </p:cNvSpPr>
          <p:nvPr/>
        </p:nvSpPr>
        <p:spPr bwMode="auto">
          <a:xfrm>
            <a:off x="1258888" y="3789363"/>
            <a:ext cx="0" cy="12239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30112" name="Line 32"/>
          <p:cNvSpPr>
            <a:spLocks noChangeShapeType="1"/>
          </p:cNvSpPr>
          <p:nvPr/>
        </p:nvSpPr>
        <p:spPr bwMode="auto">
          <a:xfrm>
            <a:off x="2268538" y="6453188"/>
            <a:ext cx="15113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30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8" grpId="0" animBg="1"/>
      <p:bldP spid="430099" grpId="0"/>
      <p:bldP spid="430101" grpId="0"/>
      <p:bldP spid="430102" grpId="0" animBg="1"/>
      <p:bldP spid="430103" grpId="0" animBg="1"/>
      <p:bldP spid="430106" grpId="0" animBg="1"/>
      <p:bldP spid="430107" grpId="0" animBg="1"/>
      <p:bldP spid="430111" grpId="0" animBg="1"/>
      <p:bldP spid="4301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1331913" y="1955800"/>
            <a:ext cx="6985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How would we expect long-run growth to respond to Fund programs in this model?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model implies that fiscal and monetary restraint reduces inflation and stimulates long-run growth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But output may or may not fall in the short run, a different question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Also, recall negative effect of high inflation on long-run growth</a:t>
            </a:r>
          </a:p>
        </p:txBody>
      </p:sp>
      <p:sp>
        <p:nvSpPr>
          <p:cNvPr id="444419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 Fund programs hurt </a:t>
            </a:r>
          </a:p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output growth in the long run?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 rot="-180000">
            <a:off x="80963" y="115888"/>
            <a:ext cx="182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Back to 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8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ChangeArrowheads="1"/>
          </p:cNvSpPr>
          <p:nvPr/>
        </p:nvSpPr>
        <p:spPr bwMode="auto">
          <a:xfrm>
            <a:off x="1331913" y="1955800"/>
            <a:ext cx="6985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Jeffrey Sachs</a:t>
            </a: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* says so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He claims that the US wanted Russia to remain weak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He wanted a Marshall plan for Russia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Even so, the IMF put strong emphasis on Russia and other transition countries in early 1990s and onwards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Established European Department II </a:t>
            </a:r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respond too slowly in Russia?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 rot="21300000">
            <a:off x="136525" y="42863"/>
            <a:ext cx="9604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5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627313" y="6092825"/>
            <a:ext cx="6327775" cy="400050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*Jeffrey Sachs, </a:t>
            </a:r>
            <a:r>
              <a:rPr lang="en-US" sz="2000" i="1"/>
              <a:t>The End of Poverty</a:t>
            </a:r>
            <a:r>
              <a:rPr lang="en-US" sz="2000"/>
              <a:t>, Penguin Press, 2005.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6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6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6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6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6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1331913" y="1955800"/>
            <a:ext cx="6985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Joseph </a:t>
            </a:r>
            <a:r>
              <a:rPr kumimoji="1" lang="en-US" sz="3200" b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Stiglitz</a:t>
            </a: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* says so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How would we describe a collapse of confidence as occurred in Thailand in 1997 in our models?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By a plunge in F in the short-run model, so both R and Y go down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By an outward shift of the Q schedule in the long-run model, so </a:t>
            </a: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goes up and g goes down</a:t>
            </a:r>
          </a:p>
        </p:txBody>
      </p:sp>
      <p:sp>
        <p:nvSpPr>
          <p:cNvPr id="448515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call for premature financial liberalization in Asia?</a:t>
            </a: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 rot="21300000">
            <a:off x="136525" y="42863"/>
            <a:ext cx="9604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6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85813" y="5929313"/>
            <a:ext cx="7786687" cy="708025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/>
              <a:t>*Joseph Stiglitz, </a:t>
            </a:r>
            <a:r>
              <a:rPr lang="en-US" sz="2000" i="1"/>
              <a:t>Globalization and its Discontents</a:t>
            </a:r>
            <a:r>
              <a:rPr lang="en-US" sz="2000"/>
              <a:t>, W. W. Norton, 2002, and </a:t>
            </a:r>
            <a:r>
              <a:rPr lang="is-IS" sz="2000" i="1"/>
              <a:t>Making Globalization Work</a:t>
            </a:r>
            <a:r>
              <a:rPr lang="en-US" sz="2000"/>
              <a:t> , W. W. Norton, 2006.</a:t>
            </a:r>
            <a:r>
              <a:rPr lang="is-IS" sz="2000" i="1"/>
              <a:t> </a:t>
            </a:r>
            <a:endParaRPr lang="en-US" sz="2000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8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4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ChangeArrowheads="1"/>
          </p:cNvSpPr>
          <p:nvPr/>
        </p:nvSpPr>
        <p:spPr bwMode="auto">
          <a:xfrm>
            <a:off x="387350" y="228600"/>
            <a:ext cx="843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Collapse of confidence: </a:t>
            </a:r>
          </a:p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short run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248400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V="1">
            <a:off x="1371600" y="2819400"/>
            <a:ext cx="2667000" cy="3048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191000" y="241617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</a:t>
            </a: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1763713" y="2924175"/>
            <a:ext cx="2438400" cy="2362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284663" y="50133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</a:t>
            </a:r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2771775" y="393382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60811" name="Line 11"/>
          <p:cNvSpPr>
            <a:spLocks noChangeShapeType="1"/>
          </p:cNvSpPr>
          <p:nvPr/>
        </p:nvSpPr>
        <p:spPr bwMode="auto">
          <a:xfrm flipH="1">
            <a:off x="3203575" y="4938713"/>
            <a:ext cx="576263" cy="57785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60812" name="Text Box 12"/>
          <p:cNvSpPr txBox="1">
            <a:spLocks noChangeArrowheads="1"/>
          </p:cNvSpPr>
          <p:nvPr/>
        </p:nvSpPr>
        <p:spPr bwMode="auto">
          <a:xfrm>
            <a:off x="3708400" y="4221163"/>
            <a:ext cx="110807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F down</a:t>
            </a:r>
          </a:p>
        </p:txBody>
      </p:sp>
      <p:sp>
        <p:nvSpPr>
          <p:cNvPr id="460815" name="Line 15"/>
          <p:cNvSpPr>
            <a:spLocks noChangeShapeType="1"/>
          </p:cNvSpPr>
          <p:nvPr/>
        </p:nvSpPr>
        <p:spPr bwMode="auto">
          <a:xfrm>
            <a:off x="1187450" y="3644900"/>
            <a:ext cx="2232025" cy="2160588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60816" name="Text Box 16"/>
          <p:cNvSpPr txBox="1">
            <a:spLocks noChangeArrowheads="1"/>
          </p:cNvSpPr>
          <p:nvPr/>
        </p:nvSpPr>
        <p:spPr bwMode="auto">
          <a:xfrm>
            <a:off x="3476625" y="5513388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B’</a:t>
            </a:r>
          </a:p>
        </p:txBody>
      </p:sp>
      <p:sp>
        <p:nvSpPr>
          <p:cNvPr id="460819" name="Oval 19"/>
          <p:cNvSpPr>
            <a:spLocks noChangeArrowheads="1"/>
          </p:cNvSpPr>
          <p:nvPr/>
        </p:nvSpPr>
        <p:spPr bwMode="auto">
          <a:xfrm>
            <a:off x="2179638" y="4652963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8928" name="Text Box 20"/>
          <p:cNvSpPr txBox="1">
            <a:spLocks noChangeArrowheads="1"/>
          </p:cNvSpPr>
          <p:nvPr/>
        </p:nvSpPr>
        <p:spPr bwMode="auto">
          <a:xfrm>
            <a:off x="3132138" y="376396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</a:t>
            </a:r>
          </a:p>
        </p:txBody>
      </p:sp>
      <p:sp>
        <p:nvSpPr>
          <p:cNvPr id="460821" name="Text Box 21"/>
          <p:cNvSpPr txBox="1">
            <a:spLocks noChangeArrowheads="1"/>
          </p:cNvSpPr>
          <p:nvPr/>
        </p:nvSpPr>
        <p:spPr bwMode="auto">
          <a:xfrm>
            <a:off x="2484438" y="45085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460822" name="Text Box 22"/>
          <p:cNvSpPr txBox="1">
            <a:spLocks noChangeArrowheads="1"/>
          </p:cNvSpPr>
          <p:nvPr/>
        </p:nvSpPr>
        <p:spPr bwMode="auto">
          <a:xfrm>
            <a:off x="5318125" y="1946275"/>
            <a:ext cx="3502025" cy="378565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dirty="0">
                <a:latin typeface="Tahoma" charset="0"/>
              </a:rPr>
              <a:t>When F falls, B shifts left, so that both R and PY go down from A to C. (The resulting </a:t>
            </a:r>
            <a:r>
              <a:rPr lang="en-US" b="0" dirty="0" smtClean="0">
                <a:latin typeface="Tahoma" charset="0"/>
              </a:rPr>
              <a:t>fall </a:t>
            </a:r>
            <a:r>
              <a:rPr lang="en-US" b="0" dirty="0">
                <a:latin typeface="Tahoma" charset="0"/>
              </a:rPr>
              <a:t>in e may help reverse the leftward shift of B.)  </a:t>
            </a:r>
          </a:p>
          <a:p>
            <a:r>
              <a:rPr lang="en-US" b="0" dirty="0">
                <a:latin typeface="Tahoma" charset="0"/>
              </a:rPr>
              <a:t>Dilemma: How should monetary policy react? Should D expand or contract?</a:t>
            </a:r>
          </a:p>
        </p:txBody>
      </p:sp>
      <p:sp>
        <p:nvSpPr>
          <p:cNvPr id="38931" name="Line 23"/>
          <p:cNvSpPr>
            <a:spLocks noChangeShapeType="1"/>
          </p:cNvSpPr>
          <p:nvPr/>
        </p:nvSpPr>
        <p:spPr bwMode="auto">
          <a:xfrm flipH="1">
            <a:off x="1116013" y="4092575"/>
            <a:ext cx="1655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60824" name="Line 24"/>
          <p:cNvSpPr>
            <a:spLocks noChangeShapeType="1"/>
          </p:cNvSpPr>
          <p:nvPr/>
        </p:nvSpPr>
        <p:spPr bwMode="auto">
          <a:xfrm flipH="1">
            <a:off x="1042988" y="4797425"/>
            <a:ext cx="1081087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38933" name="Text Box 26"/>
          <p:cNvSpPr txBox="1">
            <a:spLocks noChangeArrowheads="1"/>
          </p:cNvSpPr>
          <p:nvPr/>
        </p:nvSpPr>
        <p:spPr bwMode="auto">
          <a:xfrm>
            <a:off x="468313" y="1747838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460828" name="Line 28"/>
          <p:cNvSpPr>
            <a:spLocks noChangeShapeType="1"/>
          </p:cNvSpPr>
          <p:nvPr/>
        </p:nvSpPr>
        <p:spPr bwMode="auto">
          <a:xfrm>
            <a:off x="827088" y="4100513"/>
            <a:ext cx="0" cy="7683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38935" name="Line 29"/>
          <p:cNvSpPr>
            <a:spLocks noChangeShapeType="1"/>
          </p:cNvSpPr>
          <p:nvPr/>
        </p:nvSpPr>
        <p:spPr bwMode="auto">
          <a:xfrm>
            <a:off x="2916238" y="4221163"/>
            <a:ext cx="0" cy="19446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60830" name="Line 30"/>
          <p:cNvSpPr>
            <a:spLocks noChangeShapeType="1"/>
          </p:cNvSpPr>
          <p:nvPr/>
        </p:nvSpPr>
        <p:spPr bwMode="auto">
          <a:xfrm>
            <a:off x="2339975" y="4941888"/>
            <a:ext cx="0" cy="1223962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460831" name="Line 31"/>
          <p:cNvSpPr>
            <a:spLocks noChangeShapeType="1"/>
          </p:cNvSpPr>
          <p:nvPr/>
        </p:nvSpPr>
        <p:spPr bwMode="auto">
          <a:xfrm flipH="1">
            <a:off x="2339975" y="6308725"/>
            <a:ext cx="5762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60832" name="Oval 32"/>
          <p:cNvSpPr>
            <a:spLocks noChangeArrowheads="1"/>
          </p:cNvSpPr>
          <p:nvPr/>
        </p:nvSpPr>
        <p:spPr bwMode="auto">
          <a:xfrm>
            <a:off x="1476375" y="3933825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s-IS">
                <a:solidFill>
                  <a:srgbClr val="FFFFFF"/>
                </a:solidFill>
              </a:rPr>
              <a:t>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60833" name="Oval 33"/>
          <p:cNvSpPr>
            <a:spLocks noChangeArrowheads="1"/>
          </p:cNvSpPr>
          <p:nvPr/>
        </p:nvSpPr>
        <p:spPr bwMode="auto">
          <a:xfrm>
            <a:off x="2771775" y="5157788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s-IS"/>
              <a:t>?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6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60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608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60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60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0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6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1" grpId="0" animBg="1"/>
      <p:bldP spid="460812" grpId="0" animBg="1" autoUpdateAnimBg="0"/>
      <p:bldP spid="460815" grpId="0" animBg="1"/>
      <p:bldP spid="460816" grpId="0" autoUpdateAnimBg="0"/>
      <p:bldP spid="460819" grpId="0" animBg="1"/>
      <p:bldP spid="460821" grpId="0" autoUpdateAnimBg="0"/>
      <p:bldP spid="460822" grpId="0" build="p" animBg="1" autoUpdateAnimBg="0"/>
      <p:bldP spid="460824" grpId="0" animBg="1"/>
      <p:bldP spid="460828" grpId="0" animBg="1"/>
      <p:bldP spid="460830" grpId="0" animBg="1"/>
      <p:bldP spid="460831" grpId="0" animBg="1"/>
      <p:bldP spid="460832" grpId="0" animBg="1"/>
      <p:bldP spid="46083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ChangeArrowheads="1"/>
          </p:cNvSpPr>
          <p:nvPr/>
        </p:nvSpPr>
        <p:spPr bwMode="auto">
          <a:xfrm>
            <a:off x="387350" y="228600"/>
            <a:ext cx="843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Collapse of confidence: </a:t>
            </a:r>
          </a:p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short run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1066800" y="2286000"/>
            <a:ext cx="0" cy="3886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1066800" y="61722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248400" y="5935663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GNP (PY)</a:t>
            </a:r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V="1">
            <a:off x="1371600" y="2819400"/>
            <a:ext cx="2667000" cy="3048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191000" y="241617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M</a:t>
            </a: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1763713" y="2924175"/>
            <a:ext cx="2438400" cy="2362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284663" y="50133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</a:t>
            </a:r>
          </a:p>
        </p:txBody>
      </p:sp>
      <p:sp>
        <p:nvSpPr>
          <p:cNvPr id="39946" name="Oval 10"/>
          <p:cNvSpPr>
            <a:spLocks noChangeArrowheads="1"/>
          </p:cNvSpPr>
          <p:nvPr/>
        </p:nvSpPr>
        <p:spPr bwMode="auto">
          <a:xfrm>
            <a:off x="2771775" y="393382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3203575" y="4938713"/>
            <a:ext cx="576263" cy="57785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3708400" y="4221163"/>
            <a:ext cx="110807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F down</a:t>
            </a: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1187450" y="3644900"/>
            <a:ext cx="2232025" cy="2160588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3476625" y="5513388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B’</a:t>
            </a:r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2179638" y="4652963"/>
            <a:ext cx="3048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3132138" y="376396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A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2484438" y="45085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462866" name="Text Box 18"/>
          <p:cNvSpPr txBox="1">
            <a:spLocks noChangeArrowheads="1"/>
          </p:cNvSpPr>
          <p:nvPr/>
        </p:nvSpPr>
        <p:spPr bwMode="auto">
          <a:xfrm>
            <a:off x="5318125" y="1946275"/>
            <a:ext cx="3502025" cy="37433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Tahoma" charset="0"/>
              </a:rPr>
              <a:t>If D expands, interest rates </a:t>
            </a:r>
            <a:r>
              <a:rPr lang="en-US">
                <a:latin typeface="Tahoma" charset="0"/>
              </a:rPr>
              <a:t>fall</a:t>
            </a:r>
            <a:r>
              <a:rPr lang="en-US" b="0">
                <a:latin typeface="Tahoma" charset="0"/>
              </a:rPr>
              <a:t>, so F falls further and B shifts farther to the left.  </a:t>
            </a:r>
          </a:p>
          <a:p>
            <a:r>
              <a:rPr lang="en-US" b="0">
                <a:latin typeface="Tahoma" charset="0"/>
              </a:rPr>
              <a:t>If D contracts, interest rates </a:t>
            </a:r>
            <a:r>
              <a:rPr lang="en-US">
                <a:latin typeface="Tahoma" charset="0"/>
              </a:rPr>
              <a:t>rise</a:t>
            </a:r>
            <a:r>
              <a:rPr lang="en-US" b="0">
                <a:latin typeface="Tahoma" charset="0"/>
              </a:rPr>
              <a:t>, so the fall in F is reversed and B shifts back to the right.</a:t>
            </a:r>
          </a:p>
          <a:p>
            <a:r>
              <a:rPr lang="en-US" b="0">
                <a:latin typeface="Tahoma" charset="0"/>
              </a:rPr>
              <a:t>Malaysia restricted movements of F.</a:t>
            </a:r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 flipH="1">
            <a:off x="1116013" y="4092575"/>
            <a:ext cx="1655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 flipH="1">
            <a:off x="1042988" y="4797425"/>
            <a:ext cx="10810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68313" y="1747838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ahoma" charset="0"/>
              </a:rPr>
              <a:t>Reserves (R)</a:t>
            </a:r>
          </a:p>
        </p:txBody>
      </p:sp>
      <p:sp>
        <p:nvSpPr>
          <p:cNvPr id="462870" name="Text Box 22"/>
          <p:cNvSpPr txBox="1">
            <a:spLocks noChangeArrowheads="1"/>
          </p:cNvSpPr>
          <p:nvPr/>
        </p:nvSpPr>
        <p:spPr bwMode="auto">
          <a:xfrm rot="21420000">
            <a:off x="3419475" y="1320800"/>
            <a:ext cx="5503863" cy="452438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M and B schedules are interdependent</a:t>
            </a:r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827088" y="4100513"/>
            <a:ext cx="0" cy="7683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2916238" y="4221163"/>
            <a:ext cx="0" cy="19446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>
            <a:off x="2339975" y="4941888"/>
            <a:ext cx="0" cy="12239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 flipH="1">
            <a:off x="2339975" y="6308725"/>
            <a:ext cx="5762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39963" name="Oval 27"/>
          <p:cNvSpPr>
            <a:spLocks noChangeArrowheads="1"/>
          </p:cNvSpPr>
          <p:nvPr/>
        </p:nvSpPr>
        <p:spPr bwMode="auto">
          <a:xfrm>
            <a:off x="1476375" y="3933825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39964" name="Oval 28"/>
          <p:cNvSpPr>
            <a:spLocks noChangeArrowheads="1"/>
          </p:cNvSpPr>
          <p:nvPr/>
        </p:nvSpPr>
        <p:spPr bwMode="auto">
          <a:xfrm>
            <a:off x="2771775" y="5157788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66" grpId="0" build="allAtOnce"/>
      <p:bldP spid="46287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ChangeArrowheads="1"/>
          </p:cNvSpPr>
          <p:nvPr/>
        </p:nvSpPr>
        <p:spPr bwMode="auto">
          <a:xfrm>
            <a:off x="1331913" y="1955800"/>
            <a:ext cx="71278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Stiglitz* says so, as does Sachs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They have a point, as IMF concedes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Without knowing well how to sequence policy reactions, an attempt was made to do as much as possible at once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 retrospect, Malaysia was probably right to restrict capital movements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Liberalization of trade should precede liberalization of capital movements to reduce volatility</a:t>
            </a:r>
          </a:p>
        </p:txBody>
      </p:sp>
      <p:sp>
        <p:nvSpPr>
          <p:cNvPr id="450563" name="Rectangle 3"/>
          <p:cNvSpPr>
            <a:spLocks noChangeArrowheads="1"/>
          </p:cNvSpPr>
          <p:nvPr/>
        </p:nvSpPr>
        <p:spPr bwMode="auto">
          <a:xfrm>
            <a:off x="990600" y="485775"/>
            <a:ext cx="7613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advocate too much monetary restraint in Asia?</a:t>
            </a:r>
          </a:p>
        </p:txBody>
      </p:sp>
      <p:sp>
        <p:nvSpPr>
          <p:cNvPr id="450564" name="Text Box 4"/>
          <p:cNvSpPr txBox="1">
            <a:spLocks noChangeArrowheads="1"/>
          </p:cNvSpPr>
          <p:nvPr/>
        </p:nvSpPr>
        <p:spPr bwMode="auto">
          <a:xfrm rot="21300000">
            <a:off x="136525" y="42863"/>
            <a:ext cx="9604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7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785813" y="5929313"/>
            <a:ext cx="7786687" cy="708025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/>
              <a:t>*Joseph Stiglitz, </a:t>
            </a:r>
            <a:r>
              <a:rPr lang="en-US" sz="2000" i="1"/>
              <a:t>Globalization and its Discontents</a:t>
            </a:r>
            <a:r>
              <a:rPr lang="en-US" sz="2000"/>
              <a:t>, W. W. Norton, 2002, and </a:t>
            </a:r>
            <a:r>
              <a:rPr lang="is-IS" sz="2000" i="1"/>
              <a:t>Making Globalization Work</a:t>
            </a:r>
            <a:r>
              <a:rPr lang="en-US" sz="2000"/>
              <a:t> , W. W. Norton, 2006.</a:t>
            </a:r>
            <a:r>
              <a:rPr lang="is-IS" sz="2000" i="1"/>
              <a:t> </a:t>
            </a:r>
            <a:endParaRPr lang="en-US" sz="2000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2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ChangeArrowheads="1"/>
          </p:cNvSpPr>
          <p:nvPr/>
        </p:nvSpPr>
        <p:spPr bwMode="auto">
          <a:xfrm>
            <a:off x="387350" y="228600"/>
            <a:ext cx="843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Collapse of confidence: </a:t>
            </a:r>
          </a:p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long run</a:t>
            </a:r>
          </a:p>
        </p:txBody>
      </p:sp>
      <p:sp>
        <p:nvSpPr>
          <p:cNvPr id="41987" name="Line 29"/>
          <p:cNvSpPr>
            <a:spLocks noChangeShapeType="1"/>
          </p:cNvSpPr>
          <p:nvPr/>
        </p:nvSpPr>
        <p:spPr bwMode="auto">
          <a:xfrm>
            <a:off x="1524000" y="6248400"/>
            <a:ext cx="62484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988" name="Line 30"/>
          <p:cNvSpPr>
            <a:spLocks noChangeShapeType="1"/>
          </p:cNvSpPr>
          <p:nvPr/>
        </p:nvSpPr>
        <p:spPr bwMode="auto">
          <a:xfrm>
            <a:off x="1524000" y="2438400"/>
            <a:ext cx="2362200" cy="3810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989" name="Line 31"/>
          <p:cNvSpPr>
            <a:spLocks noChangeShapeType="1"/>
          </p:cNvSpPr>
          <p:nvPr/>
        </p:nvSpPr>
        <p:spPr bwMode="auto">
          <a:xfrm>
            <a:off x="1524000" y="3733800"/>
            <a:ext cx="3200400" cy="2514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990" name="Line 32"/>
          <p:cNvSpPr>
            <a:spLocks noChangeShapeType="1"/>
          </p:cNvSpPr>
          <p:nvPr/>
        </p:nvSpPr>
        <p:spPr bwMode="auto">
          <a:xfrm flipH="1">
            <a:off x="1543050" y="3600450"/>
            <a:ext cx="685800" cy="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991" name="Line 33"/>
          <p:cNvSpPr>
            <a:spLocks noChangeShapeType="1"/>
          </p:cNvSpPr>
          <p:nvPr/>
        </p:nvSpPr>
        <p:spPr bwMode="auto">
          <a:xfrm>
            <a:off x="2286000" y="3581400"/>
            <a:ext cx="0" cy="266700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992" name="Rectangle 34"/>
          <p:cNvSpPr>
            <a:spLocks noChangeArrowheads="1"/>
          </p:cNvSpPr>
          <p:nvPr/>
        </p:nvSpPr>
        <p:spPr bwMode="auto">
          <a:xfrm>
            <a:off x="6286500" y="6308725"/>
            <a:ext cx="231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Economic growth</a:t>
            </a:r>
          </a:p>
        </p:txBody>
      </p:sp>
      <p:sp>
        <p:nvSpPr>
          <p:cNvPr id="41993" name="Rectangle 35"/>
          <p:cNvSpPr>
            <a:spLocks noChangeArrowheads="1"/>
          </p:cNvSpPr>
          <p:nvPr/>
        </p:nvSpPr>
        <p:spPr bwMode="auto">
          <a:xfrm>
            <a:off x="4479925" y="4784725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Q’</a:t>
            </a:r>
          </a:p>
        </p:txBody>
      </p:sp>
      <p:sp>
        <p:nvSpPr>
          <p:cNvPr id="41994" name="Rectangle 36"/>
          <p:cNvSpPr>
            <a:spLocks noChangeArrowheads="1"/>
          </p:cNvSpPr>
          <p:nvPr/>
        </p:nvSpPr>
        <p:spPr bwMode="auto">
          <a:xfrm>
            <a:off x="3108325" y="562292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G</a:t>
            </a:r>
          </a:p>
        </p:txBody>
      </p:sp>
      <p:sp>
        <p:nvSpPr>
          <p:cNvPr id="41995" name="Rectangle 37"/>
          <p:cNvSpPr>
            <a:spLocks noChangeArrowheads="1"/>
          </p:cNvSpPr>
          <p:nvPr/>
        </p:nvSpPr>
        <p:spPr bwMode="auto">
          <a:xfrm>
            <a:off x="3260725" y="46323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A</a:t>
            </a:r>
          </a:p>
        </p:txBody>
      </p:sp>
      <p:sp>
        <p:nvSpPr>
          <p:cNvPr id="41996" name="Rectangle 38"/>
          <p:cNvSpPr>
            <a:spLocks noChangeArrowheads="1"/>
          </p:cNvSpPr>
          <p:nvPr/>
        </p:nvSpPr>
        <p:spPr bwMode="auto">
          <a:xfrm>
            <a:off x="3641725" y="2346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is-IS" b="0"/>
          </a:p>
        </p:txBody>
      </p:sp>
      <p:sp>
        <p:nvSpPr>
          <p:cNvPr id="41997" name="Line 39"/>
          <p:cNvSpPr>
            <a:spLocks noChangeShapeType="1"/>
          </p:cNvSpPr>
          <p:nvPr/>
        </p:nvSpPr>
        <p:spPr bwMode="auto">
          <a:xfrm>
            <a:off x="1524000" y="3048000"/>
            <a:ext cx="4267200" cy="3200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998" name="Oval 40"/>
          <p:cNvSpPr>
            <a:spLocks noChangeArrowheads="1"/>
          </p:cNvSpPr>
          <p:nvPr/>
        </p:nvSpPr>
        <p:spPr bwMode="auto">
          <a:xfrm>
            <a:off x="2159000" y="3492500"/>
            <a:ext cx="215900" cy="2159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999" name="Line 41"/>
          <p:cNvSpPr>
            <a:spLocks noChangeShapeType="1"/>
          </p:cNvSpPr>
          <p:nvPr/>
        </p:nvSpPr>
        <p:spPr bwMode="auto">
          <a:xfrm>
            <a:off x="3124200" y="4953000"/>
            <a:ext cx="0" cy="1295400"/>
          </a:xfrm>
          <a:prstGeom prst="line">
            <a:avLst/>
          </a:prstGeom>
          <a:noFill/>
          <a:ln w="19050">
            <a:solidFill>
              <a:srgbClr val="00CC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2000" name="Rectangle 42"/>
          <p:cNvSpPr>
            <a:spLocks noChangeArrowheads="1"/>
          </p:cNvSpPr>
          <p:nvPr/>
        </p:nvSpPr>
        <p:spPr bwMode="auto">
          <a:xfrm>
            <a:off x="2422525" y="31845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B</a:t>
            </a:r>
          </a:p>
        </p:txBody>
      </p:sp>
      <p:sp>
        <p:nvSpPr>
          <p:cNvPr id="42001" name="Rectangle 43"/>
          <p:cNvSpPr>
            <a:spLocks noChangeArrowheads="1"/>
          </p:cNvSpPr>
          <p:nvPr/>
        </p:nvSpPr>
        <p:spPr bwMode="auto">
          <a:xfrm>
            <a:off x="3870325" y="516572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Q</a:t>
            </a:r>
          </a:p>
        </p:txBody>
      </p:sp>
      <p:sp>
        <p:nvSpPr>
          <p:cNvPr id="42002" name="Line 44"/>
          <p:cNvSpPr>
            <a:spLocks noChangeShapeType="1"/>
          </p:cNvSpPr>
          <p:nvPr/>
        </p:nvSpPr>
        <p:spPr bwMode="auto">
          <a:xfrm flipH="1">
            <a:off x="1524000" y="4972050"/>
            <a:ext cx="1562100" cy="0"/>
          </a:xfrm>
          <a:prstGeom prst="line">
            <a:avLst/>
          </a:prstGeom>
          <a:noFill/>
          <a:ln w="19050">
            <a:solidFill>
              <a:srgbClr val="00CC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2003" name="Oval 45"/>
          <p:cNvSpPr>
            <a:spLocks noChangeArrowheads="1"/>
          </p:cNvSpPr>
          <p:nvPr/>
        </p:nvSpPr>
        <p:spPr bwMode="auto">
          <a:xfrm>
            <a:off x="3016250" y="48641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2004" name="Line 46"/>
          <p:cNvSpPr>
            <a:spLocks noChangeShapeType="1"/>
          </p:cNvSpPr>
          <p:nvPr/>
        </p:nvSpPr>
        <p:spPr bwMode="auto">
          <a:xfrm flipH="1">
            <a:off x="2268538" y="6453188"/>
            <a:ext cx="863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2005" name="Line 47"/>
          <p:cNvSpPr>
            <a:spLocks noChangeShapeType="1"/>
          </p:cNvSpPr>
          <p:nvPr/>
        </p:nvSpPr>
        <p:spPr bwMode="auto">
          <a:xfrm flipV="1">
            <a:off x="1258888" y="3573463"/>
            <a:ext cx="0" cy="14398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s-IS"/>
          </a:p>
        </p:txBody>
      </p:sp>
      <p:sp>
        <p:nvSpPr>
          <p:cNvPr id="464944" name="Text Box 48"/>
          <p:cNvSpPr txBox="1">
            <a:spLocks noChangeArrowheads="1"/>
          </p:cNvSpPr>
          <p:nvPr/>
        </p:nvSpPr>
        <p:spPr bwMode="auto">
          <a:xfrm>
            <a:off x="5127625" y="2152650"/>
            <a:ext cx="3548063" cy="3081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>
                <a:latin typeface="Tahoma" charset="0"/>
              </a:rPr>
              <a:t>When confidence collapses, money demand goes down (v goes up), so Q shifts right, inflation goes up and growth slows down.</a:t>
            </a:r>
          </a:p>
        </p:txBody>
      </p:sp>
      <p:sp>
        <p:nvSpPr>
          <p:cNvPr id="42007" name="Text Box 49"/>
          <p:cNvSpPr txBox="1">
            <a:spLocks noChangeArrowheads="1"/>
          </p:cNvSpPr>
          <p:nvPr/>
        </p:nvSpPr>
        <p:spPr bwMode="auto">
          <a:xfrm>
            <a:off x="4494213" y="616585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r>
              <a:rPr lang="is-IS" baseline="-25000"/>
              <a:t>1</a:t>
            </a:r>
            <a:endParaRPr lang="en-US" baseline="-25000"/>
          </a:p>
        </p:txBody>
      </p:sp>
      <p:sp>
        <p:nvSpPr>
          <p:cNvPr id="42008" name="Text Box 50"/>
          <p:cNvSpPr txBox="1">
            <a:spLocks noChangeArrowheads="1"/>
          </p:cNvSpPr>
          <p:nvPr/>
        </p:nvSpPr>
        <p:spPr bwMode="auto">
          <a:xfrm>
            <a:off x="5573713" y="616585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r>
              <a:rPr lang="is-IS" baseline="-25000"/>
              <a:t>2</a:t>
            </a:r>
            <a:endParaRPr lang="en-US" baseline="-25000"/>
          </a:p>
        </p:txBody>
      </p:sp>
      <p:sp>
        <p:nvSpPr>
          <p:cNvPr id="42009" name="Line 55"/>
          <p:cNvSpPr>
            <a:spLocks noChangeShapeType="1"/>
          </p:cNvSpPr>
          <p:nvPr/>
        </p:nvSpPr>
        <p:spPr bwMode="auto">
          <a:xfrm>
            <a:off x="1524000" y="1905000"/>
            <a:ext cx="0" cy="4343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2010" name="Rectangle 56"/>
          <p:cNvSpPr>
            <a:spLocks noChangeArrowheads="1"/>
          </p:cNvSpPr>
          <p:nvPr/>
        </p:nvSpPr>
        <p:spPr bwMode="auto">
          <a:xfrm rot="-5400000">
            <a:off x="518319" y="2688431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Inflation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ChangeArrowheads="1"/>
          </p:cNvSpPr>
          <p:nvPr/>
        </p:nvSpPr>
        <p:spPr bwMode="auto">
          <a:xfrm>
            <a:off x="990600" y="5334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Two waves of controversy</a:t>
            </a:r>
          </a:p>
        </p:txBody>
      </p:sp>
      <p:sp>
        <p:nvSpPr>
          <p:cNvPr id="391171" name="Rectangle 3"/>
          <p:cNvSpPr>
            <a:spLocks noChangeArrowheads="1"/>
          </p:cNvSpPr>
          <p:nvPr/>
        </p:nvSpPr>
        <p:spPr bwMode="auto">
          <a:xfrm>
            <a:off x="1331913" y="1962150"/>
            <a:ext cx="72247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First wave: 1970s and 1980s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Main criticism: Fund programs may help strengthen the balance of payments, but they are sometimes inimical to output in the short run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Second wave: 1990s and 2000s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Several aspects, including Russia, Asia, capital flows, globalization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Ongoing, unsettled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1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ChangeArrowheads="1"/>
          </p:cNvSpPr>
          <p:nvPr/>
        </p:nvSpPr>
        <p:spPr bwMode="auto">
          <a:xfrm>
            <a:off x="387350" y="228600"/>
            <a:ext cx="843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Collapse of confidence: </a:t>
            </a:r>
          </a:p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long run</a:t>
            </a: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1524000" y="6248400"/>
            <a:ext cx="62484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1524000" y="2438400"/>
            <a:ext cx="2362200" cy="3810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1524000" y="3733800"/>
            <a:ext cx="3200400" cy="2514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>
            <a:off x="1543050" y="3600450"/>
            <a:ext cx="685800" cy="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2286000" y="3581400"/>
            <a:ext cx="0" cy="266700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6286500" y="6308725"/>
            <a:ext cx="231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Economic growth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4479925" y="4784725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Q’</a:t>
            </a: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3108325" y="562292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G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3260725" y="46323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A</a:t>
            </a:r>
          </a:p>
        </p:txBody>
      </p:sp>
      <p:sp>
        <p:nvSpPr>
          <p:cNvPr id="43020" name="Line 13"/>
          <p:cNvSpPr>
            <a:spLocks noChangeShapeType="1"/>
          </p:cNvSpPr>
          <p:nvPr/>
        </p:nvSpPr>
        <p:spPr bwMode="auto">
          <a:xfrm>
            <a:off x="1524000" y="3048000"/>
            <a:ext cx="4267200" cy="3200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21" name="Oval 14"/>
          <p:cNvSpPr>
            <a:spLocks noChangeArrowheads="1"/>
          </p:cNvSpPr>
          <p:nvPr/>
        </p:nvSpPr>
        <p:spPr bwMode="auto">
          <a:xfrm>
            <a:off x="2159000" y="3492500"/>
            <a:ext cx="215900" cy="215900"/>
          </a:xfrm>
          <a:prstGeom prst="ellipse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22" name="Line 15"/>
          <p:cNvSpPr>
            <a:spLocks noChangeShapeType="1"/>
          </p:cNvSpPr>
          <p:nvPr/>
        </p:nvSpPr>
        <p:spPr bwMode="auto">
          <a:xfrm>
            <a:off x="3124200" y="4953000"/>
            <a:ext cx="0" cy="1295400"/>
          </a:xfrm>
          <a:prstGeom prst="line">
            <a:avLst/>
          </a:prstGeom>
          <a:noFill/>
          <a:ln w="19050">
            <a:solidFill>
              <a:srgbClr val="00CC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23" name="Rectangle 16"/>
          <p:cNvSpPr>
            <a:spLocks noChangeArrowheads="1"/>
          </p:cNvSpPr>
          <p:nvPr/>
        </p:nvSpPr>
        <p:spPr bwMode="auto">
          <a:xfrm>
            <a:off x="2422525" y="31845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0"/>
              <a:t>B</a:t>
            </a:r>
          </a:p>
        </p:txBody>
      </p:sp>
      <p:sp>
        <p:nvSpPr>
          <p:cNvPr id="43024" name="Rectangle 17"/>
          <p:cNvSpPr>
            <a:spLocks noChangeArrowheads="1"/>
          </p:cNvSpPr>
          <p:nvPr/>
        </p:nvSpPr>
        <p:spPr bwMode="auto">
          <a:xfrm>
            <a:off x="3870325" y="516572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3200"/>
              <a:t>Q</a:t>
            </a:r>
          </a:p>
        </p:txBody>
      </p:sp>
      <p:sp>
        <p:nvSpPr>
          <p:cNvPr id="43025" name="Line 18"/>
          <p:cNvSpPr>
            <a:spLocks noChangeShapeType="1"/>
          </p:cNvSpPr>
          <p:nvPr/>
        </p:nvSpPr>
        <p:spPr bwMode="auto">
          <a:xfrm flipH="1">
            <a:off x="1524000" y="4972050"/>
            <a:ext cx="1562100" cy="0"/>
          </a:xfrm>
          <a:prstGeom prst="line">
            <a:avLst/>
          </a:prstGeom>
          <a:noFill/>
          <a:ln w="19050">
            <a:solidFill>
              <a:srgbClr val="00CCFF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26" name="Oval 19"/>
          <p:cNvSpPr>
            <a:spLocks noChangeArrowheads="1"/>
          </p:cNvSpPr>
          <p:nvPr/>
        </p:nvSpPr>
        <p:spPr bwMode="auto">
          <a:xfrm>
            <a:off x="3016250" y="4864100"/>
            <a:ext cx="215900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66966" name="Text Box 22"/>
          <p:cNvSpPr txBox="1">
            <a:spLocks noChangeArrowheads="1"/>
          </p:cNvSpPr>
          <p:nvPr/>
        </p:nvSpPr>
        <p:spPr bwMode="auto">
          <a:xfrm>
            <a:off x="5127625" y="1773238"/>
            <a:ext cx="3692525" cy="35083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>
                <a:latin typeface="Tahoma" charset="0"/>
              </a:rPr>
              <a:t>Need to increase s through fiscal measures to shift G rightward and reduce m through monetary policy to shift Q leftward to move back southeast from B.</a:t>
            </a:r>
          </a:p>
        </p:txBody>
      </p:sp>
      <p:sp>
        <p:nvSpPr>
          <p:cNvPr id="43028" name="Text Box 23"/>
          <p:cNvSpPr txBox="1">
            <a:spLocks noChangeArrowheads="1"/>
          </p:cNvSpPr>
          <p:nvPr/>
        </p:nvSpPr>
        <p:spPr bwMode="auto">
          <a:xfrm>
            <a:off x="4494213" y="616585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r>
              <a:rPr lang="is-IS" baseline="-25000"/>
              <a:t>1</a:t>
            </a:r>
            <a:endParaRPr lang="en-US" baseline="-25000"/>
          </a:p>
        </p:txBody>
      </p:sp>
      <p:sp>
        <p:nvSpPr>
          <p:cNvPr id="43029" name="Text Box 24"/>
          <p:cNvSpPr txBox="1">
            <a:spLocks noChangeArrowheads="1"/>
          </p:cNvSpPr>
          <p:nvPr/>
        </p:nvSpPr>
        <p:spPr bwMode="auto">
          <a:xfrm>
            <a:off x="5573713" y="616585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m</a:t>
            </a:r>
            <a:r>
              <a:rPr lang="is-IS" baseline="-25000"/>
              <a:t>2</a:t>
            </a:r>
            <a:endParaRPr lang="en-US" baseline="-25000"/>
          </a:p>
        </p:txBody>
      </p:sp>
      <p:sp>
        <p:nvSpPr>
          <p:cNvPr id="43030" name="Line 25"/>
          <p:cNvSpPr>
            <a:spLocks noChangeShapeType="1"/>
          </p:cNvSpPr>
          <p:nvPr/>
        </p:nvSpPr>
        <p:spPr bwMode="auto">
          <a:xfrm>
            <a:off x="1524000" y="1905000"/>
            <a:ext cx="0" cy="4343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3031" name="Rectangle 26"/>
          <p:cNvSpPr>
            <a:spLocks noChangeArrowheads="1"/>
          </p:cNvSpPr>
          <p:nvPr/>
        </p:nvSpPr>
        <p:spPr bwMode="auto">
          <a:xfrm rot="-5400000">
            <a:off x="518319" y="2688431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>
                <a:latin typeface="Arial" charset="0"/>
              </a:rPr>
              <a:t>Inflation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6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ChangeArrowheads="1"/>
          </p:cNvSpPr>
          <p:nvPr/>
        </p:nvSpPr>
        <p:spPr bwMode="auto">
          <a:xfrm>
            <a:off x="1331913" y="1955800"/>
            <a:ext cx="73437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No! – not in my view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But Stiglitz and others raise good points about, inter alia, increased inequality, pointing out that …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Asia grew rapidly with reasonable equality in the distribution of income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Inequality has increased recently due, in part, to globalization and to rapid technological progress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Recall: Equality may be good for growth</a:t>
            </a:r>
          </a:p>
        </p:txBody>
      </p:sp>
      <p:sp>
        <p:nvSpPr>
          <p:cNvPr id="452611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Is the Fund on the wrong side of the debate of globalization?</a:t>
            </a: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 rot="21300000">
            <a:off x="136525" y="42863"/>
            <a:ext cx="9604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0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ChangeArrowheads="1"/>
          </p:cNvSpPr>
          <p:nvPr/>
        </p:nvSpPr>
        <p:spPr bwMode="auto">
          <a:xfrm>
            <a:off x="1331913" y="1955800"/>
            <a:ext cx="7416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William Easterly</a:t>
            </a: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* says so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Unconditional foreign aid as manna from heaven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Aid, like natural resources, needs to be well managed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Aid accompanied by good policies is more effective than aid with bad policies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Rationale for conditionality</a:t>
            </a:r>
          </a:p>
        </p:txBody>
      </p:sp>
      <p:sp>
        <p:nvSpPr>
          <p:cNvPr id="454659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Development assistance: </a:t>
            </a:r>
          </a:p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 mixed blessing?</a:t>
            </a: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 rot="-180000">
            <a:off x="79375" y="115888"/>
            <a:ext cx="2544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Before concluding</a:t>
            </a: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1692275" y="5589588"/>
            <a:ext cx="7056438" cy="727075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/>
              <a:t>*William Easterly, </a:t>
            </a:r>
            <a:r>
              <a:rPr lang="en-US" sz="2000" i="1"/>
              <a:t>The Elusive Quest for Growth</a:t>
            </a:r>
            <a:r>
              <a:rPr lang="en-US" sz="2000"/>
              <a:t>, MIT Press, 2001, and </a:t>
            </a:r>
            <a:r>
              <a:rPr lang="is-IS" sz="2000" i="1"/>
              <a:t>The </a:t>
            </a:r>
            <a:r>
              <a:rPr lang="en-US" sz="2000" i="1"/>
              <a:t>White Man’s Burden, </a:t>
            </a:r>
            <a:r>
              <a:rPr lang="en-US" sz="2000"/>
              <a:t>Penguin Press, 2006.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4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4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4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4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4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8" grpId="0" build="p" bldLvl="2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ChangeArrowheads="1"/>
          </p:cNvSpPr>
          <p:nvPr/>
        </p:nvSpPr>
        <p:spPr bwMode="auto">
          <a:xfrm>
            <a:off x="1331913" y="1955800"/>
            <a:ext cx="6985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Increased transparency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Publication of policy recommendations and discussions on the web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Transparency helps local reformers as they are able to point to Fund advice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Increased openness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Fund no longer circumnavigates sensitive matters like corruption if it is a matter of macroeconomic concern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Examples: Kenya, Russia</a:t>
            </a:r>
          </a:p>
        </p:txBody>
      </p:sp>
      <p:sp>
        <p:nvSpPr>
          <p:cNvPr id="468995" name="Rectangle 3"/>
          <p:cNvSpPr>
            <a:spLocks noChangeArrowheads="1"/>
          </p:cNvSpPr>
          <p:nvPr/>
        </p:nvSpPr>
        <p:spPr bwMode="auto">
          <a:xfrm>
            <a:off x="9906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 fairness to the Fund</a:t>
            </a:r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 rot="-180000">
            <a:off x="79375" y="123825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One more thing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8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8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8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8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8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8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4" grpId="0" build="p" bldLvl="2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302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2"/>
                </a:solidFill>
              </a:rPr>
              <a:t>Conclusion: 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Changing role of the Fund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 rot="20700000">
            <a:off x="1295400" y="2590800"/>
            <a:ext cx="60388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0" b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End</a:t>
            </a:r>
          </a:p>
        </p:txBody>
      </p:sp>
      <p:sp>
        <p:nvSpPr>
          <p:cNvPr id="3266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62950" cy="4548188"/>
          </a:xfrm>
        </p:spPr>
        <p:txBody>
          <a:bodyPr/>
          <a:lstStyle/>
          <a:p>
            <a:pPr>
              <a:lnSpc>
                <a:spcPct val="75000"/>
              </a:lnSpc>
              <a:buClr>
                <a:srgbClr val="CC0000"/>
              </a:buClr>
              <a:buSzTx/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World has changed, IMF adjusted</a:t>
            </a:r>
          </a:p>
          <a:p>
            <a:pPr lvl="1">
              <a:lnSpc>
                <a:spcPct val="75000"/>
              </a:lnSpc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The long run matters, too</a:t>
            </a:r>
          </a:p>
          <a:p>
            <a:pPr lvl="1">
              <a:lnSpc>
                <a:spcPct val="75000"/>
              </a:lnSpc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So, Fund and Bank overlap more than before</a:t>
            </a:r>
          </a:p>
          <a:p>
            <a:pPr lvl="2">
              <a:lnSpc>
                <a:spcPct val="75000"/>
              </a:lnSpc>
              <a:buClr>
                <a:srgbClr val="CC0000"/>
              </a:buClr>
              <a:buSzTx/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Fund programs now are more varied than before</a:t>
            </a:r>
          </a:p>
          <a:p>
            <a:pPr lvl="3">
              <a:lnSpc>
                <a:spcPct val="75000"/>
              </a:lnSpc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Public health issues are now a macroeconomic concern</a:t>
            </a:r>
          </a:p>
          <a:p>
            <a:pPr lvl="2">
              <a:lnSpc>
                <a:spcPct val="75000"/>
              </a:lnSpc>
              <a:buClr>
                <a:srgbClr val="CC0000"/>
              </a:buClr>
              <a:buSzTx/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Institutional issues now receive more attention</a:t>
            </a:r>
          </a:p>
          <a:p>
            <a:pPr lvl="3">
              <a:lnSpc>
                <a:spcPct val="75000"/>
              </a:lnSpc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Financial markets; same is true of national central banks</a:t>
            </a:r>
          </a:p>
          <a:p>
            <a:pPr>
              <a:lnSpc>
                <a:spcPct val="75000"/>
              </a:lnSpc>
              <a:buClr>
                <a:srgbClr val="CC0000"/>
              </a:buClr>
              <a:buSzTx/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Personally, I think Fund has done good</a:t>
            </a:r>
          </a:p>
          <a:p>
            <a:pPr lvl="1">
              <a:lnSpc>
                <a:spcPct val="75000"/>
              </a:lnSpc>
              <a:buClr>
                <a:srgbClr val="CC0000"/>
              </a:buClr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Policy advice, technical assistance, training</a:t>
            </a:r>
          </a:p>
          <a:p>
            <a:pPr lvl="2">
              <a:lnSpc>
                <a:spcPct val="75000"/>
              </a:lnSpc>
              <a:buClr>
                <a:srgbClr val="CC0000"/>
              </a:buClr>
              <a:buSzTx/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chemeClr val="bg2"/>
                </a:solidFill>
              </a:rPr>
              <a:t>Example: Emphasis on inflation control has helped bring inflation down around the world, and – remember! – that’s good for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6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6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6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6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6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6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6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6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6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60" grpId="0" autoUpdateAnimBg="0"/>
      <p:bldP spid="3266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ChangeArrowheads="1"/>
          </p:cNvSpPr>
          <p:nvPr/>
        </p:nvSpPr>
        <p:spPr bwMode="auto">
          <a:xfrm>
            <a:off x="962025" y="538163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Outline of controversies</a:t>
            </a:r>
          </a:p>
        </p:txBody>
      </p:sp>
      <p:sp>
        <p:nvSpPr>
          <p:cNvPr id="395267" name="Rectangle 3"/>
          <p:cNvSpPr>
            <a:spLocks noChangeArrowheads="1"/>
          </p:cNvSpPr>
          <p:nvPr/>
        </p:nvSpPr>
        <p:spPr bwMode="auto">
          <a:xfrm>
            <a:off x="1331913" y="1981200"/>
            <a:ext cx="708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Is the Fund subservient to its main shareholders?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Fund programs: Is one size meant to fit all countries?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 Fund programs strengthen the balance of payments as intended?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 Fund programs hurt output and growth?</a:t>
            </a:r>
          </a:p>
        </p:txBody>
      </p:sp>
      <p:sp>
        <p:nvSpPr>
          <p:cNvPr id="395268" name="Text Box 4"/>
          <p:cNvSpPr txBox="1">
            <a:spLocks noChangeArrowheads="1"/>
          </p:cNvSpPr>
          <p:nvPr/>
        </p:nvSpPr>
        <p:spPr bwMode="auto">
          <a:xfrm rot="21300000">
            <a:off x="141288" y="68263"/>
            <a:ext cx="7731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 rot="-300000">
            <a:off x="6443663" y="3333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1970s and 1980s</a:t>
            </a:r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6588125" y="620713"/>
            <a:ext cx="2087563" cy="2159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7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990600" y="5334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Outline of controversies</a:t>
            </a:r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1331913" y="1981200"/>
            <a:ext cx="708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 startAt="5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respond too slowly in Russia?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 startAt="5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advocate premature financial liberalization in Asia?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 startAt="5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advocate excessive increases in interest rates in Asia?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 startAt="5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Is the Fund on the wrong side of the debate about globalization?</a:t>
            </a:r>
          </a:p>
        </p:txBody>
      </p:sp>
      <p:sp>
        <p:nvSpPr>
          <p:cNvPr id="389124" name="Text Box 4"/>
          <p:cNvSpPr txBox="1">
            <a:spLocks noChangeArrowheads="1"/>
          </p:cNvSpPr>
          <p:nvPr/>
        </p:nvSpPr>
        <p:spPr bwMode="auto">
          <a:xfrm rot="21300000">
            <a:off x="131763" y="-9525"/>
            <a:ext cx="13620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II</a:t>
            </a:r>
          </a:p>
        </p:txBody>
      </p:sp>
      <p:sp>
        <p:nvSpPr>
          <p:cNvPr id="389125" name="Text Box 5"/>
          <p:cNvSpPr txBox="1">
            <a:spLocks noChangeArrowheads="1"/>
          </p:cNvSpPr>
          <p:nvPr/>
        </p:nvSpPr>
        <p:spPr bwMode="auto">
          <a:xfrm rot="-180000">
            <a:off x="835025" y="5995988"/>
            <a:ext cx="7985125" cy="47625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>
                <a:latin typeface="Tahoma" charset="0"/>
              </a:rPr>
              <a:t>Discuss these briefly, one by one, from general to specific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 rot="-300000">
            <a:off x="6443663" y="3333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1990s and 2000s</a:t>
            </a:r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6588125" y="620713"/>
            <a:ext cx="2087563" cy="2159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build="p"/>
      <p:bldP spid="3891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ChangeArrowheads="1"/>
          </p:cNvSpPr>
          <p:nvPr/>
        </p:nvSpPr>
        <p:spPr bwMode="auto">
          <a:xfrm>
            <a:off x="990600" y="5334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Outline of controversies</a:t>
            </a:r>
          </a:p>
        </p:txBody>
      </p:sp>
      <p:sp>
        <p:nvSpPr>
          <p:cNvPr id="456707" name="Rectangle 3"/>
          <p:cNvSpPr>
            <a:spLocks noChangeArrowheads="1"/>
          </p:cNvSpPr>
          <p:nvPr/>
        </p:nvSpPr>
        <p:spPr bwMode="auto">
          <a:xfrm>
            <a:off x="1331913" y="1981200"/>
            <a:ext cx="708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 startAt="5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respond too slowly in Russia?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 startAt="5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advocate premature financial liberalization in Asia?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 startAt="5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Did the Fund advocate too large increases in interest rates in Asia?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AutoNum type="arabicPeriod" startAt="5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Is the Fund on the wrong side of the debate of globalization?</a:t>
            </a:r>
          </a:p>
        </p:txBody>
      </p:sp>
      <p:sp>
        <p:nvSpPr>
          <p:cNvPr id="456708" name="Text Box 4"/>
          <p:cNvSpPr txBox="1">
            <a:spLocks noChangeArrowheads="1"/>
          </p:cNvSpPr>
          <p:nvPr/>
        </p:nvSpPr>
        <p:spPr bwMode="auto">
          <a:xfrm rot="21300000">
            <a:off x="131763" y="-9525"/>
            <a:ext cx="13620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II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 rot="-180000">
            <a:off x="4943475" y="5886450"/>
            <a:ext cx="3871913" cy="47625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>
                <a:latin typeface="Tahoma" charset="0"/>
              </a:rPr>
              <a:t>Non-quantitative approach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 rot="-300000">
            <a:off x="6443663" y="3333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/>
              <a:t>1990s and 2000s</a:t>
            </a:r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6588125" y="620713"/>
            <a:ext cx="2087563" cy="2159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ChangeArrowheads="1"/>
          </p:cNvSpPr>
          <p:nvPr/>
        </p:nvSpPr>
        <p:spPr bwMode="auto">
          <a:xfrm>
            <a:off x="10668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Subservience to owners?</a:t>
            </a:r>
          </a:p>
        </p:txBody>
      </p:sp>
      <p:sp>
        <p:nvSpPr>
          <p:cNvPr id="328711" name="Text Box 7"/>
          <p:cNvSpPr txBox="1">
            <a:spLocks noChangeArrowheads="1"/>
          </p:cNvSpPr>
          <p:nvPr/>
        </p:nvSpPr>
        <p:spPr bwMode="auto">
          <a:xfrm rot="21300000">
            <a:off x="136525" y="42863"/>
            <a:ext cx="9604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1</a:t>
            </a:r>
          </a:p>
        </p:txBody>
      </p:sp>
      <p:sp>
        <p:nvSpPr>
          <p:cNvPr id="328712" name="Rectangle 8"/>
          <p:cNvSpPr>
            <a:spLocks noChangeArrowheads="1"/>
          </p:cNvSpPr>
          <p:nvPr/>
        </p:nvSpPr>
        <p:spPr bwMode="auto">
          <a:xfrm>
            <a:off x="1331913" y="1981200"/>
            <a:ext cx="72247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Fund is occasionally accused of partiality in favor of its main shareholders. Is this a fair charge?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Some think so, others do not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Analogy: Owners of newspapers typically limit their interference to their selection of editors</a:t>
            </a:r>
          </a:p>
          <a:p>
            <a:pPr marL="914400" lvl="1" indent="-457200">
              <a:lnSpc>
                <a:spcPct val="85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Few editors admit to being under pressure from owners, but there are exceptions, also in the IMF’s history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8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8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8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12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1066800" y="4857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44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One size for all?</a:t>
            </a:r>
          </a:p>
        </p:txBody>
      </p:sp>
      <p:sp>
        <p:nvSpPr>
          <p:cNvPr id="329734" name="Text Box 6"/>
          <p:cNvSpPr txBox="1">
            <a:spLocks noChangeArrowheads="1"/>
          </p:cNvSpPr>
          <p:nvPr/>
        </p:nvSpPr>
        <p:spPr bwMode="auto">
          <a:xfrm rot="21300000">
            <a:off x="136525" y="42863"/>
            <a:ext cx="9604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2</a:t>
            </a:r>
          </a:p>
        </p:txBody>
      </p:sp>
      <p:sp>
        <p:nvSpPr>
          <p:cNvPr id="329735" name="Rectangle 7"/>
          <p:cNvSpPr>
            <a:spLocks noChangeArrowheads="1"/>
          </p:cNvSpPr>
          <p:nvPr/>
        </p:nvSpPr>
        <p:spPr bwMode="auto">
          <a:xfrm>
            <a:off x="1331913" y="1989138"/>
            <a:ext cx="705643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Background: Resistance to reforms based on argument that “general principles do not apply here”</a:t>
            </a:r>
          </a:p>
          <a:p>
            <a:pPr marL="914400" lvl="1" indent="-4572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Exemptions from economic laws</a:t>
            </a:r>
          </a:p>
          <a:p>
            <a:pPr marL="914400" lvl="1" indent="-4572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But rivers always flow downstream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 basic principle of IMF operations has always been to treat countries uniformly and yet acknowledge their different circumstances</a:t>
            </a:r>
          </a:p>
          <a:p>
            <a:pPr marL="914400" lvl="1" indent="-45720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Monotype Sorts" pitchFamily="2" charset="2"/>
              <a:buChar char="n"/>
              <a:defRPr/>
            </a:pPr>
            <a:r>
              <a:rPr kumimoji="1"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So, tailor programs to specific needs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9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9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97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97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5" grpId="0" build="p" bldLvl="2" autoUpdateAnimBg="0"/>
    </p:bldLst>
  </p:timing>
</p:sld>
</file>

<file path=ppt/theme/theme1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6380</TotalTime>
  <Words>2619</Words>
  <Application>Microsoft PowerPoint</Application>
  <PresentationFormat>On-screen Show (4:3)</PresentationFormat>
  <Paragraphs>447</Paragraphs>
  <Slides>44</Slides>
  <Notes>44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Times New Roman</vt:lpstr>
      <vt:lpstr>Arial</vt:lpstr>
      <vt:lpstr>Tahoma</vt:lpstr>
      <vt:lpstr>Monotype Sorts</vt:lpstr>
      <vt:lpstr>Wingdings</vt:lpstr>
      <vt:lpstr>Symbol</vt:lpstr>
      <vt:lpstr>Comic Sans MS</vt:lpstr>
      <vt:lpstr>Whirlpool</vt:lpstr>
      <vt:lpstr>Microsoft Equation 3.0</vt:lpstr>
      <vt:lpstr>Alternative  Views  of the IMF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List of variables</vt:lpstr>
      <vt:lpstr>List of relationships</vt:lpstr>
      <vt:lpstr>The M schedule</vt:lpstr>
      <vt:lpstr>The B schedule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List of variables</vt:lpstr>
      <vt:lpstr>Two relationships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Conclusion:  Changing role of the Fund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Economic Growth</dc:title>
  <dc:creator>Dagfinnur Sveinbjörnsson</dc:creator>
  <cp:lastModifiedBy>gylfason</cp:lastModifiedBy>
  <cp:revision>293</cp:revision>
  <dcterms:created xsi:type="dcterms:W3CDTF">1999-04-04T11:30:47Z</dcterms:created>
  <dcterms:modified xsi:type="dcterms:W3CDTF">2007-07-17T08:31:51Z</dcterms:modified>
</cp:coreProperties>
</file>