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61" r:id="rId3"/>
    <p:sldId id="274" r:id="rId4"/>
    <p:sldId id="276" r:id="rId5"/>
    <p:sldId id="277" r:id="rId6"/>
    <p:sldId id="278" r:id="rId7"/>
    <p:sldId id="279" r:id="rId8"/>
    <p:sldId id="258" r:id="rId9"/>
    <p:sldId id="288" r:id="rId10"/>
    <p:sldId id="291" r:id="rId11"/>
    <p:sldId id="289" r:id="rId12"/>
    <p:sldId id="280" r:id="rId13"/>
    <p:sldId id="264" r:id="rId14"/>
    <p:sldId id="265" r:id="rId15"/>
    <p:sldId id="266" r:id="rId16"/>
    <p:sldId id="267" r:id="rId17"/>
    <p:sldId id="268" r:id="rId18"/>
    <p:sldId id="281" r:id="rId19"/>
    <p:sldId id="282" r:id="rId20"/>
    <p:sldId id="292" r:id="rId21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6C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EA63EB-04F1-4B35-82B5-19348D94137D}" v="49" dt="2019-11-05T20:52:02.5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26" autoAdjust="0"/>
  </p:normalViewPr>
  <p:slideViewPr>
    <p:cSldViewPr>
      <p:cViewPr varScale="1">
        <p:scale>
          <a:sx n="71" d="100"/>
          <a:sy n="71" d="100"/>
        </p:scale>
        <p:origin x="1745" y="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E449C-BDD2-4B00-88C6-D65E268D22F3}" type="datetimeFigureOut">
              <a:rPr lang="is-IS" smtClean="0"/>
              <a:pPr/>
              <a:t>4.10.2020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AB5AC-29BB-4F5E-8BC2-D13684F7AE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119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163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7DDB6-6005-4D30-86F1-597F6F1A0DC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7DDB6-6005-4D30-86F1-597F6F1A0DC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7DDB6-6005-4D30-86F1-597F6F1A0DC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7DDB6-6005-4D30-86F1-597F6F1A0DC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7DDB6-6005-4D30-86F1-597F6F1A0DC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7DDB6-6005-4D30-86F1-597F6F1A0DC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41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AB5AC-29BB-4F5E-8BC2-D13684F7AE2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95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0AEBFDD-0085-4843-8D69-5EAF8CFE9412}" type="datetimeFigureOut">
              <a:rPr lang="is-IS" smtClean="0"/>
              <a:pPr/>
              <a:t>4.10.2020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BFDD-0085-4843-8D69-5EAF8CFE9412}" type="datetimeFigureOut">
              <a:rPr lang="is-IS" smtClean="0"/>
              <a:pPr/>
              <a:t>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D0AEBFDD-0085-4843-8D69-5EAF8CFE9412}" type="datetimeFigureOut">
              <a:rPr lang="is-IS" smtClean="0"/>
              <a:pPr/>
              <a:t>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BFDD-0085-4843-8D69-5EAF8CFE9412}" type="datetimeFigureOut">
              <a:rPr lang="is-IS" smtClean="0"/>
              <a:pPr/>
              <a:t>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AEBFDD-0085-4843-8D69-5EAF8CFE9412}" type="datetimeFigureOut">
              <a:rPr lang="is-IS" smtClean="0"/>
              <a:pPr/>
              <a:t>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BFDD-0085-4843-8D69-5EAF8CFE9412}" type="datetimeFigureOut">
              <a:rPr lang="is-IS" smtClean="0"/>
              <a:pPr/>
              <a:t>4.10.2020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BFDD-0085-4843-8D69-5EAF8CFE9412}" type="datetimeFigureOut">
              <a:rPr lang="is-IS" smtClean="0"/>
              <a:pPr/>
              <a:t>4.10.2020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BFDD-0085-4843-8D69-5EAF8CFE9412}" type="datetimeFigureOut">
              <a:rPr lang="is-IS" smtClean="0"/>
              <a:pPr/>
              <a:t>4.10.2020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AEBFDD-0085-4843-8D69-5EAF8CFE9412}" type="datetimeFigureOut">
              <a:rPr lang="is-IS" smtClean="0"/>
              <a:pPr/>
              <a:t>4.10.2020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BFDD-0085-4843-8D69-5EAF8CFE9412}" type="datetimeFigureOut">
              <a:rPr lang="is-IS" smtClean="0"/>
              <a:pPr/>
              <a:t>4.10.2020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EBFDD-0085-4843-8D69-5EAF8CFE9412}" type="datetimeFigureOut">
              <a:rPr lang="is-IS" smtClean="0"/>
              <a:pPr/>
              <a:t>4.10.2020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0AEBFDD-0085-4843-8D69-5EAF8CFE9412}" type="datetimeFigureOut">
              <a:rPr lang="is-IS" smtClean="0"/>
              <a:pPr/>
              <a:t>4.10.2020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2D65D79-A585-4008-A258-52862EC374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http://www.hi.is/vefur/merki/h_is.jpg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1285860"/>
            <a:ext cx="5105400" cy="3500462"/>
          </a:xfrm>
        </p:spPr>
        <p:txBody>
          <a:bodyPr/>
          <a:lstStyle/>
          <a:p>
            <a:r>
              <a:rPr lang="is-I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myntbandalög:</a:t>
            </a:r>
            <a:br>
              <a:rPr lang="is-IS"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s-IS"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hvað þarf heimurinn margar myntir?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6116" y="5756776"/>
            <a:ext cx="5114778" cy="744058"/>
          </a:xfrm>
        </p:spPr>
        <p:txBody>
          <a:bodyPr/>
          <a:lstStyle/>
          <a:p>
            <a:r>
              <a:rPr lang="en-US" dirty="0"/>
              <a:t>Þorvaldur Gylfason</a:t>
            </a:r>
          </a:p>
        </p:txBody>
      </p:sp>
      <p:pic>
        <p:nvPicPr>
          <p:cNvPr id="4" name="Picture 5" descr="Íslenska útgáfan">
            <a:extLst>
              <a:ext uri="{FF2B5EF4-FFF2-40B4-BE49-F238E27FC236}">
                <a16:creationId xmlns:a16="http://schemas.microsoft.com/office/drawing/2014/main" id="{92820B71-1196-4F43-A68B-75C09ADA0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395536" y="4077072"/>
            <a:ext cx="1950582" cy="203834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ómöguleG þrenning</a:t>
            </a: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152145" y="2571744"/>
            <a:ext cx="4367226" cy="2928958"/>
          </a:xfrm>
          <a:prstGeom prst="triangle">
            <a:avLst>
              <a:gd name="adj" fmla="val 50000"/>
            </a:avLst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s-IS">
              <a:latin typeface="+mj-lt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684568" y="1852140"/>
            <a:ext cx="3368231" cy="424732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is-IS" sz="2400" i="0">
                <a:latin typeface="+mj-lt"/>
              </a:rPr>
              <a:t>Frjálst flæði fjármagns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28387" y="5013176"/>
            <a:ext cx="1580882" cy="461665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r" eaLnBrk="0" hangingPunct="0"/>
            <a:r>
              <a:rPr lang="is-IS" sz="2400" i="0">
                <a:latin typeface="+mj-lt"/>
              </a:rPr>
              <a:t>Fast gengi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73972" y="5157192"/>
            <a:ext cx="2327184" cy="830997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is-IS" sz="2400">
                <a:latin typeface="+mj-lt"/>
              </a:rPr>
              <a:t>Sjálfstæð peningastefna</a:t>
            </a:r>
            <a:endParaRPr lang="is-IS" sz="2400" i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 rot="21239761">
            <a:off x="5706286" y="267582"/>
            <a:ext cx="3139280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2400" dirty="0"/>
              <a:t>Getum valið tvo kosti af þrem; þurfum að fórna hinum þriðja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4348" y="4357694"/>
            <a:ext cx="360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s-IS" sz="5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143240" y="2000240"/>
            <a:ext cx="360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s-IS" sz="5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358214" y="4577372"/>
            <a:ext cx="360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s-IS" sz="5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id="{C42B1D69-8E0C-418E-9340-8489884E8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253" y="2943051"/>
            <a:ext cx="3206903" cy="830997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is-IS" sz="24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Fljótandi gengi (BNA, Bretland, Japan)</a:t>
            </a:r>
          </a:p>
        </p:txBody>
      </p:sp>
    </p:spTree>
    <p:extLst>
      <p:ext uri="{BB962C8B-B14F-4D97-AF65-F5344CB8AC3E}">
        <p14:creationId xmlns:p14="http://schemas.microsoft.com/office/powerpoint/2010/main" val="182399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ómöguleG þrenning</a:t>
            </a: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152145" y="2571744"/>
            <a:ext cx="4367226" cy="2928958"/>
          </a:xfrm>
          <a:prstGeom prst="triangle">
            <a:avLst>
              <a:gd name="adj" fmla="val 50000"/>
            </a:avLst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s-IS">
              <a:latin typeface="+mj-lt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684568" y="1852140"/>
            <a:ext cx="3368231" cy="424732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is-IS" sz="2400" i="0">
                <a:latin typeface="+mj-lt"/>
              </a:rPr>
              <a:t>Frjálst flæði fjármagns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28387" y="5013176"/>
            <a:ext cx="1580882" cy="461665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r" eaLnBrk="0" hangingPunct="0"/>
            <a:r>
              <a:rPr lang="is-IS" sz="2400" i="0">
                <a:latin typeface="+mj-lt"/>
              </a:rPr>
              <a:t>Fast gengi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73972" y="5157192"/>
            <a:ext cx="2327184" cy="830997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is-IS" sz="2400">
                <a:latin typeface="+mj-lt"/>
              </a:rPr>
              <a:t>Sjálfstæð peningastefna</a:t>
            </a:r>
            <a:endParaRPr lang="is-IS" sz="2400" i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 rot="21239761">
            <a:off x="5706286" y="267582"/>
            <a:ext cx="3139280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2400" dirty="0"/>
              <a:t>Getum valið tvo kosti af þrem; þurfum að fórna hinum þriðja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4348" y="4357694"/>
            <a:ext cx="360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s-IS" sz="5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143240" y="2000240"/>
            <a:ext cx="360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s-IS" sz="5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358214" y="4577372"/>
            <a:ext cx="360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s-IS" sz="5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id="{C42B1D69-8E0C-418E-9340-8489884E8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253" y="2943051"/>
            <a:ext cx="3206903" cy="830997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is-IS" sz="24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Fljótandi gengi (BNA, Bretland, Japan)</a:t>
            </a:r>
          </a:p>
        </p:txBody>
      </p:sp>
      <p:sp>
        <p:nvSpPr>
          <p:cNvPr id="17" name="Text Box 8">
            <a:extLst>
              <a:ext uri="{FF2B5EF4-FFF2-40B4-BE49-F238E27FC236}">
                <a16:creationId xmlns:a16="http://schemas.microsoft.com/office/drawing/2014/main" id="{B447E1E6-0B77-4907-BA0B-34EC5EA33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2723" y="5715016"/>
            <a:ext cx="3011488" cy="830997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/>
            <a:r>
              <a:rPr lang="is-IS" sz="24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Fjármagnshöft (Kína)</a:t>
            </a: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id="{BB0BAB4B-BC2F-41A0-9AE8-27D15A52A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496" y="3312383"/>
            <a:ext cx="2895344" cy="461665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r" eaLnBrk="0" hangingPunct="0"/>
            <a:r>
              <a:rPr lang="is-IS" sz="2400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Myntbandalag (ESB)</a:t>
            </a:r>
          </a:p>
        </p:txBody>
      </p:sp>
    </p:spTree>
    <p:extLst>
      <p:ext uri="{BB962C8B-B14F-4D97-AF65-F5344CB8AC3E}">
        <p14:creationId xmlns:p14="http://schemas.microsoft.com/office/powerpoint/2010/main" val="1650925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Fast eða fljótandi gengi?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034294"/>
          </a:xfrm>
        </p:spPr>
        <p:txBody>
          <a:bodyPr>
            <a:normAutofit/>
          </a:bodyPr>
          <a:lstStyle/>
          <a:p>
            <a:r>
              <a:rPr lang="is-IS" sz="2800" dirty="0"/>
              <a:t>Ef fjármagnshöft koma ekki til álita (nema sem neyðarúrræði) í ljósi kostanna við frjáls viðskipti með vörur, þjónustu, vinnuafl og einnig fjármagn (</a:t>
            </a:r>
            <a:r>
              <a:rPr lang="is-I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frelsin fjögur</a:t>
            </a:r>
            <a:r>
              <a:rPr lang="is-IS" sz="2800" dirty="0"/>
              <a:t>), …</a:t>
            </a:r>
          </a:p>
          <a:p>
            <a:r>
              <a:rPr lang="is-IS" sz="2800" dirty="0"/>
              <a:t>… þá stendur valið milli </a:t>
            </a:r>
            <a:r>
              <a:rPr lang="is-I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sjálfstæðrar peningastefnu</a:t>
            </a:r>
            <a:r>
              <a:rPr lang="is-IS" sz="2800" dirty="0"/>
              <a:t> (þ.e., </a:t>
            </a:r>
            <a:r>
              <a:rPr lang="is-I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fljótandi gengi) </a:t>
            </a:r>
            <a:r>
              <a:rPr lang="is-IS" sz="2800" dirty="0"/>
              <a:t>og </a:t>
            </a:r>
            <a:r>
              <a:rPr lang="is-I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fasts gengis</a:t>
            </a:r>
          </a:p>
          <a:p>
            <a:pPr marL="522000" lvl="1" indent="-230400"/>
            <a:r>
              <a:rPr lang="is-I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Getum ekki haft hvort tveggja í senn!</a:t>
            </a:r>
          </a:p>
          <a:p>
            <a:r>
              <a:rPr lang="is-IS" sz="2800" dirty="0"/>
              <a:t>Hvor skipanin um sig hefur kosti og galla</a:t>
            </a:r>
          </a:p>
          <a:p>
            <a:r>
              <a:rPr lang="is-IS" sz="2800" dirty="0"/>
              <a:t>Skoðum málið lið fyrir lið</a:t>
            </a:r>
          </a:p>
          <a:p>
            <a:pPr lvl="1"/>
            <a:endParaRPr lang="is-IS" sz="2400" dirty="0">
              <a:solidFill>
                <a:srgbClr val="6C6C6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509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125888"/>
              </p:ext>
            </p:extLst>
          </p:nvPr>
        </p:nvGraphicFramePr>
        <p:xfrm>
          <a:off x="609624" y="1643050"/>
          <a:ext cx="7391400" cy="4446588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is-I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Kostir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Gallar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0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Fast gengi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3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Fljótandi gengi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is-I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is-I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3800" b="1" i="0" u="none" strike="noStrike" kern="1200" cap="all" spc="0" normalizeH="0" baseline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Kostir og gallar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0534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955901"/>
              </p:ext>
            </p:extLst>
          </p:nvPr>
        </p:nvGraphicFramePr>
        <p:xfrm>
          <a:off x="609624" y="1643050"/>
          <a:ext cx="7391400" cy="4446588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is-I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Kostir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Gallar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0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Fast gengi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Stöðugleiki í viðskiptum og fjárfestingu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Lítil verðbólga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3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Fljótandi gengi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is-I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is-I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85B70FB9-5CA3-43C4-89F6-276A1FC2E282}"/>
              </a:ext>
            </a:extLst>
          </p:cNvPr>
          <p:cNvSpPr txBox="1">
            <a:spLocks/>
          </p:cNvSpPr>
          <p:nvPr/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3800" b="1" i="0" u="none" strike="noStrike" kern="1200" cap="all" spc="0" normalizeH="0" baseline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Kostir og gallar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153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344805"/>
              </p:ext>
            </p:extLst>
          </p:nvPr>
        </p:nvGraphicFramePr>
        <p:xfrm>
          <a:off x="609624" y="1643050"/>
          <a:ext cx="7391400" cy="4446588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is-I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Kostir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Gallar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0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Fast gengi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Stöðugleiki í viðskiptum og fjárfestingu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Lítil verðbólga</a:t>
                      </a:r>
                      <a:endParaRPr kumimoji="1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Óhagkvæmni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Greiðsluhalli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Fórn sjálfstæðis í peningamálum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3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Fljótandi gengi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is-I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is-I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356E7250-5B6C-4118-AFB5-03E5D015F07D}"/>
              </a:ext>
            </a:extLst>
          </p:cNvPr>
          <p:cNvSpPr txBox="1">
            <a:spLocks/>
          </p:cNvSpPr>
          <p:nvPr/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3800" b="1" i="0" u="none" strike="noStrike" kern="1200" cap="all" spc="0" normalizeH="0" baseline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Kostir og gallar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6437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045253"/>
              </p:ext>
            </p:extLst>
          </p:nvPr>
        </p:nvGraphicFramePr>
        <p:xfrm>
          <a:off x="609624" y="1643050"/>
          <a:ext cx="7391400" cy="4446588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is-I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Kostir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Gallar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0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Fast gengi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Stöðugleiki í viðskiptum og fjárfestingu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Lítil verðbólga</a:t>
                      </a:r>
                      <a:endParaRPr kumimoji="1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Óhagkvæmni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Greiðsluhalli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Fórn sjálfstæðis í peningamálum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3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Fljótandi gengi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Hagkvæmni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Greiðslujöfnuður í jafnvægi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is-I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EAE7F210-6EA5-47B3-896E-159BABC2F8CB}"/>
              </a:ext>
            </a:extLst>
          </p:cNvPr>
          <p:cNvSpPr txBox="1">
            <a:spLocks/>
          </p:cNvSpPr>
          <p:nvPr/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3800" b="1" i="0" u="none" strike="noStrike" kern="1200" cap="all" spc="0" normalizeH="0" baseline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Kostir og gallar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1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83917"/>
              </p:ext>
            </p:extLst>
          </p:nvPr>
        </p:nvGraphicFramePr>
        <p:xfrm>
          <a:off x="609624" y="1643050"/>
          <a:ext cx="7391400" cy="4446588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is-I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Kostir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Gallar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0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8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Fast gengi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Stöðugleiki í viðskiptum og fjárfestingu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Lítil verðbólga</a:t>
                      </a:r>
                      <a:endParaRPr kumimoji="1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Óhagkvæmni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Greiðsluhalli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Fórn sjálfstæðis í peningamálum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3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Fljótandi gengi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Hagkvæmni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Greiðslujöfnuður í jafnvægi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Óstöðugleiki í viðskiptum og fjárfestingu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is-IS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n-lt"/>
                        </a:rPr>
                        <a:t>Verðbólga</a:t>
                      </a:r>
                      <a:endParaRPr kumimoji="1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F0F8ADBE-17FF-4420-9425-9998DC7A635E}"/>
              </a:ext>
            </a:extLst>
          </p:cNvPr>
          <p:cNvSpPr txBox="1">
            <a:spLocks/>
          </p:cNvSpPr>
          <p:nvPr/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3800" b="1" i="0" u="none" strike="noStrike" kern="1200" cap="all" spc="0" normalizeH="0" baseline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Kostir og gallar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034294"/>
          </a:xfrm>
        </p:spPr>
        <p:txBody>
          <a:bodyPr>
            <a:normAutofit/>
          </a:bodyPr>
          <a:lstStyle/>
          <a:p>
            <a:r>
              <a:rPr lang="is-IS" dirty="0"/>
              <a:t>Þar eð hvor tveggja skipanin hefur bæði kosti og galla er ekki hægt að fullyrða að önnur hvor skipanin henti betur í eitt skipti fyrir öll</a:t>
            </a:r>
          </a:p>
          <a:p>
            <a:pPr marL="273600" indent="-273600">
              <a:lnSpc>
                <a:spcPct val="90000"/>
              </a:lnSpc>
              <a:spcBef>
                <a:spcPct val="20000"/>
              </a:spcBef>
            </a:pPr>
            <a:r>
              <a:rPr lang="is-IS" dirty="0"/>
              <a:t>Valið milli fasts og fljótandi gengis fer eftir aðstæðum</a:t>
            </a:r>
          </a:p>
          <a:p>
            <a:pPr marL="522000" lvl="1" indent="-230400"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Char char="§"/>
            </a:pPr>
            <a:r>
              <a:rPr lang="is-IS" dirty="0"/>
              <a:t>Ef </a:t>
            </a:r>
            <a:r>
              <a:rPr lang="is-I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óhagkvæmni</a:t>
            </a:r>
            <a:r>
              <a:rPr lang="is-IS" dirty="0">
                <a:solidFill>
                  <a:srgbClr val="C00000"/>
                </a:solidFill>
              </a:rPr>
              <a:t> </a:t>
            </a:r>
            <a:r>
              <a:rPr lang="is-IS" dirty="0"/>
              <a:t>og hægur vöxtur vegna hágengis eru meginvandinn, þá getur </a:t>
            </a: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flotgengi</a:t>
            </a:r>
            <a:r>
              <a:rPr lang="is-IS" dirty="0"/>
              <a:t> komið að gagni</a:t>
            </a:r>
          </a:p>
          <a:p>
            <a:pPr marL="522000" lvl="1" indent="-230400"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Char char="§"/>
            </a:pPr>
            <a:r>
              <a:rPr lang="is-IS" dirty="0"/>
              <a:t>Ef mikil </a:t>
            </a:r>
            <a:r>
              <a:rPr lang="is-I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verðbólga</a:t>
            </a:r>
            <a:r>
              <a:rPr lang="is-IS" dirty="0"/>
              <a:t> er meginvandinn, þá getur </a:t>
            </a: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fast gengi</a:t>
            </a:r>
            <a:r>
              <a:rPr lang="is-IS" dirty="0"/>
              <a:t> komið að gagni </a:t>
            </a:r>
          </a:p>
          <a:p>
            <a:pPr marL="759744" lvl="2" indent="-230400"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Char char="§"/>
            </a:pPr>
            <a:r>
              <a:rPr lang="is-IS" dirty="0"/>
              <a:t>En þá myndast ný hætta á hágengi</a:t>
            </a:r>
          </a:p>
          <a:p>
            <a:pPr marL="522000" lvl="1" indent="-230400"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Char char="§"/>
            </a:pPr>
            <a:r>
              <a:rPr lang="is-IS" dirty="0"/>
              <a:t>Þegar bæði vandamálin eru leyst kann að vera tími til að hugleiða aðild að myntbandalagi</a:t>
            </a:r>
          </a:p>
          <a:p>
            <a:pPr lvl="1"/>
            <a:endParaRPr lang="is-IS" dirty="0">
              <a:solidFill>
                <a:srgbClr val="6C6C6C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A2F07F7-7D73-4F84-AADE-203A763E0AE6}"/>
              </a:ext>
            </a:extLst>
          </p:cNvPr>
          <p:cNvSpPr txBox="1">
            <a:spLocks/>
          </p:cNvSpPr>
          <p:nvPr/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3800" b="1" i="0" u="none" strike="noStrike" kern="1200" cap="all" spc="0" normalizeH="0" baseline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Kostir og gallar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034294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is-IS" sz="2800" dirty="0">
                <a:solidFill>
                  <a:schemeClr val="tx1"/>
                </a:solidFill>
              </a:rPr>
              <a:t>Raungengið flýtur alltaf</a:t>
            </a:r>
          </a:p>
          <a:p>
            <a:pPr marL="522000" lvl="1" indent="-230400"/>
            <a:r>
              <a:rPr lang="is-IS" sz="2400" dirty="0"/>
              <a:t>Annaðhvort vegna gengisbreytinga eða verðlagsbreytinga – Munið: E = eP/P*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s-IS" sz="2800" dirty="0"/>
              <a:t>Samt skiptir máli hvaða kostur er valinn því gengisaðlögun tekur tíma</a:t>
            </a:r>
          </a:p>
          <a:p>
            <a:pPr marL="589788" lvl="1" indent="-342900">
              <a:lnSpc>
                <a:spcPct val="90000"/>
              </a:lnSpc>
              <a:spcBef>
                <a:spcPct val="20000"/>
              </a:spcBef>
            </a:pPr>
            <a:r>
              <a:rPr lang="is-IS" sz="2400" dirty="0"/>
              <a:t>Rangt gengi, venjulega of hátt gengi, getur varað lengi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s-IS" sz="2800" dirty="0"/>
              <a:t>Þess vegna höfum við breytt róf valkosta í gengismálum, allt frá blýföstu gengi innan myntbandalags yfir í fljótandi gengi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s-IS" sz="2800" dirty="0"/>
              <a:t>Hvað gera lönd heimsins?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2994AEA-97A5-441E-92E9-59322C79EAAE}"/>
              </a:ext>
            </a:extLst>
          </p:cNvPr>
          <p:cNvSpPr txBox="1">
            <a:spLocks/>
          </p:cNvSpPr>
          <p:nvPr/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3800" b="1" i="0" u="none" strike="noStrike" kern="1200" cap="all" spc="0" normalizeH="0" baseline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Kostir og gallar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s-I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Færri myntir en lönd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sz="3600" dirty="0"/>
              <a:t>Fjórar tegundir myntbandalaga</a:t>
            </a:r>
          </a:p>
          <a:p>
            <a:pPr lvl="1"/>
            <a:r>
              <a:rPr lang="is-I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Formleg</a:t>
            </a:r>
            <a:r>
              <a:rPr lang="is-IS" sz="3200" dirty="0"/>
              <a:t> myntbandalög skv. lögum</a:t>
            </a:r>
          </a:p>
          <a:p>
            <a:pPr lvl="1"/>
            <a:r>
              <a:rPr lang="is-I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Óformleg</a:t>
            </a:r>
            <a:r>
              <a:rPr lang="is-IS" sz="3200" dirty="0"/>
              <a:t> myntbandalög í reynd</a:t>
            </a:r>
          </a:p>
          <a:p>
            <a:pPr lvl="1"/>
            <a:r>
              <a:rPr lang="is-I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Fyrirhuguð</a:t>
            </a:r>
            <a:r>
              <a:rPr lang="is-IS" sz="3200" dirty="0"/>
              <a:t> myntbandalög</a:t>
            </a:r>
          </a:p>
          <a:p>
            <a:pPr lvl="1"/>
            <a:r>
              <a:rPr lang="is-I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Fyrri</a:t>
            </a:r>
            <a:r>
              <a:rPr lang="is-IS" sz="3200" dirty="0"/>
              <a:t> myntbandalög sem mistókust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97" name="Rectangle 13"/>
          <p:cNvSpPr>
            <a:spLocks noChangeArrowheads="1"/>
          </p:cNvSpPr>
          <p:nvPr/>
        </p:nvSpPr>
        <p:spPr bwMode="auto">
          <a:xfrm>
            <a:off x="595306" y="1785926"/>
            <a:ext cx="7315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s-IS" sz="2800" dirty="0"/>
              <a:t>Engin þjóðmynt			 	  7%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s-IS" sz="2800" dirty="0"/>
              <a:t>Myntráð				  	  6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s-IS" sz="2800" dirty="0"/>
              <a:t>Annars konar fastgengi			35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s-IS" sz="2800" dirty="0"/>
              <a:t>Skriðgengi				  	  7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s-IS" sz="2800" dirty="0"/>
              <a:t>Flot með stýringu			29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s-IS" sz="2800" dirty="0"/>
              <a:t>Frjálst flot				 	16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s-IS" sz="2800" dirty="0"/>
              <a:t>                                                  100</a:t>
            </a:r>
            <a:endParaRPr lang="is-IS" sz="2600" dirty="0"/>
          </a:p>
        </p:txBody>
      </p:sp>
      <p:sp>
        <p:nvSpPr>
          <p:cNvPr id="297999" name="Text Box 15"/>
          <p:cNvSpPr txBox="1">
            <a:spLocks noChangeArrowheads="1"/>
          </p:cNvSpPr>
          <p:nvPr/>
        </p:nvSpPr>
        <p:spPr bwMode="auto">
          <a:xfrm>
            <a:off x="7161873" y="3861048"/>
            <a:ext cx="7745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45%</a:t>
            </a:r>
          </a:p>
        </p:txBody>
      </p:sp>
      <p:sp>
        <p:nvSpPr>
          <p:cNvPr id="298000" name="AutoShape 16"/>
          <p:cNvSpPr>
            <a:spLocks/>
          </p:cNvSpPr>
          <p:nvPr/>
        </p:nvSpPr>
        <p:spPr bwMode="auto">
          <a:xfrm>
            <a:off x="7001276" y="3784350"/>
            <a:ext cx="122498" cy="724770"/>
          </a:xfrm>
          <a:prstGeom prst="rightBrace">
            <a:avLst>
              <a:gd name="adj1" fmla="val 16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s-IS"/>
          </a:p>
        </p:txBody>
      </p:sp>
      <p:sp>
        <p:nvSpPr>
          <p:cNvPr id="298001" name="Text Box 17"/>
          <p:cNvSpPr txBox="1">
            <a:spLocks noChangeArrowheads="1"/>
          </p:cNvSpPr>
          <p:nvPr/>
        </p:nvSpPr>
        <p:spPr bwMode="auto">
          <a:xfrm>
            <a:off x="7199306" y="2473732"/>
            <a:ext cx="7745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55%</a:t>
            </a:r>
          </a:p>
        </p:txBody>
      </p:sp>
      <p:sp>
        <p:nvSpPr>
          <p:cNvPr id="298002" name="Text Box 18"/>
          <p:cNvSpPr txBox="1">
            <a:spLocks noChangeArrowheads="1"/>
          </p:cNvSpPr>
          <p:nvPr/>
        </p:nvSpPr>
        <p:spPr bwMode="auto">
          <a:xfrm rot="21394146">
            <a:off x="2136159" y="5282963"/>
            <a:ext cx="6804727" cy="1200329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s-IS" sz="2400" dirty="0"/>
              <a:t>Fyrst fjölgaði fljótandi myntum úr 10% upp fyrir 50% nú, en þeim hefur síðan fækkað í 45% vegna aukins áhuga á aðild að myntbandalögum</a:t>
            </a:r>
          </a:p>
        </p:txBody>
      </p:sp>
      <p:sp>
        <p:nvSpPr>
          <p:cNvPr id="298003" name="AutoShape 19"/>
          <p:cNvSpPr>
            <a:spLocks/>
          </p:cNvSpPr>
          <p:nvPr/>
        </p:nvSpPr>
        <p:spPr bwMode="auto">
          <a:xfrm>
            <a:off x="7001276" y="1943384"/>
            <a:ext cx="183303" cy="1668016"/>
          </a:xfrm>
          <a:prstGeom prst="rightBrace">
            <a:avLst>
              <a:gd name="adj1" fmla="val 16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s-I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320040"/>
            <a:ext cx="7400948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3800" b="1" i="0" u="none" strike="noStrike" kern="1200" cap="all" spc="0" normalizeH="0" baseline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Hvað </a:t>
            </a:r>
            <a:r>
              <a:rPr kumimoji="0" lang="is-IS" sz="3800" b="1" i="0" u="none" strike="noStrike" kern="1200" cap="all" spc="0" normalizeH="0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er gert í </a:t>
            </a:r>
            <a:r>
              <a:rPr kumimoji="0" lang="is-IS" sz="3800" b="1" i="0" u="none" strike="noStrike" kern="1200" cap="all" spc="0" normalizeH="0" baseline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reynd? </a:t>
            </a:r>
            <a:br>
              <a:rPr kumimoji="0" lang="is-IS" sz="3800" b="1" i="0" u="none" strike="noStrike" kern="1200" cap="all" spc="0" normalizeH="0" baseline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s-IS" sz="3800" b="1" i="0" u="none" strike="noStrike" kern="1200" cap="all" spc="0" normalizeH="0" baseline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(2017,</a:t>
            </a:r>
            <a:r>
              <a:rPr kumimoji="0" lang="is-IS" sz="3800" b="1" i="0" u="none" strike="noStrike" kern="1200" cap="all" spc="0" normalizeH="0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192 countries)</a:t>
            </a:r>
            <a:endParaRPr kumimoji="0" lang="is-IS" sz="3800" b="1" i="0" u="none" strike="noStrike" kern="1200" cap="all" spc="0" normalizeH="0" baseline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2E931F-8564-4967-9C94-C6FA75D58872}"/>
              </a:ext>
            </a:extLst>
          </p:cNvPr>
          <p:cNvSpPr txBox="1"/>
          <p:nvPr/>
        </p:nvSpPr>
        <p:spPr>
          <a:xfrm>
            <a:off x="251520" y="6223612"/>
            <a:ext cx="1609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/>
              <a:t>Heimild: AGS.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7DC54B2-FAC6-4BBA-BE9C-3469CA0DBF70}"/>
              </a:ext>
            </a:extLst>
          </p:cNvPr>
          <p:cNvCxnSpPr/>
          <p:nvPr/>
        </p:nvCxnSpPr>
        <p:spPr>
          <a:xfrm>
            <a:off x="5868144" y="4581128"/>
            <a:ext cx="10081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5473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9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799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7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8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8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8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8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97" grpId="0" autoUpdateAnimBg="0"/>
      <p:bldP spid="297999" grpId="0" autoUpdateAnimBg="0"/>
      <p:bldP spid="298000" grpId="0" animBg="1"/>
      <p:bldP spid="298001" grpId="0" autoUpdateAnimBg="0"/>
      <p:bldP spid="298002" grpId="0" animBg="1" autoUpdateAnimBg="0"/>
      <p:bldP spid="29800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71184" cy="1143000"/>
          </a:xfrm>
        </p:spPr>
        <p:txBody>
          <a:bodyPr>
            <a:normAutofit fontScale="90000"/>
          </a:bodyPr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Formleg myntbandalög við lýði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059944"/>
          </a:xfrm>
        </p:spPr>
        <p:txBody>
          <a:bodyPr>
            <a:normAutofit lnSpcReduction="10000"/>
          </a:bodyPr>
          <a:lstStyle/>
          <a:p>
            <a:r>
              <a:rPr lang="is-IS" dirty="0"/>
              <a:t>CFA-frankinn</a:t>
            </a:r>
          </a:p>
          <a:p>
            <a:pPr lvl="1"/>
            <a:r>
              <a:rPr lang="is-IS" dirty="0"/>
              <a:t>14 Afríkulönd, fv. nýlendur Frakka</a:t>
            </a:r>
          </a:p>
          <a:p>
            <a:r>
              <a:rPr lang="is-IS" dirty="0"/>
              <a:t>CFP-frankinn</a:t>
            </a:r>
          </a:p>
          <a:p>
            <a:pPr lvl="1"/>
            <a:r>
              <a:rPr lang="is-IS" dirty="0"/>
              <a:t>3 eyríki í Kyrrahafi</a:t>
            </a:r>
          </a:p>
          <a:p>
            <a:r>
              <a:rPr lang="is-IS" dirty="0"/>
              <a:t>Austur-Karíbahafsdollarinn</a:t>
            </a:r>
          </a:p>
          <a:p>
            <a:pPr lvl="1"/>
            <a:r>
              <a:rPr lang="is-IS" dirty="0"/>
              <a:t>8 eyríki í Karíbahafi</a:t>
            </a:r>
          </a:p>
          <a:p>
            <a:pPr lvl="2"/>
            <a:r>
              <a:rPr lang="is-IS" dirty="0"/>
              <a:t>Mynd af Arthur Lewis, Nóbelsverðlaunahafa í hagfræði, prýðir 100 dollara seðilinn</a:t>
            </a:r>
          </a:p>
          <a:p>
            <a:r>
              <a:rPr lang="is-IS" dirty="0"/>
              <a:t>Evran</a:t>
            </a:r>
          </a:p>
          <a:p>
            <a:pPr lvl="1"/>
            <a:r>
              <a:rPr lang="is-IS" dirty="0"/>
              <a:t>19 ESB-lönd og 6 önnur lönd</a:t>
            </a:r>
          </a:p>
          <a:p>
            <a:pPr lvl="2"/>
            <a:r>
              <a:rPr lang="is-IS" dirty="0"/>
              <a:t>Hefur gengið vel til þessa í ljósi gamalla ýfinga og styrjalda milli Evrópuþjóða, fjölbreyttrar menningar, ólíkra þjóðtungna o.s.frv..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Óformleg myntbandalög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s-IS" dirty="0"/>
              <a:t>Ástralski dollarinn</a:t>
            </a:r>
          </a:p>
          <a:p>
            <a:pPr lvl="1"/>
            <a:r>
              <a:rPr lang="is-IS" dirty="0"/>
              <a:t>Ástralía og 3 eyríki í Kyrrahafi</a:t>
            </a:r>
          </a:p>
          <a:p>
            <a:r>
              <a:rPr lang="is-IS" dirty="0"/>
              <a:t>Indverski rúpínn</a:t>
            </a:r>
          </a:p>
          <a:p>
            <a:pPr lvl="1"/>
            <a:r>
              <a:rPr lang="is-IS" dirty="0"/>
              <a:t>Indland, Bútan og Nepal</a:t>
            </a:r>
          </a:p>
          <a:p>
            <a:r>
              <a:rPr lang="is-IS" dirty="0"/>
              <a:t>Ný-sjálenzki dollarinn</a:t>
            </a:r>
          </a:p>
          <a:p>
            <a:pPr lvl="1"/>
            <a:r>
              <a:rPr lang="is-IS" dirty="0"/>
              <a:t>Nýja Sjáland og 4 eyríki í Kyrrahafi</a:t>
            </a:r>
          </a:p>
          <a:p>
            <a:r>
              <a:rPr lang="is-IS" dirty="0"/>
              <a:t>Suður-afríska randið</a:t>
            </a:r>
          </a:p>
          <a:p>
            <a:pPr lvl="1"/>
            <a:r>
              <a:rPr lang="is-IS" dirty="0"/>
              <a:t>Suður-Afríka, Lesótó, Namibía, Svasíland – og um skeið Simbabve</a:t>
            </a:r>
          </a:p>
          <a:p>
            <a:r>
              <a:rPr lang="is-IS" dirty="0"/>
              <a:t>Svissneski frankinn</a:t>
            </a:r>
          </a:p>
          <a:p>
            <a:pPr lvl="1"/>
            <a:r>
              <a:rPr lang="is-IS" dirty="0"/>
              <a:t>Sviss og Liechtenstein</a:t>
            </a:r>
          </a:p>
          <a:p>
            <a:r>
              <a:rPr lang="is-IS" dirty="0"/>
              <a:t>Bandaríkjadollarinn</a:t>
            </a:r>
          </a:p>
          <a:p>
            <a:pPr lvl="1"/>
            <a:r>
              <a:rPr lang="is-IS" dirty="0"/>
              <a:t>BNA, Ekvador, El Salvador, Panama og 6 önnur lönd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Fyrirhuguð myntbandalög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059944"/>
          </a:xfrm>
        </p:spPr>
        <p:txBody>
          <a:bodyPr>
            <a:normAutofit/>
          </a:bodyPr>
          <a:lstStyle/>
          <a:p>
            <a:r>
              <a:rPr lang="is-IS" dirty="0"/>
              <a:t>Austur-afríski skildingurinn</a:t>
            </a:r>
          </a:p>
          <a:p>
            <a:pPr lvl="1"/>
            <a:r>
              <a:rPr lang="is-IS" dirty="0"/>
              <a:t>Búrúndi, Kenía, Rúanda, Tansanía og Úganda</a:t>
            </a:r>
          </a:p>
          <a:p>
            <a:r>
              <a:rPr lang="is-IS" dirty="0"/>
              <a:t>Eco í Vestur-Afríku</a:t>
            </a:r>
          </a:p>
          <a:p>
            <a:pPr lvl="1"/>
            <a:r>
              <a:rPr lang="is-IS" dirty="0"/>
              <a:t>Gambía, Gana, Gínea, Nígería og Síerra Leóne (og kannski líka Líbería)</a:t>
            </a:r>
          </a:p>
          <a:p>
            <a:r>
              <a:rPr lang="is-IS" dirty="0"/>
              <a:t>Khaleeji</a:t>
            </a:r>
            <a:r>
              <a:rPr lang="is-IS" b="1" dirty="0"/>
              <a:t> </a:t>
            </a:r>
            <a:r>
              <a:rPr lang="is-IS" dirty="0"/>
              <a:t>við Persaflóa</a:t>
            </a:r>
          </a:p>
          <a:p>
            <a:pPr lvl="1"/>
            <a:r>
              <a:rPr lang="is-IS" dirty="0">
                <a:solidFill>
                  <a:srgbClr val="6C6C6C"/>
                </a:solidFill>
              </a:rPr>
              <a:t>Barein, Kúveit, Katar, Sádi-Arabía og Sameinuðu arabísku furstadæmin</a:t>
            </a:r>
          </a:p>
          <a:p>
            <a:r>
              <a:rPr lang="is-IS" dirty="0"/>
              <a:t>Önnur fjarlægari bandalög</a:t>
            </a:r>
          </a:p>
          <a:p>
            <a:pPr lvl="1"/>
            <a:r>
              <a:rPr lang="is-IS" dirty="0"/>
              <a:t>Karíbahaf, Suður-Asía, Suður-Ameríka, Austur- og Suður-Afríka, Afríka öll</a:t>
            </a:r>
          </a:p>
          <a:p>
            <a:pPr lvl="2"/>
            <a:r>
              <a:rPr lang="is-IS" dirty="0"/>
              <a:t>Afríkumyntin á að heita </a:t>
            </a: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Afro</a:t>
            </a:r>
            <a:r>
              <a:rPr lang="is-IS" dirty="0"/>
              <a:t> – eins og klippingin!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Fyrri myntbandalög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034294"/>
          </a:xfrm>
        </p:spPr>
        <p:txBody>
          <a:bodyPr>
            <a:normAutofit fontScale="92500"/>
          </a:bodyPr>
          <a:lstStyle/>
          <a:p>
            <a:r>
              <a:rPr lang="is-IS" dirty="0"/>
              <a:t>Danska krónan 1886-1939</a:t>
            </a:r>
          </a:p>
          <a:p>
            <a:pPr lvl="1"/>
            <a:r>
              <a:rPr lang="is-IS" dirty="0"/>
              <a:t>Danmörk og Ísland 1886-1939: 1 ISK = 1 DKK</a:t>
            </a:r>
          </a:p>
          <a:p>
            <a:pPr lvl="1"/>
            <a:r>
              <a:rPr lang="is-IS" dirty="0"/>
              <a:t>2019: 1,900 ISK = 1 DKK (vegna verðbólgu á Íslandi)</a:t>
            </a:r>
          </a:p>
          <a:p>
            <a:r>
              <a:rPr lang="is-IS" dirty="0"/>
              <a:t>Norræna myntbandalagið 1873-1914</a:t>
            </a:r>
          </a:p>
          <a:p>
            <a:pPr lvl="1"/>
            <a:r>
              <a:rPr lang="is-IS" dirty="0"/>
              <a:t>Danmörk, Noregur og Svíþjóð</a:t>
            </a:r>
          </a:p>
          <a:p>
            <a:r>
              <a:rPr lang="is-IS" dirty="0"/>
              <a:t>Austur-afríski skildingurinn 1921-1969</a:t>
            </a:r>
          </a:p>
          <a:p>
            <a:pPr lvl="1"/>
            <a:r>
              <a:rPr lang="is-IS" dirty="0">
                <a:solidFill>
                  <a:srgbClr val="6C6C6C"/>
                </a:solidFill>
              </a:rPr>
              <a:t>Kenía, Tansanía, Úganda og 3 önnur lönd</a:t>
            </a:r>
          </a:p>
          <a:p>
            <a:r>
              <a:rPr lang="is-IS" dirty="0"/>
              <a:t>Márisíski rúpíinn</a:t>
            </a:r>
          </a:p>
          <a:p>
            <a:pPr lvl="1"/>
            <a:r>
              <a:rPr lang="is-IS" dirty="0">
                <a:solidFill>
                  <a:srgbClr val="6C6C6C"/>
                </a:solidFill>
              </a:rPr>
              <a:t>Máritíus og Seychelles-eyjar 1870-1914</a:t>
            </a:r>
          </a:p>
          <a:p>
            <a:r>
              <a:rPr lang="is-IS" dirty="0"/>
              <a:t>Suður-afríska randið</a:t>
            </a:r>
          </a:p>
          <a:p>
            <a:pPr lvl="1"/>
            <a:r>
              <a:rPr lang="is-IS" dirty="0"/>
              <a:t>Suður-Afríka og Botsvana 1966-1976</a:t>
            </a:r>
          </a:p>
          <a:p>
            <a:r>
              <a:rPr lang="is-IS" dirty="0"/>
              <a:t>Mörg önnur</a:t>
            </a:r>
          </a:p>
        </p:txBody>
      </p:sp>
      <p:sp>
        <p:nvSpPr>
          <p:cNvPr id="4" name="TextBox 3"/>
          <p:cNvSpPr txBox="1"/>
          <p:nvPr/>
        </p:nvSpPr>
        <p:spPr>
          <a:xfrm rot="21239761">
            <a:off x="6013998" y="4833084"/>
            <a:ext cx="3006355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2400" dirty="0"/>
              <a:t>Verðbólga jókst ekki eftir aðskilnaðinn</a:t>
            </a:r>
          </a:p>
        </p:txBody>
      </p:sp>
      <p:sp>
        <p:nvSpPr>
          <p:cNvPr id="5" name="Right Brace 4"/>
          <p:cNvSpPr/>
          <p:nvPr/>
        </p:nvSpPr>
        <p:spPr>
          <a:xfrm>
            <a:off x="5824766" y="4653136"/>
            <a:ext cx="142876" cy="142876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Öndverð öfl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034294"/>
          </a:xfrm>
        </p:spPr>
        <p:txBody>
          <a:bodyPr>
            <a:normAutofit fontScale="92500" lnSpcReduction="10000"/>
          </a:bodyPr>
          <a:lstStyle/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Miðsóknarafl </a:t>
            </a:r>
            <a:r>
              <a:rPr lang="is-IS" dirty="0"/>
              <a:t>þrýstir á um aðild að myntbandalögum – sem leiðir til fækkunar þjóðmynta</a:t>
            </a:r>
          </a:p>
          <a:p>
            <a:pPr lvl="1"/>
            <a:r>
              <a:rPr lang="is-IS" dirty="0"/>
              <a:t>Tilgangurinn er að njóta hagræðisins af stöðugu gengi á kostnað sjálfstæðis í peningamálum</a:t>
            </a:r>
          </a:p>
          <a:p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Miðflóttaafl </a:t>
            </a:r>
            <a:r>
              <a:rPr lang="is-IS" dirty="0"/>
              <a:t>þrýstir á um útgöngu úr myntbandalögum – sem leiðir til fjölgunar þjóðmynta</a:t>
            </a:r>
          </a:p>
          <a:p>
            <a:pPr lvl="1"/>
            <a:r>
              <a:rPr lang="is-IS" dirty="0"/>
              <a:t>Tilgangurinn er að njóta hagræðisins af sjálfstæði í peningamálum, oft en ekki alltaf á kostnað stöðugs gengis</a:t>
            </a:r>
          </a:p>
          <a:p>
            <a:r>
              <a:rPr lang="is-IS" dirty="0"/>
              <a:t>Hnattvæðing undangenginna ára hefur styrkt miðsóknaraflið gegn miðflóttaaflinu</a:t>
            </a:r>
          </a:p>
          <a:p>
            <a:pPr lvl="1"/>
            <a:r>
              <a:rPr lang="is-IS" dirty="0"/>
              <a:t>Samt ekki í Bretlandi</a:t>
            </a:r>
            <a:endParaRPr lang="is-IS" dirty="0">
              <a:solidFill>
                <a:srgbClr val="6C6C6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ómöguleG þrenning</a:t>
            </a: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152145" y="2571744"/>
            <a:ext cx="4367226" cy="2928958"/>
          </a:xfrm>
          <a:prstGeom prst="triangle">
            <a:avLst>
              <a:gd name="adj" fmla="val 50000"/>
            </a:avLst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s-IS">
              <a:latin typeface="+mj-lt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684568" y="1852140"/>
            <a:ext cx="3368231" cy="424732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is-IS" sz="2400" i="0">
                <a:latin typeface="+mj-lt"/>
              </a:rPr>
              <a:t>Frjálst flæði fjármagns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28387" y="5013176"/>
            <a:ext cx="1580882" cy="461665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r" eaLnBrk="0" hangingPunct="0"/>
            <a:r>
              <a:rPr lang="is-IS" sz="2400" i="0">
                <a:latin typeface="+mj-lt"/>
              </a:rPr>
              <a:t>Fast gengi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73972" y="5157192"/>
            <a:ext cx="2327184" cy="830997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is-IS" sz="2400">
                <a:latin typeface="+mj-lt"/>
              </a:rPr>
              <a:t>Sjálfstæð peningastefna</a:t>
            </a:r>
            <a:endParaRPr lang="is-IS" sz="2400" i="0">
              <a:latin typeface="+mj-lt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36496" y="3312383"/>
            <a:ext cx="2895344" cy="461665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r" eaLnBrk="0" hangingPunct="0"/>
            <a:r>
              <a:rPr lang="is-IS" sz="2400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Myntbandalag (ESB)</a:t>
            </a:r>
          </a:p>
        </p:txBody>
      </p:sp>
      <p:sp>
        <p:nvSpPr>
          <p:cNvPr id="11" name="TextBox 10"/>
          <p:cNvSpPr txBox="1"/>
          <p:nvPr/>
        </p:nvSpPr>
        <p:spPr>
          <a:xfrm rot="21239761">
            <a:off x="5706286" y="267582"/>
            <a:ext cx="3139280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2400" dirty="0"/>
              <a:t>Getum valið tvo kosti af þrem; þurfum að fórna hinum þriðja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4348" y="4357694"/>
            <a:ext cx="360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s-IS" sz="5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143240" y="2000240"/>
            <a:ext cx="360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s-IS" sz="5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358214" y="4577372"/>
            <a:ext cx="360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s-IS" sz="5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ómöguleG þrenning</a:t>
            </a: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152145" y="2571744"/>
            <a:ext cx="4367226" cy="2928958"/>
          </a:xfrm>
          <a:prstGeom prst="triangle">
            <a:avLst>
              <a:gd name="adj" fmla="val 50000"/>
            </a:avLst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s-IS">
              <a:latin typeface="+mj-lt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684568" y="1852140"/>
            <a:ext cx="3368231" cy="424732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is-IS" sz="2400" i="0">
                <a:latin typeface="+mj-lt"/>
              </a:rPr>
              <a:t>Frjálst flæði fjármagns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28387" y="5013176"/>
            <a:ext cx="1580882" cy="461665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r" eaLnBrk="0" hangingPunct="0"/>
            <a:r>
              <a:rPr lang="is-IS" sz="2400" i="0">
                <a:latin typeface="+mj-lt"/>
              </a:rPr>
              <a:t>Fast gengi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73972" y="5157192"/>
            <a:ext cx="2327184" cy="830997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is-IS" sz="2400">
                <a:latin typeface="+mj-lt"/>
              </a:rPr>
              <a:t>Sjálfstæð peningastefna</a:t>
            </a:r>
            <a:endParaRPr lang="is-IS" sz="2400" i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 rot="21239761">
            <a:off x="5706286" y="267582"/>
            <a:ext cx="3139280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2400" dirty="0"/>
              <a:t>Getum valið tvo kosti af þrem; þurfum að fórna hinum þriðja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4348" y="4357694"/>
            <a:ext cx="360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s-IS" sz="5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143240" y="2000240"/>
            <a:ext cx="360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s-IS" sz="5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358214" y="4577372"/>
            <a:ext cx="360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s-IS" sz="5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</a:p>
        </p:txBody>
      </p:sp>
      <p:sp>
        <p:nvSpPr>
          <p:cNvPr id="12" name="Text Box 8">
            <a:extLst>
              <a:ext uri="{FF2B5EF4-FFF2-40B4-BE49-F238E27FC236}">
                <a16:creationId xmlns:a16="http://schemas.microsoft.com/office/drawing/2014/main" id="{50A259E7-20C2-40A0-865B-B3D40214B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2723" y="5715016"/>
            <a:ext cx="3011488" cy="830997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/>
            <a:r>
              <a:rPr lang="is-IS" sz="24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Fjármagnshöft (Kína)</a:t>
            </a:r>
          </a:p>
        </p:txBody>
      </p:sp>
    </p:spTree>
    <p:extLst>
      <p:ext uri="{BB962C8B-B14F-4D97-AF65-F5344CB8AC3E}">
        <p14:creationId xmlns:p14="http://schemas.microsoft.com/office/powerpoint/2010/main" val="2998552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2034</TotalTime>
  <Words>955</Words>
  <Application>Microsoft Office PowerPoint</Application>
  <PresentationFormat>On-screen Show (4:3)</PresentationFormat>
  <Paragraphs>201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Calibri</vt:lpstr>
      <vt:lpstr>Monotype Sorts</vt:lpstr>
      <vt:lpstr>Trebuchet MS</vt:lpstr>
      <vt:lpstr>Wingdings</vt:lpstr>
      <vt:lpstr>Wingdings 2</vt:lpstr>
      <vt:lpstr>Opulent</vt:lpstr>
      <vt:lpstr>myntbandalög: hvað þarf heimurinn margar myntir?</vt:lpstr>
      <vt:lpstr>Færri myntir en lönd</vt:lpstr>
      <vt:lpstr>Formleg myntbandalög við lýði</vt:lpstr>
      <vt:lpstr>Óformleg myntbandalög</vt:lpstr>
      <vt:lpstr>Fyrirhuguð myntbandalög</vt:lpstr>
      <vt:lpstr>Fyrri myntbandalög</vt:lpstr>
      <vt:lpstr>Öndverð öfl</vt:lpstr>
      <vt:lpstr>ómöguleG þrenning</vt:lpstr>
      <vt:lpstr>ómöguleG þrenning</vt:lpstr>
      <vt:lpstr>ómöguleG þrenning</vt:lpstr>
      <vt:lpstr>ómöguleG þrenning</vt:lpstr>
      <vt:lpstr>Fast eða fljótandi gengi?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Monetary unions among developing and emerging markets</dc:title>
  <dc:creator>gylfason</dc:creator>
  <cp:lastModifiedBy>Þorvaldur Gylfason</cp:lastModifiedBy>
  <cp:revision>22</cp:revision>
  <dcterms:created xsi:type="dcterms:W3CDTF">2009-04-28T18:50:35Z</dcterms:created>
  <dcterms:modified xsi:type="dcterms:W3CDTF">2020-10-04T22:46:44Z</dcterms:modified>
</cp:coreProperties>
</file>