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1"/>
  </p:sldMasterIdLst>
  <p:notesMasterIdLst>
    <p:notesMasterId r:id="rId53"/>
  </p:notesMasterIdLst>
  <p:sldIdLst>
    <p:sldId id="256" r:id="rId2"/>
    <p:sldId id="322" r:id="rId3"/>
    <p:sldId id="323" r:id="rId4"/>
    <p:sldId id="324" r:id="rId5"/>
    <p:sldId id="325" r:id="rId6"/>
    <p:sldId id="257" r:id="rId7"/>
    <p:sldId id="258" r:id="rId8"/>
    <p:sldId id="259" r:id="rId9"/>
    <p:sldId id="298" r:id="rId10"/>
    <p:sldId id="261" r:id="rId11"/>
    <p:sldId id="299" r:id="rId12"/>
    <p:sldId id="332" r:id="rId13"/>
    <p:sldId id="264" r:id="rId14"/>
    <p:sldId id="265" r:id="rId15"/>
    <p:sldId id="300" r:id="rId16"/>
    <p:sldId id="301" r:id="rId17"/>
    <p:sldId id="268" r:id="rId18"/>
    <p:sldId id="270" r:id="rId19"/>
    <p:sldId id="311" r:id="rId20"/>
    <p:sldId id="302" r:id="rId21"/>
    <p:sldId id="272" r:id="rId22"/>
    <p:sldId id="1697" r:id="rId23"/>
    <p:sldId id="273" r:id="rId24"/>
    <p:sldId id="303" r:id="rId25"/>
    <p:sldId id="304" r:id="rId26"/>
    <p:sldId id="333" r:id="rId27"/>
    <p:sldId id="330" r:id="rId28"/>
    <p:sldId id="314" r:id="rId29"/>
    <p:sldId id="339" r:id="rId30"/>
    <p:sldId id="276" r:id="rId31"/>
    <p:sldId id="277" r:id="rId32"/>
    <p:sldId id="278" r:id="rId33"/>
    <p:sldId id="305" r:id="rId34"/>
    <p:sldId id="280" r:id="rId35"/>
    <p:sldId id="306" r:id="rId36"/>
    <p:sldId id="282" r:id="rId37"/>
    <p:sldId id="307" r:id="rId38"/>
    <p:sldId id="284" r:id="rId39"/>
    <p:sldId id="285" r:id="rId40"/>
    <p:sldId id="286" r:id="rId41"/>
    <p:sldId id="287" r:id="rId42"/>
    <p:sldId id="289" r:id="rId43"/>
    <p:sldId id="308" r:id="rId44"/>
    <p:sldId id="291" r:id="rId45"/>
    <p:sldId id="309" r:id="rId46"/>
    <p:sldId id="293" r:id="rId47"/>
    <p:sldId id="316" r:id="rId48"/>
    <p:sldId id="338" r:id="rId49"/>
    <p:sldId id="294" r:id="rId50"/>
    <p:sldId id="295" r:id="rId51"/>
    <p:sldId id="297" r:id="rId5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CC0000"/>
    <a:srgbClr val="FFCC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345055-FD46-4685-80ED-D62AB633A341}" v="167" dt="2020-11-12T16:25:04.0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742" y="4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5021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microsoft.com/office/2016/11/relationships/changesInfo" Target="changesInfos/changesInfo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microsoft.com/office/2015/10/relationships/revisionInfo" Target="revisionInfo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39.xml"/><Relationship Id="rId3" Type="http://schemas.openxmlformats.org/officeDocument/2006/relationships/slide" Target="slides/slide19.xml"/><Relationship Id="rId7" Type="http://schemas.openxmlformats.org/officeDocument/2006/relationships/slide" Target="slides/slide38.xml"/><Relationship Id="rId2" Type="http://schemas.openxmlformats.org/officeDocument/2006/relationships/slide" Target="slides/slide18.xml"/><Relationship Id="rId1" Type="http://schemas.openxmlformats.org/officeDocument/2006/relationships/slide" Target="slides/slide17.xml"/><Relationship Id="rId6" Type="http://schemas.openxmlformats.org/officeDocument/2006/relationships/slide" Target="slides/slide34.xml"/><Relationship Id="rId5" Type="http://schemas.openxmlformats.org/officeDocument/2006/relationships/slide" Target="slides/slide32.xml"/><Relationship Id="rId4" Type="http://schemas.openxmlformats.org/officeDocument/2006/relationships/slide" Target="slides/slide31.xml"/><Relationship Id="rId9" Type="http://schemas.openxmlformats.org/officeDocument/2006/relationships/slide" Target="slides/slide4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Þorvaldur Gylfason" userId="d2d5e679-93b2-45aa-8dcd-f9f23119a28e" providerId="ADAL" clId="{E3345055-FD46-4685-80ED-D62AB633A341}"/>
    <pc:docChg chg="modSld">
      <pc:chgData name="Þorvaldur Gylfason" userId="d2d5e679-93b2-45aa-8dcd-f9f23119a28e" providerId="ADAL" clId="{E3345055-FD46-4685-80ED-D62AB633A341}" dt="2020-11-12T16:25:04.067" v="166" actId="20577"/>
      <pc:docMkLst>
        <pc:docMk/>
      </pc:docMkLst>
      <pc:sldChg chg="modSp modAnim">
        <pc:chgData name="Þorvaldur Gylfason" userId="d2d5e679-93b2-45aa-8dcd-f9f23119a28e" providerId="ADAL" clId="{E3345055-FD46-4685-80ED-D62AB633A341}" dt="2020-11-12T16:25:04.067" v="166" actId="20577"/>
        <pc:sldMkLst>
          <pc:docMk/>
          <pc:sldMk cId="0" sldId="285"/>
        </pc:sldMkLst>
        <pc:spChg chg="mod">
          <ac:chgData name="Þorvaldur Gylfason" userId="d2d5e679-93b2-45aa-8dcd-f9f23119a28e" providerId="ADAL" clId="{E3345055-FD46-4685-80ED-D62AB633A341}" dt="2020-11-12T16:25:04.067" v="166" actId="20577"/>
          <ac:spMkLst>
            <pc:docMk/>
            <pc:sldMk cId="0" sldId="285"/>
            <ac:spMk id="51203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911764705882354E-2"/>
          <c:y val="3.5941479537280059E-2"/>
          <c:w val="0.92940262981833155"/>
          <c:h val="0.82336930105958972"/>
        </c:manualLayout>
      </c:layout>
      <c:lineChart>
        <c:grouping val="standard"/>
        <c:varyColors val="0"/>
        <c:ser>
          <c:idx val="0"/>
          <c:order val="0"/>
          <c:tx>
            <c:strRef>
              <c:f>Data!$A$2</c:f>
              <c:strCache>
                <c:ptCount val="1"/>
                <c:pt idx="0">
                  <c:v>Bretland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Data!$B$1:$AZ$1</c:f>
              <c:strCache>
                <c:ptCount val="51"/>
                <c:pt idx="0">
                  <c:v>1969</c:v>
                </c:pt>
                <c:pt idx="1">
                  <c:v>1970</c:v>
                </c:pt>
                <c:pt idx="2">
                  <c:v>1971</c:v>
                </c:pt>
                <c:pt idx="3">
                  <c:v>1972</c:v>
                </c:pt>
                <c:pt idx="4">
                  <c:v>1973</c:v>
                </c:pt>
                <c:pt idx="5">
                  <c:v>1974</c:v>
                </c:pt>
                <c:pt idx="6">
                  <c:v>1975</c:v>
                </c:pt>
                <c:pt idx="7">
                  <c:v>1976</c:v>
                </c:pt>
                <c:pt idx="8">
                  <c:v>1977</c:v>
                </c:pt>
                <c:pt idx="9">
                  <c:v>1978</c:v>
                </c:pt>
                <c:pt idx="10">
                  <c:v>1979</c:v>
                </c:pt>
                <c:pt idx="11">
                  <c:v>1980</c:v>
                </c:pt>
                <c:pt idx="12">
                  <c:v>1981</c:v>
                </c:pt>
                <c:pt idx="13">
                  <c:v>1982</c:v>
                </c:pt>
                <c:pt idx="14">
                  <c:v>1983</c:v>
                </c:pt>
                <c:pt idx="15">
                  <c:v>1984</c:v>
                </c:pt>
                <c:pt idx="16">
                  <c:v>1985</c:v>
                </c:pt>
                <c:pt idx="17">
                  <c:v>1986</c:v>
                </c:pt>
                <c:pt idx="18">
                  <c:v>1987</c:v>
                </c:pt>
                <c:pt idx="19">
                  <c:v>1988</c:v>
                </c:pt>
                <c:pt idx="20">
                  <c:v>1989</c:v>
                </c:pt>
                <c:pt idx="21">
                  <c:v>1990</c:v>
                </c:pt>
                <c:pt idx="22">
                  <c:v>1991</c:v>
                </c:pt>
                <c:pt idx="23">
                  <c:v>1992</c:v>
                </c:pt>
                <c:pt idx="24">
                  <c:v>1993</c:v>
                </c:pt>
                <c:pt idx="25">
                  <c:v>1994</c:v>
                </c:pt>
                <c:pt idx="26">
                  <c:v>1995</c:v>
                </c:pt>
                <c:pt idx="27">
                  <c:v>1996</c:v>
                </c:pt>
                <c:pt idx="28">
                  <c:v>1997</c:v>
                </c:pt>
                <c:pt idx="29">
                  <c:v>1998</c:v>
                </c:pt>
                <c:pt idx="30">
                  <c:v>1999</c:v>
                </c:pt>
                <c:pt idx="31">
                  <c:v>2000</c:v>
                </c:pt>
                <c:pt idx="32">
                  <c:v>2001</c:v>
                </c:pt>
                <c:pt idx="33">
                  <c:v>2002</c:v>
                </c:pt>
                <c:pt idx="34">
                  <c:v>2003</c:v>
                </c:pt>
                <c:pt idx="35">
                  <c:v>2004</c:v>
                </c:pt>
                <c:pt idx="36">
                  <c:v>2005</c:v>
                </c:pt>
                <c:pt idx="37">
                  <c:v>2006</c:v>
                </c:pt>
                <c:pt idx="38">
                  <c:v>2007</c:v>
                </c:pt>
                <c:pt idx="39">
                  <c:v>2008</c:v>
                </c:pt>
                <c:pt idx="40">
                  <c:v>2009</c:v>
                </c:pt>
                <c:pt idx="41">
                  <c:v>2010</c:v>
                </c:pt>
                <c:pt idx="42">
                  <c:v>2011</c:v>
                </c:pt>
                <c:pt idx="43">
                  <c:v>2012</c:v>
                </c:pt>
                <c:pt idx="44">
                  <c:v>2013</c:v>
                </c:pt>
                <c:pt idx="45">
                  <c:v>2014</c:v>
                </c:pt>
                <c:pt idx="46">
                  <c:v>2015</c:v>
                </c:pt>
                <c:pt idx="47">
                  <c:v>2016</c:v>
                </c:pt>
                <c:pt idx="48">
                  <c:v>2017</c:v>
                </c:pt>
                <c:pt idx="49">
                  <c:v>2018</c:v>
                </c:pt>
                <c:pt idx="50">
                  <c:v>2019</c:v>
                </c:pt>
              </c:strCache>
            </c:strRef>
          </c:cat>
          <c:val>
            <c:numRef>
              <c:f>Data!$B$2:$AZ$2</c:f>
              <c:numCache>
                <c:formatCode>General</c:formatCode>
                <c:ptCount val="51"/>
                <c:pt idx="2">
                  <c:v>3.2999999523162802</c:v>
                </c:pt>
                <c:pt idx="3">
                  <c:v>3.7000000476837198</c:v>
                </c:pt>
                <c:pt idx="4">
                  <c:v>2.5999999046325701</c:v>
                </c:pt>
                <c:pt idx="5">
                  <c:v>2.5999999046325701</c:v>
                </c:pt>
                <c:pt idx="6">
                  <c:v>4</c:v>
                </c:pt>
                <c:pt idx="7">
                  <c:v>5.5</c:v>
                </c:pt>
                <c:pt idx="8">
                  <c:v>5.8000001907348597</c:v>
                </c:pt>
                <c:pt idx="9">
                  <c:v>5.6999998092651403</c:v>
                </c:pt>
                <c:pt idx="10">
                  <c:v>5.3000001907348597</c:v>
                </c:pt>
                <c:pt idx="11">
                  <c:v>6.8000001907348597</c:v>
                </c:pt>
                <c:pt idx="12">
                  <c:v>10.3999996185303</c:v>
                </c:pt>
                <c:pt idx="13">
                  <c:v>10.8999996185303</c:v>
                </c:pt>
                <c:pt idx="14">
                  <c:v>11.0923004150391</c:v>
                </c:pt>
                <c:pt idx="15">
                  <c:v>10.9006004333496</c:v>
                </c:pt>
                <c:pt idx="16">
                  <c:v>11.4872999191284</c:v>
                </c:pt>
                <c:pt idx="17">
                  <c:v>11.510499954223601</c:v>
                </c:pt>
                <c:pt idx="18">
                  <c:v>11.019100189209</c:v>
                </c:pt>
                <c:pt idx="19">
                  <c:v>9.0079002380371094</c:v>
                </c:pt>
                <c:pt idx="20">
                  <c:v>7.4130997657775897</c:v>
                </c:pt>
                <c:pt idx="21">
                  <c:v>6.9735999107360804</c:v>
                </c:pt>
                <c:pt idx="22">
                  <c:v>8.5521001815795898</c:v>
                </c:pt>
                <c:pt idx="23">
                  <c:v>9.7771997451782209</c:v>
                </c:pt>
                <c:pt idx="24">
                  <c:v>10.3481998443604</c:v>
                </c:pt>
                <c:pt idx="25">
                  <c:v>9.6501998901367205</c:v>
                </c:pt>
                <c:pt idx="26">
                  <c:v>8.6935997009277308</c:v>
                </c:pt>
                <c:pt idx="27">
                  <c:v>8.1915998458862305</c:v>
                </c:pt>
                <c:pt idx="28">
                  <c:v>7.0721998214721697</c:v>
                </c:pt>
                <c:pt idx="29">
                  <c:v>6.2031998634338397</c:v>
                </c:pt>
                <c:pt idx="30">
                  <c:v>6.0429000854492196</c:v>
                </c:pt>
                <c:pt idx="31">
                  <c:v>5.5616002082824698</c:v>
                </c:pt>
                <c:pt idx="32">
                  <c:v>4.6954998970031703</c:v>
                </c:pt>
                <c:pt idx="33">
                  <c:v>5.0369000434875497</c:v>
                </c:pt>
                <c:pt idx="34">
                  <c:v>4.8070001602172896</c:v>
                </c:pt>
                <c:pt idx="35">
                  <c:v>4.5942001342773402</c:v>
                </c:pt>
                <c:pt idx="36">
                  <c:v>4.7502999305725098</c:v>
                </c:pt>
                <c:pt idx="37">
                  <c:v>5.3496999740600604</c:v>
                </c:pt>
                <c:pt idx="38">
                  <c:v>5.2620000839233398</c:v>
                </c:pt>
                <c:pt idx="39">
                  <c:v>5.6149997711181596</c:v>
                </c:pt>
                <c:pt idx="40">
                  <c:v>7.5373001098632804</c:v>
                </c:pt>
                <c:pt idx="41">
                  <c:v>7.78660011291504</c:v>
                </c:pt>
                <c:pt idx="42">
                  <c:v>8.0376996994018608</c:v>
                </c:pt>
                <c:pt idx="43">
                  <c:v>7.8846001625061</c:v>
                </c:pt>
                <c:pt idx="44">
                  <c:v>7.5241999626159703</c:v>
                </c:pt>
                <c:pt idx="45">
                  <c:v>6.1096000671386701</c:v>
                </c:pt>
                <c:pt idx="46">
                  <c:v>5.3003001213073704</c:v>
                </c:pt>
                <c:pt idx="47">
                  <c:v>4.8097000122070304</c:v>
                </c:pt>
                <c:pt idx="48">
                  <c:v>4.3299999237060502</c:v>
                </c:pt>
                <c:pt idx="49">
                  <c:v>3.99589991569519</c:v>
                </c:pt>
                <c:pt idx="50">
                  <c:v>3.73720002174377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7DA-42E4-85C9-00623376422D}"/>
            </c:ext>
          </c:extLst>
        </c:ser>
        <c:ser>
          <c:idx val="1"/>
          <c:order val="1"/>
          <c:tx>
            <c:strRef>
              <c:f>Data!$A$3</c:f>
              <c:strCache>
                <c:ptCount val="1"/>
                <c:pt idx="0">
                  <c:v>Danmörk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Data!$B$1:$AZ$1</c:f>
              <c:strCache>
                <c:ptCount val="51"/>
                <c:pt idx="0">
                  <c:v>1969</c:v>
                </c:pt>
                <c:pt idx="1">
                  <c:v>1970</c:v>
                </c:pt>
                <c:pt idx="2">
                  <c:v>1971</c:v>
                </c:pt>
                <c:pt idx="3">
                  <c:v>1972</c:v>
                </c:pt>
                <c:pt idx="4">
                  <c:v>1973</c:v>
                </c:pt>
                <c:pt idx="5">
                  <c:v>1974</c:v>
                </c:pt>
                <c:pt idx="6">
                  <c:v>1975</c:v>
                </c:pt>
                <c:pt idx="7">
                  <c:v>1976</c:v>
                </c:pt>
                <c:pt idx="8">
                  <c:v>1977</c:v>
                </c:pt>
                <c:pt idx="9">
                  <c:v>1978</c:v>
                </c:pt>
                <c:pt idx="10">
                  <c:v>1979</c:v>
                </c:pt>
                <c:pt idx="11">
                  <c:v>1980</c:v>
                </c:pt>
                <c:pt idx="12">
                  <c:v>1981</c:v>
                </c:pt>
                <c:pt idx="13">
                  <c:v>1982</c:v>
                </c:pt>
                <c:pt idx="14">
                  <c:v>1983</c:v>
                </c:pt>
                <c:pt idx="15">
                  <c:v>1984</c:v>
                </c:pt>
                <c:pt idx="16">
                  <c:v>1985</c:v>
                </c:pt>
                <c:pt idx="17">
                  <c:v>1986</c:v>
                </c:pt>
                <c:pt idx="18">
                  <c:v>1987</c:v>
                </c:pt>
                <c:pt idx="19">
                  <c:v>1988</c:v>
                </c:pt>
                <c:pt idx="20">
                  <c:v>1989</c:v>
                </c:pt>
                <c:pt idx="21">
                  <c:v>1990</c:v>
                </c:pt>
                <c:pt idx="22">
                  <c:v>1991</c:v>
                </c:pt>
                <c:pt idx="23">
                  <c:v>1992</c:v>
                </c:pt>
                <c:pt idx="24">
                  <c:v>1993</c:v>
                </c:pt>
                <c:pt idx="25">
                  <c:v>1994</c:v>
                </c:pt>
                <c:pt idx="26">
                  <c:v>1995</c:v>
                </c:pt>
                <c:pt idx="27">
                  <c:v>1996</c:v>
                </c:pt>
                <c:pt idx="28">
                  <c:v>1997</c:v>
                </c:pt>
                <c:pt idx="29">
                  <c:v>1998</c:v>
                </c:pt>
                <c:pt idx="30">
                  <c:v>1999</c:v>
                </c:pt>
                <c:pt idx="31">
                  <c:v>2000</c:v>
                </c:pt>
                <c:pt idx="32">
                  <c:v>2001</c:v>
                </c:pt>
                <c:pt idx="33">
                  <c:v>2002</c:v>
                </c:pt>
                <c:pt idx="34">
                  <c:v>2003</c:v>
                </c:pt>
                <c:pt idx="35">
                  <c:v>2004</c:v>
                </c:pt>
                <c:pt idx="36">
                  <c:v>2005</c:v>
                </c:pt>
                <c:pt idx="37">
                  <c:v>2006</c:v>
                </c:pt>
                <c:pt idx="38">
                  <c:v>2007</c:v>
                </c:pt>
                <c:pt idx="39">
                  <c:v>2008</c:v>
                </c:pt>
                <c:pt idx="40">
                  <c:v>2009</c:v>
                </c:pt>
                <c:pt idx="41">
                  <c:v>2010</c:v>
                </c:pt>
                <c:pt idx="42">
                  <c:v>2011</c:v>
                </c:pt>
                <c:pt idx="43">
                  <c:v>2012</c:v>
                </c:pt>
                <c:pt idx="44">
                  <c:v>2013</c:v>
                </c:pt>
                <c:pt idx="45">
                  <c:v>2014</c:v>
                </c:pt>
                <c:pt idx="46">
                  <c:v>2015</c:v>
                </c:pt>
                <c:pt idx="47">
                  <c:v>2016</c:v>
                </c:pt>
                <c:pt idx="48">
                  <c:v>2017</c:v>
                </c:pt>
                <c:pt idx="49">
                  <c:v>2018</c:v>
                </c:pt>
                <c:pt idx="50">
                  <c:v>2019</c:v>
                </c:pt>
              </c:strCache>
            </c:strRef>
          </c:cat>
          <c:val>
            <c:numRef>
              <c:f>Data!$B$3:$AZ$3</c:f>
              <c:numCache>
                <c:formatCode>General</c:formatCode>
                <c:ptCount val="51"/>
                <c:pt idx="4">
                  <c:v>0.89999997615814198</c:v>
                </c:pt>
                <c:pt idx="5">
                  <c:v>2.0999999046325701</c:v>
                </c:pt>
                <c:pt idx="6">
                  <c:v>5.0999999046325701</c:v>
                </c:pt>
                <c:pt idx="7">
                  <c:v>5.3000001907348597</c:v>
                </c:pt>
                <c:pt idx="8">
                  <c:v>6.4000000953674299</c:v>
                </c:pt>
                <c:pt idx="9">
                  <c:v>7.3000001907348597</c:v>
                </c:pt>
                <c:pt idx="10">
                  <c:v>6.0999999046325701</c:v>
                </c:pt>
                <c:pt idx="11">
                  <c:v>7</c:v>
                </c:pt>
                <c:pt idx="12">
                  <c:v>9.1999998092651403</c:v>
                </c:pt>
                <c:pt idx="13">
                  <c:v>10</c:v>
                </c:pt>
                <c:pt idx="14">
                  <c:v>9.7447996139526403</c:v>
                </c:pt>
                <c:pt idx="15">
                  <c:v>8.8675003051757795</c:v>
                </c:pt>
                <c:pt idx="16">
                  <c:v>7.7973999977111799</c:v>
                </c:pt>
                <c:pt idx="17">
                  <c:v>6.0334000587463397</c:v>
                </c:pt>
                <c:pt idx="18">
                  <c:v>6.0911002159118697</c:v>
                </c:pt>
                <c:pt idx="19">
                  <c:v>6.4864001274108896</c:v>
                </c:pt>
                <c:pt idx="20">
                  <c:v>8.1490001678466797</c:v>
                </c:pt>
                <c:pt idx="21">
                  <c:v>8.3378000259399396</c:v>
                </c:pt>
                <c:pt idx="22">
                  <c:v>9.0987997055053693</c:v>
                </c:pt>
                <c:pt idx="23">
                  <c:v>9.0272998809814506</c:v>
                </c:pt>
                <c:pt idx="24">
                  <c:v>10.718600273132299</c:v>
                </c:pt>
                <c:pt idx="25">
                  <c:v>8.0361995697021502</c:v>
                </c:pt>
                <c:pt idx="26">
                  <c:v>6.9920997619628897</c:v>
                </c:pt>
                <c:pt idx="27">
                  <c:v>6.8438000679016104</c:v>
                </c:pt>
                <c:pt idx="28">
                  <c:v>5.4000000953674299</c:v>
                </c:pt>
                <c:pt idx="29">
                  <c:v>5.0388998985290501</c:v>
                </c:pt>
                <c:pt idx="30">
                  <c:v>5.1414999961853001</c:v>
                </c:pt>
                <c:pt idx="31">
                  <c:v>4.4759998321533203</c:v>
                </c:pt>
                <c:pt idx="32">
                  <c:v>4.1641998291015598</c:v>
                </c:pt>
                <c:pt idx="33">
                  <c:v>4.2740001678466797</c:v>
                </c:pt>
                <c:pt idx="34">
                  <c:v>5.3983998298645002</c:v>
                </c:pt>
                <c:pt idx="35">
                  <c:v>5.2041001319885298</c:v>
                </c:pt>
                <c:pt idx="36">
                  <c:v>4.8298997879028303</c:v>
                </c:pt>
                <c:pt idx="37">
                  <c:v>3.8970000743865998</c:v>
                </c:pt>
                <c:pt idx="38">
                  <c:v>3.8010001182556201</c:v>
                </c:pt>
                <c:pt idx="39">
                  <c:v>3.6824998855590798</c:v>
                </c:pt>
                <c:pt idx="40">
                  <c:v>6.4093999862670898</c:v>
                </c:pt>
                <c:pt idx="41">
                  <c:v>7.74650001525879</c:v>
                </c:pt>
                <c:pt idx="42">
                  <c:v>7.7691998481750497</c:v>
                </c:pt>
                <c:pt idx="43">
                  <c:v>7.7975001335143999</c:v>
                </c:pt>
                <c:pt idx="44">
                  <c:v>7.3839001655578604</c:v>
                </c:pt>
                <c:pt idx="45">
                  <c:v>6.9253001213073704</c:v>
                </c:pt>
                <c:pt idx="46">
                  <c:v>6.2779002189636204</c:v>
                </c:pt>
                <c:pt idx="47">
                  <c:v>5.9885997772216797</c:v>
                </c:pt>
                <c:pt idx="48">
                  <c:v>5.8330998420715297</c:v>
                </c:pt>
                <c:pt idx="49">
                  <c:v>5.1311998367309597</c:v>
                </c:pt>
                <c:pt idx="50">
                  <c:v>5.0177001953125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7DA-42E4-85C9-00623376422D}"/>
            </c:ext>
          </c:extLst>
        </c:ser>
        <c:ser>
          <c:idx val="2"/>
          <c:order val="2"/>
          <c:tx>
            <c:strRef>
              <c:f>Data!$A$4</c:f>
              <c:strCache>
                <c:ptCount val="1"/>
                <c:pt idx="0">
                  <c:v>Frakkland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Data!$B$1:$AZ$1</c:f>
              <c:strCache>
                <c:ptCount val="51"/>
                <c:pt idx="0">
                  <c:v>1969</c:v>
                </c:pt>
                <c:pt idx="1">
                  <c:v>1970</c:v>
                </c:pt>
                <c:pt idx="2">
                  <c:v>1971</c:v>
                </c:pt>
                <c:pt idx="3">
                  <c:v>1972</c:v>
                </c:pt>
                <c:pt idx="4">
                  <c:v>1973</c:v>
                </c:pt>
                <c:pt idx="5">
                  <c:v>1974</c:v>
                </c:pt>
                <c:pt idx="6">
                  <c:v>1975</c:v>
                </c:pt>
                <c:pt idx="7">
                  <c:v>1976</c:v>
                </c:pt>
                <c:pt idx="8">
                  <c:v>1977</c:v>
                </c:pt>
                <c:pt idx="9">
                  <c:v>1978</c:v>
                </c:pt>
                <c:pt idx="10">
                  <c:v>1979</c:v>
                </c:pt>
                <c:pt idx="11">
                  <c:v>1980</c:v>
                </c:pt>
                <c:pt idx="12">
                  <c:v>1981</c:v>
                </c:pt>
                <c:pt idx="13">
                  <c:v>1982</c:v>
                </c:pt>
                <c:pt idx="14">
                  <c:v>1983</c:v>
                </c:pt>
                <c:pt idx="15">
                  <c:v>1984</c:v>
                </c:pt>
                <c:pt idx="16">
                  <c:v>1985</c:v>
                </c:pt>
                <c:pt idx="17">
                  <c:v>1986</c:v>
                </c:pt>
                <c:pt idx="18">
                  <c:v>1987</c:v>
                </c:pt>
                <c:pt idx="19">
                  <c:v>1988</c:v>
                </c:pt>
                <c:pt idx="20">
                  <c:v>1989</c:v>
                </c:pt>
                <c:pt idx="21">
                  <c:v>1990</c:v>
                </c:pt>
                <c:pt idx="22">
                  <c:v>1991</c:v>
                </c:pt>
                <c:pt idx="23">
                  <c:v>1992</c:v>
                </c:pt>
                <c:pt idx="24">
                  <c:v>1993</c:v>
                </c:pt>
                <c:pt idx="25">
                  <c:v>1994</c:v>
                </c:pt>
                <c:pt idx="26">
                  <c:v>1995</c:v>
                </c:pt>
                <c:pt idx="27">
                  <c:v>1996</c:v>
                </c:pt>
                <c:pt idx="28">
                  <c:v>1997</c:v>
                </c:pt>
                <c:pt idx="29">
                  <c:v>1998</c:v>
                </c:pt>
                <c:pt idx="30">
                  <c:v>1999</c:v>
                </c:pt>
                <c:pt idx="31">
                  <c:v>2000</c:v>
                </c:pt>
                <c:pt idx="32">
                  <c:v>2001</c:v>
                </c:pt>
                <c:pt idx="33">
                  <c:v>2002</c:v>
                </c:pt>
                <c:pt idx="34">
                  <c:v>2003</c:v>
                </c:pt>
                <c:pt idx="35">
                  <c:v>2004</c:v>
                </c:pt>
                <c:pt idx="36">
                  <c:v>2005</c:v>
                </c:pt>
                <c:pt idx="37">
                  <c:v>2006</c:v>
                </c:pt>
                <c:pt idx="38">
                  <c:v>2007</c:v>
                </c:pt>
                <c:pt idx="39">
                  <c:v>2008</c:v>
                </c:pt>
                <c:pt idx="40">
                  <c:v>2009</c:v>
                </c:pt>
                <c:pt idx="41">
                  <c:v>2010</c:v>
                </c:pt>
                <c:pt idx="42">
                  <c:v>2011</c:v>
                </c:pt>
                <c:pt idx="43">
                  <c:v>2012</c:v>
                </c:pt>
                <c:pt idx="44">
                  <c:v>2013</c:v>
                </c:pt>
                <c:pt idx="45">
                  <c:v>2014</c:v>
                </c:pt>
                <c:pt idx="46">
                  <c:v>2015</c:v>
                </c:pt>
                <c:pt idx="47">
                  <c:v>2016</c:v>
                </c:pt>
                <c:pt idx="48">
                  <c:v>2017</c:v>
                </c:pt>
                <c:pt idx="49">
                  <c:v>2018</c:v>
                </c:pt>
                <c:pt idx="50">
                  <c:v>2019</c:v>
                </c:pt>
              </c:strCache>
            </c:strRef>
          </c:cat>
          <c:val>
            <c:numRef>
              <c:f>Data!$B$4:$AZ$4</c:f>
              <c:numCache>
                <c:formatCode>General</c:formatCode>
                <c:ptCount val="51"/>
                <c:pt idx="1">
                  <c:v>2.4200000762939502</c:v>
                </c:pt>
                <c:pt idx="2">
                  <c:v>2.6700000762939502</c:v>
                </c:pt>
                <c:pt idx="3">
                  <c:v>2.7699999809265101</c:v>
                </c:pt>
                <c:pt idx="4">
                  <c:v>2.6900000572204599</c:v>
                </c:pt>
                <c:pt idx="5">
                  <c:v>2.8599998950958301</c:v>
                </c:pt>
                <c:pt idx="6">
                  <c:v>4.0799999237060502</c:v>
                </c:pt>
                <c:pt idx="7">
                  <c:v>4.4699997901916504</c:v>
                </c:pt>
                <c:pt idx="8">
                  <c:v>5.0100002288818404</c:v>
                </c:pt>
                <c:pt idx="9">
                  <c:v>5.2699999809265101</c:v>
                </c:pt>
                <c:pt idx="10">
                  <c:v>6.0300002098083496</c:v>
                </c:pt>
                <c:pt idx="11">
                  <c:v>6.4200000762939498</c:v>
                </c:pt>
                <c:pt idx="12">
                  <c:v>7.53999996185303</c:v>
                </c:pt>
                <c:pt idx="13">
                  <c:v>8.1999998092651403</c:v>
                </c:pt>
                <c:pt idx="14">
                  <c:v>7.9194998741149902</c:v>
                </c:pt>
                <c:pt idx="15">
                  <c:v>9.5328998565673793</c:v>
                </c:pt>
                <c:pt idx="16">
                  <c:v>10.258399963378899</c:v>
                </c:pt>
                <c:pt idx="17">
                  <c:v>10.2315998077393</c:v>
                </c:pt>
                <c:pt idx="18">
                  <c:v>10.7361001968384</c:v>
                </c:pt>
                <c:pt idx="19">
                  <c:v>10.183799743652299</c:v>
                </c:pt>
                <c:pt idx="20">
                  <c:v>9.6223001480102504</c:v>
                </c:pt>
                <c:pt idx="21">
                  <c:v>9.3599996566772496</c:v>
                </c:pt>
                <c:pt idx="22">
                  <c:v>9.1340999603271502</c:v>
                </c:pt>
                <c:pt idx="23">
                  <c:v>10.2052001953125</c:v>
                </c:pt>
                <c:pt idx="24">
                  <c:v>11.3212995529175</c:v>
                </c:pt>
                <c:pt idx="25">
                  <c:v>12.5928001403809</c:v>
                </c:pt>
                <c:pt idx="26">
                  <c:v>11.835599899291999</c:v>
                </c:pt>
                <c:pt idx="27">
                  <c:v>12.3673000335693</c:v>
                </c:pt>
                <c:pt idx="28">
                  <c:v>12.566200256347701</c:v>
                </c:pt>
                <c:pt idx="29">
                  <c:v>12.0748996734619</c:v>
                </c:pt>
                <c:pt idx="30">
                  <c:v>11.9807996749878</c:v>
                </c:pt>
                <c:pt idx="31">
                  <c:v>10.217200279235801</c:v>
                </c:pt>
                <c:pt idx="32">
                  <c:v>8.6104001998901403</c:v>
                </c:pt>
                <c:pt idx="33">
                  <c:v>8.7017002105712908</c:v>
                </c:pt>
                <c:pt idx="34">
                  <c:v>8.3065004348754901</c:v>
                </c:pt>
                <c:pt idx="35">
                  <c:v>8.9135999679565394</c:v>
                </c:pt>
                <c:pt idx="36">
                  <c:v>8.4934997558593803</c:v>
                </c:pt>
                <c:pt idx="37">
                  <c:v>8.4477996826171893</c:v>
                </c:pt>
                <c:pt idx="38">
                  <c:v>7.6567001342773402</c:v>
                </c:pt>
                <c:pt idx="39">
                  <c:v>7.0633997917175302</c:v>
                </c:pt>
                <c:pt idx="40">
                  <c:v>8.7363004684448207</c:v>
                </c:pt>
                <c:pt idx="41">
                  <c:v>8.8712997436523402</c:v>
                </c:pt>
                <c:pt idx="42">
                  <c:v>8.8109998703002894</c:v>
                </c:pt>
                <c:pt idx="43">
                  <c:v>9.4001998901367205</c:v>
                </c:pt>
                <c:pt idx="44">
                  <c:v>9.9205999374389595</c:v>
                </c:pt>
                <c:pt idx="45">
                  <c:v>10.292200088501</c:v>
                </c:pt>
                <c:pt idx="46">
                  <c:v>10.354000091552701</c:v>
                </c:pt>
                <c:pt idx="47">
                  <c:v>10.038800239563001</c:v>
                </c:pt>
                <c:pt idx="48">
                  <c:v>9.4048995971679705</c:v>
                </c:pt>
                <c:pt idx="49">
                  <c:v>9.0165004730224592</c:v>
                </c:pt>
                <c:pt idx="50">
                  <c:v>8.4434003829956108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7DA-42E4-85C9-00623376422D}"/>
            </c:ext>
          </c:extLst>
        </c:ser>
        <c:ser>
          <c:idx val="3"/>
          <c:order val="3"/>
          <c:tx>
            <c:strRef>
              <c:f>Data!$A$5</c:f>
              <c:strCache>
                <c:ptCount val="1"/>
                <c:pt idx="0">
                  <c:v>Írland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Data!$B$1:$AZ$1</c:f>
              <c:strCache>
                <c:ptCount val="51"/>
                <c:pt idx="0">
                  <c:v>1969</c:v>
                </c:pt>
                <c:pt idx="1">
                  <c:v>1970</c:v>
                </c:pt>
                <c:pt idx="2">
                  <c:v>1971</c:v>
                </c:pt>
                <c:pt idx="3">
                  <c:v>1972</c:v>
                </c:pt>
                <c:pt idx="4">
                  <c:v>1973</c:v>
                </c:pt>
                <c:pt idx="5">
                  <c:v>1974</c:v>
                </c:pt>
                <c:pt idx="6">
                  <c:v>1975</c:v>
                </c:pt>
                <c:pt idx="7">
                  <c:v>1976</c:v>
                </c:pt>
                <c:pt idx="8">
                  <c:v>1977</c:v>
                </c:pt>
                <c:pt idx="9">
                  <c:v>1978</c:v>
                </c:pt>
                <c:pt idx="10">
                  <c:v>1979</c:v>
                </c:pt>
                <c:pt idx="11">
                  <c:v>1980</c:v>
                </c:pt>
                <c:pt idx="12">
                  <c:v>1981</c:v>
                </c:pt>
                <c:pt idx="13">
                  <c:v>1982</c:v>
                </c:pt>
                <c:pt idx="14">
                  <c:v>1983</c:v>
                </c:pt>
                <c:pt idx="15">
                  <c:v>1984</c:v>
                </c:pt>
                <c:pt idx="16">
                  <c:v>1985</c:v>
                </c:pt>
                <c:pt idx="17">
                  <c:v>1986</c:v>
                </c:pt>
                <c:pt idx="18">
                  <c:v>1987</c:v>
                </c:pt>
                <c:pt idx="19">
                  <c:v>1988</c:v>
                </c:pt>
                <c:pt idx="20">
                  <c:v>1989</c:v>
                </c:pt>
                <c:pt idx="21">
                  <c:v>1990</c:v>
                </c:pt>
                <c:pt idx="22">
                  <c:v>1991</c:v>
                </c:pt>
                <c:pt idx="23">
                  <c:v>1992</c:v>
                </c:pt>
                <c:pt idx="24">
                  <c:v>1993</c:v>
                </c:pt>
                <c:pt idx="25">
                  <c:v>1994</c:v>
                </c:pt>
                <c:pt idx="26">
                  <c:v>1995</c:v>
                </c:pt>
                <c:pt idx="27">
                  <c:v>1996</c:v>
                </c:pt>
                <c:pt idx="28">
                  <c:v>1997</c:v>
                </c:pt>
                <c:pt idx="29">
                  <c:v>1998</c:v>
                </c:pt>
                <c:pt idx="30">
                  <c:v>1999</c:v>
                </c:pt>
                <c:pt idx="31">
                  <c:v>2000</c:v>
                </c:pt>
                <c:pt idx="32">
                  <c:v>2001</c:v>
                </c:pt>
                <c:pt idx="33">
                  <c:v>2002</c:v>
                </c:pt>
                <c:pt idx="34">
                  <c:v>2003</c:v>
                </c:pt>
                <c:pt idx="35">
                  <c:v>2004</c:v>
                </c:pt>
                <c:pt idx="36">
                  <c:v>2005</c:v>
                </c:pt>
                <c:pt idx="37">
                  <c:v>2006</c:v>
                </c:pt>
                <c:pt idx="38">
                  <c:v>2007</c:v>
                </c:pt>
                <c:pt idx="39">
                  <c:v>2008</c:v>
                </c:pt>
                <c:pt idx="40">
                  <c:v>2009</c:v>
                </c:pt>
                <c:pt idx="41">
                  <c:v>2010</c:v>
                </c:pt>
                <c:pt idx="42">
                  <c:v>2011</c:v>
                </c:pt>
                <c:pt idx="43">
                  <c:v>2012</c:v>
                </c:pt>
                <c:pt idx="44">
                  <c:v>2013</c:v>
                </c:pt>
                <c:pt idx="45">
                  <c:v>2014</c:v>
                </c:pt>
                <c:pt idx="46">
                  <c:v>2015</c:v>
                </c:pt>
                <c:pt idx="47">
                  <c:v>2016</c:v>
                </c:pt>
                <c:pt idx="48">
                  <c:v>2017</c:v>
                </c:pt>
                <c:pt idx="49">
                  <c:v>2018</c:v>
                </c:pt>
                <c:pt idx="50">
                  <c:v>2019</c:v>
                </c:pt>
              </c:strCache>
            </c:strRef>
          </c:cat>
          <c:val>
            <c:numRef>
              <c:f>Data!$B$5:$AZ$5</c:f>
              <c:numCache>
                <c:formatCode>General</c:formatCode>
                <c:ptCount val="51"/>
                <c:pt idx="14">
                  <c:v>14.7638998031616</c:v>
                </c:pt>
                <c:pt idx="15">
                  <c:v>16.447700500488299</c:v>
                </c:pt>
                <c:pt idx="16">
                  <c:v>17.922599792480501</c:v>
                </c:pt>
                <c:pt idx="17">
                  <c:v>18.025600433349599</c:v>
                </c:pt>
                <c:pt idx="18">
                  <c:v>18.066699981689499</c:v>
                </c:pt>
                <c:pt idx="19">
                  <c:v>17.436000823974599</c:v>
                </c:pt>
                <c:pt idx="20">
                  <c:v>16.096799850463899</c:v>
                </c:pt>
                <c:pt idx="21">
                  <c:v>14.0887002944946</c:v>
                </c:pt>
                <c:pt idx="22">
                  <c:v>15.775199890136699</c:v>
                </c:pt>
                <c:pt idx="23">
                  <c:v>15.0303001403809</c:v>
                </c:pt>
                <c:pt idx="24">
                  <c:v>15.5869998931885</c:v>
                </c:pt>
                <c:pt idx="25">
                  <c:v>14.569800376892101</c:v>
                </c:pt>
                <c:pt idx="26">
                  <c:v>11.9834995269775</c:v>
                </c:pt>
                <c:pt idx="27">
                  <c:v>11.7174997329712</c:v>
                </c:pt>
                <c:pt idx="28">
                  <c:v>10.203000068664601</c:v>
                </c:pt>
                <c:pt idx="29">
                  <c:v>7.6986999511718803</c:v>
                </c:pt>
                <c:pt idx="30">
                  <c:v>5.8036999702453604</c:v>
                </c:pt>
                <c:pt idx="31">
                  <c:v>4.3176999092102104</c:v>
                </c:pt>
                <c:pt idx="32">
                  <c:v>3.68339991569519</c:v>
                </c:pt>
                <c:pt idx="33">
                  <c:v>4.2154002189636204</c:v>
                </c:pt>
                <c:pt idx="34">
                  <c:v>4.4780998229980504</c:v>
                </c:pt>
                <c:pt idx="35">
                  <c:v>4.4906997680664098</c:v>
                </c:pt>
                <c:pt idx="36">
                  <c:v>4.3424000740051296</c:v>
                </c:pt>
                <c:pt idx="37">
                  <c:v>4.4145998954772896</c:v>
                </c:pt>
                <c:pt idx="38">
                  <c:v>4.9801001548767099</c:v>
                </c:pt>
                <c:pt idx="39">
                  <c:v>6.7736001014709499</c:v>
                </c:pt>
                <c:pt idx="40">
                  <c:v>12.608900070190399</c:v>
                </c:pt>
                <c:pt idx="41">
                  <c:v>14.532799720764199</c:v>
                </c:pt>
                <c:pt idx="42">
                  <c:v>15.352800369262701</c:v>
                </c:pt>
                <c:pt idx="43">
                  <c:v>15.4506998062134</c:v>
                </c:pt>
                <c:pt idx="44">
                  <c:v>13.734800338745099</c:v>
                </c:pt>
                <c:pt idx="45">
                  <c:v>11.8572998046875</c:v>
                </c:pt>
                <c:pt idx="46">
                  <c:v>9.9062004089355504</c:v>
                </c:pt>
                <c:pt idx="47">
                  <c:v>8.37390041351318</c:v>
                </c:pt>
                <c:pt idx="48">
                  <c:v>6.7123999595642099</c:v>
                </c:pt>
                <c:pt idx="49">
                  <c:v>5.74049997329712</c:v>
                </c:pt>
                <c:pt idx="50">
                  <c:v>4.9492001533508301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7DA-42E4-85C9-00623376422D}"/>
            </c:ext>
          </c:extLst>
        </c:ser>
        <c:ser>
          <c:idx val="4"/>
          <c:order val="4"/>
          <c:tx>
            <c:strRef>
              <c:f>Data!$A$6</c:f>
              <c:strCache>
                <c:ptCount val="1"/>
                <c:pt idx="0">
                  <c:v>Ísland</c:v>
                </c:pt>
              </c:strCache>
            </c:strRef>
          </c:tx>
          <c:spPr>
            <a:ln w="50800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Data!$B$1:$AZ$1</c:f>
              <c:strCache>
                <c:ptCount val="51"/>
                <c:pt idx="0">
                  <c:v>1969</c:v>
                </c:pt>
                <c:pt idx="1">
                  <c:v>1970</c:v>
                </c:pt>
                <c:pt idx="2">
                  <c:v>1971</c:v>
                </c:pt>
                <c:pt idx="3">
                  <c:v>1972</c:v>
                </c:pt>
                <c:pt idx="4">
                  <c:v>1973</c:v>
                </c:pt>
                <c:pt idx="5">
                  <c:v>1974</c:v>
                </c:pt>
                <c:pt idx="6">
                  <c:v>1975</c:v>
                </c:pt>
                <c:pt idx="7">
                  <c:v>1976</c:v>
                </c:pt>
                <c:pt idx="8">
                  <c:v>1977</c:v>
                </c:pt>
                <c:pt idx="9">
                  <c:v>1978</c:v>
                </c:pt>
                <c:pt idx="10">
                  <c:v>1979</c:v>
                </c:pt>
                <c:pt idx="11">
                  <c:v>1980</c:v>
                </c:pt>
                <c:pt idx="12">
                  <c:v>1981</c:v>
                </c:pt>
                <c:pt idx="13">
                  <c:v>1982</c:v>
                </c:pt>
                <c:pt idx="14">
                  <c:v>1983</c:v>
                </c:pt>
                <c:pt idx="15">
                  <c:v>1984</c:v>
                </c:pt>
                <c:pt idx="16">
                  <c:v>1985</c:v>
                </c:pt>
                <c:pt idx="17">
                  <c:v>1986</c:v>
                </c:pt>
                <c:pt idx="18">
                  <c:v>1987</c:v>
                </c:pt>
                <c:pt idx="19">
                  <c:v>1988</c:v>
                </c:pt>
                <c:pt idx="20">
                  <c:v>1989</c:v>
                </c:pt>
                <c:pt idx="21">
                  <c:v>1990</c:v>
                </c:pt>
                <c:pt idx="22">
                  <c:v>1991</c:v>
                </c:pt>
                <c:pt idx="23">
                  <c:v>1992</c:v>
                </c:pt>
                <c:pt idx="24">
                  <c:v>1993</c:v>
                </c:pt>
                <c:pt idx="25">
                  <c:v>1994</c:v>
                </c:pt>
                <c:pt idx="26">
                  <c:v>1995</c:v>
                </c:pt>
                <c:pt idx="27">
                  <c:v>1996</c:v>
                </c:pt>
                <c:pt idx="28">
                  <c:v>1997</c:v>
                </c:pt>
                <c:pt idx="29">
                  <c:v>1998</c:v>
                </c:pt>
                <c:pt idx="30">
                  <c:v>1999</c:v>
                </c:pt>
                <c:pt idx="31">
                  <c:v>2000</c:v>
                </c:pt>
                <c:pt idx="32">
                  <c:v>2001</c:v>
                </c:pt>
                <c:pt idx="33">
                  <c:v>2002</c:v>
                </c:pt>
                <c:pt idx="34">
                  <c:v>2003</c:v>
                </c:pt>
                <c:pt idx="35">
                  <c:v>2004</c:v>
                </c:pt>
                <c:pt idx="36">
                  <c:v>2005</c:v>
                </c:pt>
                <c:pt idx="37">
                  <c:v>2006</c:v>
                </c:pt>
                <c:pt idx="38">
                  <c:v>2007</c:v>
                </c:pt>
                <c:pt idx="39">
                  <c:v>2008</c:v>
                </c:pt>
                <c:pt idx="40">
                  <c:v>2009</c:v>
                </c:pt>
                <c:pt idx="41">
                  <c:v>2010</c:v>
                </c:pt>
                <c:pt idx="42">
                  <c:v>2011</c:v>
                </c:pt>
                <c:pt idx="43">
                  <c:v>2012</c:v>
                </c:pt>
                <c:pt idx="44">
                  <c:v>2013</c:v>
                </c:pt>
                <c:pt idx="45">
                  <c:v>2014</c:v>
                </c:pt>
                <c:pt idx="46">
                  <c:v>2015</c:v>
                </c:pt>
                <c:pt idx="47">
                  <c:v>2016</c:v>
                </c:pt>
                <c:pt idx="48">
                  <c:v>2017</c:v>
                </c:pt>
                <c:pt idx="49">
                  <c:v>2018</c:v>
                </c:pt>
                <c:pt idx="50">
                  <c:v>2019</c:v>
                </c:pt>
              </c:strCache>
            </c:strRef>
          </c:cat>
          <c:val>
            <c:numRef>
              <c:f>Data!$B$6:$AZ$6</c:f>
              <c:numCache>
                <c:formatCode>General</c:formatCode>
                <c:ptCount val="51"/>
                <c:pt idx="22">
                  <c:v>2.5480000972747798</c:v>
                </c:pt>
                <c:pt idx="23">
                  <c:v>4.3049998283386204</c:v>
                </c:pt>
                <c:pt idx="24">
                  <c:v>5.2569999694824201</c:v>
                </c:pt>
                <c:pt idx="25">
                  <c:v>5.3260002136230504</c:v>
                </c:pt>
                <c:pt idx="26">
                  <c:v>5.1956000328064</c:v>
                </c:pt>
                <c:pt idx="27">
                  <c:v>3.6003999710082999</c:v>
                </c:pt>
                <c:pt idx="28">
                  <c:v>3.7202999591827401</c:v>
                </c:pt>
                <c:pt idx="29">
                  <c:v>3.0694000720977801</c:v>
                </c:pt>
                <c:pt idx="30">
                  <c:v>2.17810010910034</c:v>
                </c:pt>
                <c:pt idx="31">
                  <c:v>1.9364000558853101</c:v>
                </c:pt>
                <c:pt idx="32">
                  <c:v>1.8736000061035201</c:v>
                </c:pt>
                <c:pt idx="33">
                  <c:v>2.9881999492645299</c:v>
                </c:pt>
                <c:pt idx="34">
                  <c:v>3.9971001148223899</c:v>
                </c:pt>
                <c:pt idx="35">
                  <c:v>4.0307998657226598</c:v>
                </c:pt>
                <c:pt idx="36">
                  <c:v>2.5469999313354501</c:v>
                </c:pt>
                <c:pt idx="37">
                  <c:v>2.8297998905181898</c:v>
                </c:pt>
                <c:pt idx="38">
                  <c:v>2.2506000995636</c:v>
                </c:pt>
                <c:pt idx="39">
                  <c:v>2.9456000328064</c:v>
                </c:pt>
                <c:pt idx="40">
                  <c:v>7.2203998565673801</c:v>
                </c:pt>
                <c:pt idx="41">
                  <c:v>7.5643000602722203</c:v>
                </c:pt>
                <c:pt idx="42">
                  <c:v>7.0281000137329102</c:v>
                </c:pt>
                <c:pt idx="43">
                  <c:v>6.0001997947692898</c:v>
                </c:pt>
                <c:pt idx="44">
                  <c:v>5.3763999938964799</c:v>
                </c:pt>
                <c:pt idx="45">
                  <c:v>4.8972001075744602</c:v>
                </c:pt>
                <c:pt idx="46">
                  <c:v>3.9791998863220202</c:v>
                </c:pt>
                <c:pt idx="47">
                  <c:v>2.9779000282287602</c:v>
                </c:pt>
                <c:pt idx="48">
                  <c:v>2.7418999671936</c:v>
                </c:pt>
                <c:pt idx="49">
                  <c:v>2.7039999961853001</c:v>
                </c:pt>
                <c:pt idx="50">
                  <c:v>3.5074000358581499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7DA-42E4-85C9-00623376422D}"/>
            </c:ext>
          </c:extLst>
        </c:ser>
        <c:ser>
          <c:idx val="5"/>
          <c:order val="5"/>
          <c:tx>
            <c:strRef>
              <c:f>Data!$A$7</c:f>
              <c:strCache>
                <c:ptCount val="1"/>
                <c:pt idx="0">
                  <c:v>Noregur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Data!$B$1:$AZ$1</c:f>
              <c:strCache>
                <c:ptCount val="51"/>
                <c:pt idx="0">
                  <c:v>1969</c:v>
                </c:pt>
                <c:pt idx="1">
                  <c:v>1970</c:v>
                </c:pt>
                <c:pt idx="2">
                  <c:v>1971</c:v>
                </c:pt>
                <c:pt idx="3">
                  <c:v>1972</c:v>
                </c:pt>
                <c:pt idx="4">
                  <c:v>1973</c:v>
                </c:pt>
                <c:pt idx="5">
                  <c:v>1974</c:v>
                </c:pt>
                <c:pt idx="6">
                  <c:v>1975</c:v>
                </c:pt>
                <c:pt idx="7">
                  <c:v>1976</c:v>
                </c:pt>
                <c:pt idx="8">
                  <c:v>1977</c:v>
                </c:pt>
                <c:pt idx="9">
                  <c:v>1978</c:v>
                </c:pt>
                <c:pt idx="10">
                  <c:v>1979</c:v>
                </c:pt>
                <c:pt idx="11">
                  <c:v>1980</c:v>
                </c:pt>
                <c:pt idx="12">
                  <c:v>1981</c:v>
                </c:pt>
                <c:pt idx="13">
                  <c:v>1982</c:v>
                </c:pt>
                <c:pt idx="14">
                  <c:v>1983</c:v>
                </c:pt>
                <c:pt idx="15">
                  <c:v>1984</c:v>
                </c:pt>
                <c:pt idx="16">
                  <c:v>1985</c:v>
                </c:pt>
                <c:pt idx="17">
                  <c:v>1986</c:v>
                </c:pt>
                <c:pt idx="18">
                  <c:v>1987</c:v>
                </c:pt>
                <c:pt idx="19">
                  <c:v>1988</c:v>
                </c:pt>
                <c:pt idx="20">
                  <c:v>1989</c:v>
                </c:pt>
                <c:pt idx="21">
                  <c:v>1990</c:v>
                </c:pt>
                <c:pt idx="22">
                  <c:v>1991</c:v>
                </c:pt>
                <c:pt idx="23">
                  <c:v>1992</c:v>
                </c:pt>
                <c:pt idx="24">
                  <c:v>1993</c:v>
                </c:pt>
                <c:pt idx="25">
                  <c:v>1994</c:v>
                </c:pt>
                <c:pt idx="26">
                  <c:v>1995</c:v>
                </c:pt>
                <c:pt idx="27">
                  <c:v>1996</c:v>
                </c:pt>
                <c:pt idx="28">
                  <c:v>1997</c:v>
                </c:pt>
                <c:pt idx="29">
                  <c:v>1998</c:v>
                </c:pt>
                <c:pt idx="30">
                  <c:v>1999</c:v>
                </c:pt>
                <c:pt idx="31">
                  <c:v>2000</c:v>
                </c:pt>
                <c:pt idx="32">
                  <c:v>2001</c:v>
                </c:pt>
                <c:pt idx="33">
                  <c:v>2002</c:v>
                </c:pt>
                <c:pt idx="34">
                  <c:v>2003</c:v>
                </c:pt>
                <c:pt idx="35">
                  <c:v>2004</c:v>
                </c:pt>
                <c:pt idx="36">
                  <c:v>2005</c:v>
                </c:pt>
                <c:pt idx="37">
                  <c:v>2006</c:v>
                </c:pt>
                <c:pt idx="38">
                  <c:v>2007</c:v>
                </c:pt>
                <c:pt idx="39">
                  <c:v>2008</c:v>
                </c:pt>
                <c:pt idx="40">
                  <c:v>2009</c:v>
                </c:pt>
                <c:pt idx="41">
                  <c:v>2010</c:v>
                </c:pt>
                <c:pt idx="42">
                  <c:v>2011</c:v>
                </c:pt>
                <c:pt idx="43">
                  <c:v>2012</c:v>
                </c:pt>
                <c:pt idx="44">
                  <c:v>2013</c:v>
                </c:pt>
                <c:pt idx="45">
                  <c:v>2014</c:v>
                </c:pt>
                <c:pt idx="46">
                  <c:v>2015</c:v>
                </c:pt>
                <c:pt idx="47">
                  <c:v>2016</c:v>
                </c:pt>
                <c:pt idx="48">
                  <c:v>2017</c:v>
                </c:pt>
                <c:pt idx="49">
                  <c:v>2018</c:v>
                </c:pt>
                <c:pt idx="50">
                  <c:v>2019</c:v>
                </c:pt>
              </c:strCache>
            </c:strRef>
          </c:cat>
          <c:val>
            <c:numRef>
              <c:f>Data!$B$7:$AZ$7</c:f>
              <c:numCache>
                <c:formatCode>General</c:formatCode>
                <c:ptCount val="51"/>
                <c:pt idx="3">
                  <c:v>1.66999995708466</c:v>
                </c:pt>
                <c:pt idx="4">
                  <c:v>1.54999995231628</c:v>
                </c:pt>
                <c:pt idx="5">
                  <c:v>1.4800000190734901</c:v>
                </c:pt>
                <c:pt idx="6">
                  <c:v>2.28999996185303</c:v>
                </c:pt>
                <c:pt idx="7">
                  <c:v>1.7599999904632599</c:v>
                </c:pt>
                <c:pt idx="8">
                  <c:v>1.46000003814697</c:v>
                </c:pt>
                <c:pt idx="9">
                  <c:v>1.79999995231628</c:v>
                </c:pt>
                <c:pt idx="10">
                  <c:v>1.9900000095367401</c:v>
                </c:pt>
                <c:pt idx="11">
                  <c:v>1.6499999761581401</c:v>
                </c:pt>
                <c:pt idx="12">
                  <c:v>2.0299999713897701</c:v>
                </c:pt>
                <c:pt idx="13">
                  <c:v>1.70000004768372</c:v>
                </c:pt>
                <c:pt idx="14">
                  <c:v>2.03999996185303</c:v>
                </c:pt>
                <c:pt idx="15">
                  <c:v>2.9000000953674299</c:v>
                </c:pt>
                <c:pt idx="16">
                  <c:v>2.3199999332428001</c:v>
                </c:pt>
                <c:pt idx="17">
                  <c:v>1.78999996185303</c:v>
                </c:pt>
                <c:pt idx="18">
                  <c:v>2.0299999713897701</c:v>
                </c:pt>
                <c:pt idx="19">
                  <c:v>3.0199999809265101</c:v>
                </c:pt>
                <c:pt idx="20">
                  <c:v>4.8299999237060502</c:v>
                </c:pt>
                <c:pt idx="21">
                  <c:v>5.2610001564025897</c:v>
                </c:pt>
                <c:pt idx="22">
                  <c:v>5.40700006484985</c:v>
                </c:pt>
                <c:pt idx="23">
                  <c:v>5.9099998474121103</c:v>
                </c:pt>
                <c:pt idx="24">
                  <c:v>5.9650001525878897</c:v>
                </c:pt>
                <c:pt idx="25">
                  <c:v>5.34899997711182</c:v>
                </c:pt>
                <c:pt idx="26">
                  <c:v>6.3073000907897896</c:v>
                </c:pt>
                <c:pt idx="27">
                  <c:v>5.0357999801635698</c:v>
                </c:pt>
                <c:pt idx="28">
                  <c:v>4.6866998672485396</c:v>
                </c:pt>
                <c:pt idx="29">
                  <c:v>3.7369000911712602</c:v>
                </c:pt>
                <c:pt idx="30">
                  <c:v>3.24659991264343</c:v>
                </c:pt>
                <c:pt idx="31">
                  <c:v>3.4579000473022501</c:v>
                </c:pt>
                <c:pt idx="32">
                  <c:v>3.7383000850677499</c:v>
                </c:pt>
                <c:pt idx="33">
                  <c:v>4.0219001770019496</c:v>
                </c:pt>
                <c:pt idx="34">
                  <c:v>4.2206001281738299</c:v>
                </c:pt>
                <c:pt idx="35">
                  <c:v>4.2562999725341797</c:v>
                </c:pt>
                <c:pt idx="36">
                  <c:v>4.3807001113891602</c:v>
                </c:pt>
                <c:pt idx="37">
                  <c:v>3.3986001014709499</c:v>
                </c:pt>
                <c:pt idx="38">
                  <c:v>2.4934000968933101</c:v>
                </c:pt>
                <c:pt idx="39">
                  <c:v>2.5499000549316402</c:v>
                </c:pt>
                <c:pt idx="40">
                  <c:v>3.1029000282287602</c:v>
                </c:pt>
                <c:pt idx="41">
                  <c:v>3.5213999748229998</c:v>
                </c:pt>
                <c:pt idx="42">
                  <c:v>3.2149000167846702</c:v>
                </c:pt>
                <c:pt idx="43">
                  <c:v>3.1228001117706299</c:v>
                </c:pt>
                <c:pt idx="44">
                  <c:v>3.4230999946594198</c:v>
                </c:pt>
                <c:pt idx="45">
                  <c:v>3.4837999343872101</c:v>
                </c:pt>
                <c:pt idx="46">
                  <c:v>4.2958998680114702</c:v>
                </c:pt>
                <c:pt idx="47">
                  <c:v>4.6788997650146502</c:v>
                </c:pt>
                <c:pt idx="48">
                  <c:v>4.1620998382568404</c:v>
                </c:pt>
                <c:pt idx="49">
                  <c:v>3.79970002174377</c:v>
                </c:pt>
                <c:pt idx="50">
                  <c:v>3.6872000694274898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7DA-42E4-85C9-00623376422D}"/>
            </c:ext>
          </c:extLst>
        </c:ser>
        <c:ser>
          <c:idx val="6"/>
          <c:order val="6"/>
          <c:tx>
            <c:strRef>
              <c:f>Data!$A$8</c:f>
              <c:strCache>
                <c:ptCount val="1"/>
                <c:pt idx="0">
                  <c:v>Spánn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Data!$B$1:$AZ$1</c:f>
              <c:strCache>
                <c:ptCount val="51"/>
                <c:pt idx="0">
                  <c:v>1969</c:v>
                </c:pt>
                <c:pt idx="1">
                  <c:v>1970</c:v>
                </c:pt>
                <c:pt idx="2">
                  <c:v>1971</c:v>
                </c:pt>
                <c:pt idx="3">
                  <c:v>1972</c:v>
                </c:pt>
                <c:pt idx="4">
                  <c:v>1973</c:v>
                </c:pt>
                <c:pt idx="5">
                  <c:v>1974</c:v>
                </c:pt>
                <c:pt idx="6">
                  <c:v>1975</c:v>
                </c:pt>
                <c:pt idx="7">
                  <c:v>1976</c:v>
                </c:pt>
                <c:pt idx="8">
                  <c:v>1977</c:v>
                </c:pt>
                <c:pt idx="9">
                  <c:v>1978</c:v>
                </c:pt>
                <c:pt idx="10">
                  <c:v>1979</c:v>
                </c:pt>
                <c:pt idx="11">
                  <c:v>1980</c:v>
                </c:pt>
                <c:pt idx="12">
                  <c:v>1981</c:v>
                </c:pt>
                <c:pt idx="13">
                  <c:v>1982</c:v>
                </c:pt>
                <c:pt idx="14">
                  <c:v>1983</c:v>
                </c:pt>
                <c:pt idx="15">
                  <c:v>1984</c:v>
                </c:pt>
                <c:pt idx="16">
                  <c:v>1985</c:v>
                </c:pt>
                <c:pt idx="17">
                  <c:v>1986</c:v>
                </c:pt>
                <c:pt idx="18">
                  <c:v>1987</c:v>
                </c:pt>
                <c:pt idx="19">
                  <c:v>1988</c:v>
                </c:pt>
                <c:pt idx="20">
                  <c:v>1989</c:v>
                </c:pt>
                <c:pt idx="21">
                  <c:v>1990</c:v>
                </c:pt>
                <c:pt idx="22">
                  <c:v>1991</c:v>
                </c:pt>
                <c:pt idx="23">
                  <c:v>1992</c:v>
                </c:pt>
                <c:pt idx="24">
                  <c:v>1993</c:v>
                </c:pt>
                <c:pt idx="25">
                  <c:v>1994</c:v>
                </c:pt>
                <c:pt idx="26">
                  <c:v>1995</c:v>
                </c:pt>
                <c:pt idx="27">
                  <c:v>1996</c:v>
                </c:pt>
                <c:pt idx="28">
                  <c:v>1997</c:v>
                </c:pt>
                <c:pt idx="29">
                  <c:v>1998</c:v>
                </c:pt>
                <c:pt idx="30">
                  <c:v>1999</c:v>
                </c:pt>
                <c:pt idx="31">
                  <c:v>2000</c:v>
                </c:pt>
                <c:pt idx="32">
                  <c:v>2001</c:v>
                </c:pt>
                <c:pt idx="33">
                  <c:v>2002</c:v>
                </c:pt>
                <c:pt idx="34">
                  <c:v>2003</c:v>
                </c:pt>
                <c:pt idx="35">
                  <c:v>2004</c:v>
                </c:pt>
                <c:pt idx="36">
                  <c:v>2005</c:v>
                </c:pt>
                <c:pt idx="37">
                  <c:v>2006</c:v>
                </c:pt>
                <c:pt idx="38">
                  <c:v>2007</c:v>
                </c:pt>
                <c:pt idx="39">
                  <c:v>2008</c:v>
                </c:pt>
                <c:pt idx="40">
                  <c:v>2009</c:v>
                </c:pt>
                <c:pt idx="41">
                  <c:v>2010</c:v>
                </c:pt>
                <c:pt idx="42">
                  <c:v>2011</c:v>
                </c:pt>
                <c:pt idx="43">
                  <c:v>2012</c:v>
                </c:pt>
                <c:pt idx="44">
                  <c:v>2013</c:v>
                </c:pt>
                <c:pt idx="45">
                  <c:v>2014</c:v>
                </c:pt>
                <c:pt idx="46">
                  <c:v>2015</c:v>
                </c:pt>
                <c:pt idx="47">
                  <c:v>2016</c:v>
                </c:pt>
                <c:pt idx="48">
                  <c:v>2017</c:v>
                </c:pt>
                <c:pt idx="49">
                  <c:v>2018</c:v>
                </c:pt>
                <c:pt idx="50">
                  <c:v>2019</c:v>
                </c:pt>
              </c:strCache>
            </c:strRef>
          </c:cat>
          <c:val>
            <c:numRef>
              <c:f>Data!$B$8:$AZ$8</c:f>
              <c:numCache>
                <c:formatCode>General</c:formatCode>
                <c:ptCount val="51"/>
                <c:pt idx="0">
                  <c:v>1.29999995231628</c:v>
                </c:pt>
                <c:pt idx="1">
                  <c:v>1.1000000238418599</c:v>
                </c:pt>
                <c:pt idx="2">
                  <c:v>1.5</c:v>
                </c:pt>
                <c:pt idx="3">
                  <c:v>1.5</c:v>
                </c:pt>
                <c:pt idx="4">
                  <c:v>2.4900000095367401</c:v>
                </c:pt>
                <c:pt idx="5">
                  <c:v>3.03999996185303</c:v>
                </c:pt>
                <c:pt idx="6">
                  <c:v>4.8000001907348597</c:v>
                </c:pt>
                <c:pt idx="7">
                  <c:v>2.9000000953674299</c:v>
                </c:pt>
                <c:pt idx="8">
                  <c:v>5.1999998092651403</c:v>
                </c:pt>
                <c:pt idx="9">
                  <c:v>6.9699997901916504</c:v>
                </c:pt>
                <c:pt idx="10">
                  <c:v>8.6099996566772496</c:v>
                </c:pt>
                <c:pt idx="11">
                  <c:v>11.3999996185303</c:v>
                </c:pt>
                <c:pt idx="12">
                  <c:v>14.170000076293899</c:v>
                </c:pt>
                <c:pt idx="13">
                  <c:v>16</c:v>
                </c:pt>
                <c:pt idx="14">
                  <c:v>17.4899997711182</c:v>
                </c:pt>
                <c:pt idx="15">
                  <c:v>20.25</c:v>
                </c:pt>
                <c:pt idx="16">
                  <c:v>21.639999389648398</c:v>
                </c:pt>
                <c:pt idx="17">
                  <c:v>21.2586994171143</c:v>
                </c:pt>
                <c:pt idx="18">
                  <c:v>20.6068000793457</c:v>
                </c:pt>
                <c:pt idx="19">
                  <c:v>19.853399276733398</c:v>
                </c:pt>
                <c:pt idx="20">
                  <c:v>17.331100463867202</c:v>
                </c:pt>
                <c:pt idx="21">
                  <c:v>16.272499084472699</c:v>
                </c:pt>
                <c:pt idx="22">
                  <c:v>15.928500175476101</c:v>
                </c:pt>
                <c:pt idx="23">
                  <c:v>17.701499938964801</c:v>
                </c:pt>
                <c:pt idx="24">
                  <c:v>22.160600662231399</c:v>
                </c:pt>
                <c:pt idx="25">
                  <c:v>24.2087001800537</c:v>
                </c:pt>
                <c:pt idx="26">
                  <c:v>22.674800872802699</c:v>
                </c:pt>
                <c:pt idx="27">
                  <c:v>22.141899108886701</c:v>
                </c:pt>
                <c:pt idx="28">
                  <c:v>20.6975994110107</c:v>
                </c:pt>
                <c:pt idx="29">
                  <c:v>18.673599243164102</c:v>
                </c:pt>
                <c:pt idx="30">
                  <c:v>15.4756002426147</c:v>
                </c:pt>
                <c:pt idx="31">
                  <c:v>13.785200119018601</c:v>
                </c:pt>
                <c:pt idx="32">
                  <c:v>10.347900390625</c:v>
                </c:pt>
                <c:pt idx="33">
                  <c:v>11.146100044250501</c:v>
                </c:pt>
                <c:pt idx="34">
                  <c:v>11.283399581909199</c:v>
                </c:pt>
                <c:pt idx="35">
                  <c:v>11.0902004241943</c:v>
                </c:pt>
                <c:pt idx="36">
                  <c:v>9.14630031585693</c:v>
                </c:pt>
                <c:pt idx="37">
                  <c:v>8.4521999359130895</c:v>
                </c:pt>
                <c:pt idx="38">
                  <c:v>8.2320995330810494</c:v>
                </c:pt>
                <c:pt idx="39">
                  <c:v>11.2545003890991</c:v>
                </c:pt>
                <c:pt idx="40">
                  <c:v>17.8567008972168</c:v>
                </c:pt>
                <c:pt idx="41">
                  <c:v>19.859699249267599</c:v>
                </c:pt>
                <c:pt idx="42">
                  <c:v>21.390499114990199</c:v>
                </c:pt>
                <c:pt idx="43">
                  <c:v>24.7872009277344</c:v>
                </c:pt>
                <c:pt idx="44">
                  <c:v>26.093599319458001</c:v>
                </c:pt>
                <c:pt idx="45">
                  <c:v>24.441299438476602</c:v>
                </c:pt>
                <c:pt idx="46">
                  <c:v>22.057300567626999</c:v>
                </c:pt>
                <c:pt idx="47">
                  <c:v>19.634700775146499</c:v>
                </c:pt>
                <c:pt idx="48">
                  <c:v>17.2236003875732</c:v>
                </c:pt>
                <c:pt idx="49">
                  <c:v>15.2546997070313</c:v>
                </c:pt>
                <c:pt idx="50">
                  <c:v>14.104200363159199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47DA-42E4-85C9-00623376422D}"/>
            </c:ext>
          </c:extLst>
        </c:ser>
        <c:ser>
          <c:idx val="7"/>
          <c:order val="7"/>
          <c:tx>
            <c:strRef>
              <c:f>Data!$A$9</c:f>
              <c:strCache>
                <c:ptCount val="1"/>
                <c:pt idx="0">
                  <c:v>Þýzkaland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Data!$B$1:$AZ$1</c:f>
              <c:strCache>
                <c:ptCount val="51"/>
                <c:pt idx="0">
                  <c:v>1969</c:v>
                </c:pt>
                <c:pt idx="1">
                  <c:v>1970</c:v>
                </c:pt>
                <c:pt idx="2">
                  <c:v>1971</c:v>
                </c:pt>
                <c:pt idx="3">
                  <c:v>1972</c:v>
                </c:pt>
                <c:pt idx="4">
                  <c:v>1973</c:v>
                </c:pt>
                <c:pt idx="5">
                  <c:v>1974</c:v>
                </c:pt>
                <c:pt idx="6">
                  <c:v>1975</c:v>
                </c:pt>
                <c:pt idx="7">
                  <c:v>1976</c:v>
                </c:pt>
                <c:pt idx="8">
                  <c:v>1977</c:v>
                </c:pt>
                <c:pt idx="9">
                  <c:v>1978</c:v>
                </c:pt>
                <c:pt idx="10">
                  <c:v>1979</c:v>
                </c:pt>
                <c:pt idx="11">
                  <c:v>1980</c:v>
                </c:pt>
                <c:pt idx="12">
                  <c:v>1981</c:v>
                </c:pt>
                <c:pt idx="13">
                  <c:v>1982</c:v>
                </c:pt>
                <c:pt idx="14">
                  <c:v>1983</c:v>
                </c:pt>
                <c:pt idx="15">
                  <c:v>1984</c:v>
                </c:pt>
                <c:pt idx="16">
                  <c:v>1985</c:v>
                </c:pt>
                <c:pt idx="17">
                  <c:v>1986</c:v>
                </c:pt>
                <c:pt idx="18">
                  <c:v>1987</c:v>
                </c:pt>
                <c:pt idx="19">
                  <c:v>1988</c:v>
                </c:pt>
                <c:pt idx="20">
                  <c:v>1989</c:v>
                </c:pt>
                <c:pt idx="21">
                  <c:v>1990</c:v>
                </c:pt>
                <c:pt idx="22">
                  <c:v>1991</c:v>
                </c:pt>
                <c:pt idx="23">
                  <c:v>1992</c:v>
                </c:pt>
                <c:pt idx="24">
                  <c:v>1993</c:v>
                </c:pt>
                <c:pt idx="25">
                  <c:v>1994</c:v>
                </c:pt>
                <c:pt idx="26">
                  <c:v>1995</c:v>
                </c:pt>
                <c:pt idx="27">
                  <c:v>1996</c:v>
                </c:pt>
                <c:pt idx="28">
                  <c:v>1997</c:v>
                </c:pt>
                <c:pt idx="29">
                  <c:v>1998</c:v>
                </c:pt>
                <c:pt idx="30">
                  <c:v>1999</c:v>
                </c:pt>
                <c:pt idx="31">
                  <c:v>2000</c:v>
                </c:pt>
                <c:pt idx="32">
                  <c:v>2001</c:v>
                </c:pt>
                <c:pt idx="33">
                  <c:v>2002</c:v>
                </c:pt>
                <c:pt idx="34">
                  <c:v>2003</c:v>
                </c:pt>
                <c:pt idx="35">
                  <c:v>2004</c:v>
                </c:pt>
                <c:pt idx="36">
                  <c:v>2005</c:v>
                </c:pt>
                <c:pt idx="37">
                  <c:v>2006</c:v>
                </c:pt>
                <c:pt idx="38">
                  <c:v>2007</c:v>
                </c:pt>
                <c:pt idx="39">
                  <c:v>2008</c:v>
                </c:pt>
                <c:pt idx="40">
                  <c:v>2009</c:v>
                </c:pt>
                <c:pt idx="41">
                  <c:v>2010</c:v>
                </c:pt>
                <c:pt idx="42">
                  <c:v>2011</c:v>
                </c:pt>
                <c:pt idx="43">
                  <c:v>2012</c:v>
                </c:pt>
                <c:pt idx="44">
                  <c:v>2013</c:v>
                </c:pt>
                <c:pt idx="45">
                  <c:v>2014</c:v>
                </c:pt>
                <c:pt idx="46">
                  <c:v>2015</c:v>
                </c:pt>
                <c:pt idx="47">
                  <c:v>2016</c:v>
                </c:pt>
                <c:pt idx="48">
                  <c:v>2017</c:v>
                </c:pt>
                <c:pt idx="49">
                  <c:v>2018</c:v>
                </c:pt>
                <c:pt idx="50">
                  <c:v>2019</c:v>
                </c:pt>
              </c:strCache>
            </c:strRef>
          </c:cat>
          <c:val>
            <c:numRef>
              <c:f>Data!$B$9:$AZ$9</c:f>
              <c:numCache>
                <c:formatCode>General</c:formatCode>
                <c:ptCount val="51"/>
                <c:pt idx="14">
                  <c:v>6.4493999481201199</c:v>
                </c:pt>
                <c:pt idx="15">
                  <c:v>6.6746997833251998</c:v>
                </c:pt>
                <c:pt idx="16">
                  <c:v>6.87489986419678</c:v>
                </c:pt>
                <c:pt idx="17">
                  <c:v>6.6100001335143999</c:v>
                </c:pt>
                <c:pt idx="18">
                  <c:v>6.8164000511169398</c:v>
                </c:pt>
                <c:pt idx="19">
                  <c:v>6.3186001777648899</c:v>
                </c:pt>
                <c:pt idx="20">
                  <c:v>5.7056999206543004</c:v>
                </c:pt>
                <c:pt idx="21">
                  <c:v>4.8902997970581099</c:v>
                </c:pt>
                <c:pt idx="22">
                  <c:v>5.31720018386841</c:v>
                </c:pt>
                <c:pt idx="23">
                  <c:v>6.3232998847961399</c:v>
                </c:pt>
                <c:pt idx="24">
                  <c:v>7.6753001213073704</c:v>
                </c:pt>
                <c:pt idx="25">
                  <c:v>8.7279996871948207</c:v>
                </c:pt>
                <c:pt idx="26">
                  <c:v>8.1584997177124006</c:v>
                </c:pt>
                <c:pt idx="27">
                  <c:v>8.8247003555297905</c:v>
                </c:pt>
                <c:pt idx="28">
                  <c:v>9.8631000518798793</c:v>
                </c:pt>
                <c:pt idx="29">
                  <c:v>9.7882995605468803</c:v>
                </c:pt>
                <c:pt idx="30">
                  <c:v>8.8549995422363299</c:v>
                </c:pt>
                <c:pt idx="31">
                  <c:v>7.9173002243042001</c:v>
                </c:pt>
                <c:pt idx="32">
                  <c:v>7.7726998329162598</c:v>
                </c:pt>
                <c:pt idx="33">
                  <c:v>8.4819002151489293</c:v>
                </c:pt>
                <c:pt idx="34">
                  <c:v>9.7790002822875994</c:v>
                </c:pt>
                <c:pt idx="35">
                  <c:v>10.7266998291016</c:v>
                </c:pt>
                <c:pt idx="36">
                  <c:v>11.166700363159199</c:v>
                </c:pt>
                <c:pt idx="37">
                  <c:v>10.250200271606399</c:v>
                </c:pt>
                <c:pt idx="38">
                  <c:v>8.6583003997802699</c:v>
                </c:pt>
                <c:pt idx="39">
                  <c:v>7.5244998931884801</c:v>
                </c:pt>
                <c:pt idx="40">
                  <c:v>7.7416000366210902</c:v>
                </c:pt>
                <c:pt idx="41">
                  <c:v>6.9664001464843803</c:v>
                </c:pt>
                <c:pt idx="42">
                  <c:v>5.8243999481201199</c:v>
                </c:pt>
                <c:pt idx="43">
                  <c:v>5.3793997764587402</c:v>
                </c:pt>
                <c:pt idx="44">
                  <c:v>5.2305998802185103</c:v>
                </c:pt>
                <c:pt idx="45">
                  <c:v>4.9805998802185103</c:v>
                </c:pt>
                <c:pt idx="46">
                  <c:v>4.6241998672485396</c:v>
                </c:pt>
                <c:pt idx="47">
                  <c:v>4.1217999458312997</c:v>
                </c:pt>
                <c:pt idx="48">
                  <c:v>3.7455000877380402</c:v>
                </c:pt>
                <c:pt idx="49">
                  <c:v>3.3835000991821298</c:v>
                </c:pt>
                <c:pt idx="50">
                  <c:v>3.13910007476807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47DA-42E4-85C9-0062337642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94049215"/>
        <c:axId val="157298943"/>
      </c:lineChart>
      <c:catAx>
        <c:axId val="6940492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474A81"/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57298943"/>
        <c:crosses val="autoZero"/>
        <c:auto val="1"/>
        <c:lblAlgn val="ctr"/>
        <c:lblOffset val="100"/>
        <c:noMultiLvlLbl val="0"/>
      </c:catAx>
      <c:valAx>
        <c:axId val="1572989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474A81"/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6940492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5502290154907109E-2"/>
          <c:y val="3.7452610090405368E-2"/>
          <c:w val="0.17533516031084348"/>
          <c:h val="0.542794303489841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rgbClr val="474A81"/>
              </a:solidFill>
              <a:latin typeface="+mn-lt"/>
              <a:ea typeface="+mn-ea"/>
              <a:cs typeface="+mn-cs"/>
            </a:defRPr>
          </a:pPr>
          <a:endParaRPr lang="is-I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Sheet4!$B$1</c:f>
              <c:strCache>
                <c:ptCount val="1"/>
                <c:pt idx="0">
                  <c:v>Atvinnuleysi</c:v>
                </c:pt>
              </c:strCache>
            </c:strRef>
          </c:tx>
          <c:spPr>
            <a:ln w="508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Sheet4!$A$2:$A$62</c:f>
              <c:strCache>
                <c:ptCount val="61"/>
                <c:pt idx="0">
                  <c:v>1957</c:v>
                </c:pt>
                <c:pt idx="1">
                  <c:v>1958</c:v>
                </c:pt>
                <c:pt idx="2">
                  <c:v>1959</c:v>
                </c:pt>
                <c:pt idx="3">
                  <c:v>1960</c:v>
                </c:pt>
                <c:pt idx="4">
                  <c:v>1961</c:v>
                </c:pt>
                <c:pt idx="5">
                  <c:v>1962</c:v>
                </c:pt>
                <c:pt idx="6">
                  <c:v>1963</c:v>
                </c:pt>
                <c:pt idx="7">
                  <c:v>1964</c:v>
                </c:pt>
                <c:pt idx="8">
                  <c:v>1965</c:v>
                </c:pt>
                <c:pt idx="9">
                  <c:v>1966</c:v>
                </c:pt>
                <c:pt idx="10">
                  <c:v>1967</c:v>
                </c:pt>
                <c:pt idx="11">
                  <c:v>1968</c:v>
                </c:pt>
                <c:pt idx="12">
                  <c:v>1969</c:v>
                </c:pt>
                <c:pt idx="13">
                  <c:v>1970</c:v>
                </c:pt>
                <c:pt idx="14">
                  <c:v>1971</c:v>
                </c:pt>
                <c:pt idx="15">
                  <c:v>1972</c:v>
                </c:pt>
                <c:pt idx="16">
                  <c:v>1973</c:v>
                </c:pt>
                <c:pt idx="17">
                  <c:v>1974</c:v>
                </c:pt>
                <c:pt idx="18">
                  <c:v>1975</c:v>
                </c:pt>
                <c:pt idx="19">
                  <c:v>1976</c:v>
                </c:pt>
                <c:pt idx="20">
                  <c:v>1977</c:v>
                </c:pt>
                <c:pt idx="21">
                  <c:v>1978</c:v>
                </c:pt>
                <c:pt idx="22">
                  <c:v>1979</c:v>
                </c:pt>
                <c:pt idx="23">
                  <c:v>1980</c:v>
                </c:pt>
                <c:pt idx="24">
                  <c:v>1981</c:v>
                </c:pt>
                <c:pt idx="25">
                  <c:v>1982</c:v>
                </c:pt>
                <c:pt idx="26">
                  <c:v>1983</c:v>
                </c:pt>
                <c:pt idx="27">
                  <c:v>1984</c:v>
                </c:pt>
                <c:pt idx="28">
                  <c:v>1985</c:v>
                </c:pt>
                <c:pt idx="29">
                  <c:v>1986</c:v>
                </c:pt>
                <c:pt idx="30">
                  <c:v>1987</c:v>
                </c:pt>
                <c:pt idx="31">
                  <c:v>1988</c:v>
                </c:pt>
                <c:pt idx="32">
                  <c:v>1989</c:v>
                </c:pt>
                <c:pt idx="33">
                  <c:v>1990</c:v>
                </c:pt>
                <c:pt idx="34">
                  <c:v>1991</c:v>
                </c:pt>
                <c:pt idx="35">
                  <c:v>1992</c:v>
                </c:pt>
                <c:pt idx="36">
                  <c:v>1993</c:v>
                </c:pt>
                <c:pt idx="37">
                  <c:v>1994</c:v>
                </c:pt>
                <c:pt idx="38">
                  <c:v>1995</c:v>
                </c:pt>
                <c:pt idx="39">
                  <c:v>1996</c:v>
                </c:pt>
                <c:pt idx="40">
                  <c:v>1997</c:v>
                </c:pt>
                <c:pt idx="41">
                  <c:v>1998</c:v>
                </c:pt>
                <c:pt idx="42">
                  <c:v>1999</c:v>
                </c:pt>
                <c:pt idx="43">
                  <c:v>2000</c:v>
                </c:pt>
                <c:pt idx="44">
                  <c:v>2001</c:v>
                </c:pt>
                <c:pt idx="45">
                  <c:v>2002</c:v>
                </c:pt>
                <c:pt idx="46">
                  <c:v>2003</c:v>
                </c:pt>
                <c:pt idx="47">
                  <c:v>2004</c:v>
                </c:pt>
                <c:pt idx="48">
                  <c:v>2005</c:v>
                </c:pt>
                <c:pt idx="49">
                  <c:v>2006</c:v>
                </c:pt>
                <c:pt idx="50">
                  <c:v>2007</c:v>
                </c:pt>
                <c:pt idx="51">
                  <c:v>2008</c:v>
                </c:pt>
                <c:pt idx="52">
                  <c:v>2009</c:v>
                </c:pt>
                <c:pt idx="53">
                  <c:v>2010</c:v>
                </c:pt>
                <c:pt idx="54">
                  <c:v>2011</c:v>
                </c:pt>
                <c:pt idx="55">
                  <c:v>2012</c:v>
                </c:pt>
                <c:pt idx="56">
                  <c:v>2013</c:v>
                </c:pt>
                <c:pt idx="57">
                  <c:v>2014</c:v>
                </c:pt>
                <c:pt idx="58">
                  <c:v>2015</c:v>
                </c:pt>
                <c:pt idx="59">
                  <c:v>2016</c:v>
                </c:pt>
                <c:pt idx="60">
                  <c:v>2017</c:v>
                </c:pt>
              </c:strCache>
            </c:strRef>
          </c:cat>
          <c:val>
            <c:numRef>
              <c:f>Sheet4!$B$2:$B$62</c:f>
              <c:numCache>
                <c:formatCode>0.0</c:formatCode>
                <c:ptCount val="61"/>
                <c:pt idx="0">
                  <c:v>0.18</c:v>
                </c:pt>
                <c:pt idx="1">
                  <c:v>0.24</c:v>
                </c:pt>
                <c:pt idx="2">
                  <c:v>0.33</c:v>
                </c:pt>
                <c:pt idx="3">
                  <c:v>0.24</c:v>
                </c:pt>
                <c:pt idx="4">
                  <c:v>0.25</c:v>
                </c:pt>
                <c:pt idx="5">
                  <c:v>0.15</c:v>
                </c:pt>
                <c:pt idx="6">
                  <c:v>0.06</c:v>
                </c:pt>
                <c:pt idx="7">
                  <c:v>0.08</c:v>
                </c:pt>
                <c:pt idx="8">
                  <c:v>0.18</c:v>
                </c:pt>
                <c:pt idx="9">
                  <c:v>0.18</c:v>
                </c:pt>
                <c:pt idx="10">
                  <c:v>0.36</c:v>
                </c:pt>
                <c:pt idx="11">
                  <c:v>1.27</c:v>
                </c:pt>
                <c:pt idx="12">
                  <c:v>2.5099999999999998</c:v>
                </c:pt>
                <c:pt idx="13">
                  <c:v>1.29</c:v>
                </c:pt>
                <c:pt idx="14">
                  <c:v>0.65</c:v>
                </c:pt>
                <c:pt idx="15">
                  <c:v>0.5</c:v>
                </c:pt>
                <c:pt idx="16">
                  <c:v>0.4</c:v>
                </c:pt>
                <c:pt idx="17">
                  <c:v>0.39</c:v>
                </c:pt>
                <c:pt idx="18">
                  <c:v>0.47</c:v>
                </c:pt>
                <c:pt idx="19">
                  <c:v>0.49</c:v>
                </c:pt>
                <c:pt idx="20">
                  <c:v>0.28999999999999998</c:v>
                </c:pt>
                <c:pt idx="21">
                  <c:v>0.34</c:v>
                </c:pt>
                <c:pt idx="22">
                  <c:v>0.37</c:v>
                </c:pt>
                <c:pt idx="23">
                  <c:v>0.31</c:v>
                </c:pt>
                <c:pt idx="24">
                  <c:v>0.37</c:v>
                </c:pt>
                <c:pt idx="25">
                  <c:v>0.67</c:v>
                </c:pt>
                <c:pt idx="26">
                  <c:v>1.02</c:v>
                </c:pt>
                <c:pt idx="27">
                  <c:v>1.25</c:v>
                </c:pt>
                <c:pt idx="28">
                  <c:v>0.91</c:v>
                </c:pt>
                <c:pt idx="29">
                  <c:v>0.66</c:v>
                </c:pt>
                <c:pt idx="30">
                  <c:v>0.44</c:v>
                </c:pt>
                <c:pt idx="31">
                  <c:v>0.64</c:v>
                </c:pt>
                <c:pt idx="32">
                  <c:v>1.66</c:v>
                </c:pt>
                <c:pt idx="33">
                  <c:v>1.77</c:v>
                </c:pt>
                <c:pt idx="34">
                  <c:v>1.5</c:v>
                </c:pt>
                <c:pt idx="35">
                  <c:v>3.05</c:v>
                </c:pt>
                <c:pt idx="36">
                  <c:v>4.3899999999999997</c:v>
                </c:pt>
                <c:pt idx="37">
                  <c:v>4.82</c:v>
                </c:pt>
                <c:pt idx="38">
                  <c:v>5.0199999999999996</c:v>
                </c:pt>
                <c:pt idx="39">
                  <c:v>4.37</c:v>
                </c:pt>
                <c:pt idx="40">
                  <c:v>3.9</c:v>
                </c:pt>
                <c:pt idx="41">
                  <c:v>2.77</c:v>
                </c:pt>
                <c:pt idx="42">
                  <c:v>1.87</c:v>
                </c:pt>
                <c:pt idx="43">
                  <c:v>1.33</c:v>
                </c:pt>
                <c:pt idx="44">
                  <c:v>1.4</c:v>
                </c:pt>
                <c:pt idx="45">
                  <c:v>2.5</c:v>
                </c:pt>
                <c:pt idx="46">
                  <c:v>3.36</c:v>
                </c:pt>
                <c:pt idx="47">
                  <c:v>3.1</c:v>
                </c:pt>
                <c:pt idx="48">
                  <c:v>2.06</c:v>
                </c:pt>
                <c:pt idx="49">
                  <c:v>1.28</c:v>
                </c:pt>
                <c:pt idx="50">
                  <c:v>1.01</c:v>
                </c:pt>
                <c:pt idx="51">
                  <c:v>1.65</c:v>
                </c:pt>
                <c:pt idx="52">
                  <c:v>8.02</c:v>
                </c:pt>
                <c:pt idx="53">
                  <c:v>8.1300000000000008</c:v>
                </c:pt>
                <c:pt idx="54">
                  <c:v>7.43</c:v>
                </c:pt>
                <c:pt idx="55">
                  <c:v>5.77</c:v>
                </c:pt>
                <c:pt idx="56">
                  <c:v>4.4400000000000004</c:v>
                </c:pt>
                <c:pt idx="57">
                  <c:v>3.64</c:v>
                </c:pt>
                <c:pt idx="58">
                  <c:v>2.95</c:v>
                </c:pt>
                <c:pt idx="59">
                  <c:v>3</c:v>
                </c:pt>
                <c:pt idx="60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EFA-4B74-B92D-FEB2093C567A}"/>
            </c:ext>
          </c:extLst>
        </c:ser>
        <c:ser>
          <c:idx val="1"/>
          <c:order val="1"/>
          <c:tx>
            <c:strRef>
              <c:f>Sheet4!$C$1</c:f>
              <c:strCache>
                <c:ptCount val="1"/>
                <c:pt idx="0">
                  <c:v>Verðbólga</c:v>
                </c:pt>
              </c:strCache>
            </c:strRef>
          </c:tx>
          <c:spPr>
            <a:ln w="508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Sheet4!$A$2:$A$62</c:f>
              <c:strCache>
                <c:ptCount val="61"/>
                <c:pt idx="0">
                  <c:v>1957</c:v>
                </c:pt>
                <c:pt idx="1">
                  <c:v>1958</c:v>
                </c:pt>
                <c:pt idx="2">
                  <c:v>1959</c:v>
                </c:pt>
                <c:pt idx="3">
                  <c:v>1960</c:v>
                </c:pt>
                <c:pt idx="4">
                  <c:v>1961</c:v>
                </c:pt>
                <c:pt idx="5">
                  <c:v>1962</c:v>
                </c:pt>
                <c:pt idx="6">
                  <c:v>1963</c:v>
                </c:pt>
                <c:pt idx="7">
                  <c:v>1964</c:v>
                </c:pt>
                <c:pt idx="8">
                  <c:v>1965</c:v>
                </c:pt>
                <c:pt idx="9">
                  <c:v>1966</c:v>
                </c:pt>
                <c:pt idx="10">
                  <c:v>1967</c:v>
                </c:pt>
                <c:pt idx="11">
                  <c:v>1968</c:v>
                </c:pt>
                <c:pt idx="12">
                  <c:v>1969</c:v>
                </c:pt>
                <c:pt idx="13">
                  <c:v>1970</c:v>
                </c:pt>
                <c:pt idx="14">
                  <c:v>1971</c:v>
                </c:pt>
                <c:pt idx="15">
                  <c:v>1972</c:v>
                </c:pt>
                <c:pt idx="16">
                  <c:v>1973</c:v>
                </c:pt>
                <c:pt idx="17">
                  <c:v>1974</c:v>
                </c:pt>
                <c:pt idx="18">
                  <c:v>1975</c:v>
                </c:pt>
                <c:pt idx="19">
                  <c:v>1976</c:v>
                </c:pt>
                <c:pt idx="20">
                  <c:v>1977</c:v>
                </c:pt>
                <c:pt idx="21">
                  <c:v>1978</c:v>
                </c:pt>
                <c:pt idx="22">
                  <c:v>1979</c:v>
                </c:pt>
                <c:pt idx="23">
                  <c:v>1980</c:v>
                </c:pt>
                <c:pt idx="24">
                  <c:v>1981</c:v>
                </c:pt>
                <c:pt idx="25">
                  <c:v>1982</c:v>
                </c:pt>
                <c:pt idx="26">
                  <c:v>1983</c:v>
                </c:pt>
                <c:pt idx="27">
                  <c:v>1984</c:v>
                </c:pt>
                <c:pt idx="28">
                  <c:v>1985</c:v>
                </c:pt>
                <c:pt idx="29">
                  <c:v>1986</c:v>
                </c:pt>
                <c:pt idx="30">
                  <c:v>1987</c:v>
                </c:pt>
                <c:pt idx="31">
                  <c:v>1988</c:v>
                </c:pt>
                <c:pt idx="32">
                  <c:v>1989</c:v>
                </c:pt>
                <c:pt idx="33">
                  <c:v>1990</c:v>
                </c:pt>
                <c:pt idx="34">
                  <c:v>1991</c:v>
                </c:pt>
                <c:pt idx="35">
                  <c:v>1992</c:v>
                </c:pt>
                <c:pt idx="36">
                  <c:v>1993</c:v>
                </c:pt>
                <c:pt idx="37">
                  <c:v>1994</c:v>
                </c:pt>
                <c:pt idx="38">
                  <c:v>1995</c:v>
                </c:pt>
                <c:pt idx="39">
                  <c:v>1996</c:v>
                </c:pt>
                <c:pt idx="40">
                  <c:v>1997</c:v>
                </c:pt>
                <c:pt idx="41">
                  <c:v>1998</c:v>
                </c:pt>
                <c:pt idx="42">
                  <c:v>1999</c:v>
                </c:pt>
                <c:pt idx="43">
                  <c:v>2000</c:v>
                </c:pt>
                <c:pt idx="44">
                  <c:v>2001</c:v>
                </c:pt>
                <c:pt idx="45">
                  <c:v>2002</c:v>
                </c:pt>
                <c:pt idx="46">
                  <c:v>2003</c:v>
                </c:pt>
                <c:pt idx="47">
                  <c:v>2004</c:v>
                </c:pt>
                <c:pt idx="48">
                  <c:v>2005</c:v>
                </c:pt>
                <c:pt idx="49">
                  <c:v>2006</c:v>
                </c:pt>
                <c:pt idx="50">
                  <c:v>2007</c:v>
                </c:pt>
                <c:pt idx="51">
                  <c:v>2008</c:v>
                </c:pt>
                <c:pt idx="52">
                  <c:v>2009</c:v>
                </c:pt>
                <c:pt idx="53">
                  <c:v>2010</c:v>
                </c:pt>
                <c:pt idx="54">
                  <c:v>2011</c:v>
                </c:pt>
                <c:pt idx="55">
                  <c:v>2012</c:v>
                </c:pt>
                <c:pt idx="56">
                  <c:v>2013</c:v>
                </c:pt>
                <c:pt idx="57">
                  <c:v>2014</c:v>
                </c:pt>
                <c:pt idx="58">
                  <c:v>2015</c:v>
                </c:pt>
                <c:pt idx="59">
                  <c:v>2016</c:v>
                </c:pt>
                <c:pt idx="60">
                  <c:v>2017</c:v>
                </c:pt>
              </c:strCache>
            </c:strRef>
          </c:cat>
          <c:val>
            <c:numRef>
              <c:f>Sheet4!$C$2:$C$62</c:f>
              <c:numCache>
                <c:formatCode>0.0</c:formatCode>
                <c:ptCount val="61"/>
                <c:pt idx="0">
                  <c:v>4.1415012942191645</c:v>
                </c:pt>
                <c:pt idx="1">
                  <c:v>5.951394642363975</c:v>
                </c:pt>
                <c:pt idx="2">
                  <c:v>1.3423693470611324</c:v>
                </c:pt>
                <c:pt idx="3">
                  <c:v>1.9161522633744825</c:v>
                </c:pt>
                <c:pt idx="4">
                  <c:v>4.76971608832807</c:v>
                </c:pt>
                <c:pt idx="5">
                  <c:v>10.947850174635686</c:v>
                </c:pt>
                <c:pt idx="6">
                  <c:v>12.972210160660008</c:v>
                </c:pt>
                <c:pt idx="7">
                  <c:v>19.458057076967425</c:v>
                </c:pt>
                <c:pt idx="8">
                  <c:v>7.18307593307593</c:v>
                </c:pt>
                <c:pt idx="9">
                  <c:v>10.701688555347085</c:v>
                </c:pt>
                <c:pt idx="10">
                  <c:v>3.3489254965765096</c:v>
                </c:pt>
                <c:pt idx="11">
                  <c:v>15.95277140045917</c:v>
                </c:pt>
                <c:pt idx="12">
                  <c:v>21.672229450698655</c:v>
                </c:pt>
                <c:pt idx="13">
                  <c:v>13.116049841919281</c:v>
                </c:pt>
                <c:pt idx="14">
                  <c:v>6.3751078959266678</c:v>
                </c:pt>
                <c:pt idx="15">
                  <c:v>10.397990726429672</c:v>
                </c:pt>
                <c:pt idx="16">
                  <c:v>22.158832382485734</c:v>
                </c:pt>
                <c:pt idx="17">
                  <c:v>43.034783106985273</c:v>
                </c:pt>
                <c:pt idx="18">
                  <c:v>48.962381314851179</c:v>
                </c:pt>
                <c:pt idx="19">
                  <c:v>32.17239292678007</c:v>
                </c:pt>
                <c:pt idx="20">
                  <c:v>30.451724488757762</c:v>
                </c:pt>
                <c:pt idx="21">
                  <c:v>44.074683554175998</c:v>
                </c:pt>
                <c:pt idx="22">
                  <c:v>45.457252048891917</c:v>
                </c:pt>
                <c:pt idx="23">
                  <c:v>58.548466928908219</c:v>
                </c:pt>
                <c:pt idx="24">
                  <c:v>50.866128055507296</c:v>
                </c:pt>
                <c:pt idx="25">
                  <c:v>51.016817038278248</c:v>
                </c:pt>
                <c:pt idx="26">
                  <c:v>84.275539923370701</c:v>
                </c:pt>
                <c:pt idx="27">
                  <c:v>29.170414806573621</c:v>
                </c:pt>
                <c:pt idx="28">
                  <c:v>32.375328186230597</c:v>
                </c:pt>
                <c:pt idx="29">
                  <c:v>21.270820295615323</c:v>
                </c:pt>
                <c:pt idx="30">
                  <c:v>18.765145640805528</c:v>
                </c:pt>
                <c:pt idx="31">
                  <c:v>25.456567956531075</c:v>
                </c:pt>
                <c:pt idx="32">
                  <c:v>21.079618112737474</c:v>
                </c:pt>
                <c:pt idx="33">
                  <c:v>14.836963060104384</c:v>
                </c:pt>
                <c:pt idx="34">
                  <c:v>6.7958892028000317</c:v>
                </c:pt>
                <c:pt idx="35">
                  <c:v>3.7649076795913228</c:v>
                </c:pt>
                <c:pt idx="36">
                  <c:v>4.1084106508173894</c:v>
                </c:pt>
                <c:pt idx="37">
                  <c:v>1.4908085736636689</c:v>
                </c:pt>
                <c:pt idx="38">
                  <c:v>1.6527779259717699</c:v>
                </c:pt>
                <c:pt idx="39">
                  <c:v>2.2692085651306813</c:v>
                </c:pt>
                <c:pt idx="40">
                  <c:v>1.8000504626095535</c:v>
                </c:pt>
                <c:pt idx="41">
                  <c:v>1.6780708156113366</c:v>
                </c:pt>
                <c:pt idx="42">
                  <c:v>3.4154753186711764</c:v>
                </c:pt>
                <c:pt idx="43">
                  <c:v>5.0638800361515948</c:v>
                </c:pt>
                <c:pt idx="44">
                  <c:v>6.6357786592692065</c:v>
                </c:pt>
                <c:pt idx="45">
                  <c:v>4.8442008927258087</c:v>
                </c:pt>
                <c:pt idx="46">
                  <c:v>2.0931541606296213</c:v>
                </c:pt>
                <c:pt idx="47">
                  <c:v>3.2238989446892576</c:v>
                </c:pt>
                <c:pt idx="48">
                  <c:v>4.0200968534724115</c:v>
                </c:pt>
                <c:pt idx="49">
                  <c:v>6.7776482423909599</c:v>
                </c:pt>
                <c:pt idx="50">
                  <c:v>5.0266743764719246</c:v>
                </c:pt>
                <c:pt idx="51">
                  <c:v>12.406189434453305</c:v>
                </c:pt>
                <c:pt idx="52">
                  <c:v>12.003258247963185</c:v>
                </c:pt>
                <c:pt idx="53">
                  <c:v>5.396724939170138</c:v>
                </c:pt>
                <c:pt idx="54">
                  <c:v>4.0010281085846229</c:v>
                </c:pt>
                <c:pt idx="55">
                  <c:v>5.185900334151424</c:v>
                </c:pt>
                <c:pt idx="56">
                  <c:v>3.8722756459355745</c:v>
                </c:pt>
                <c:pt idx="57">
                  <c:v>2.0446230604391014</c:v>
                </c:pt>
                <c:pt idx="58">
                  <c:v>1.6330585009410974</c:v>
                </c:pt>
                <c:pt idx="59">
                  <c:v>1.6969206303515392</c:v>
                </c:pt>
                <c:pt idx="60">
                  <c:v>1.7604100838669523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EFA-4B74-B92D-FEB2093C56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95809080"/>
        <c:axId val="695811040"/>
      </c:lineChart>
      <c:catAx>
        <c:axId val="695809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695811040"/>
        <c:crosses val="autoZero"/>
        <c:auto val="1"/>
        <c:lblAlgn val="ctr"/>
        <c:lblOffset val="100"/>
        <c:noMultiLvlLbl val="0"/>
      </c:catAx>
      <c:valAx>
        <c:axId val="695811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695809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5163502211484281"/>
          <c:y val="7.7106603539777621E-2"/>
          <c:w val="0.31708168983643509"/>
          <c:h val="0.214702853529095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>
              <a:outerShdw blurRad="50800" dist="25400" dir="5400000" rotWithShape="0">
                <a:srgbClr val="000000">
                  <a:alpha val="45000"/>
                </a:srgbClr>
              </a:outerShdw>
            </a:effectLst>
          </c:spPr>
          <c:marker>
            <c:symbol val="circle"/>
            <c:size val="6"/>
            <c:spPr>
              <a:solidFill>
                <a:schemeClr val="accent1">
                  <a:tint val="95000"/>
                </a:schemeClr>
              </a:solidFill>
              <a:ln w="25400" cap="rnd">
                <a:solidFill>
                  <a:schemeClr val="accent1"/>
                </a:solidFill>
                <a:round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soft" dir="b">
                  <a:rot lat="0" lon="0" rev="0"/>
                </a:lightRig>
              </a:scene3d>
              <a:sp3d prstMaterial="dkEdge">
                <a:bevelT w="63500" h="63500" prst="cross"/>
                <a:contourClr>
                  <a:scrgbClr r="0" g="0" b="0"/>
                </a:contourClr>
              </a:sp3d>
            </c:spPr>
          </c:marker>
          <c:xVal>
            <c:numRef>
              <c:f>Sheet4!$B$2:$B$62</c:f>
              <c:numCache>
                <c:formatCode>0.0</c:formatCode>
                <c:ptCount val="61"/>
                <c:pt idx="0">
                  <c:v>0.18</c:v>
                </c:pt>
                <c:pt idx="1">
                  <c:v>0.24</c:v>
                </c:pt>
                <c:pt idx="2">
                  <c:v>0.33</c:v>
                </c:pt>
                <c:pt idx="3">
                  <c:v>0.24</c:v>
                </c:pt>
                <c:pt idx="4">
                  <c:v>0.25</c:v>
                </c:pt>
                <c:pt idx="5">
                  <c:v>0.15</c:v>
                </c:pt>
                <c:pt idx="6">
                  <c:v>0.06</c:v>
                </c:pt>
                <c:pt idx="7">
                  <c:v>0.08</c:v>
                </c:pt>
                <c:pt idx="8">
                  <c:v>0.18</c:v>
                </c:pt>
                <c:pt idx="9">
                  <c:v>0.18</c:v>
                </c:pt>
                <c:pt idx="10">
                  <c:v>0.36</c:v>
                </c:pt>
                <c:pt idx="11">
                  <c:v>1.27</c:v>
                </c:pt>
                <c:pt idx="12">
                  <c:v>2.5099999999999998</c:v>
                </c:pt>
                <c:pt idx="13">
                  <c:v>1.29</c:v>
                </c:pt>
                <c:pt idx="14">
                  <c:v>0.65</c:v>
                </c:pt>
                <c:pt idx="15">
                  <c:v>0.5</c:v>
                </c:pt>
                <c:pt idx="16">
                  <c:v>0.4</c:v>
                </c:pt>
                <c:pt idx="17">
                  <c:v>0.39</c:v>
                </c:pt>
                <c:pt idx="18">
                  <c:v>0.47</c:v>
                </c:pt>
                <c:pt idx="19">
                  <c:v>0.49</c:v>
                </c:pt>
                <c:pt idx="20">
                  <c:v>0.28999999999999998</c:v>
                </c:pt>
                <c:pt idx="21">
                  <c:v>0.34</c:v>
                </c:pt>
                <c:pt idx="22">
                  <c:v>0.37</c:v>
                </c:pt>
                <c:pt idx="23">
                  <c:v>0.31</c:v>
                </c:pt>
                <c:pt idx="24">
                  <c:v>0.37</c:v>
                </c:pt>
                <c:pt idx="25">
                  <c:v>0.67</c:v>
                </c:pt>
                <c:pt idx="26">
                  <c:v>1.02</c:v>
                </c:pt>
                <c:pt idx="27">
                  <c:v>1.25</c:v>
                </c:pt>
                <c:pt idx="28">
                  <c:v>0.91</c:v>
                </c:pt>
                <c:pt idx="29">
                  <c:v>0.66</c:v>
                </c:pt>
                <c:pt idx="30">
                  <c:v>0.44</c:v>
                </c:pt>
                <c:pt idx="31">
                  <c:v>0.64</c:v>
                </c:pt>
                <c:pt idx="32">
                  <c:v>1.66</c:v>
                </c:pt>
                <c:pt idx="33">
                  <c:v>1.77</c:v>
                </c:pt>
                <c:pt idx="34">
                  <c:v>1.5</c:v>
                </c:pt>
                <c:pt idx="35">
                  <c:v>3.05</c:v>
                </c:pt>
                <c:pt idx="36">
                  <c:v>4.3899999999999997</c:v>
                </c:pt>
                <c:pt idx="37">
                  <c:v>4.82</c:v>
                </c:pt>
                <c:pt idx="38">
                  <c:v>5.0199999999999996</c:v>
                </c:pt>
                <c:pt idx="39">
                  <c:v>4.37</c:v>
                </c:pt>
                <c:pt idx="40">
                  <c:v>3.9</c:v>
                </c:pt>
                <c:pt idx="41">
                  <c:v>2.77</c:v>
                </c:pt>
                <c:pt idx="42">
                  <c:v>1.87</c:v>
                </c:pt>
                <c:pt idx="43">
                  <c:v>1.33</c:v>
                </c:pt>
                <c:pt idx="44">
                  <c:v>1.4</c:v>
                </c:pt>
                <c:pt idx="45">
                  <c:v>2.5</c:v>
                </c:pt>
                <c:pt idx="46">
                  <c:v>3.36</c:v>
                </c:pt>
                <c:pt idx="47">
                  <c:v>3.1</c:v>
                </c:pt>
                <c:pt idx="48">
                  <c:v>2.06</c:v>
                </c:pt>
                <c:pt idx="49">
                  <c:v>1.28</c:v>
                </c:pt>
                <c:pt idx="50">
                  <c:v>1.01</c:v>
                </c:pt>
                <c:pt idx="51">
                  <c:v>1.65</c:v>
                </c:pt>
                <c:pt idx="52">
                  <c:v>8.02</c:v>
                </c:pt>
                <c:pt idx="53">
                  <c:v>8.1300000000000008</c:v>
                </c:pt>
                <c:pt idx="54">
                  <c:v>7.43</c:v>
                </c:pt>
                <c:pt idx="55">
                  <c:v>5.77</c:v>
                </c:pt>
                <c:pt idx="56">
                  <c:v>4.4400000000000004</c:v>
                </c:pt>
                <c:pt idx="57">
                  <c:v>3.64</c:v>
                </c:pt>
                <c:pt idx="58">
                  <c:v>2.95</c:v>
                </c:pt>
                <c:pt idx="59">
                  <c:v>3</c:v>
                </c:pt>
                <c:pt idx="60">
                  <c:v>2.8</c:v>
                </c:pt>
              </c:numCache>
            </c:numRef>
          </c:xVal>
          <c:yVal>
            <c:numRef>
              <c:f>Sheet4!$C$2:$C$62</c:f>
              <c:numCache>
                <c:formatCode>0.0</c:formatCode>
                <c:ptCount val="61"/>
                <c:pt idx="0">
                  <c:v>4.1415012942191645</c:v>
                </c:pt>
                <c:pt idx="1">
                  <c:v>5.951394642363975</c:v>
                </c:pt>
                <c:pt idx="2">
                  <c:v>1.3423693470611324</c:v>
                </c:pt>
                <c:pt idx="3">
                  <c:v>1.9161522633744825</c:v>
                </c:pt>
                <c:pt idx="4">
                  <c:v>4.76971608832807</c:v>
                </c:pt>
                <c:pt idx="5">
                  <c:v>10.947850174635686</c:v>
                </c:pt>
                <c:pt idx="6">
                  <c:v>12.972210160660008</c:v>
                </c:pt>
                <c:pt idx="7">
                  <c:v>19.458057076967425</c:v>
                </c:pt>
                <c:pt idx="8">
                  <c:v>7.18307593307593</c:v>
                </c:pt>
                <c:pt idx="9">
                  <c:v>10.701688555347085</c:v>
                </c:pt>
                <c:pt idx="10">
                  <c:v>3.3489254965765096</c:v>
                </c:pt>
                <c:pt idx="11">
                  <c:v>15.95277140045917</c:v>
                </c:pt>
                <c:pt idx="12">
                  <c:v>21.672229450698655</c:v>
                </c:pt>
                <c:pt idx="13">
                  <c:v>13.116049841919281</c:v>
                </c:pt>
                <c:pt idx="14">
                  <c:v>6.3751078959266678</c:v>
                </c:pt>
                <c:pt idx="15">
                  <c:v>10.397990726429672</c:v>
                </c:pt>
                <c:pt idx="16">
                  <c:v>22.158832382485734</c:v>
                </c:pt>
                <c:pt idx="17">
                  <c:v>43.034783106985273</c:v>
                </c:pt>
                <c:pt idx="18">
                  <c:v>48.962381314851179</c:v>
                </c:pt>
                <c:pt idx="19">
                  <c:v>32.17239292678007</c:v>
                </c:pt>
                <c:pt idx="20">
                  <c:v>30.451724488757762</c:v>
                </c:pt>
                <c:pt idx="21">
                  <c:v>44.074683554175998</c:v>
                </c:pt>
                <c:pt idx="22">
                  <c:v>45.457252048891917</c:v>
                </c:pt>
                <c:pt idx="23">
                  <c:v>58.548466928908219</c:v>
                </c:pt>
                <c:pt idx="24">
                  <c:v>50.866128055507296</c:v>
                </c:pt>
                <c:pt idx="25">
                  <c:v>51.016817038278248</c:v>
                </c:pt>
                <c:pt idx="26">
                  <c:v>84.275539923370701</c:v>
                </c:pt>
                <c:pt idx="27">
                  <c:v>29.170414806573621</c:v>
                </c:pt>
                <c:pt idx="28">
                  <c:v>32.375328186230597</c:v>
                </c:pt>
                <c:pt idx="29">
                  <c:v>21.270820295615323</c:v>
                </c:pt>
                <c:pt idx="30">
                  <c:v>18.765145640805528</c:v>
                </c:pt>
                <c:pt idx="31">
                  <c:v>25.456567956531075</c:v>
                </c:pt>
                <c:pt idx="32">
                  <c:v>21.079618112737474</c:v>
                </c:pt>
                <c:pt idx="33">
                  <c:v>14.836963060104384</c:v>
                </c:pt>
                <c:pt idx="34">
                  <c:v>6.7958892028000317</c:v>
                </c:pt>
                <c:pt idx="35">
                  <c:v>3.7649076795913228</c:v>
                </c:pt>
                <c:pt idx="36">
                  <c:v>4.1084106508173894</c:v>
                </c:pt>
                <c:pt idx="37">
                  <c:v>1.4908085736636689</c:v>
                </c:pt>
                <c:pt idx="38">
                  <c:v>1.6527779259717699</c:v>
                </c:pt>
                <c:pt idx="39">
                  <c:v>2.2692085651306813</c:v>
                </c:pt>
                <c:pt idx="40">
                  <c:v>1.8000504626095535</c:v>
                </c:pt>
                <c:pt idx="41">
                  <c:v>1.6780708156113366</c:v>
                </c:pt>
                <c:pt idx="42">
                  <c:v>3.4154753186711764</c:v>
                </c:pt>
                <c:pt idx="43">
                  <c:v>5.0638800361515948</c:v>
                </c:pt>
                <c:pt idx="44">
                  <c:v>6.6357786592692065</c:v>
                </c:pt>
                <c:pt idx="45">
                  <c:v>4.8442008927258087</c:v>
                </c:pt>
                <c:pt idx="46">
                  <c:v>2.0931541606296213</c:v>
                </c:pt>
                <c:pt idx="47">
                  <c:v>3.2238989446892576</c:v>
                </c:pt>
                <c:pt idx="48">
                  <c:v>4.0200968534724115</c:v>
                </c:pt>
                <c:pt idx="49">
                  <c:v>6.7776482423909599</c:v>
                </c:pt>
                <c:pt idx="50">
                  <c:v>5.0266743764719246</c:v>
                </c:pt>
                <c:pt idx="51">
                  <c:v>12.406189434453305</c:v>
                </c:pt>
                <c:pt idx="52">
                  <c:v>12.003258247963185</c:v>
                </c:pt>
                <c:pt idx="53">
                  <c:v>5.396724939170138</c:v>
                </c:pt>
                <c:pt idx="54">
                  <c:v>4.0010281085846229</c:v>
                </c:pt>
                <c:pt idx="55">
                  <c:v>5.185900334151424</c:v>
                </c:pt>
                <c:pt idx="56">
                  <c:v>3.8722756459355745</c:v>
                </c:pt>
                <c:pt idx="57">
                  <c:v>2.0446230604391014</c:v>
                </c:pt>
                <c:pt idx="58">
                  <c:v>1.6330585009410974</c:v>
                </c:pt>
                <c:pt idx="59">
                  <c:v>1.6969206303515392</c:v>
                </c:pt>
                <c:pt idx="60">
                  <c:v>1.7604100838669523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1D8-41A1-B441-B0CBC81022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95818488"/>
        <c:axId val="695814176"/>
      </c:scatterChart>
      <c:valAx>
        <c:axId val="6958184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695814176"/>
        <c:crosses val="autoZero"/>
        <c:crossBetween val="midCat"/>
        <c:majorUnit val="1"/>
      </c:valAx>
      <c:valAx>
        <c:axId val="695814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69581848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4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634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s-IS" noProof="0"/>
              <a:t>Click to edit Master text styles</a:t>
            </a:r>
          </a:p>
          <a:p>
            <a:pPr lvl="1"/>
            <a:r>
              <a:rPr lang="is-IS" noProof="0"/>
              <a:t>Second level</a:t>
            </a:r>
          </a:p>
          <a:p>
            <a:pPr lvl="2"/>
            <a:r>
              <a:rPr lang="is-IS" noProof="0"/>
              <a:t>Third level</a:t>
            </a:r>
          </a:p>
          <a:p>
            <a:pPr lvl="3"/>
            <a:r>
              <a:rPr lang="is-IS" noProof="0"/>
              <a:t>Fourth level</a:t>
            </a:r>
          </a:p>
          <a:p>
            <a:pPr lvl="4"/>
            <a:r>
              <a:rPr lang="is-I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fld id="{E0FF3596-A6B3-4C4A-8194-E1C9954A4373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6922096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1538945-8AFA-4C25-81B3-F6C72586F011}" type="slidenum">
              <a:rPr lang="is-IS" smtClean="0"/>
              <a:pPr>
                <a:defRPr/>
              </a:pPr>
              <a:t>1</a:t>
            </a:fld>
            <a:endParaRPr lang="is-I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8910599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AA62CA4-EAB1-4521-A42F-063FF47B319B}" type="slidenum">
              <a:rPr lang="is-IS" smtClean="0"/>
              <a:pPr>
                <a:defRPr/>
              </a:pPr>
              <a:t>10</a:t>
            </a:fld>
            <a:endParaRPr lang="is-I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111014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223DF0-636E-4406-8F20-5BE66AF6A358}" type="slidenum">
              <a:rPr lang="is-IS" smtClean="0"/>
              <a:pPr>
                <a:defRPr/>
              </a:pPr>
              <a:t>11</a:t>
            </a:fld>
            <a:endParaRPr lang="is-I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3573281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223DF0-636E-4406-8F20-5BE66AF6A358}" type="slidenum">
              <a:rPr lang="is-IS" smtClean="0"/>
              <a:pPr>
                <a:defRPr/>
              </a:pPr>
              <a:t>12</a:t>
            </a:fld>
            <a:endParaRPr lang="is-I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9227782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2FFCCB-2E4D-4A1C-893C-B77E4AEBE23F}" type="slidenum">
              <a:rPr lang="is-IS" smtClean="0"/>
              <a:pPr>
                <a:defRPr/>
              </a:pPr>
              <a:t>13</a:t>
            </a:fld>
            <a:endParaRPr lang="is-IS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7142054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AFB153C-22A9-441C-9090-D326B2D3E52A}" type="slidenum">
              <a:rPr lang="is-IS" smtClean="0"/>
              <a:pPr>
                <a:defRPr/>
              </a:pPr>
              <a:t>14</a:t>
            </a:fld>
            <a:endParaRPr lang="is-IS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1598898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29EF6A9-5377-40CB-9F52-ABEDE1F52D29}" type="slidenum">
              <a:rPr lang="is-IS" smtClean="0"/>
              <a:pPr>
                <a:defRPr/>
              </a:pPr>
              <a:t>15</a:t>
            </a:fld>
            <a:endParaRPr lang="is-IS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1053088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24A01B4-1820-45EA-8F92-F0B960B2EF49}" type="slidenum">
              <a:rPr lang="is-IS" smtClean="0"/>
              <a:pPr>
                <a:defRPr/>
              </a:pPr>
              <a:t>16</a:t>
            </a:fld>
            <a:endParaRPr lang="is-IS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9947249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141DDFD-E7F2-4455-999D-08E8BC53040B}" type="slidenum">
              <a:rPr lang="is-IS" smtClean="0"/>
              <a:pPr>
                <a:defRPr/>
              </a:pPr>
              <a:t>17</a:t>
            </a:fld>
            <a:endParaRPr lang="is-IS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173288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13C980-5878-4C57-BBA5-B9508EB29D01}" type="slidenum">
              <a:rPr lang="is-IS" smtClean="0"/>
              <a:pPr>
                <a:defRPr/>
              </a:pPr>
              <a:t>18</a:t>
            </a:fld>
            <a:endParaRPr lang="is-IS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2864732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085AE4A-5838-4709-931F-A9D454893964}" type="slidenum">
              <a:rPr lang="is-IS" smtClean="0"/>
              <a:pPr>
                <a:defRPr/>
              </a:pPr>
              <a:t>19</a:t>
            </a:fld>
            <a:endParaRPr lang="is-IS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855912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F47F443-58E4-46EE-B3F6-C278FA318D4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25318734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0E6B803-F074-40F5-87CB-6BA54DD3979E}" type="slidenum">
              <a:rPr lang="is-IS" smtClean="0"/>
              <a:pPr>
                <a:defRPr/>
              </a:pPr>
              <a:t>20</a:t>
            </a:fld>
            <a:endParaRPr lang="is-IS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43708002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801F74-C00B-4760-99EE-0AFD80511236}" type="slidenum">
              <a:rPr lang="is-IS" smtClean="0"/>
              <a:pPr>
                <a:defRPr/>
              </a:pPr>
              <a:t>21</a:t>
            </a:fld>
            <a:endParaRPr lang="is-IS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4097280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2A8CF95-C242-498C-93A2-45652D88C61C}" type="slidenum">
              <a:rPr lang="is-IS" smtClean="0"/>
              <a:pPr>
                <a:defRPr/>
              </a:pPr>
              <a:t>23</a:t>
            </a:fld>
            <a:endParaRPr lang="is-IS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00538494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FEA33FF-4108-4F77-9274-B7A533B2477A}" type="slidenum">
              <a:rPr lang="is-IS" smtClean="0"/>
              <a:pPr>
                <a:defRPr/>
              </a:pPr>
              <a:t>24</a:t>
            </a:fld>
            <a:endParaRPr lang="is-IS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49616067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7B1AA36-FEED-4E85-B7E2-719606B16EB1}" type="slidenum">
              <a:rPr lang="is-IS" smtClean="0"/>
              <a:pPr>
                <a:defRPr/>
              </a:pPr>
              <a:t>25</a:t>
            </a:fld>
            <a:endParaRPr lang="is-IS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18422783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0BFFA9-8574-4EBF-824E-3F08A85DE494}" type="slidenum">
              <a:rPr lang="is-IS" smtClean="0"/>
              <a:pPr>
                <a:defRPr/>
              </a:pPr>
              <a:t>26</a:t>
            </a:fld>
            <a:endParaRPr lang="is-IS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19588024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361C88F-66AE-46FA-8188-D3FC7DF2CBC1}" type="slidenum">
              <a:rPr lang="is-IS" smtClean="0"/>
              <a:pPr>
                <a:defRPr/>
              </a:pPr>
              <a:t>27</a:t>
            </a:fld>
            <a:endParaRPr lang="is-IS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12512865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6D54B4-D079-467A-9583-BE5901DC7A7A}" type="slidenum">
              <a:rPr lang="is-IS" smtClean="0"/>
              <a:pPr>
                <a:defRPr/>
              </a:pPr>
              <a:t>28</a:t>
            </a:fld>
            <a:endParaRPr lang="is-IS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38735100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303A092-5C67-4B5E-876E-92D15DB88948}" type="slidenum">
              <a:rPr lang="is-IS" smtClean="0"/>
              <a:pPr>
                <a:defRPr/>
              </a:pPr>
              <a:t>30</a:t>
            </a:fld>
            <a:endParaRPr lang="is-IS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40088442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38B921-7856-4A07-BF92-6BBD623EA7DF}" type="slidenum">
              <a:rPr lang="is-IS" smtClean="0"/>
              <a:pPr>
                <a:defRPr/>
              </a:pPr>
              <a:t>31</a:t>
            </a:fld>
            <a:endParaRPr lang="is-IS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795807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2284FA2-533B-4A5D-BC0B-A46B822A402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98777664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9661DB8-0DBC-4F1E-851C-0DA9ADE204CF}" type="slidenum">
              <a:rPr lang="is-IS" smtClean="0"/>
              <a:pPr>
                <a:defRPr/>
              </a:pPr>
              <a:t>32</a:t>
            </a:fld>
            <a:endParaRPr lang="is-IS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81723553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849B42-CE19-4341-8672-893E7A9D3AFE}" type="slidenum">
              <a:rPr lang="is-IS" smtClean="0"/>
              <a:pPr>
                <a:defRPr/>
              </a:pPr>
              <a:t>33</a:t>
            </a:fld>
            <a:endParaRPr lang="is-IS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13025224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7FC1D83-8D34-43B4-B45A-2EB0C580B12A}" type="slidenum">
              <a:rPr lang="is-IS" smtClean="0"/>
              <a:pPr>
                <a:defRPr/>
              </a:pPr>
              <a:t>34</a:t>
            </a:fld>
            <a:endParaRPr lang="is-IS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03387215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0B0F4ED-6032-429B-B28E-B6A7DD414B55}" type="slidenum">
              <a:rPr lang="is-IS" smtClean="0"/>
              <a:pPr>
                <a:defRPr/>
              </a:pPr>
              <a:t>35</a:t>
            </a:fld>
            <a:endParaRPr lang="is-IS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72394114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933F66A-7975-44DC-92CF-A8EE3297B4E4}" type="slidenum">
              <a:rPr lang="is-IS" smtClean="0"/>
              <a:pPr>
                <a:defRPr/>
              </a:pPr>
              <a:t>36</a:t>
            </a:fld>
            <a:endParaRPr lang="is-IS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67591186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3E09C7E-86CD-4E0D-8035-DFECB3585D65}" type="slidenum">
              <a:rPr lang="is-IS" smtClean="0"/>
              <a:pPr>
                <a:defRPr/>
              </a:pPr>
              <a:t>37</a:t>
            </a:fld>
            <a:endParaRPr lang="is-IS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2229770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BE3F34-6777-4FCA-9D3C-046499CB2A47}" type="slidenum">
              <a:rPr lang="is-IS" smtClean="0"/>
              <a:pPr>
                <a:defRPr/>
              </a:pPr>
              <a:t>38</a:t>
            </a:fld>
            <a:endParaRPr lang="is-IS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66701003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3648A45-CE5C-4487-A968-22B0E1B70FB9}" type="slidenum">
              <a:rPr lang="is-IS" smtClean="0"/>
              <a:pPr>
                <a:defRPr/>
              </a:pPr>
              <a:t>39</a:t>
            </a:fld>
            <a:endParaRPr lang="is-IS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06377258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B2438D-C854-40B1-8C16-D673F3CE8F29}" type="slidenum">
              <a:rPr lang="is-IS" smtClean="0"/>
              <a:pPr>
                <a:defRPr/>
              </a:pPr>
              <a:t>40</a:t>
            </a:fld>
            <a:endParaRPr lang="is-IS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94458058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9378179-C878-4B43-89AE-F113C71C1C9D}" type="slidenum">
              <a:rPr lang="is-IS" smtClean="0"/>
              <a:pPr>
                <a:defRPr/>
              </a:pPr>
              <a:t>41</a:t>
            </a:fld>
            <a:endParaRPr lang="is-IS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845886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7C3C2E-8567-44FC-9E84-73E04BECF30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81785782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11C7DD7-DC8C-4ED7-B948-36982CE5DD0E}" type="slidenum">
              <a:rPr lang="is-IS" smtClean="0"/>
              <a:pPr>
                <a:defRPr/>
              </a:pPr>
              <a:t>42</a:t>
            </a:fld>
            <a:endParaRPr lang="is-IS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48089879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551FDB-4F35-4DFD-A9DE-522551C70FCA}" type="slidenum">
              <a:rPr lang="is-IS" smtClean="0"/>
              <a:pPr>
                <a:defRPr/>
              </a:pPr>
              <a:t>43</a:t>
            </a:fld>
            <a:endParaRPr lang="is-IS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12325227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03450B-692B-411B-B46D-C1655F3C8276}" type="slidenum">
              <a:rPr lang="is-IS" smtClean="0"/>
              <a:pPr>
                <a:defRPr/>
              </a:pPr>
              <a:t>44</a:t>
            </a:fld>
            <a:endParaRPr lang="is-IS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15404881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4611BFC-4444-45F1-AD4A-AB6A32916B01}" type="slidenum">
              <a:rPr lang="is-IS" smtClean="0"/>
              <a:pPr>
                <a:defRPr/>
              </a:pPr>
              <a:t>45</a:t>
            </a:fld>
            <a:endParaRPr lang="is-IS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77699327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652E0D-8A5C-47FE-BE16-EC6C39D0E4A7}" type="slidenum">
              <a:rPr lang="is-IS" smtClean="0"/>
              <a:pPr>
                <a:defRPr/>
              </a:pPr>
              <a:t>46</a:t>
            </a:fld>
            <a:endParaRPr lang="is-IS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7779928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B5BC5AB-E4C8-4D8E-AF0F-745EA09126A8}" type="slidenum">
              <a:rPr lang="is-IS" smtClean="0"/>
              <a:pPr>
                <a:defRPr/>
              </a:pPr>
              <a:t>47</a:t>
            </a:fld>
            <a:endParaRPr lang="is-IS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57615508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B5BC5AB-E4C8-4D8E-AF0F-745EA09126A8}" type="slidenum">
              <a:rPr lang="is-IS" smtClean="0"/>
              <a:pPr>
                <a:defRPr/>
              </a:pPr>
              <a:t>48</a:t>
            </a:fld>
            <a:endParaRPr lang="is-IS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675962995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168E19-5EB1-4EF9-AC6C-7D8E0D1CD3A1}" type="slidenum">
              <a:rPr lang="is-IS" smtClean="0"/>
              <a:pPr>
                <a:defRPr/>
              </a:pPr>
              <a:t>49</a:t>
            </a:fld>
            <a:endParaRPr lang="is-IS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69538745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3869F04-930A-4552-B946-F9903903128B}" type="slidenum">
              <a:rPr lang="is-IS" smtClean="0"/>
              <a:pPr>
                <a:defRPr/>
              </a:pPr>
              <a:t>50</a:t>
            </a:fld>
            <a:endParaRPr lang="is-IS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046660736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379774-11E5-41E6-B8B2-A9D78CA7923D}" type="slidenum">
              <a:rPr lang="is-IS" smtClean="0"/>
              <a:pPr>
                <a:defRPr/>
              </a:pPr>
              <a:t>51</a:t>
            </a:fld>
            <a:endParaRPr lang="is-IS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7401784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357D3E-DC94-4C35-B279-7D31C12AF9F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135621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C6312A-44F9-4084-AAFF-DB3D9DD0F824}" type="slidenum">
              <a:rPr lang="is-IS" smtClean="0"/>
              <a:pPr>
                <a:defRPr/>
              </a:pPr>
              <a:t>6</a:t>
            </a:fld>
            <a:endParaRPr lang="is-IS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4207072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43CF33C-F7A0-48CE-95F0-EED6A662F7A0}" type="slidenum">
              <a:rPr lang="is-IS" smtClean="0"/>
              <a:pPr>
                <a:defRPr/>
              </a:pPr>
              <a:t>7</a:t>
            </a:fld>
            <a:endParaRPr lang="is-I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6159580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9C53E0F-9156-4E17-BEAF-8D8C374ED55E}" type="slidenum">
              <a:rPr lang="is-IS" smtClean="0"/>
              <a:pPr>
                <a:defRPr/>
              </a:pPr>
              <a:t>8</a:t>
            </a:fld>
            <a:endParaRPr lang="is-IS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6437518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E4637B1-5C4C-4974-9581-F74621F8DB14}" type="slidenum">
              <a:rPr lang="is-IS" smtClean="0"/>
              <a:pPr>
                <a:defRPr/>
              </a:pPr>
              <a:t>9</a:t>
            </a:fld>
            <a:endParaRPr lang="is-IS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804342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710FD-C598-4280-83B3-173B251A24E2}" type="datetimeFigureOut">
              <a:rPr lang="en-US"/>
              <a:pPr>
                <a:defRPr/>
              </a:pPr>
              <a:t>11/12/2020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81F11FBE-4891-430F-84D0-46307EB0EF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518B8-732A-4733-A1BB-F1BF00075CBC}" type="datetimeFigureOut">
              <a:rPr lang="en-US"/>
              <a:pPr>
                <a:defRPr/>
              </a:pPr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426C1-35F7-4015-8EF5-16910B0818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233D7-A2DC-496D-BEF0-E09371B34B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5B7D3-12B9-42D8-8E31-668CFFF4CE81}" type="datetimeFigureOut">
              <a:rPr lang="en-US"/>
              <a:pPr>
                <a:defRPr/>
              </a:pPr>
              <a:t>11/12/2020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B4F36-D6C3-4F91-A42E-13AD8A77F422}" type="datetimeFigureOut">
              <a:rPr lang="en-US"/>
              <a:pPr>
                <a:defRPr/>
              </a:pPr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A9D89-E0E2-47D9-826D-9C0EA94F6E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F04EE-7E07-42CE-AE77-5073AFCAF69C}" type="datetimeFigureOut">
              <a:rPr lang="en-US"/>
              <a:pPr>
                <a:defRPr/>
              </a:pPr>
              <a:t>11/12/2020</a:t>
            </a:fld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945ACFF-8147-4566-8029-1E69F6B77E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719428-E82F-498E-A063-65CE98253927}" type="datetimeFigureOut">
              <a:rPr lang="en-US"/>
              <a:pPr>
                <a:defRPr/>
              </a:pPr>
              <a:t>11/12/2020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00558-C998-401A-9A8E-4FCB38F374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5BE34-3567-46FD-AA47-09C906196853}" type="datetimeFigureOut">
              <a:rPr lang="en-US"/>
              <a:pPr>
                <a:defRPr/>
              </a:pPr>
              <a:t>11/12/2020</a:t>
            </a:fld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8384D5E-4E38-4994-8968-734A484103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C928D-61EA-4164-87A8-77F963DE3B24}" type="datetimeFigureOut">
              <a:rPr lang="en-US"/>
              <a:pPr>
                <a:defRPr/>
              </a:pPr>
              <a:t>11/12/2020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BA44C9-4182-45B3-937E-C33B028447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7A5F1-FE21-47B1-8E37-3CB9D2B6A89A}" type="datetimeFigureOut">
              <a:rPr lang="en-US"/>
              <a:pPr>
                <a:defRPr/>
              </a:pPr>
              <a:t>11/12/2020</a:t>
            </a:fld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F334D14-74A3-4ABB-BF95-B7A620D68B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9502D2E1-B17C-40DC-AA65-21D7C0FD54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9FC07-BF18-4819-9C47-7A55D24A7243}" type="datetimeFigureOut">
              <a:rPr lang="en-US"/>
              <a:pPr>
                <a:defRPr/>
              </a:pPr>
              <a:t>11/12/2020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0AE22-0DF1-4476-9CDC-2D605E1029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90356B-1FA7-48BC-92AD-9623ACD0678B}" type="datetimeFigureOut">
              <a:rPr lang="en-US"/>
              <a:pPr>
                <a:defRPr/>
              </a:pPr>
              <a:t>11/12/2020</a:t>
            </a:fld>
            <a:endParaRPr lang="en-US" dirty="0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C683FF3A-36EF-458C-9137-CA86A5C40D23}" type="datetimeFigureOut">
              <a:rPr lang="en-US"/>
              <a:pPr>
                <a:defRPr/>
              </a:pPr>
              <a:t>11/12/2020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9E086D46-E202-46A7-ACF7-B8EEC363B9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15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 bldLvl="2" autoUpdateAnimBg="0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6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7.bin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s-IS" sz="72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ernard MT Condensed" panose="02050806060905020404" pitchFamily="18" charset="0"/>
              </a:rPr>
              <a:t>Verðbólga og atvinnuleysi </a:t>
            </a:r>
          </a:p>
        </p:txBody>
      </p:sp>
      <p:sp>
        <p:nvSpPr>
          <p:cNvPr id="19459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30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924800" cy="1219200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is-I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Heildareftirspurn, heildarframboð og Phillips-kúrfan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Char char=""/>
              <a:defRPr/>
            </a:pP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Phillips-kúrfan sýnir þær blöndur atvinnuleysis og verðbólgu sem leiðir af hliðrun heildar-eftirspurnarkúrfunnar upp eða niður eftir heildarframboðskúrfunni til skamms tíma litið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Char char=""/>
              <a:defRPr/>
            </a:pP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Aukning heildareftirspurnar eykur landsframleiðslu og hækkar verðlag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Char char=""/>
              <a:defRPr/>
            </a:pP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Meiri landsframleiðsla þýðir minna atvinnuleysi í bráð skv. </a:t>
            </a:r>
            <a:r>
              <a:rPr lang="is-IS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lögmáli Okuns</a:t>
            </a:r>
          </a:p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endParaRPr lang="is-I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146433" name="Object 7"/>
          <p:cNvGraphicFramePr>
            <a:graphicFrameLocks noChangeAspect="1"/>
          </p:cNvGraphicFramePr>
          <p:nvPr/>
        </p:nvGraphicFramePr>
        <p:xfrm>
          <a:off x="4643438" y="5143500"/>
          <a:ext cx="4191000" cy="1084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r:id="rId4" imgW="1879600" imgH="482600" progId="Equation.3">
                  <p:embed/>
                </p:oleObj>
              </mc:Choice>
              <mc:Fallback>
                <p:oleObj r:id="rId4" imgW="1879600" imgH="482600" progId="Equation.3">
                  <p:embed/>
                  <p:pic>
                    <p:nvPicPr>
                      <p:cNvPr id="14643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5143500"/>
                        <a:ext cx="4191000" cy="1084263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54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6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bldLvl="2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2" descr="narrow aqua button bckgrd"/>
          <p:cNvPicPr>
            <a:picLocks noChangeAspect="1" noChangeArrowheads="1"/>
          </p:cNvPicPr>
          <p:nvPr/>
        </p:nvPicPr>
        <p:blipFill>
          <a:blip r:embed="rId4" cstate="print"/>
          <a:srcRect r="168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875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150912"/>
            <a:ext cx="8229600" cy="685800"/>
          </a:xfrm>
        </p:spPr>
        <p:txBody>
          <a:bodyPr>
            <a:no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is-IS" sz="2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Samband Phillips-kúrfunnar í bráð við heildareftirspurn og heildarframboð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827088" y="3335806"/>
            <a:ext cx="3640137" cy="2216150"/>
          </a:xfrm>
          <a:prstGeom prst="rect">
            <a:avLst/>
          </a:prstGeom>
          <a:solidFill>
            <a:srgbClr val="F3F6F9"/>
          </a:solidFill>
          <a:ln w="153988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827088" y="3335806"/>
            <a:ext cx="3640137" cy="2216150"/>
          </a:xfrm>
          <a:prstGeom prst="rect">
            <a:avLst/>
          </a:prstGeom>
          <a:solidFill>
            <a:srgbClr val="F2F4F8"/>
          </a:solidFill>
          <a:ln w="139700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827088" y="3335806"/>
            <a:ext cx="3640137" cy="2216150"/>
          </a:xfrm>
          <a:prstGeom prst="rect">
            <a:avLst/>
          </a:prstGeom>
          <a:solidFill>
            <a:srgbClr val="F1F4F7"/>
          </a:solidFill>
          <a:ln w="125413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827088" y="3335806"/>
            <a:ext cx="3640137" cy="2216150"/>
          </a:xfrm>
          <a:prstGeom prst="rect">
            <a:avLst/>
          </a:prstGeom>
          <a:solidFill>
            <a:srgbClr val="F0F2F5"/>
          </a:solidFill>
          <a:ln w="112713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827088" y="3335806"/>
            <a:ext cx="3640137" cy="2216150"/>
          </a:xfrm>
          <a:prstGeom prst="rect">
            <a:avLst/>
          </a:prstGeom>
          <a:solidFill>
            <a:srgbClr val="EEF1F4"/>
          </a:solidFill>
          <a:ln w="98425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827088" y="3335806"/>
            <a:ext cx="3640137" cy="2216150"/>
          </a:xfrm>
          <a:prstGeom prst="rect">
            <a:avLst/>
          </a:prstGeom>
          <a:solidFill>
            <a:srgbClr val="EDEFF3"/>
          </a:solidFill>
          <a:ln w="84138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827088" y="3335806"/>
            <a:ext cx="3640137" cy="2216150"/>
          </a:xfrm>
          <a:prstGeom prst="rect">
            <a:avLst/>
          </a:prstGeom>
          <a:solidFill>
            <a:srgbClr val="EBEEF2"/>
          </a:solidFill>
          <a:ln w="69850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827088" y="3335806"/>
            <a:ext cx="3640137" cy="2216150"/>
          </a:xfrm>
          <a:prstGeom prst="rect">
            <a:avLst/>
          </a:prstGeom>
          <a:solidFill>
            <a:srgbClr val="EAECF1"/>
          </a:solidFill>
          <a:ln w="55563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827088" y="3335806"/>
            <a:ext cx="3640137" cy="2216150"/>
          </a:xfrm>
          <a:prstGeom prst="rect">
            <a:avLst/>
          </a:prstGeom>
          <a:solidFill>
            <a:srgbClr val="E9EBF0"/>
          </a:solidFill>
          <a:ln w="41275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827088" y="3335806"/>
            <a:ext cx="3640137" cy="2216150"/>
          </a:xfrm>
          <a:prstGeom prst="rect">
            <a:avLst/>
          </a:prstGeom>
          <a:solidFill>
            <a:srgbClr val="E7EAEF"/>
          </a:solidFill>
          <a:ln w="28575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827088" y="3335806"/>
            <a:ext cx="3640137" cy="2216150"/>
          </a:xfrm>
          <a:prstGeom prst="rect">
            <a:avLst/>
          </a:prstGeom>
          <a:solidFill>
            <a:srgbClr val="E6E9EF"/>
          </a:solidFill>
          <a:ln w="14288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5364163" y="3335806"/>
            <a:ext cx="3303587" cy="2216150"/>
          </a:xfrm>
          <a:prstGeom prst="rect">
            <a:avLst/>
          </a:prstGeom>
          <a:solidFill>
            <a:srgbClr val="F3F6F9"/>
          </a:solidFill>
          <a:ln w="153988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5364163" y="3335806"/>
            <a:ext cx="3303587" cy="2216150"/>
          </a:xfrm>
          <a:prstGeom prst="rect">
            <a:avLst/>
          </a:prstGeom>
          <a:solidFill>
            <a:srgbClr val="F2F4F8"/>
          </a:solidFill>
          <a:ln w="139700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5364163" y="3335806"/>
            <a:ext cx="3303587" cy="2216150"/>
          </a:xfrm>
          <a:prstGeom prst="rect">
            <a:avLst/>
          </a:prstGeom>
          <a:solidFill>
            <a:srgbClr val="F1F4F7"/>
          </a:solidFill>
          <a:ln w="125413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5364163" y="3335806"/>
            <a:ext cx="3303587" cy="2216150"/>
          </a:xfrm>
          <a:prstGeom prst="rect">
            <a:avLst/>
          </a:prstGeom>
          <a:solidFill>
            <a:srgbClr val="F0F2F5"/>
          </a:solidFill>
          <a:ln w="112713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5364163" y="3335806"/>
            <a:ext cx="3303587" cy="2216150"/>
          </a:xfrm>
          <a:prstGeom prst="rect">
            <a:avLst/>
          </a:prstGeom>
          <a:solidFill>
            <a:srgbClr val="EEF1F4"/>
          </a:solidFill>
          <a:ln w="98425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5364163" y="3335806"/>
            <a:ext cx="3303587" cy="2216150"/>
          </a:xfrm>
          <a:prstGeom prst="rect">
            <a:avLst/>
          </a:prstGeom>
          <a:solidFill>
            <a:srgbClr val="EDEFF3"/>
          </a:solidFill>
          <a:ln w="84138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70" name="Rectangle 22"/>
          <p:cNvSpPr>
            <a:spLocks noChangeArrowheads="1"/>
          </p:cNvSpPr>
          <p:nvPr/>
        </p:nvSpPr>
        <p:spPr bwMode="auto">
          <a:xfrm>
            <a:off x="5364163" y="3335806"/>
            <a:ext cx="3303587" cy="2216150"/>
          </a:xfrm>
          <a:prstGeom prst="rect">
            <a:avLst/>
          </a:prstGeom>
          <a:solidFill>
            <a:srgbClr val="EBEEF2"/>
          </a:solidFill>
          <a:ln w="69850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5364163" y="3335806"/>
            <a:ext cx="3303587" cy="2216150"/>
          </a:xfrm>
          <a:prstGeom prst="rect">
            <a:avLst/>
          </a:prstGeom>
          <a:solidFill>
            <a:srgbClr val="EAECF1"/>
          </a:solidFill>
          <a:ln w="55563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5364163" y="3335806"/>
            <a:ext cx="3303587" cy="2216150"/>
          </a:xfrm>
          <a:prstGeom prst="rect">
            <a:avLst/>
          </a:prstGeom>
          <a:solidFill>
            <a:srgbClr val="E9EBF0"/>
          </a:solidFill>
          <a:ln w="41275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5364163" y="3335806"/>
            <a:ext cx="3303587" cy="2216150"/>
          </a:xfrm>
          <a:prstGeom prst="rect">
            <a:avLst/>
          </a:prstGeom>
          <a:solidFill>
            <a:srgbClr val="E7EAEF"/>
          </a:solidFill>
          <a:ln w="28575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74" name="Rectangle 26"/>
          <p:cNvSpPr>
            <a:spLocks noChangeArrowheads="1"/>
          </p:cNvSpPr>
          <p:nvPr/>
        </p:nvSpPr>
        <p:spPr bwMode="auto">
          <a:xfrm>
            <a:off x="5364163" y="3335806"/>
            <a:ext cx="3303587" cy="2216150"/>
          </a:xfrm>
          <a:prstGeom prst="rect">
            <a:avLst/>
          </a:prstGeom>
          <a:solidFill>
            <a:srgbClr val="E6E9EF"/>
          </a:solidFill>
          <a:ln w="14288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75" name="Freeform 27"/>
          <p:cNvSpPr>
            <a:spLocks/>
          </p:cNvSpPr>
          <p:nvPr/>
        </p:nvSpPr>
        <p:spPr bwMode="auto">
          <a:xfrm>
            <a:off x="730250" y="3223093"/>
            <a:ext cx="3724275" cy="2286000"/>
          </a:xfrm>
          <a:custGeom>
            <a:avLst/>
            <a:gdLst>
              <a:gd name="T0" fmla="*/ 2147483647 w 2346"/>
              <a:gd name="T1" fmla="*/ 2147483647 h 1440"/>
              <a:gd name="T2" fmla="*/ 2147483647 w 2346"/>
              <a:gd name="T3" fmla="*/ 2147483647 h 1440"/>
              <a:gd name="T4" fmla="*/ 2147483647 w 2346"/>
              <a:gd name="T5" fmla="*/ 2147483647 h 1440"/>
              <a:gd name="T6" fmla="*/ 2147483647 w 2346"/>
              <a:gd name="T7" fmla="*/ 0 h 1440"/>
              <a:gd name="T8" fmla="*/ 0 w 2346"/>
              <a:gd name="T9" fmla="*/ 0 h 1440"/>
              <a:gd name="T10" fmla="*/ 0 w 2346"/>
              <a:gd name="T11" fmla="*/ 2147483647 h 1440"/>
              <a:gd name="T12" fmla="*/ 0 w 2346"/>
              <a:gd name="T13" fmla="*/ 2147483647 h 1440"/>
              <a:gd name="T14" fmla="*/ 0 w 2346"/>
              <a:gd name="T15" fmla="*/ 2147483647 h 1440"/>
              <a:gd name="T16" fmla="*/ 2147483647 w 2346"/>
              <a:gd name="T17" fmla="*/ 2147483647 h 144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346"/>
              <a:gd name="T28" fmla="*/ 0 h 1440"/>
              <a:gd name="T29" fmla="*/ 2346 w 2346"/>
              <a:gd name="T30" fmla="*/ 1440 h 144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346" h="1440">
                <a:moveTo>
                  <a:pt x="141" y="1440"/>
                </a:moveTo>
                <a:lnTo>
                  <a:pt x="246" y="1440"/>
                </a:lnTo>
                <a:lnTo>
                  <a:pt x="2346" y="1440"/>
                </a:lnTo>
                <a:lnTo>
                  <a:pt x="2346" y="0"/>
                </a:lnTo>
                <a:lnTo>
                  <a:pt x="0" y="0"/>
                </a:lnTo>
                <a:lnTo>
                  <a:pt x="0" y="1219"/>
                </a:lnTo>
                <a:lnTo>
                  <a:pt x="0" y="1325"/>
                </a:lnTo>
                <a:lnTo>
                  <a:pt x="0" y="1440"/>
                </a:lnTo>
                <a:lnTo>
                  <a:pt x="141" y="144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76" name="Rectangle 28"/>
          <p:cNvSpPr>
            <a:spLocks noChangeArrowheads="1"/>
          </p:cNvSpPr>
          <p:nvPr/>
        </p:nvSpPr>
        <p:spPr bwMode="auto">
          <a:xfrm>
            <a:off x="5280025" y="3223093"/>
            <a:ext cx="3346450" cy="2286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77" name="Line 29"/>
          <p:cNvSpPr>
            <a:spLocks noChangeShapeType="1"/>
          </p:cNvSpPr>
          <p:nvPr/>
        </p:nvSpPr>
        <p:spPr bwMode="auto">
          <a:xfrm>
            <a:off x="2395538" y="5509093"/>
            <a:ext cx="1587" cy="1588"/>
          </a:xfrm>
          <a:prstGeom prst="line">
            <a:avLst/>
          </a:prstGeom>
          <a:noFill/>
          <a:ln w="14288">
            <a:solidFill>
              <a:srgbClr val="60220F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78" name="Freeform 30"/>
          <p:cNvSpPr>
            <a:spLocks/>
          </p:cNvSpPr>
          <p:nvPr/>
        </p:nvSpPr>
        <p:spPr bwMode="auto">
          <a:xfrm>
            <a:off x="5280025" y="3223093"/>
            <a:ext cx="3346450" cy="2286000"/>
          </a:xfrm>
          <a:custGeom>
            <a:avLst/>
            <a:gdLst>
              <a:gd name="T0" fmla="*/ 0 w 2108"/>
              <a:gd name="T1" fmla="*/ 0 h 1440"/>
              <a:gd name="T2" fmla="*/ 0 w 2108"/>
              <a:gd name="T3" fmla="*/ 2147483647 h 1440"/>
              <a:gd name="T4" fmla="*/ 2147483647 w 2108"/>
              <a:gd name="T5" fmla="*/ 2147483647 h 1440"/>
              <a:gd name="T6" fmla="*/ 0 60000 65536"/>
              <a:gd name="T7" fmla="*/ 0 60000 65536"/>
              <a:gd name="T8" fmla="*/ 0 60000 65536"/>
              <a:gd name="T9" fmla="*/ 0 w 2108"/>
              <a:gd name="T10" fmla="*/ 0 h 1440"/>
              <a:gd name="T11" fmla="*/ 2108 w 2108"/>
              <a:gd name="T12" fmla="*/ 1440 h 14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08" h="1440">
                <a:moveTo>
                  <a:pt x="0" y="0"/>
                </a:moveTo>
                <a:lnTo>
                  <a:pt x="0" y="1440"/>
                </a:lnTo>
                <a:lnTo>
                  <a:pt x="2108" y="1440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79" name="Freeform 31"/>
          <p:cNvSpPr>
            <a:spLocks/>
          </p:cNvSpPr>
          <p:nvPr/>
        </p:nvSpPr>
        <p:spPr bwMode="auto">
          <a:xfrm>
            <a:off x="730250" y="3223093"/>
            <a:ext cx="3724275" cy="2286000"/>
          </a:xfrm>
          <a:custGeom>
            <a:avLst/>
            <a:gdLst>
              <a:gd name="T0" fmla="*/ 0 w 2346"/>
              <a:gd name="T1" fmla="*/ 0 h 1440"/>
              <a:gd name="T2" fmla="*/ 0 w 2346"/>
              <a:gd name="T3" fmla="*/ 2147483647 h 1440"/>
              <a:gd name="T4" fmla="*/ 0 w 2346"/>
              <a:gd name="T5" fmla="*/ 2147483647 h 1440"/>
              <a:gd name="T6" fmla="*/ 0 w 2346"/>
              <a:gd name="T7" fmla="*/ 2147483647 h 1440"/>
              <a:gd name="T8" fmla="*/ 2147483647 w 2346"/>
              <a:gd name="T9" fmla="*/ 2147483647 h 1440"/>
              <a:gd name="T10" fmla="*/ 2147483647 w 2346"/>
              <a:gd name="T11" fmla="*/ 2147483647 h 1440"/>
              <a:gd name="T12" fmla="*/ 2147483647 w 2346"/>
              <a:gd name="T13" fmla="*/ 2147483647 h 144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346"/>
              <a:gd name="T22" fmla="*/ 0 h 1440"/>
              <a:gd name="T23" fmla="*/ 2346 w 2346"/>
              <a:gd name="T24" fmla="*/ 1440 h 144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346" h="1440">
                <a:moveTo>
                  <a:pt x="0" y="0"/>
                </a:moveTo>
                <a:lnTo>
                  <a:pt x="0" y="1219"/>
                </a:lnTo>
                <a:lnTo>
                  <a:pt x="0" y="1325"/>
                </a:lnTo>
                <a:lnTo>
                  <a:pt x="0" y="1440"/>
                </a:lnTo>
                <a:lnTo>
                  <a:pt x="141" y="1440"/>
                </a:lnTo>
                <a:lnTo>
                  <a:pt x="246" y="1440"/>
                </a:lnTo>
                <a:lnTo>
                  <a:pt x="2346" y="1440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80" name="Rectangle 32"/>
          <p:cNvSpPr>
            <a:spLocks noChangeArrowheads="1"/>
          </p:cNvSpPr>
          <p:nvPr/>
        </p:nvSpPr>
        <p:spPr bwMode="auto">
          <a:xfrm>
            <a:off x="3352800" y="5532906"/>
            <a:ext cx="12236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Landsframleiðsla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81" name="Rectangle 34"/>
          <p:cNvSpPr>
            <a:spLocks noChangeArrowheads="1"/>
          </p:cNvSpPr>
          <p:nvPr/>
        </p:nvSpPr>
        <p:spPr bwMode="auto">
          <a:xfrm>
            <a:off x="603250" y="5537668"/>
            <a:ext cx="849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0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2082" name="Group 35"/>
          <p:cNvGrpSpPr>
            <a:grpSpLocks/>
          </p:cNvGrpSpPr>
          <p:nvPr/>
        </p:nvGrpSpPr>
        <p:grpSpPr bwMode="auto">
          <a:xfrm>
            <a:off x="1262063" y="3316756"/>
            <a:ext cx="2219324" cy="1968500"/>
            <a:chOff x="795" y="1769"/>
            <a:chExt cx="1398" cy="1240"/>
          </a:xfrm>
        </p:grpSpPr>
        <p:sp>
          <p:nvSpPr>
            <p:cNvPr id="2147" name="Line 36"/>
            <p:cNvSpPr>
              <a:spLocks noChangeShapeType="1"/>
            </p:cNvSpPr>
            <p:nvPr/>
          </p:nvSpPr>
          <p:spPr bwMode="auto">
            <a:xfrm flipV="1">
              <a:off x="795" y="1958"/>
              <a:ext cx="1014" cy="1051"/>
            </a:xfrm>
            <a:prstGeom prst="line">
              <a:avLst/>
            </a:prstGeom>
            <a:noFill/>
            <a:ln w="41275">
              <a:solidFill>
                <a:srgbClr val="003F95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48" name="Rectangle 37"/>
            <p:cNvSpPr>
              <a:spLocks noChangeArrowheads="1"/>
            </p:cNvSpPr>
            <p:nvPr/>
          </p:nvSpPr>
          <p:spPr bwMode="auto">
            <a:xfrm>
              <a:off x="1852" y="1769"/>
              <a:ext cx="341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2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Heildar-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49" name="Rectangle 38"/>
            <p:cNvSpPr>
              <a:spLocks noChangeArrowheads="1"/>
            </p:cNvSpPr>
            <p:nvPr/>
          </p:nvSpPr>
          <p:spPr bwMode="auto">
            <a:xfrm>
              <a:off x="1834" y="1887"/>
              <a:ext cx="353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2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framboð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50" name="Rectangle 39"/>
            <p:cNvSpPr>
              <a:spLocks noChangeArrowheads="1"/>
            </p:cNvSpPr>
            <p:nvPr/>
          </p:nvSpPr>
          <p:spPr bwMode="auto">
            <a:xfrm>
              <a:off x="1911" y="2004"/>
              <a:ext cx="240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2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í bráð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2083" name="Rectangle 40"/>
          <p:cNvSpPr>
            <a:spLocks noChangeArrowheads="1"/>
          </p:cNvSpPr>
          <p:nvPr/>
        </p:nvSpPr>
        <p:spPr bwMode="auto">
          <a:xfrm>
            <a:off x="473075" y="2846856"/>
            <a:ext cx="38433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6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(a) Heildarframboð og heildareftirspurn </a:t>
            </a:r>
            <a:endParaRPr lang="is-IS" sz="16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84" name="Rectangle 41"/>
          <p:cNvSpPr>
            <a:spLocks noChangeArrowheads="1"/>
          </p:cNvSpPr>
          <p:nvPr/>
        </p:nvSpPr>
        <p:spPr bwMode="auto">
          <a:xfrm>
            <a:off x="7542213" y="5532906"/>
            <a:ext cx="119545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Atvinnuleysi (%)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85" name="Rectangle 43"/>
          <p:cNvSpPr>
            <a:spLocks noChangeArrowheads="1"/>
          </p:cNvSpPr>
          <p:nvPr/>
        </p:nvSpPr>
        <p:spPr bwMode="auto">
          <a:xfrm>
            <a:off x="5140325" y="5537668"/>
            <a:ext cx="849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0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86" name="Rectangle 44"/>
          <p:cNvSpPr>
            <a:spLocks noChangeArrowheads="1"/>
          </p:cNvSpPr>
          <p:nvPr/>
        </p:nvSpPr>
        <p:spPr bwMode="auto">
          <a:xfrm>
            <a:off x="4500563" y="3177056"/>
            <a:ext cx="7116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Verðbólga</a:t>
            </a:r>
            <a:endParaRPr lang="is-IS" sz="12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87" name="Rectangle 46"/>
          <p:cNvSpPr>
            <a:spLocks noChangeArrowheads="1"/>
          </p:cNvSpPr>
          <p:nvPr/>
        </p:nvSpPr>
        <p:spPr bwMode="auto">
          <a:xfrm>
            <a:off x="4572000" y="3404068"/>
            <a:ext cx="62517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(% á ári)</a:t>
            </a:r>
            <a:endParaRPr lang="is-IS" sz="12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88" name="Rectangle 48"/>
          <p:cNvSpPr>
            <a:spLocks noChangeArrowheads="1"/>
          </p:cNvSpPr>
          <p:nvPr/>
        </p:nvSpPr>
        <p:spPr bwMode="auto">
          <a:xfrm>
            <a:off x="152400" y="3177056"/>
            <a:ext cx="53335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Verðlag</a:t>
            </a:r>
            <a:endParaRPr lang="is-IS" sz="12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89" name="Rectangle 50"/>
          <p:cNvSpPr>
            <a:spLocks noChangeArrowheads="1"/>
          </p:cNvSpPr>
          <p:nvPr/>
        </p:nvSpPr>
        <p:spPr bwMode="auto">
          <a:xfrm>
            <a:off x="6019800" y="2846856"/>
            <a:ext cx="175560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6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(b) Phillips-kúrfan</a:t>
            </a:r>
            <a:endParaRPr lang="is-IS" sz="16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2090" name="Group 51"/>
          <p:cNvGrpSpPr>
            <a:grpSpLocks/>
          </p:cNvGrpSpPr>
          <p:nvPr/>
        </p:nvGrpSpPr>
        <p:grpSpPr bwMode="auto">
          <a:xfrm>
            <a:off x="6021389" y="3631080"/>
            <a:ext cx="2519363" cy="1755774"/>
            <a:chOff x="3793" y="1967"/>
            <a:chExt cx="1587" cy="1106"/>
          </a:xfrm>
        </p:grpSpPr>
        <p:sp>
          <p:nvSpPr>
            <p:cNvPr id="2145" name="Line 52"/>
            <p:cNvSpPr>
              <a:spLocks noChangeShapeType="1"/>
            </p:cNvSpPr>
            <p:nvPr/>
          </p:nvSpPr>
          <p:spPr bwMode="auto">
            <a:xfrm>
              <a:off x="3793" y="1967"/>
              <a:ext cx="935" cy="1060"/>
            </a:xfrm>
            <a:prstGeom prst="line">
              <a:avLst/>
            </a:prstGeom>
            <a:noFill/>
            <a:ln w="41275">
              <a:solidFill>
                <a:srgbClr val="D2435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46" name="Rectangle 53"/>
            <p:cNvSpPr>
              <a:spLocks noChangeArrowheads="1"/>
            </p:cNvSpPr>
            <p:nvPr/>
          </p:nvSpPr>
          <p:spPr bwMode="auto">
            <a:xfrm>
              <a:off x="4763" y="2957"/>
              <a:ext cx="617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2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Phillips-kúrfan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4" name="Group 54"/>
          <p:cNvGrpSpPr>
            <a:grpSpLocks/>
          </p:cNvGrpSpPr>
          <p:nvPr/>
        </p:nvGrpSpPr>
        <p:grpSpPr bwMode="auto">
          <a:xfrm>
            <a:off x="939800" y="3799355"/>
            <a:ext cx="3336925" cy="1870074"/>
            <a:chOff x="592" y="2073"/>
            <a:chExt cx="2102" cy="1178"/>
          </a:xfrm>
        </p:grpSpPr>
        <p:sp>
          <p:nvSpPr>
            <p:cNvPr id="2142" name="Line 55"/>
            <p:cNvSpPr>
              <a:spLocks noChangeShapeType="1"/>
            </p:cNvSpPr>
            <p:nvPr/>
          </p:nvSpPr>
          <p:spPr bwMode="auto">
            <a:xfrm>
              <a:off x="592" y="2073"/>
              <a:ext cx="1199" cy="971"/>
            </a:xfrm>
            <a:prstGeom prst="line">
              <a:avLst/>
            </a:prstGeom>
            <a:noFill/>
            <a:ln w="41275">
              <a:solidFill>
                <a:srgbClr val="003F95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43" name="Rectangle 56"/>
            <p:cNvSpPr>
              <a:spLocks noChangeArrowheads="1"/>
            </p:cNvSpPr>
            <p:nvPr/>
          </p:nvSpPr>
          <p:spPr bwMode="auto">
            <a:xfrm>
              <a:off x="1793" y="2901"/>
              <a:ext cx="901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2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Lítil heildareftirspurn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44" name="Rectangle 57"/>
            <p:cNvSpPr>
              <a:spLocks noChangeArrowheads="1"/>
            </p:cNvSpPr>
            <p:nvPr/>
          </p:nvSpPr>
          <p:spPr bwMode="auto">
            <a:xfrm>
              <a:off x="1934" y="3018"/>
              <a:ext cx="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5" name="Group 58"/>
          <p:cNvGrpSpPr>
            <a:grpSpLocks/>
          </p:cNvGrpSpPr>
          <p:nvPr/>
        </p:nvGrpSpPr>
        <p:grpSpPr bwMode="auto">
          <a:xfrm>
            <a:off x="1416050" y="3321519"/>
            <a:ext cx="2654300" cy="1752601"/>
            <a:chOff x="892" y="1772"/>
            <a:chExt cx="1672" cy="1104"/>
          </a:xfrm>
        </p:grpSpPr>
        <p:sp>
          <p:nvSpPr>
            <p:cNvPr id="2139" name="Line 59"/>
            <p:cNvSpPr>
              <a:spLocks noChangeShapeType="1"/>
            </p:cNvSpPr>
            <p:nvPr/>
          </p:nvSpPr>
          <p:spPr bwMode="auto">
            <a:xfrm>
              <a:off x="892" y="1772"/>
              <a:ext cx="1199" cy="972"/>
            </a:xfrm>
            <a:prstGeom prst="line">
              <a:avLst/>
            </a:prstGeom>
            <a:noFill/>
            <a:ln w="41275">
              <a:solidFill>
                <a:srgbClr val="003F95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40" name="Rectangle 60"/>
            <p:cNvSpPr>
              <a:spLocks noChangeArrowheads="1"/>
            </p:cNvSpPr>
            <p:nvPr/>
          </p:nvSpPr>
          <p:spPr bwMode="auto">
            <a:xfrm>
              <a:off x="2145" y="2643"/>
              <a:ext cx="210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2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Mikil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41" name="Rectangle 61"/>
            <p:cNvSpPr>
              <a:spLocks noChangeArrowheads="1"/>
            </p:cNvSpPr>
            <p:nvPr/>
          </p:nvSpPr>
          <p:spPr bwMode="auto">
            <a:xfrm>
              <a:off x="1849" y="2760"/>
              <a:ext cx="715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2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heildareftirspurn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6" name="Group 62"/>
          <p:cNvGrpSpPr>
            <a:grpSpLocks/>
          </p:cNvGrpSpPr>
          <p:nvPr/>
        </p:nvGrpSpPr>
        <p:grpSpPr bwMode="auto">
          <a:xfrm>
            <a:off x="5145086" y="3929532"/>
            <a:ext cx="1479549" cy="2163763"/>
            <a:chOff x="3241" y="2155"/>
            <a:chExt cx="932" cy="1363"/>
          </a:xfrm>
        </p:grpSpPr>
        <p:grpSp>
          <p:nvGrpSpPr>
            <p:cNvPr id="2128" name="Group 63"/>
            <p:cNvGrpSpPr>
              <a:grpSpLocks/>
            </p:cNvGrpSpPr>
            <p:nvPr/>
          </p:nvGrpSpPr>
          <p:grpSpPr bwMode="auto">
            <a:xfrm>
              <a:off x="3839" y="2240"/>
              <a:ext cx="334" cy="1278"/>
              <a:chOff x="3839" y="2240"/>
              <a:chExt cx="334" cy="1278"/>
            </a:xfrm>
          </p:grpSpPr>
          <p:sp>
            <p:nvSpPr>
              <p:cNvPr id="2136" name="Line 64"/>
              <p:cNvSpPr>
                <a:spLocks noChangeShapeType="1"/>
              </p:cNvSpPr>
              <p:nvPr/>
            </p:nvSpPr>
            <p:spPr bwMode="auto">
              <a:xfrm>
                <a:off x="4031" y="2240"/>
                <a:ext cx="1" cy="901"/>
              </a:xfrm>
              <a:prstGeom prst="line">
                <a:avLst/>
              </a:prstGeom>
              <a:noFill/>
              <a:ln w="14288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2137" name="Rectangle 65"/>
              <p:cNvSpPr>
                <a:spLocks noChangeArrowheads="1"/>
              </p:cNvSpPr>
              <p:nvPr/>
            </p:nvSpPr>
            <p:spPr bwMode="auto">
              <a:xfrm>
                <a:off x="3839" y="3285"/>
                <a:ext cx="310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20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(VLF er</a:t>
                </a:r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2138" name="Rectangle 66"/>
              <p:cNvSpPr>
                <a:spLocks noChangeArrowheads="1"/>
              </p:cNvSpPr>
              <p:nvPr/>
            </p:nvSpPr>
            <p:spPr bwMode="auto">
              <a:xfrm>
                <a:off x="3901" y="3402"/>
                <a:ext cx="272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20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8,000)</a:t>
                </a:r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p:grpSp>
        <p:grpSp>
          <p:nvGrpSpPr>
            <p:cNvPr id="2129" name="Group 67"/>
            <p:cNvGrpSpPr>
              <a:grpSpLocks/>
            </p:cNvGrpSpPr>
            <p:nvPr/>
          </p:nvGrpSpPr>
          <p:grpSpPr bwMode="auto">
            <a:xfrm>
              <a:off x="3241" y="2155"/>
              <a:ext cx="911" cy="1129"/>
              <a:chOff x="3241" y="2155"/>
              <a:chExt cx="911" cy="1129"/>
            </a:xfrm>
          </p:grpSpPr>
          <p:sp>
            <p:nvSpPr>
              <p:cNvPr id="2130" name="Rectangle 68"/>
              <p:cNvSpPr>
                <a:spLocks noChangeArrowheads="1"/>
              </p:cNvSpPr>
              <p:nvPr/>
            </p:nvSpPr>
            <p:spPr bwMode="auto">
              <a:xfrm>
                <a:off x="4092" y="2155"/>
                <a:ext cx="60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20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B</a:t>
                </a:r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grpSp>
            <p:nvGrpSpPr>
              <p:cNvPr id="2131" name="Group 69"/>
              <p:cNvGrpSpPr>
                <a:grpSpLocks/>
              </p:cNvGrpSpPr>
              <p:nvPr/>
            </p:nvGrpSpPr>
            <p:grpSpPr bwMode="auto">
              <a:xfrm>
                <a:off x="3241" y="2191"/>
                <a:ext cx="826" cy="1093"/>
                <a:chOff x="3241" y="2191"/>
                <a:chExt cx="826" cy="1093"/>
              </a:xfrm>
            </p:grpSpPr>
            <p:sp>
              <p:nvSpPr>
                <p:cNvPr id="2132" name="Line 70"/>
                <p:cNvSpPr>
                  <a:spLocks noChangeShapeType="1"/>
                </p:cNvSpPr>
                <p:nvPr/>
              </p:nvSpPr>
              <p:spPr bwMode="auto">
                <a:xfrm>
                  <a:off x="3335" y="2240"/>
                  <a:ext cx="696" cy="1"/>
                </a:xfrm>
                <a:prstGeom prst="line">
                  <a:avLst/>
                </a:prstGeom>
                <a:noFill/>
                <a:ln w="14288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Cambria" panose="02040503050406030204" pitchFamily="18" charset="0"/>
                    <a:ea typeface="Cambria" panose="02040503050406030204" pitchFamily="18" charset="0"/>
                  </a:endParaRPr>
                </a:p>
              </p:txBody>
            </p:sp>
            <p:sp>
              <p:nvSpPr>
                <p:cNvPr id="2133" name="Oval 71"/>
                <p:cNvSpPr>
                  <a:spLocks noChangeArrowheads="1"/>
                </p:cNvSpPr>
                <p:nvPr/>
              </p:nvSpPr>
              <p:spPr bwMode="auto">
                <a:xfrm>
                  <a:off x="4005" y="2214"/>
                  <a:ext cx="62" cy="53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/>
                  <a:endParaRPr lang="is-IS">
                    <a:latin typeface="Cambria" panose="02040503050406030204" pitchFamily="18" charset="0"/>
                    <a:ea typeface="Cambria" panose="02040503050406030204" pitchFamily="18" charset="0"/>
                  </a:endParaRPr>
                </a:p>
              </p:txBody>
            </p:sp>
            <p:sp>
              <p:nvSpPr>
                <p:cNvPr id="2134" name="Rectangle 72"/>
                <p:cNvSpPr>
                  <a:spLocks noChangeArrowheads="1"/>
                </p:cNvSpPr>
                <p:nvPr/>
              </p:nvSpPr>
              <p:spPr bwMode="auto">
                <a:xfrm>
                  <a:off x="4006" y="3168"/>
                  <a:ext cx="54" cy="1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eaLnBrk="0" hangingPunct="0"/>
                  <a:r>
                    <a:rPr lang="is-IS" sz="1200" dirty="0">
                      <a:solidFill>
                        <a:srgbClr val="000000"/>
                      </a:solidFill>
                      <a:latin typeface="Cambria" panose="02040503050406030204" pitchFamily="18" charset="0"/>
                      <a:ea typeface="Cambria" panose="02040503050406030204" pitchFamily="18" charset="0"/>
                    </a:rPr>
                    <a:t>5</a:t>
                  </a:r>
                  <a:endParaRPr lang="is-IS" dirty="0">
                    <a:latin typeface="Cambria" panose="02040503050406030204" pitchFamily="18" charset="0"/>
                    <a:ea typeface="Cambria" panose="02040503050406030204" pitchFamily="18" charset="0"/>
                  </a:endParaRPr>
                </a:p>
              </p:txBody>
            </p:sp>
            <p:sp>
              <p:nvSpPr>
                <p:cNvPr id="2135" name="Rectangle 73"/>
                <p:cNvSpPr>
                  <a:spLocks noChangeArrowheads="1"/>
                </p:cNvSpPr>
                <p:nvPr/>
              </p:nvSpPr>
              <p:spPr bwMode="auto">
                <a:xfrm>
                  <a:off x="3241" y="2191"/>
                  <a:ext cx="54" cy="1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eaLnBrk="0" hangingPunct="0"/>
                  <a:r>
                    <a:rPr lang="is-IS" sz="1200">
                      <a:solidFill>
                        <a:srgbClr val="000000"/>
                      </a:solidFill>
                      <a:latin typeface="Cambria" panose="02040503050406030204" pitchFamily="18" charset="0"/>
                      <a:ea typeface="Cambria" panose="02040503050406030204" pitchFamily="18" charset="0"/>
                    </a:rPr>
                    <a:t>6</a:t>
                  </a:r>
                  <a:endParaRPr lang="is-IS">
                    <a:latin typeface="Cambria" panose="02040503050406030204" pitchFamily="18" charset="0"/>
                    <a:ea typeface="Cambria" panose="02040503050406030204" pitchFamily="18" charset="0"/>
                  </a:endParaRPr>
                </a:p>
              </p:txBody>
            </p:sp>
          </p:grpSp>
        </p:grpSp>
      </p:grpSp>
      <p:grpSp>
        <p:nvGrpSpPr>
          <p:cNvPr id="10" name="Group 74"/>
          <p:cNvGrpSpPr>
            <a:grpSpLocks/>
          </p:cNvGrpSpPr>
          <p:nvPr/>
        </p:nvGrpSpPr>
        <p:grpSpPr bwMode="auto">
          <a:xfrm>
            <a:off x="5145087" y="4797895"/>
            <a:ext cx="2320924" cy="1295401"/>
            <a:chOff x="3241" y="2702"/>
            <a:chExt cx="1462" cy="816"/>
          </a:xfrm>
        </p:grpSpPr>
        <p:sp>
          <p:nvSpPr>
            <p:cNvPr id="2118" name="Rectangle 75"/>
            <p:cNvSpPr>
              <a:spLocks noChangeArrowheads="1"/>
            </p:cNvSpPr>
            <p:nvPr/>
          </p:nvSpPr>
          <p:spPr bwMode="auto">
            <a:xfrm>
              <a:off x="4370" y="3285"/>
              <a:ext cx="310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2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(VLF er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19" name="Rectangle 76"/>
            <p:cNvSpPr>
              <a:spLocks noChangeArrowheads="1"/>
            </p:cNvSpPr>
            <p:nvPr/>
          </p:nvSpPr>
          <p:spPr bwMode="auto">
            <a:xfrm>
              <a:off x="4431" y="3402"/>
              <a:ext cx="272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20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7,500)</a:t>
              </a:r>
              <a:endParaRPr lang="is-IS" dirty="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grpSp>
          <p:nvGrpSpPr>
            <p:cNvPr id="2120" name="Group 77"/>
            <p:cNvGrpSpPr>
              <a:grpSpLocks/>
            </p:cNvGrpSpPr>
            <p:nvPr/>
          </p:nvGrpSpPr>
          <p:grpSpPr bwMode="auto">
            <a:xfrm>
              <a:off x="3241" y="2702"/>
              <a:ext cx="1389" cy="582"/>
              <a:chOff x="3241" y="2702"/>
              <a:chExt cx="1389" cy="582"/>
            </a:xfrm>
          </p:grpSpPr>
          <p:sp>
            <p:nvSpPr>
              <p:cNvPr id="2121" name="Rectangle 78"/>
              <p:cNvSpPr>
                <a:spLocks noChangeArrowheads="1"/>
              </p:cNvSpPr>
              <p:nvPr/>
            </p:nvSpPr>
            <p:spPr bwMode="auto">
              <a:xfrm>
                <a:off x="4569" y="2702"/>
                <a:ext cx="61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20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A</a:t>
                </a:r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grpSp>
            <p:nvGrpSpPr>
              <p:cNvPr id="2122" name="Group 79"/>
              <p:cNvGrpSpPr>
                <a:grpSpLocks/>
              </p:cNvGrpSpPr>
              <p:nvPr/>
            </p:nvGrpSpPr>
            <p:grpSpPr bwMode="auto">
              <a:xfrm>
                <a:off x="3241" y="2793"/>
                <a:ext cx="1355" cy="491"/>
                <a:chOff x="3241" y="2793"/>
                <a:chExt cx="1355" cy="491"/>
              </a:xfrm>
            </p:grpSpPr>
            <p:grpSp>
              <p:nvGrpSpPr>
                <p:cNvPr id="2123" name="Group 80"/>
                <p:cNvGrpSpPr>
                  <a:grpSpLocks/>
                </p:cNvGrpSpPr>
                <p:nvPr/>
              </p:nvGrpSpPr>
              <p:grpSpPr bwMode="auto">
                <a:xfrm>
                  <a:off x="3335" y="2815"/>
                  <a:ext cx="1261" cy="335"/>
                  <a:chOff x="3335" y="2815"/>
                  <a:chExt cx="1261" cy="335"/>
                </a:xfrm>
              </p:grpSpPr>
              <p:sp>
                <p:nvSpPr>
                  <p:cNvPr id="2126" name="Freeform 81"/>
                  <p:cNvSpPr>
                    <a:spLocks/>
                  </p:cNvSpPr>
                  <p:nvPr/>
                </p:nvSpPr>
                <p:spPr bwMode="auto">
                  <a:xfrm>
                    <a:off x="3335" y="2850"/>
                    <a:ext cx="1234" cy="300"/>
                  </a:xfrm>
                  <a:custGeom>
                    <a:avLst/>
                    <a:gdLst>
                      <a:gd name="T0" fmla="*/ 0 w 1234"/>
                      <a:gd name="T1" fmla="*/ 0 h 300"/>
                      <a:gd name="T2" fmla="*/ 1234 w 1234"/>
                      <a:gd name="T3" fmla="*/ 0 h 300"/>
                      <a:gd name="T4" fmla="*/ 1234 w 1234"/>
                      <a:gd name="T5" fmla="*/ 300 h 300"/>
                      <a:gd name="T6" fmla="*/ 0 60000 65536"/>
                      <a:gd name="T7" fmla="*/ 0 60000 65536"/>
                      <a:gd name="T8" fmla="*/ 0 60000 65536"/>
                      <a:gd name="T9" fmla="*/ 0 w 1234"/>
                      <a:gd name="T10" fmla="*/ 0 h 300"/>
                      <a:gd name="T11" fmla="*/ 1234 w 1234"/>
                      <a:gd name="T12" fmla="*/ 300 h 3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234" h="300">
                        <a:moveTo>
                          <a:pt x="0" y="0"/>
                        </a:moveTo>
                        <a:lnTo>
                          <a:pt x="1234" y="0"/>
                        </a:lnTo>
                        <a:lnTo>
                          <a:pt x="1234" y="300"/>
                        </a:lnTo>
                      </a:path>
                    </a:pathLst>
                  </a:custGeom>
                  <a:noFill/>
                  <a:ln w="14288" cap="flat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Cambria" panose="02040503050406030204" pitchFamily="18" charset="0"/>
                      <a:ea typeface="Cambria" panose="02040503050406030204" pitchFamily="18" charset="0"/>
                    </a:endParaRPr>
                  </a:p>
                </p:txBody>
              </p:sp>
              <p:sp>
                <p:nvSpPr>
                  <p:cNvPr id="2127" name="Oval 82"/>
                  <p:cNvSpPr>
                    <a:spLocks noChangeArrowheads="1"/>
                  </p:cNvSpPr>
                  <p:nvPr/>
                </p:nvSpPr>
                <p:spPr bwMode="auto">
                  <a:xfrm>
                    <a:off x="4534" y="2815"/>
                    <a:ext cx="62" cy="61"/>
                  </a:xfrm>
                  <a:prstGeom prst="ellipse">
                    <a:avLst/>
                  </a:pr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0" hangingPunct="0"/>
                    <a:endParaRPr lang="is-IS">
                      <a:latin typeface="Cambria" panose="02040503050406030204" pitchFamily="18" charset="0"/>
                      <a:ea typeface="Cambria" panose="02040503050406030204" pitchFamily="18" charset="0"/>
                    </a:endParaRPr>
                  </a:p>
                </p:txBody>
              </p:sp>
            </p:grpSp>
            <p:sp>
              <p:nvSpPr>
                <p:cNvPr id="2124" name="Rectangle 83"/>
                <p:cNvSpPr>
                  <a:spLocks noChangeArrowheads="1"/>
                </p:cNvSpPr>
                <p:nvPr/>
              </p:nvSpPr>
              <p:spPr bwMode="auto">
                <a:xfrm>
                  <a:off x="4537" y="3168"/>
                  <a:ext cx="54" cy="1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eaLnBrk="0" hangingPunct="0"/>
                  <a:r>
                    <a:rPr lang="is-IS" sz="1200">
                      <a:solidFill>
                        <a:srgbClr val="000000"/>
                      </a:solidFill>
                      <a:latin typeface="Cambria" panose="02040503050406030204" pitchFamily="18" charset="0"/>
                      <a:ea typeface="Cambria" panose="02040503050406030204" pitchFamily="18" charset="0"/>
                    </a:rPr>
                    <a:t>7</a:t>
                  </a:r>
                  <a:endParaRPr lang="is-IS">
                    <a:latin typeface="Cambria" panose="02040503050406030204" pitchFamily="18" charset="0"/>
                    <a:ea typeface="Cambria" panose="02040503050406030204" pitchFamily="18" charset="0"/>
                  </a:endParaRPr>
                </a:p>
              </p:txBody>
            </p:sp>
            <p:sp>
              <p:nvSpPr>
                <p:cNvPr id="2125" name="Rectangle 84"/>
                <p:cNvSpPr>
                  <a:spLocks noChangeArrowheads="1"/>
                </p:cNvSpPr>
                <p:nvPr/>
              </p:nvSpPr>
              <p:spPr bwMode="auto">
                <a:xfrm>
                  <a:off x="3241" y="2793"/>
                  <a:ext cx="54" cy="1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eaLnBrk="0" hangingPunct="0"/>
                  <a:r>
                    <a:rPr lang="is-IS" sz="1200">
                      <a:solidFill>
                        <a:srgbClr val="000000"/>
                      </a:solidFill>
                      <a:latin typeface="Cambria" panose="02040503050406030204" pitchFamily="18" charset="0"/>
                      <a:ea typeface="Cambria" panose="02040503050406030204" pitchFamily="18" charset="0"/>
                    </a:rPr>
                    <a:t>2</a:t>
                  </a:r>
                  <a:endParaRPr lang="is-IS">
                    <a:latin typeface="Cambria" panose="02040503050406030204" pitchFamily="18" charset="0"/>
                    <a:ea typeface="Cambria" panose="02040503050406030204" pitchFamily="18" charset="0"/>
                  </a:endParaRPr>
                </a:p>
              </p:txBody>
            </p:sp>
          </p:grpSp>
        </p:grpSp>
      </p:grpSp>
      <p:grpSp>
        <p:nvGrpSpPr>
          <p:cNvPr id="14" name="Group 85"/>
          <p:cNvGrpSpPr>
            <a:grpSpLocks/>
          </p:cNvGrpSpPr>
          <p:nvPr/>
        </p:nvGrpSpPr>
        <p:grpSpPr bwMode="auto">
          <a:xfrm>
            <a:off x="436563" y="4010494"/>
            <a:ext cx="2673349" cy="2082801"/>
            <a:chOff x="275" y="2206"/>
            <a:chExt cx="1684" cy="1312"/>
          </a:xfrm>
        </p:grpSpPr>
        <p:sp>
          <p:nvSpPr>
            <p:cNvPr id="2108" name="Rectangle 86"/>
            <p:cNvSpPr>
              <a:spLocks noChangeArrowheads="1"/>
            </p:cNvSpPr>
            <p:nvPr/>
          </p:nvSpPr>
          <p:spPr bwMode="auto">
            <a:xfrm>
              <a:off x="1430" y="3168"/>
              <a:ext cx="234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2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8,000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09" name="Rectangle 87"/>
            <p:cNvSpPr>
              <a:spLocks noChangeArrowheads="1"/>
            </p:cNvSpPr>
            <p:nvPr/>
          </p:nvSpPr>
          <p:spPr bwMode="auto">
            <a:xfrm>
              <a:off x="1415" y="3285"/>
              <a:ext cx="544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2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(atvinnuleysi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10" name="Rectangle 88"/>
            <p:cNvSpPr>
              <a:spLocks noChangeArrowheads="1"/>
            </p:cNvSpPr>
            <p:nvPr/>
          </p:nvSpPr>
          <p:spPr bwMode="auto">
            <a:xfrm>
              <a:off x="1594" y="3402"/>
              <a:ext cx="285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20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er 5%)</a:t>
              </a:r>
              <a:endParaRPr lang="is-IS" dirty="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grpSp>
          <p:nvGrpSpPr>
            <p:cNvPr id="2111" name="Group 89"/>
            <p:cNvGrpSpPr>
              <a:grpSpLocks/>
            </p:cNvGrpSpPr>
            <p:nvPr/>
          </p:nvGrpSpPr>
          <p:grpSpPr bwMode="auto">
            <a:xfrm>
              <a:off x="275" y="2206"/>
              <a:ext cx="1367" cy="944"/>
              <a:chOff x="275" y="2206"/>
              <a:chExt cx="1367" cy="944"/>
            </a:xfrm>
          </p:grpSpPr>
          <p:sp>
            <p:nvSpPr>
              <p:cNvPr id="2112" name="Rectangle 90"/>
              <p:cNvSpPr>
                <a:spLocks noChangeArrowheads="1"/>
              </p:cNvSpPr>
              <p:nvPr/>
            </p:nvSpPr>
            <p:spPr bwMode="auto">
              <a:xfrm>
                <a:off x="275" y="2224"/>
                <a:ext cx="161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20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106</a:t>
                </a:r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2113" name="Rectangle 91"/>
              <p:cNvSpPr>
                <a:spLocks noChangeArrowheads="1"/>
              </p:cNvSpPr>
              <p:nvPr/>
            </p:nvSpPr>
            <p:spPr bwMode="auto">
              <a:xfrm>
                <a:off x="1582" y="2206"/>
                <a:ext cx="60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20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B</a:t>
                </a:r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grpSp>
            <p:nvGrpSpPr>
              <p:cNvPr id="2114" name="Group 92"/>
              <p:cNvGrpSpPr>
                <a:grpSpLocks/>
              </p:cNvGrpSpPr>
              <p:nvPr/>
            </p:nvGrpSpPr>
            <p:grpSpPr bwMode="auto">
              <a:xfrm>
                <a:off x="468" y="2240"/>
                <a:ext cx="1068" cy="910"/>
                <a:chOff x="468" y="2240"/>
                <a:chExt cx="1068" cy="910"/>
              </a:xfrm>
            </p:grpSpPr>
            <p:sp>
              <p:nvSpPr>
                <p:cNvPr id="2115" name="Line 93"/>
                <p:cNvSpPr>
                  <a:spLocks noChangeShapeType="1"/>
                </p:cNvSpPr>
                <p:nvPr/>
              </p:nvSpPr>
              <p:spPr bwMode="auto">
                <a:xfrm>
                  <a:off x="468" y="2276"/>
                  <a:ext cx="1041" cy="1"/>
                </a:xfrm>
                <a:prstGeom prst="line">
                  <a:avLst/>
                </a:prstGeom>
                <a:noFill/>
                <a:ln w="14288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Cambria" panose="02040503050406030204" pitchFamily="18" charset="0"/>
                    <a:ea typeface="Cambria" panose="02040503050406030204" pitchFamily="18" charset="0"/>
                  </a:endParaRPr>
                </a:p>
              </p:txBody>
            </p:sp>
            <p:sp>
              <p:nvSpPr>
                <p:cNvPr id="2116" name="Line 94"/>
                <p:cNvSpPr>
                  <a:spLocks noChangeShapeType="1"/>
                </p:cNvSpPr>
                <p:nvPr/>
              </p:nvSpPr>
              <p:spPr bwMode="auto">
                <a:xfrm>
                  <a:off x="1509" y="2276"/>
                  <a:ext cx="1" cy="874"/>
                </a:xfrm>
                <a:prstGeom prst="line">
                  <a:avLst/>
                </a:prstGeom>
                <a:noFill/>
                <a:ln w="14288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Cambria" panose="02040503050406030204" pitchFamily="18" charset="0"/>
                    <a:ea typeface="Cambria" panose="02040503050406030204" pitchFamily="18" charset="0"/>
                  </a:endParaRPr>
                </a:p>
              </p:txBody>
            </p:sp>
            <p:sp>
              <p:nvSpPr>
                <p:cNvPr id="2117" name="Oval 95"/>
                <p:cNvSpPr>
                  <a:spLocks noChangeArrowheads="1"/>
                </p:cNvSpPr>
                <p:nvPr/>
              </p:nvSpPr>
              <p:spPr bwMode="auto">
                <a:xfrm>
                  <a:off x="1483" y="2240"/>
                  <a:ext cx="53" cy="62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/>
                  <a:endParaRPr lang="is-IS">
                    <a:latin typeface="Cambria" panose="02040503050406030204" pitchFamily="18" charset="0"/>
                    <a:ea typeface="Cambria" panose="02040503050406030204" pitchFamily="18" charset="0"/>
                  </a:endParaRPr>
                </a:p>
              </p:txBody>
            </p:sp>
          </p:grpSp>
        </p:grpSp>
      </p:grpSp>
      <p:grpSp>
        <p:nvGrpSpPr>
          <p:cNvPr id="17" name="Group 96"/>
          <p:cNvGrpSpPr>
            <a:grpSpLocks/>
          </p:cNvGrpSpPr>
          <p:nvPr/>
        </p:nvGrpSpPr>
        <p:grpSpPr bwMode="auto">
          <a:xfrm>
            <a:off x="436563" y="4485157"/>
            <a:ext cx="1701800" cy="1608138"/>
            <a:chOff x="275" y="2505"/>
            <a:chExt cx="1072" cy="1013"/>
          </a:xfrm>
        </p:grpSpPr>
        <p:sp>
          <p:nvSpPr>
            <p:cNvPr id="2097" name="Rectangle 97"/>
            <p:cNvSpPr>
              <a:spLocks noChangeArrowheads="1"/>
            </p:cNvSpPr>
            <p:nvPr/>
          </p:nvSpPr>
          <p:spPr bwMode="auto">
            <a:xfrm>
              <a:off x="691" y="3285"/>
              <a:ext cx="544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2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(atvinnuleysi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98" name="Rectangle 98"/>
            <p:cNvSpPr>
              <a:spLocks noChangeArrowheads="1"/>
            </p:cNvSpPr>
            <p:nvPr/>
          </p:nvSpPr>
          <p:spPr bwMode="auto">
            <a:xfrm>
              <a:off x="885" y="3402"/>
              <a:ext cx="286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2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er 7%)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grpSp>
          <p:nvGrpSpPr>
            <p:cNvPr id="2099" name="Group 99"/>
            <p:cNvGrpSpPr>
              <a:grpSpLocks/>
            </p:cNvGrpSpPr>
            <p:nvPr/>
          </p:nvGrpSpPr>
          <p:grpSpPr bwMode="auto">
            <a:xfrm>
              <a:off x="275" y="2505"/>
              <a:ext cx="1072" cy="779"/>
              <a:chOff x="275" y="2505"/>
              <a:chExt cx="1072" cy="779"/>
            </a:xfrm>
          </p:grpSpPr>
          <p:sp>
            <p:nvSpPr>
              <p:cNvPr id="2100" name="Rectangle 100"/>
              <p:cNvSpPr>
                <a:spLocks noChangeArrowheads="1"/>
              </p:cNvSpPr>
              <p:nvPr/>
            </p:nvSpPr>
            <p:spPr bwMode="auto">
              <a:xfrm>
                <a:off x="1084" y="3168"/>
                <a:ext cx="234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20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7,500</a:t>
                </a:r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grpSp>
            <p:nvGrpSpPr>
              <p:cNvPr id="2101" name="Group 101"/>
              <p:cNvGrpSpPr>
                <a:grpSpLocks/>
              </p:cNvGrpSpPr>
              <p:nvPr/>
            </p:nvGrpSpPr>
            <p:grpSpPr bwMode="auto">
              <a:xfrm>
                <a:off x="275" y="2505"/>
                <a:ext cx="1072" cy="645"/>
                <a:chOff x="275" y="2505"/>
                <a:chExt cx="1072" cy="645"/>
              </a:xfrm>
            </p:grpSpPr>
            <p:sp>
              <p:nvSpPr>
                <p:cNvPr id="2102" name="Line 102"/>
                <p:cNvSpPr>
                  <a:spLocks noChangeShapeType="1"/>
                </p:cNvSpPr>
                <p:nvPr/>
              </p:nvSpPr>
              <p:spPr bwMode="auto">
                <a:xfrm>
                  <a:off x="1209" y="2576"/>
                  <a:ext cx="1" cy="574"/>
                </a:xfrm>
                <a:prstGeom prst="line">
                  <a:avLst/>
                </a:prstGeom>
                <a:noFill/>
                <a:ln w="14288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Cambria" panose="02040503050406030204" pitchFamily="18" charset="0"/>
                    <a:ea typeface="Cambria" panose="02040503050406030204" pitchFamily="18" charset="0"/>
                  </a:endParaRPr>
                </a:p>
              </p:txBody>
            </p:sp>
            <p:grpSp>
              <p:nvGrpSpPr>
                <p:cNvPr id="2103" name="Group 103"/>
                <p:cNvGrpSpPr>
                  <a:grpSpLocks/>
                </p:cNvGrpSpPr>
                <p:nvPr/>
              </p:nvGrpSpPr>
              <p:grpSpPr bwMode="auto">
                <a:xfrm>
                  <a:off x="275" y="2505"/>
                  <a:ext cx="1072" cy="137"/>
                  <a:chOff x="275" y="2505"/>
                  <a:chExt cx="1072" cy="137"/>
                </a:xfrm>
              </p:grpSpPr>
              <p:sp>
                <p:nvSpPr>
                  <p:cNvPr id="2104" name="Line 104"/>
                  <p:cNvSpPr>
                    <a:spLocks noChangeShapeType="1"/>
                  </p:cNvSpPr>
                  <p:nvPr/>
                </p:nvSpPr>
                <p:spPr bwMode="auto">
                  <a:xfrm>
                    <a:off x="468" y="2576"/>
                    <a:ext cx="741" cy="1"/>
                  </a:xfrm>
                  <a:prstGeom prst="line">
                    <a:avLst/>
                  </a:prstGeom>
                  <a:noFill/>
                  <a:ln w="14288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Cambria" panose="02040503050406030204" pitchFamily="18" charset="0"/>
                      <a:ea typeface="Cambria" panose="02040503050406030204" pitchFamily="18" charset="0"/>
                    </a:endParaRPr>
                  </a:p>
                </p:txBody>
              </p:sp>
              <p:sp>
                <p:nvSpPr>
                  <p:cNvPr id="2105" name="Oval 105"/>
                  <p:cNvSpPr>
                    <a:spLocks noChangeArrowheads="1"/>
                  </p:cNvSpPr>
                  <p:nvPr/>
                </p:nvSpPr>
                <p:spPr bwMode="auto">
                  <a:xfrm>
                    <a:off x="1183" y="2550"/>
                    <a:ext cx="61" cy="53"/>
                  </a:xfrm>
                  <a:prstGeom prst="ellipse">
                    <a:avLst/>
                  </a:pr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0" hangingPunct="0"/>
                    <a:endParaRPr lang="is-IS">
                      <a:latin typeface="Cambria" panose="02040503050406030204" pitchFamily="18" charset="0"/>
                      <a:ea typeface="Cambria" panose="02040503050406030204" pitchFamily="18" charset="0"/>
                    </a:endParaRPr>
                  </a:p>
                </p:txBody>
              </p:sp>
              <p:sp>
                <p:nvSpPr>
                  <p:cNvPr id="2106" name="Rectangle 106"/>
                  <p:cNvSpPr>
                    <a:spLocks noChangeArrowheads="1"/>
                  </p:cNvSpPr>
                  <p:nvPr/>
                </p:nvSpPr>
                <p:spPr bwMode="auto">
                  <a:xfrm>
                    <a:off x="275" y="2526"/>
                    <a:ext cx="161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eaLnBrk="0" hangingPunct="0"/>
                    <a:r>
                      <a:rPr lang="is-IS" sz="1200">
                        <a:solidFill>
                          <a:srgbClr val="0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rPr>
                      <a:t>102</a:t>
                    </a:r>
                    <a:endParaRPr lang="is-IS">
                      <a:latin typeface="Cambria" panose="02040503050406030204" pitchFamily="18" charset="0"/>
                      <a:ea typeface="Cambria" panose="02040503050406030204" pitchFamily="18" charset="0"/>
                    </a:endParaRPr>
                  </a:p>
                </p:txBody>
              </p:sp>
              <p:sp>
                <p:nvSpPr>
                  <p:cNvPr id="2107" name="Rectangle 107"/>
                  <p:cNvSpPr>
                    <a:spLocks noChangeArrowheads="1"/>
                  </p:cNvSpPr>
                  <p:nvPr/>
                </p:nvSpPr>
                <p:spPr bwMode="auto">
                  <a:xfrm>
                    <a:off x="1286" y="2505"/>
                    <a:ext cx="61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eaLnBrk="0" hangingPunct="0"/>
                    <a:r>
                      <a:rPr lang="is-IS" sz="1200">
                        <a:solidFill>
                          <a:srgbClr val="0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rPr>
                      <a:t>A</a:t>
                    </a:r>
                    <a:endParaRPr lang="is-IS">
                      <a:latin typeface="Cambria" panose="02040503050406030204" pitchFamily="18" charset="0"/>
                      <a:ea typeface="Cambria" panose="02040503050406030204" pitchFamily="18" charset="0"/>
                    </a:endParaRPr>
                  </a:p>
                </p:txBody>
              </p:sp>
            </p:grpSp>
          </p:grpSp>
        </p:grpSp>
      </p:grpSp>
      <p:graphicFrame>
        <p:nvGraphicFramePr>
          <p:cNvPr id="9011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9815740"/>
              </p:ext>
            </p:extLst>
          </p:nvPr>
        </p:nvGraphicFramePr>
        <p:xfrm>
          <a:off x="2641600" y="1264617"/>
          <a:ext cx="4191000" cy="1084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r:id="rId5" imgW="1879600" imgH="482600" progId="Equation.3">
                  <p:embed/>
                </p:oleObj>
              </mc:Choice>
              <mc:Fallback>
                <p:oleObj r:id="rId5" imgW="1879600" imgH="482600" progId="Equation.3">
                  <p:embed/>
                  <p:pic>
                    <p:nvPicPr>
                      <p:cNvPr id="9011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1600" y="1264617"/>
                        <a:ext cx="4191000" cy="1084263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54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0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2" descr="narrow aqua button bckgrd"/>
          <p:cNvPicPr>
            <a:picLocks noChangeAspect="1" noChangeArrowheads="1"/>
          </p:cNvPicPr>
          <p:nvPr/>
        </p:nvPicPr>
        <p:blipFill>
          <a:blip r:embed="rId4" cstate="print"/>
          <a:srcRect r="1688"/>
          <a:stretch>
            <a:fillRect/>
          </a:stretch>
        </p:blipFill>
        <p:spPr bwMode="auto">
          <a:xfrm>
            <a:off x="0" y="4032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875" name="Rectangle 3"/>
          <p:cNvSpPr>
            <a:spLocks noGrp="1" noChangeArrowheads="1"/>
          </p:cNvSpPr>
          <p:nvPr>
            <p:ph type="title"/>
          </p:nvPr>
        </p:nvSpPr>
        <p:spPr>
          <a:xfrm>
            <a:off x="614363" y="163088"/>
            <a:ext cx="8229600" cy="685800"/>
          </a:xfrm>
        </p:spPr>
        <p:txBody>
          <a:bodyPr>
            <a:no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is-IS" sz="2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Samband Phillips-kúrfunnar í bráð við heildareftirspurn og heildarframboð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827088" y="3335806"/>
            <a:ext cx="3640137" cy="2216150"/>
          </a:xfrm>
          <a:prstGeom prst="rect">
            <a:avLst/>
          </a:prstGeom>
          <a:solidFill>
            <a:srgbClr val="F3F6F9"/>
          </a:solidFill>
          <a:ln w="153988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827088" y="3335806"/>
            <a:ext cx="3640137" cy="2216150"/>
          </a:xfrm>
          <a:prstGeom prst="rect">
            <a:avLst/>
          </a:prstGeom>
          <a:solidFill>
            <a:srgbClr val="F2F4F8"/>
          </a:solidFill>
          <a:ln w="139700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827088" y="3335806"/>
            <a:ext cx="3640137" cy="2216150"/>
          </a:xfrm>
          <a:prstGeom prst="rect">
            <a:avLst/>
          </a:prstGeom>
          <a:solidFill>
            <a:srgbClr val="F1F4F7"/>
          </a:solidFill>
          <a:ln w="125413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827088" y="3335806"/>
            <a:ext cx="3640137" cy="2216150"/>
          </a:xfrm>
          <a:prstGeom prst="rect">
            <a:avLst/>
          </a:prstGeom>
          <a:solidFill>
            <a:srgbClr val="F0F2F5"/>
          </a:solidFill>
          <a:ln w="112713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827088" y="3335806"/>
            <a:ext cx="3640137" cy="2216150"/>
          </a:xfrm>
          <a:prstGeom prst="rect">
            <a:avLst/>
          </a:prstGeom>
          <a:solidFill>
            <a:srgbClr val="EEF1F4"/>
          </a:solidFill>
          <a:ln w="98425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827088" y="3335806"/>
            <a:ext cx="3640137" cy="2216150"/>
          </a:xfrm>
          <a:prstGeom prst="rect">
            <a:avLst/>
          </a:prstGeom>
          <a:solidFill>
            <a:srgbClr val="EDEFF3"/>
          </a:solidFill>
          <a:ln w="84138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827088" y="3335806"/>
            <a:ext cx="3640137" cy="2216150"/>
          </a:xfrm>
          <a:prstGeom prst="rect">
            <a:avLst/>
          </a:prstGeom>
          <a:solidFill>
            <a:srgbClr val="EBEEF2"/>
          </a:solidFill>
          <a:ln w="69850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827088" y="3335806"/>
            <a:ext cx="3640137" cy="2216150"/>
          </a:xfrm>
          <a:prstGeom prst="rect">
            <a:avLst/>
          </a:prstGeom>
          <a:solidFill>
            <a:srgbClr val="EAECF1"/>
          </a:solidFill>
          <a:ln w="55563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827088" y="3335806"/>
            <a:ext cx="3640137" cy="2216150"/>
          </a:xfrm>
          <a:prstGeom prst="rect">
            <a:avLst/>
          </a:prstGeom>
          <a:solidFill>
            <a:srgbClr val="E9EBF0"/>
          </a:solidFill>
          <a:ln w="41275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827088" y="3335806"/>
            <a:ext cx="3640137" cy="2216150"/>
          </a:xfrm>
          <a:prstGeom prst="rect">
            <a:avLst/>
          </a:prstGeom>
          <a:solidFill>
            <a:srgbClr val="E7EAEF"/>
          </a:solidFill>
          <a:ln w="28575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827088" y="3335806"/>
            <a:ext cx="3640137" cy="2216150"/>
          </a:xfrm>
          <a:prstGeom prst="rect">
            <a:avLst/>
          </a:prstGeom>
          <a:solidFill>
            <a:srgbClr val="E6E9EF"/>
          </a:solidFill>
          <a:ln w="14288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5364163" y="3335806"/>
            <a:ext cx="3303587" cy="2216150"/>
          </a:xfrm>
          <a:prstGeom prst="rect">
            <a:avLst/>
          </a:prstGeom>
          <a:solidFill>
            <a:srgbClr val="F3F6F9"/>
          </a:solidFill>
          <a:ln w="153988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5364163" y="3335806"/>
            <a:ext cx="3303587" cy="2216150"/>
          </a:xfrm>
          <a:prstGeom prst="rect">
            <a:avLst/>
          </a:prstGeom>
          <a:solidFill>
            <a:srgbClr val="F2F4F8"/>
          </a:solidFill>
          <a:ln w="139700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5364163" y="3335806"/>
            <a:ext cx="3303587" cy="2216150"/>
          </a:xfrm>
          <a:prstGeom prst="rect">
            <a:avLst/>
          </a:prstGeom>
          <a:solidFill>
            <a:srgbClr val="F1F4F7"/>
          </a:solidFill>
          <a:ln w="125413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5364163" y="3335806"/>
            <a:ext cx="3303587" cy="2216150"/>
          </a:xfrm>
          <a:prstGeom prst="rect">
            <a:avLst/>
          </a:prstGeom>
          <a:solidFill>
            <a:srgbClr val="F0F2F5"/>
          </a:solidFill>
          <a:ln w="112713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5364163" y="3335806"/>
            <a:ext cx="3303587" cy="2216150"/>
          </a:xfrm>
          <a:prstGeom prst="rect">
            <a:avLst/>
          </a:prstGeom>
          <a:solidFill>
            <a:srgbClr val="EEF1F4"/>
          </a:solidFill>
          <a:ln w="98425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5364163" y="3335806"/>
            <a:ext cx="3303587" cy="2216150"/>
          </a:xfrm>
          <a:prstGeom prst="rect">
            <a:avLst/>
          </a:prstGeom>
          <a:solidFill>
            <a:srgbClr val="EDEFF3"/>
          </a:solidFill>
          <a:ln w="84138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70" name="Rectangle 22"/>
          <p:cNvSpPr>
            <a:spLocks noChangeArrowheads="1"/>
          </p:cNvSpPr>
          <p:nvPr/>
        </p:nvSpPr>
        <p:spPr bwMode="auto">
          <a:xfrm>
            <a:off x="5364163" y="3335806"/>
            <a:ext cx="3303587" cy="2216150"/>
          </a:xfrm>
          <a:prstGeom prst="rect">
            <a:avLst/>
          </a:prstGeom>
          <a:solidFill>
            <a:srgbClr val="EBEEF2"/>
          </a:solidFill>
          <a:ln w="69850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5364163" y="3335806"/>
            <a:ext cx="3303587" cy="2216150"/>
          </a:xfrm>
          <a:prstGeom prst="rect">
            <a:avLst/>
          </a:prstGeom>
          <a:solidFill>
            <a:srgbClr val="EAECF1"/>
          </a:solidFill>
          <a:ln w="55563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5364163" y="3335806"/>
            <a:ext cx="3303587" cy="2216150"/>
          </a:xfrm>
          <a:prstGeom prst="rect">
            <a:avLst/>
          </a:prstGeom>
          <a:solidFill>
            <a:srgbClr val="E9EBF0"/>
          </a:solidFill>
          <a:ln w="41275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5364163" y="3335806"/>
            <a:ext cx="3303587" cy="2216150"/>
          </a:xfrm>
          <a:prstGeom prst="rect">
            <a:avLst/>
          </a:prstGeom>
          <a:solidFill>
            <a:srgbClr val="E7EAEF"/>
          </a:solidFill>
          <a:ln w="28575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74" name="Rectangle 26"/>
          <p:cNvSpPr>
            <a:spLocks noChangeArrowheads="1"/>
          </p:cNvSpPr>
          <p:nvPr/>
        </p:nvSpPr>
        <p:spPr bwMode="auto">
          <a:xfrm>
            <a:off x="5364163" y="3335806"/>
            <a:ext cx="3303587" cy="2216150"/>
          </a:xfrm>
          <a:prstGeom prst="rect">
            <a:avLst/>
          </a:prstGeom>
          <a:solidFill>
            <a:srgbClr val="E6E9EF"/>
          </a:solidFill>
          <a:ln w="14288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75" name="Freeform 27"/>
          <p:cNvSpPr>
            <a:spLocks/>
          </p:cNvSpPr>
          <p:nvPr/>
        </p:nvSpPr>
        <p:spPr bwMode="auto">
          <a:xfrm>
            <a:off x="730250" y="3223093"/>
            <a:ext cx="3724275" cy="2286000"/>
          </a:xfrm>
          <a:custGeom>
            <a:avLst/>
            <a:gdLst>
              <a:gd name="T0" fmla="*/ 2147483647 w 2346"/>
              <a:gd name="T1" fmla="*/ 2147483647 h 1440"/>
              <a:gd name="T2" fmla="*/ 2147483647 w 2346"/>
              <a:gd name="T3" fmla="*/ 2147483647 h 1440"/>
              <a:gd name="T4" fmla="*/ 2147483647 w 2346"/>
              <a:gd name="T5" fmla="*/ 2147483647 h 1440"/>
              <a:gd name="T6" fmla="*/ 2147483647 w 2346"/>
              <a:gd name="T7" fmla="*/ 0 h 1440"/>
              <a:gd name="T8" fmla="*/ 0 w 2346"/>
              <a:gd name="T9" fmla="*/ 0 h 1440"/>
              <a:gd name="T10" fmla="*/ 0 w 2346"/>
              <a:gd name="T11" fmla="*/ 2147483647 h 1440"/>
              <a:gd name="T12" fmla="*/ 0 w 2346"/>
              <a:gd name="T13" fmla="*/ 2147483647 h 1440"/>
              <a:gd name="T14" fmla="*/ 0 w 2346"/>
              <a:gd name="T15" fmla="*/ 2147483647 h 1440"/>
              <a:gd name="T16" fmla="*/ 2147483647 w 2346"/>
              <a:gd name="T17" fmla="*/ 2147483647 h 144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346"/>
              <a:gd name="T28" fmla="*/ 0 h 1440"/>
              <a:gd name="T29" fmla="*/ 2346 w 2346"/>
              <a:gd name="T30" fmla="*/ 1440 h 144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346" h="1440">
                <a:moveTo>
                  <a:pt x="141" y="1440"/>
                </a:moveTo>
                <a:lnTo>
                  <a:pt x="246" y="1440"/>
                </a:lnTo>
                <a:lnTo>
                  <a:pt x="2346" y="1440"/>
                </a:lnTo>
                <a:lnTo>
                  <a:pt x="2346" y="0"/>
                </a:lnTo>
                <a:lnTo>
                  <a:pt x="0" y="0"/>
                </a:lnTo>
                <a:lnTo>
                  <a:pt x="0" y="1219"/>
                </a:lnTo>
                <a:lnTo>
                  <a:pt x="0" y="1325"/>
                </a:lnTo>
                <a:lnTo>
                  <a:pt x="0" y="1440"/>
                </a:lnTo>
                <a:lnTo>
                  <a:pt x="141" y="144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76" name="Rectangle 28"/>
          <p:cNvSpPr>
            <a:spLocks noChangeArrowheads="1"/>
          </p:cNvSpPr>
          <p:nvPr/>
        </p:nvSpPr>
        <p:spPr bwMode="auto">
          <a:xfrm>
            <a:off x="5280025" y="3223093"/>
            <a:ext cx="3346450" cy="2286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77" name="Line 29"/>
          <p:cNvSpPr>
            <a:spLocks noChangeShapeType="1"/>
          </p:cNvSpPr>
          <p:nvPr/>
        </p:nvSpPr>
        <p:spPr bwMode="auto">
          <a:xfrm>
            <a:off x="2395538" y="5509093"/>
            <a:ext cx="1587" cy="1588"/>
          </a:xfrm>
          <a:prstGeom prst="line">
            <a:avLst/>
          </a:prstGeom>
          <a:noFill/>
          <a:ln w="14288">
            <a:solidFill>
              <a:srgbClr val="60220F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78" name="Freeform 30"/>
          <p:cNvSpPr>
            <a:spLocks/>
          </p:cNvSpPr>
          <p:nvPr/>
        </p:nvSpPr>
        <p:spPr bwMode="auto">
          <a:xfrm>
            <a:off x="5280025" y="3223093"/>
            <a:ext cx="3346450" cy="2286000"/>
          </a:xfrm>
          <a:custGeom>
            <a:avLst/>
            <a:gdLst>
              <a:gd name="T0" fmla="*/ 0 w 2108"/>
              <a:gd name="T1" fmla="*/ 0 h 1440"/>
              <a:gd name="T2" fmla="*/ 0 w 2108"/>
              <a:gd name="T3" fmla="*/ 2147483647 h 1440"/>
              <a:gd name="T4" fmla="*/ 2147483647 w 2108"/>
              <a:gd name="T5" fmla="*/ 2147483647 h 1440"/>
              <a:gd name="T6" fmla="*/ 0 60000 65536"/>
              <a:gd name="T7" fmla="*/ 0 60000 65536"/>
              <a:gd name="T8" fmla="*/ 0 60000 65536"/>
              <a:gd name="T9" fmla="*/ 0 w 2108"/>
              <a:gd name="T10" fmla="*/ 0 h 1440"/>
              <a:gd name="T11" fmla="*/ 2108 w 2108"/>
              <a:gd name="T12" fmla="*/ 1440 h 14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08" h="1440">
                <a:moveTo>
                  <a:pt x="0" y="0"/>
                </a:moveTo>
                <a:lnTo>
                  <a:pt x="0" y="1440"/>
                </a:lnTo>
                <a:lnTo>
                  <a:pt x="2108" y="1440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79" name="Freeform 31"/>
          <p:cNvSpPr>
            <a:spLocks/>
          </p:cNvSpPr>
          <p:nvPr/>
        </p:nvSpPr>
        <p:spPr bwMode="auto">
          <a:xfrm>
            <a:off x="730250" y="3223093"/>
            <a:ext cx="3724275" cy="2286000"/>
          </a:xfrm>
          <a:custGeom>
            <a:avLst/>
            <a:gdLst>
              <a:gd name="T0" fmla="*/ 0 w 2346"/>
              <a:gd name="T1" fmla="*/ 0 h 1440"/>
              <a:gd name="T2" fmla="*/ 0 w 2346"/>
              <a:gd name="T3" fmla="*/ 2147483647 h 1440"/>
              <a:gd name="T4" fmla="*/ 0 w 2346"/>
              <a:gd name="T5" fmla="*/ 2147483647 h 1440"/>
              <a:gd name="T6" fmla="*/ 0 w 2346"/>
              <a:gd name="T7" fmla="*/ 2147483647 h 1440"/>
              <a:gd name="T8" fmla="*/ 2147483647 w 2346"/>
              <a:gd name="T9" fmla="*/ 2147483647 h 1440"/>
              <a:gd name="T10" fmla="*/ 2147483647 w 2346"/>
              <a:gd name="T11" fmla="*/ 2147483647 h 1440"/>
              <a:gd name="T12" fmla="*/ 2147483647 w 2346"/>
              <a:gd name="T13" fmla="*/ 2147483647 h 144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346"/>
              <a:gd name="T22" fmla="*/ 0 h 1440"/>
              <a:gd name="T23" fmla="*/ 2346 w 2346"/>
              <a:gd name="T24" fmla="*/ 1440 h 144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346" h="1440">
                <a:moveTo>
                  <a:pt x="0" y="0"/>
                </a:moveTo>
                <a:lnTo>
                  <a:pt x="0" y="1219"/>
                </a:lnTo>
                <a:lnTo>
                  <a:pt x="0" y="1325"/>
                </a:lnTo>
                <a:lnTo>
                  <a:pt x="0" y="1440"/>
                </a:lnTo>
                <a:lnTo>
                  <a:pt x="141" y="1440"/>
                </a:lnTo>
                <a:lnTo>
                  <a:pt x="246" y="1440"/>
                </a:lnTo>
                <a:lnTo>
                  <a:pt x="2346" y="1440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80" name="Rectangle 32"/>
          <p:cNvSpPr>
            <a:spLocks noChangeArrowheads="1"/>
          </p:cNvSpPr>
          <p:nvPr/>
        </p:nvSpPr>
        <p:spPr bwMode="auto">
          <a:xfrm>
            <a:off x="3352800" y="5532906"/>
            <a:ext cx="12236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Landsframleiðsla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81" name="Rectangle 34"/>
          <p:cNvSpPr>
            <a:spLocks noChangeArrowheads="1"/>
          </p:cNvSpPr>
          <p:nvPr/>
        </p:nvSpPr>
        <p:spPr bwMode="auto">
          <a:xfrm>
            <a:off x="603250" y="5537668"/>
            <a:ext cx="849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0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1262063" y="3316756"/>
            <a:ext cx="2219324" cy="1968500"/>
            <a:chOff x="795" y="1769"/>
            <a:chExt cx="1398" cy="1240"/>
          </a:xfrm>
        </p:grpSpPr>
        <p:sp>
          <p:nvSpPr>
            <p:cNvPr id="2147" name="Line 36"/>
            <p:cNvSpPr>
              <a:spLocks noChangeShapeType="1"/>
            </p:cNvSpPr>
            <p:nvPr/>
          </p:nvSpPr>
          <p:spPr bwMode="auto">
            <a:xfrm flipV="1">
              <a:off x="795" y="1958"/>
              <a:ext cx="1014" cy="1051"/>
            </a:xfrm>
            <a:prstGeom prst="line">
              <a:avLst/>
            </a:prstGeom>
            <a:noFill/>
            <a:ln w="41275">
              <a:solidFill>
                <a:srgbClr val="003F95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48" name="Rectangle 37"/>
            <p:cNvSpPr>
              <a:spLocks noChangeArrowheads="1"/>
            </p:cNvSpPr>
            <p:nvPr/>
          </p:nvSpPr>
          <p:spPr bwMode="auto">
            <a:xfrm>
              <a:off x="1852" y="1769"/>
              <a:ext cx="341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2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Heildar-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49" name="Rectangle 38"/>
            <p:cNvSpPr>
              <a:spLocks noChangeArrowheads="1"/>
            </p:cNvSpPr>
            <p:nvPr/>
          </p:nvSpPr>
          <p:spPr bwMode="auto">
            <a:xfrm>
              <a:off x="1834" y="1887"/>
              <a:ext cx="353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2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framboð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50" name="Rectangle 39"/>
            <p:cNvSpPr>
              <a:spLocks noChangeArrowheads="1"/>
            </p:cNvSpPr>
            <p:nvPr/>
          </p:nvSpPr>
          <p:spPr bwMode="auto">
            <a:xfrm>
              <a:off x="1911" y="2004"/>
              <a:ext cx="240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2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í bráð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2083" name="Rectangle 40"/>
          <p:cNvSpPr>
            <a:spLocks noChangeArrowheads="1"/>
          </p:cNvSpPr>
          <p:nvPr/>
        </p:nvSpPr>
        <p:spPr bwMode="auto">
          <a:xfrm>
            <a:off x="473075" y="2846856"/>
            <a:ext cx="38433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6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(a) Heildarframboð og heildareftirspurn </a:t>
            </a:r>
            <a:endParaRPr lang="is-IS" sz="16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84" name="Rectangle 41"/>
          <p:cNvSpPr>
            <a:spLocks noChangeArrowheads="1"/>
          </p:cNvSpPr>
          <p:nvPr/>
        </p:nvSpPr>
        <p:spPr bwMode="auto">
          <a:xfrm>
            <a:off x="7542213" y="5532906"/>
            <a:ext cx="119545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Atvinnuleysi (%)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85" name="Rectangle 43"/>
          <p:cNvSpPr>
            <a:spLocks noChangeArrowheads="1"/>
          </p:cNvSpPr>
          <p:nvPr/>
        </p:nvSpPr>
        <p:spPr bwMode="auto">
          <a:xfrm>
            <a:off x="5140325" y="5537668"/>
            <a:ext cx="849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0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86" name="Rectangle 44"/>
          <p:cNvSpPr>
            <a:spLocks noChangeArrowheads="1"/>
          </p:cNvSpPr>
          <p:nvPr/>
        </p:nvSpPr>
        <p:spPr bwMode="auto">
          <a:xfrm>
            <a:off x="4500563" y="3177056"/>
            <a:ext cx="7116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Verðbólga</a:t>
            </a:r>
            <a:endParaRPr lang="is-IS" sz="12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87" name="Rectangle 46"/>
          <p:cNvSpPr>
            <a:spLocks noChangeArrowheads="1"/>
          </p:cNvSpPr>
          <p:nvPr/>
        </p:nvSpPr>
        <p:spPr bwMode="auto">
          <a:xfrm>
            <a:off x="4572000" y="3404068"/>
            <a:ext cx="62517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(% á ári)</a:t>
            </a:r>
            <a:endParaRPr lang="is-IS" sz="12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88" name="Rectangle 48"/>
          <p:cNvSpPr>
            <a:spLocks noChangeArrowheads="1"/>
          </p:cNvSpPr>
          <p:nvPr/>
        </p:nvSpPr>
        <p:spPr bwMode="auto">
          <a:xfrm>
            <a:off x="152400" y="3177056"/>
            <a:ext cx="53335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Verðlag</a:t>
            </a:r>
            <a:endParaRPr lang="is-IS" sz="12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89" name="Rectangle 50"/>
          <p:cNvSpPr>
            <a:spLocks noChangeArrowheads="1"/>
          </p:cNvSpPr>
          <p:nvPr/>
        </p:nvSpPr>
        <p:spPr bwMode="auto">
          <a:xfrm>
            <a:off x="6019800" y="2846856"/>
            <a:ext cx="175560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6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(b) Phillips-kúrfan</a:t>
            </a:r>
            <a:endParaRPr lang="is-IS" sz="16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3" name="Group 51"/>
          <p:cNvGrpSpPr>
            <a:grpSpLocks/>
          </p:cNvGrpSpPr>
          <p:nvPr/>
        </p:nvGrpSpPr>
        <p:grpSpPr bwMode="auto">
          <a:xfrm>
            <a:off x="6021389" y="3631080"/>
            <a:ext cx="2519363" cy="1755774"/>
            <a:chOff x="3793" y="1967"/>
            <a:chExt cx="1587" cy="1106"/>
          </a:xfrm>
        </p:grpSpPr>
        <p:sp>
          <p:nvSpPr>
            <p:cNvPr id="2145" name="Line 52"/>
            <p:cNvSpPr>
              <a:spLocks noChangeShapeType="1"/>
            </p:cNvSpPr>
            <p:nvPr/>
          </p:nvSpPr>
          <p:spPr bwMode="auto">
            <a:xfrm>
              <a:off x="3793" y="1967"/>
              <a:ext cx="935" cy="1060"/>
            </a:xfrm>
            <a:prstGeom prst="line">
              <a:avLst/>
            </a:prstGeom>
            <a:noFill/>
            <a:ln w="41275">
              <a:solidFill>
                <a:srgbClr val="D2435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46" name="Rectangle 53"/>
            <p:cNvSpPr>
              <a:spLocks noChangeArrowheads="1"/>
            </p:cNvSpPr>
            <p:nvPr/>
          </p:nvSpPr>
          <p:spPr bwMode="auto">
            <a:xfrm>
              <a:off x="4763" y="2957"/>
              <a:ext cx="617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2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Phillips-kúrfan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4" name="Group 54"/>
          <p:cNvGrpSpPr>
            <a:grpSpLocks/>
          </p:cNvGrpSpPr>
          <p:nvPr/>
        </p:nvGrpSpPr>
        <p:grpSpPr bwMode="auto">
          <a:xfrm>
            <a:off x="939800" y="3799355"/>
            <a:ext cx="3336925" cy="1870074"/>
            <a:chOff x="592" y="2073"/>
            <a:chExt cx="2102" cy="1178"/>
          </a:xfrm>
        </p:grpSpPr>
        <p:sp>
          <p:nvSpPr>
            <p:cNvPr id="2142" name="Line 55"/>
            <p:cNvSpPr>
              <a:spLocks noChangeShapeType="1"/>
            </p:cNvSpPr>
            <p:nvPr/>
          </p:nvSpPr>
          <p:spPr bwMode="auto">
            <a:xfrm>
              <a:off x="592" y="2073"/>
              <a:ext cx="1199" cy="971"/>
            </a:xfrm>
            <a:prstGeom prst="line">
              <a:avLst/>
            </a:prstGeom>
            <a:noFill/>
            <a:ln w="41275">
              <a:solidFill>
                <a:srgbClr val="003F95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43" name="Rectangle 56"/>
            <p:cNvSpPr>
              <a:spLocks noChangeArrowheads="1"/>
            </p:cNvSpPr>
            <p:nvPr/>
          </p:nvSpPr>
          <p:spPr bwMode="auto">
            <a:xfrm>
              <a:off x="1793" y="2901"/>
              <a:ext cx="901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2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Lítil heildareftirspurn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44" name="Rectangle 57"/>
            <p:cNvSpPr>
              <a:spLocks noChangeArrowheads="1"/>
            </p:cNvSpPr>
            <p:nvPr/>
          </p:nvSpPr>
          <p:spPr bwMode="auto">
            <a:xfrm>
              <a:off x="1934" y="3018"/>
              <a:ext cx="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5" name="Group 58"/>
          <p:cNvGrpSpPr>
            <a:grpSpLocks/>
          </p:cNvGrpSpPr>
          <p:nvPr/>
        </p:nvGrpSpPr>
        <p:grpSpPr bwMode="auto">
          <a:xfrm>
            <a:off x="1416050" y="3321519"/>
            <a:ext cx="2654300" cy="1752601"/>
            <a:chOff x="892" y="1772"/>
            <a:chExt cx="1672" cy="1104"/>
          </a:xfrm>
        </p:grpSpPr>
        <p:sp>
          <p:nvSpPr>
            <p:cNvPr id="2139" name="Line 59"/>
            <p:cNvSpPr>
              <a:spLocks noChangeShapeType="1"/>
            </p:cNvSpPr>
            <p:nvPr/>
          </p:nvSpPr>
          <p:spPr bwMode="auto">
            <a:xfrm>
              <a:off x="892" y="1772"/>
              <a:ext cx="1199" cy="972"/>
            </a:xfrm>
            <a:prstGeom prst="line">
              <a:avLst/>
            </a:prstGeom>
            <a:noFill/>
            <a:ln w="41275">
              <a:solidFill>
                <a:srgbClr val="003F95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40" name="Rectangle 60"/>
            <p:cNvSpPr>
              <a:spLocks noChangeArrowheads="1"/>
            </p:cNvSpPr>
            <p:nvPr/>
          </p:nvSpPr>
          <p:spPr bwMode="auto">
            <a:xfrm>
              <a:off x="2145" y="2643"/>
              <a:ext cx="210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2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Mikil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41" name="Rectangle 61"/>
            <p:cNvSpPr>
              <a:spLocks noChangeArrowheads="1"/>
            </p:cNvSpPr>
            <p:nvPr/>
          </p:nvSpPr>
          <p:spPr bwMode="auto">
            <a:xfrm>
              <a:off x="1849" y="2760"/>
              <a:ext cx="715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2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heildareftirspurn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6" name="Group 62"/>
          <p:cNvGrpSpPr>
            <a:grpSpLocks/>
          </p:cNvGrpSpPr>
          <p:nvPr/>
        </p:nvGrpSpPr>
        <p:grpSpPr bwMode="auto">
          <a:xfrm>
            <a:off x="5145086" y="3929532"/>
            <a:ext cx="1479549" cy="2163763"/>
            <a:chOff x="3241" y="2155"/>
            <a:chExt cx="932" cy="1363"/>
          </a:xfrm>
        </p:grpSpPr>
        <p:grpSp>
          <p:nvGrpSpPr>
            <p:cNvPr id="7" name="Group 63"/>
            <p:cNvGrpSpPr>
              <a:grpSpLocks/>
            </p:cNvGrpSpPr>
            <p:nvPr/>
          </p:nvGrpSpPr>
          <p:grpSpPr bwMode="auto">
            <a:xfrm>
              <a:off x="3839" y="2240"/>
              <a:ext cx="334" cy="1278"/>
              <a:chOff x="3839" y="2240"/>
              <a:chExt cx="334" cy="1278"/>
            </a:xfrm>
          </p:grpSpPr>
          <p:sp>
            <p:nvSpPr>
              <p:cNvPr id="2136" name="Line 64"/>
              <p:cNvSpPr>
                <a:spLocks noChangeShapeType="1"/>
              </p:cNvSpPr>
              <p:nvPr/>
            </p:nvSpPr>
            <p:spPr bwMode="auto">
              <a:xfrm>
                <a:off x="4031" y="2240"/>
                <a:ext cx="1" cy="901"/>
              </a:xfrm>
              <a:prstGeom prst="line">
                <a:avLst/>
              </a:prstGeom>
              <a:noFill/>
              <a:ln w="14288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2137" name="Rectangle 65"/>
              <p:cNvSpPr>
                <a:spLocks noChangeArrowheads="1"/>
              </p:cNvSpPr>
              <p:nvPr/>
            </p:nvSpPr>
            <p:spPr bwMode="auto">
              <a:xfrm>
                <a:off x="3839" y="3285"/>
                <a:ext cx="310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20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(VLF er</a:t>
                </a:r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2138" name="Rectangle 66"/>
              <p:cNvSpPr>
                <a:spLocks noChangeArrowheads="1"/>
              </p:cNvSpPr>
              <p:nvPr/>
            </p:nvSpPr>
            <p:spPr bwMode="auto">
              <a:xfrm>
                <a:off x="3901" y="3402"/>
                <a:ext cx="272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20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8,000)</a:t>
                </a:r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p:grpSp>
        <p:grpSp>
          <p:nvGrpSpPr>
            <p:cNvPr id="8" name="Group 67"/>
            <p:cNvGrpSpPr>
              <a:grpSpLocks/>
            </p:cNvGrpSpPr>
            <p:nvPr/>
          </p:nvGrpSpPr>
          <p:grpSpPr bwMode="auto">
            <a:xfrm>
              <a:off x="3241" y="2155"/>
              <a:ext cx="911" cy="1129"/>
              <a:chOff x="3241" y="2155"/>
              <a:chExt cx="911" cy="1129"/>
            </a:xfrm>
          </p:grpSpPr>
          <p:sp>
            <p:nvSpPr>
              <p:cNvPr id="2130" name="Rectangle 68"/>
              <p:cNvSpPr>
                <a:spLocks noChangeArrowheads="1"/>
              </p:cNvSpPr>
              <p:nvPr/>
            </p:nvSpPr>
            <p:spPr bwMode="auto">
              <a:xfrm>
                <a:off x="4092" y="2155"/>
                <a:ext cx="60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20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B</a:t>
                </a:r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grpSp>
            <p:nvGrpSpPr>
              <p:cNvPr id="9" name="Group 69"/>
              <p:cNvGrpSpPr>
                <a:grpSpLocks/>
              </p:cNvGrpSpPr>
              <p:nvPr/>
            </p:nvGrpSpPr>
            <p:grpSpPr bwMode="auto">
              <a:xfrm>
                <a:off x="3241" y="2191"/>
                <a:ext cx="826" cy="1093"/>
                <a:chOff x="3241" y="2191"/>
                <a:chExt cx="826" cy="1093"/>
              </a:xfrm>
            </p:grpSpPr>
            <p:sp>
              <p:nvSpPr>
                <p:cNvPr id="2132" name="Line 70"/>
                <p:cNvSpPr>
                  <a:spLocks noChangeShapeType="1"/>
                </p:cNvSpPr>
                <p:nvPr/>
              </p:nvSpPr>
              <p:spPr bwMode="auto">
                <a:xfrm>
                  <a:off x="3335" y="2240"/>
                  <a:ext cx="696" cy="1"/>
                </a:xfrm>
                <a:prstGeom prst="line">
                  <a:avLst/>
                </a:prstGeom>
                <a:noFill/>
                <a:ln w="14288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Cambria" panose="02040503050406030204" pitchFamily="18" charset="0"/>
                    <a:ea typeface="Cambria" panose="02040503050406030204" pitchFamily="18" charset="0"/>
                  </a:endParaRPr>
                </a:p>
              </p:txBody>
            </p:sp>
            <p:sp>
              <p:nvSpPr>
                <p:cNvPr id="2133" name="Oval 71"/>
                <p:cNvSpPr>
                  <a:spLocks noChangeArrowheads="1"/>
                </p:cNvSpPr>
                <p:nvPr/>
              </p:nvSpPr>
              <p:spPr bwMode="auto">
                <a:xfrm>
                  <a:off x="4005" y="2214"/>
                  <a:ext cx="62" cy="53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/>
                  <a:endParaRPr lang="is-IS">
                    <a:latin typeface="Cambria" panose="02040503050406030204" pitchFamily="18" charset="0"/>
                    <a:ea typeface="Cambria" panose="02040503050406030204" pitchFamily="18" charset="0"/>
                  </a:endParaRPr>
                </a:p>
              </p:txBody>
            </p:sp>
            <p:sp>
              <p:nvSpPr>
                <p:cNvPr id="2134" name="Rectangle 72"/>
                <p:cNvSpPr>
                  <a:spLocks noChangeArrowheads="1"/>
                </p:cNvSpPr>
                <p:nvPr/>
              </p:nvSpPr>
              <p:spPr bwMode="auto">
                <a:xfrm>
                  <a:off x="4006" y="3168"/>
                  <a:ext cx="54" cy="1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eaLnBrk="0" hangingPunct="0"/>
                  <a:r>
                    <a:rPr lang="is-IS" sz="1200" dirty="0">
                      <a:solidFill>
                        <a:srgbClr val="000000"/>
                      </a:solidFill>
                      <a:latin typeface="Cambria" panose="02040503050406030204" pitchFamily="18" charset="0"/>
                      <a:ea typeface="Cambria" panose="02040503050406030204" pitchFamily="18" charset="0"/>
                    </a:rPr>
                    <a:t>5</a:t>
                  </a:r>
                  <a:endParaRPr lang="is-IS" dirty="0">
                    <a:latin typeface="Cambria" panose="02040503050406030204" pitchFamily="18" charset="0"/>
                    <a:ea typeface="Cambria" panose="02040503050406030204" pitchFamily="18" charset="0"/>
                  </a:endParaRPr>
                </a:p>
              </p:txBody>
            </p:sp>
            <p:sp>
              <p:nvSpPr>
                <p:cNvPr id="2135" name="Rectangle 73"/>
                <p:cNvSpPr>
                  <a:spLocks noChangeArrowheads="1"/>
                </p:cNvSpPr>
                <p:nvPr/>
              </p:nvSpPr>
              <p:spPr bwMode="auto">
                <a:xfrm>
                  <a:off x="3241" y="2191"/>
                  <a:ext cx="54" cy="1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eaLnBrk="0" hangingPunct="0"/>
                  <a:r>
                    <a:rPr lang="is-IS" sz="1200">
                      <a:solidFill>
                        <a:srgbClr val="000000"/>
                      </a:solidFill>
                      <a:latin typeface="Cambria" panose="02040503050406030204" pitchFamily="18" charset="0"/>
                      <a:ea typeface="Cambria" panose="02040503050406030204" pitchFamily="18" charset="0"/>
                    </a:rPr>
                    <a:t>6</a:t>
                  </a:r>
                  <a:endParaRPr lang="is-IS">
                    <a:latin typeface="Cambria" panose="02040503050406030204" pitchFamily="18" charset="0"/>
                    <a:ea typeface="Cambria" panose="02040503050406030204" pitchFamily="18" charset="0"/>
                  </a:endParaRPr>
                </a:p>
              </p:txBody>
            </p:sp>
          </p:grpSp>
        </p:grpSp>
      </p:grpSp>
      <p:grpSp>
        <p:nvGrpSpPr>
          <p:cNvPr id="10" name="Group 74"/>
          <p:cNvGrpSpPr>
            <a:grpSpLocks/>
          </p:cNvGrpSpPr>
          <p:nvPr/>
        </p:nvGrpSpPr>
        <p:grpSpPr bwMode="auto">
          <a:xfrm>
            <a:off x="5145087" y="4797895"/>
            <a:ext cx="2320924" cy="1295401"/>
            <a:chOff x="3241" y="2702"/>
            <a:chExt cx="1462" cy="816"/>
          </a:xfrm>
        </p:grpSpPr>
        <p:sp>
          <p:nvSpPr>
            <p:cNvPr id="2118" name="Rectangle 75"/>
            <p:cNvSpPr>
              <a:spLocks noChangeArrowheads="1"/>
            </p:cNvSpPr>
            <p:nvPr/>
          </p:nvSpPr>
          <p:spPr bwMode="auto">
            <a:xfrm>
              <a:off x="4370" y="3285"/>
              <a:ext cx="310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2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(VLF er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19" name="Rectangle 76"/>
            <p:cNvSpPr>
              <a:spLocks noChangeArrowheads="1"/>
            </p:cNvSpPr>
            <p:nvPr/>
          </p:nvSpPr>
          <p:spPr bwMode="auto">
            <a:xfrm>
              <a:off x="4431" y="3402"/>
              <a:ext cx="272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20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7,500)</a:t>
              </a:r>
              <a:endParaRPr lang="is-IS" dirty="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grpSp>
          <p:nvGrpSpPr>
            <p:cNvPr id="11" name="Group 77"/>
            <p:cNvGrpSpPr>
              <a:grpSpLocks/>
            </p:cNvGrpSpPr>
            <p:nvPr/>
          </p:nvGrpSpPr>
          <p:grpSpPr bwMode="auto">
            <a:xfrm>
              <a:off x="3241" y="2702"/>
              <a:ext cx="1389" cy="582"/>
              <a:chOff x="3241" y="2702"/>
              <a:chExt cx="1389" cy="582"/>
            </a:xfrm>
          </p:grpSpPr>
          <p:sp>
            <p:nvSpPr>
              <p:cNvPr id="2121" name="Rectangle 78"/>
              <p:cNvSpPr>
                <a:spLocks noChangeArrowheads="1"/>
              </p:cNvSpPr>
              <p:nvPr/>
            </p:nvSpPr>
            <p:spPr bwMode="auto">
              <a:xfrm>
                <a:off x="4569" y="2702"/>
                <a:ext cx="61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20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A</a:t>
                </a:r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grpSp>
            <p:nvGrpSpPr>
              <p:cNvPr id="12" name="Group 79"/>
              <p:cNvGrpSpPr>
                <a:grpSpLocks/>
              </p:cNvGrpSpPr>
              <p:nvPr/>
            </p:nvGrpSpPr>
            <p:grpSpPr bwMode="auto">
              <a:xfrm>
                <a:off x="3241" y="2793"/>
                <a:ext cx="1355" cy="491"/>
                <a:chOff x="3241" y="2793"/>
                <a:chExt cx="1355" cy="491"/>
              </a:xfrm>
            </p:grpSpPr>
            <p:grpSp>
              <p:nvGrpSpPr>
                <p:cNvPr id="13" name="Group 80"/>
                <p:cNvGrpSpPr>
                  <a:grpSpLocks/>
                </p:cNvGrpSpPr>
                <p:nvPr/>
              </p:nvGrpSpPr>
              <p:grpSpPr bwMode="auto">
                <a:xfrm>
                  <a:off x="3335" y="2815"/>
                  <a:ext cx="1261" cy="335"/>
                  <a:chOff x="3335" y="2815"/>
                  <a:chExt cx="1261" cy="335"/>
                </a:xfrm>
              </p:grpSpPr>
              <p:sp>
                <p:nvSpPr>
                  <p:cNvPr id="2126" name="Freeform 81"/>
                  <p:cNvSpPr>
                    <a:spLocks/>
                  </p:cNvSpPr>
                  <p:nvPr/>
                </p:nvSpPr>
                <p:spPr bwMode="auto">
                  <a:xfrm>
                    <a:off x="3335" y="2850"/>
                    <a:ext cx="1234" cy="300"/>
                  </a:xfrm>
                  <a:custGeom>
                    <a:avLst/>
                    <a:gdLst>
                      <a:gd name="T0" fmla="*/ 0 w 1234"/>
                      <a:gd name="T1" fmla="*/ 0 h 300"/>
                      <a:gd name="T2" fmla="*/ 1234 w 1234"/>
                      <a:gd name="T3" fmla="*/ 0 h 300"/>
                      <a:gd name="T4" fmla="*/ 1234 w 1234"/>
                      <a:gd name="T5" fmla="*/ 300 h 300"/>
                      <a:gd name="T6" fmla="*/ 0 60000 65536"/>
                      <a:gd name="T7" fmla="*/ 0 60000 65536"/>
                      <a:gd name="T8" fmla="*/ 0 60000 65536"/>
                      <a:gd name="T9" fmla="*/ 0 w 1234"/>
                      <a:gd name="T10" fmla="*/ 0 h 300"/>
                      <a:gd name="T11" fmla="*/ 1234 w 1234"/>
                      <a:gd name="T12" fmla="*/ 300 h 3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234" h="300">
                        <a:moveTo>
                          <a:pt x="0" y="0"/>
                        </a:moveTo>
                        <a:lnTo>
                          <a:pt x="1234" y="0"/>
                        </a:lnTo>
                        <a:lnTo>
                          <a:pt x="1234" y="300"/>
                        </a:lnTo>
                      </a:path>
                    </a:pathLst>
                  </a:custGeom>
                  <a:noFill/>
                  <a:ln w="14288" cap="flat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Cambria" panose="02040503050406030204" pitchFamily="18" charset="0"/>
                      <a:ea typeface="Cambria" panose="02040503050406030204" pitchFamily="18" charset="0"/>
                    </a:endParaRPr>
                  </a:p>
                </p:txBody>
              </p:sp>
              <p:sp>
                <p:nvSpPr>
                  <p:cNvPr id="2127" name="Oval 82"/>
                  <p:cNvSpPr>
                    <a:spLocks noChangeArrowheads="1"/>
                  </p:cNvSpPr>
                  <p:nvPr/>
                </p:nvSpPr>
                <p:spPr bwMode="auto">
                  <a:xfrm>
                    <a:off x="4534" y="2815"/>
                    <a:ext cx="62" cy="61"/>
                  </a:xfrm>
                  <a:prstGeom prst="ellipse">
                    <a:avLst/>
                  </a:pr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0" hangingPunct="0"/>
                    <a:endParaRPr lang="is-IS">
                      <a:latin typeface="Cambria" panose="02040503050406030204" pitchFamily="18" charset="0"/>
                      <a:ea typeface="Cambria" panose="02040503050406030204" pitchFamily="18" charset="0"/>
                    </a:endParaRPr>
                  </a:p>
                </p:txBody>
              </p:sp>
            </p:grpSp>
            <p:sp>
              <p:nvSpPr>
                <p:cNvPr id="2124" name="Rectangle 83"/>
                <p:cNvSpPr>
                  <a:spLocks noChangeArrowheads="1"/>
                </p:cNvSpPr>
                <p:nvPr/>
              </p:nvSpPr>
              <p:spPr bwMode="auto">
                <a:xfrm>
                  <a:off x="4537" y="3168"/>
                  <a:ext cx="54" cy="1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eaLnBrk="0" hangingPunct="0"/>
                  <a:r>
                    <a:rPr lang="is-IS" sz="1200">
                      <a:solidFill>
                        <a:srgbClr val="000000"/>
                      </a:solidFill>
                      <a:latin typeface="Cambria" panose="02040503050406030204" pitchFamily="18" charset="0"/>
                      <a:ea typeface="Cambria" panose="02040503050406030204" pitchFamily="18" charset="0"/>
                    </a:rPr>
                    <a:t>7</a:t>
                  </a:r>
                  <a:endParaRPr lang="is-IS">
                    <a:latin typeface="Cambria" panose="02040503050406030204" pitchFamily="18" charset="0"/>
                    <a:ea typeface="Cambria" panose="02040503050406030204" pitchFamily="18" charset="0"/>
                  </a:endParaRPr>
                </a:p>
              </p:txBody>
            </p:sp>
            <p:sp>
              <p:nvSpPr>
                <p:cNvPr id="2125" name="Rectangle 84"/>
                <p:cNvSpPr>
                  <a:spLocks noChangeArrowheads="1"/>
                </p:cNvSpPr>
                <p:nvPr/>
              </p:nvSpPr>
              <p:spPr bwMode="auto">
                <a:xfrm>
                  <a:off x="3241" y="2793"/>
                  <a:ext cx="54" cy="1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eaLnBrk="0" hangingPunct="0"/>
                  <a:r>
                    <a:rPr lang="is-IS" sz="1200">
                      <a:solidFill>
                        <a:srgbClr val="000000"/>
                      </a:solidFill>
                      <a:latin typeface="Cambria" panose="02040503050406030204" pitchFamily="18" charset="0"/>
                      <a:ea typeface="Cambria" panose="02040503050406030204" pitchFamily="18" charset="0"/>
                    </a:rPr>
                    <a:t>2</a:t>
                  </a:r>
                  <a:endParaRPr lang="is-IS">
                    <a:latin typeface="Cambria" panose="02040503050406030204" pitchFamily="18" charset="0"/>
                    <a:ea typeface="Cambria" panose="02040503050406030204" pitchFamily="18" charset="0"/>
                  </a:endParaRPr>
                </a:p>
              </p:txBody>
            </p:sp>
          </p:grpSp>
        </p:grpSp>
      </p:grpSp>
      <p:grpSp>
        <p:nvGrpSpPr>
          <p:cNvPr id="14" name="Group 85"/>
          <p:cNvGrpSpPr>
            <a:grpSpLocks/>
          </p:cNvGrpSpPr>
          <p:nvPr/>
        </p:nvGrpSpPr>
        <p:grpSpPr bwMode="auto">
          <a:xfrm>
            <a:off x="436563" y="4010494"/>
            <a:ext cx="2673349" cy="2082801"/>
            <a:chOff x="275" y="2206"/>
            <a:chExt cx="1684" cy="1312"/>
          </a:xfrm>
        </p:grpSpPr>
        <p:sp>
          <p:nvSpPr>
            <p:cNvPr id="2108" name="Rectangle 86"/>
            <p:cNvSpPr>
              <a:spLocks noChangeArrowheads="1"/>
            </p:cNvSpPr>
            <p:nvPr/>
          </p:nvSpPr>
          <p:spPr bwMode="auto">
            <a:xfrm>
              <a:off x="1430" y="3168"/>
              <a:ext cx="234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2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8,000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09" name="Rectangle 87"/>
            <p:cNvSpPr>
              <a:spLocks noChangeArrowheads="1"/>
            </p:cNvSpPr>
            <p:nvPr/>
          </p:nvSpPr>
          <p:spPr bwMode="auto">
            <a:xfrm>
              <a:off x="1415" y="3285"/>
              <a:ext cx="544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2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(atvinnuleysi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10" name="Rectangle 88"/>
            <p:cNvSpPr>
              <a:spLocks noChangeArrowheads="1"/>
            </p:cNvSpPr>
            <p:nvPr/>
          </p:nvSpPr>
          <p:spPr bwMode="auto">
            <a:xfrm>
              <a:off x="1594" y="3402"/>
              <a:ext cx="285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20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er 5%)</a:t>
              </a:r>
              <a:endParaRPr lang="is-IS" dirty="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grpSp>
          <p:nvGrpSpPr>
            <p:cNvPr id="15" name="Group 89"/>
            <p:cNvGrpSpPr>
              <a:grpSpLocks/>
            </p:cNvGrpSpPr>
            <p:nvPr/>
          </p:nvGrpSpPr>
          <p:grpSpPr bwMode="auto">
            <a:xfrm>
              <a:off x="275" y="2206"/>
              <a:ext cx="1367" cy="944"/>
              <a:chOff x="275" y="2206"/>
              <a:chExt cx="1367" cy="944"/>
            </a:xfrm>
          </p:grpSpPr>
          <p:sp>
            <p:nvSpPr>
              <p:cNvPr id="2112" name="Rectangle 90"/>
              <p:cNvSpPr>
                <a:spLocks noChangeArrowheads="1"/>
              </p:cNvSpPr>
              <p:nvPr/>
            </p:nvSpPr>
            <p:spPr bwMode="auto">
              <a:xfrm>
                <a:off x="275" y="2224"/>
                <a:ext cx="161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20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106</a:t>
                </a:r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2113" name="Rectangle 91"/>
              <p:cNvSpPr>
                <a:spLocks noChangeArrowheads="1"/>
              </p:cNvSpPr>
              <p:nvPr/>
            </p:nvSpPr>
            <p:spPr bwMode="auto">
              <a:xfrm>
                <a:off x="1582" y="2206"/>
                <a:ext cx="60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20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B</a:t>
                </a:r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grpSp>
            <p:nvGrpSpPr>
              <p:cNvPr id="16" name="Group 92"/>
              <p:cNvGrpSpPr>
                <a:grpSpLocks/>
              </p:cNvGrpSpPr>
              <p:nvPr/>
            </p:nvGrpSpPr>
            <p:grpSpPr bwMode="auto">
              <a:xfrm>
                <a:off x="468" y="2240"/>
                <a:ext cx="1068" cy="910"/>
                <a:chOff x="468" y="2240"/>
                <a:chExt cx="1068" cy="910"/>
              </a:xfrm>
            </p:grpSpPr>
            <p:sp>
              <p:nvSpPr>
                <p:cNvPr id="2115" name="Line 93"/>
                <p:cNvSpPr>
                  <a:spLocks noChangeShapeType="1"/>
                </p:cNvSpPr>
                <p:nvPr/>
              </p:nvSpPr>
              <p:spPr bwMode="auto">
                <a:xfrm>
                  <a:off x="468" y="2276"/>
                  <a:ext cx="1041" cy="1"/>
                </a:xfrm>
                <a:prstGeom prst="line">
                  <a:avLst/>
                </a:prstGeom>
                <a:noFill/>
                <a:ln w="14288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Cambria" panose="02040503050406030204" pitchFamily="18" charset="0"/>
                    <a:ea typeface="Cambria" panose="02040503050406030204" pitchFamily="18" charset="0"/>
                  </a:endParaRPr>
                </a:p>
              </p:txBody>
            </p:sp>
            <p:sp>
              <p:nvSpPr>
                <p:cNvPr id="2116" name="Line 94"/>
                <p:cNvSpPr>
                  <a:spLocks noChangeShapeType="1"/>
                </p:cNvSpPr>
                <p:nvPr/>
              </p:nvSpPr>
              <p:spPr bwMode="auto">
                <a:xfrm>
                  <a:off x="1509" y="2276"/>
                  <a:ext cx="1" cy="874"/>
                </a:xfrm>
                <a:prstGeom prst="line">
                  <a:avLst/>
                </a:prstGeom>
                <a:noFill/>
                <a:ln w="14288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Cambria" panose="02040503050406030204" pitchFamily="18" charset="0"/>
                    <a:ea typeface="Cambria" panose="02040503050406030204" pitchFamily="18" charset="0"/>
                  </a:endParaRPr>
                </a:p>
              </p:txBody>
            </p:sp>
            <p:sp>
              <p:nvSpPr>
                <p:cNvPr id="2117" name="Oval 95"/>
                <p:cNvSpPr>
                  <a:spLocks noChangeArrowheads="1"/>
                </p:cNvSpPr>
                <p:nvPr/>
              </p:nvSpPr>
              <p:spPr bwMode="auto">
                <a:xfrm>
                  <a:off x="1483" y="2240"/>
                  <a:ext cx="53" cy="62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/>
                  <a:endParaRPr lang="is-IS">
                    <a:latin typeface="Cambria" panose="02040503050406030204" pitchFamily="18" charset="0"/>
                    <a:ea typeface="Cambria" panose="02040503050406030204" pitchFamily="18" charset="0"/>
                  </a:endParaRPr>
                </a:p>
              </p:txBody>
            </p:sp>
          </p:grpSp>
        </p:grpSp>
      </p:grpSp>
      <p:grpSp>
        <p:nvGrpSpPr>
          <p:cNvPr id="17" name="Group 96"/>
          <p:cNvGrpSpPr>
            <a:grpSpLocks/>
          </p:cNvGrpSpPr>
          <p:nvPr/>
        </p:nvGrpSpPr>
        <p:grpSpPr bwMode="auto">
          <a:xfrm>
            <a:off x="436563" y="4485157"/>
            <a:ext cx="1701800" cy="1608138"/>
            <a:chOff x="275" y="2505"/>
            <a:chExt cx="1072" cy="1013"/>
          </a:xfrm>
        </p:grpSpPr>
        <p:sp>
          <p:nvSpPr>
            <p:cNvPr id="2097" name="Rectangle 97"/>
            <p:cNvSpPr>
              <a:spLocks noChangeArrowheads="1"/>
            </p:cNvSpPr>
            <p:nvPr/>
          </p:nvSpPr>
          <p:spPr bwMode="auto">
            <a:xfrm>
              <a:off x="691" y="3285"/>
              <a:ext cx="544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2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(atvinnuleysi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98" name="Rectangle 98"/>
            <p:cNvSpPr>
              <a:spLocks noChangeArrowheads="1"/>
            </p:cNvSpPr>
            <p:nvPr/>
          </p:nvSpPr>
          <p:spPr bwMode="auto">
            <a:xfrm>
              <a:off x="885" y="3402"/>
              <a:ext cx="286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2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er 7%)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grpSp>
          <p:nvGrpSpPr>
            <p:cNvPr id="18" name="Group 99"/>
            <p:cNvGrpSpPr>
              <a:grpSpLocks/>
            </p:cNvGrpSpPr>
            <p:nvPr/>
          </p:nvGrpSpPr>
          <p:grpSpPr bwMode="auto">
            <a:xfrm>
              <a:off x="275" y="2505"/>
              <a:ext cx="1072" cy="779"/>
              <a:chOff x="275" y="2505"/>
              <a:chExt cx="1072" cy="779"/>
            </a:xfrm>
          </p:grpSpPr>
          <p:sp>
            <p:nvSpPr>
              <p:cNvPr id="2100" name="Rectangle 100"/>
              <p:cNvSpPr>
                <a:spLocks noChangeArrowheads="1"/>
              </p:cNvSpPr>
              <p:nvPr/>
            </p:nvSpPr>
            <p:spPr bwMode="auto">
              <a:xfrm>
                <a:off x="1084" y="3168"/>
                <a:ext cx="234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20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7,500</a:t>
                </a:r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grpSp>
            <p:nvGrpSpPr>
              <p:cNvPr id="19" name="Group 101"/>
              <p:cNvGrpSpPr>
                <a:grpSpLocks/>
              </p:cNvGrpSpPr>
              <p:nvPr/>
            </p:nvGrpSpPr>
            <p:grpSpPr bwMode="auto">
              <a:xfrm>
                <a:off x="275" y="2505"/>
                <a:ext cx="1072" cy="645"/>
                <a:chOff x="275" y="2505"/>
                <a:chExt cx="1072" cy="645"/>
              </a:xfrm>
            </p:grpSpPr>
            <p:sp>
              <p:nvSpPr>
                <p:cNvPr id="2102" name="Line 102"/>
                <p:cNvSpPr>
                  <a:spLocks noChangeShapeType="1"/>
                </p:cNvSpPr>
                <p:nvPr/>
              </p:nvSpPr>
              <p:spPr bwMode="auto">
                <a:xfrm>
                  <a:off x="1209" y="2576"/>
                  <a:ext cx="1" cy="574"/>
                </a:xfrm>
                <a:prstGeom prst="line">
                  <a:avLst/>
                </a:prstGeom>
                <a:noFill/>
                <a:ln w="14288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Cambria" panose="02040503050406030204" pitchFamily="18" charset="0"/>
                    <a:ea typeface="Cambria" panose="02040503050406030204" pitchFamily="18" charset="0"/>
                  </a:endParaRPr>
                </a:p>
              </p:txBody>
            </p:sp>
            <p:grpSp>
              <p:nvGrpSpPr>
                <p:cNvPr id="20" name="Group 103"/>
                <p:cNvGrpSpPr>
                  <a:grpSpLocks/>
                </p:cNvGrpSpPr>
                <p:nvPr/>
              </p:nvGrpSpPr>
              <p:grpSpPr bwMode="auto">
                <a:xfrm>
                  <a:off x="275" y="2505"/>
                  <a:ext cx="1072" cy="137"/>
                  <a:chOff x="275" y="2505"/>
                  <a:chExt cx="1072" cy="137"/>
                </a:xfrm>
              </p:grpSpPr>
              <p:sp>
                <p:nvSpPr>
                  <p:cNvPr id="2104" name="Line 104"/>
                  <p:cNvSpPr>
                    <a:spLocks noChangeShapeType="1"/>
                  </p:cNvSpPr>
                  <p:nvPr/>
                </p:nvSpPr>
                <p:spPr bwMode="auto">
                  <a:xfrm>
                    <a:off x="468" y="2576"/>
                    <a:ext cx="741" cy="1"/>
                  </a:xfrm>
                  <a:prstGeom prst="line">
                    <a:avLst/>
                  </a:prstGeom>
                  <a:noFill/>
                  <a:ln w="14288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Cambria" panose="02040503050406030204" pitchFamily="18" charset="0"/>
                      <a:ea typeface="Cambria" panose="02040503050406030204" pitchFamily="18" charset="0"/>
                    </a:endParaRPr>
                  </a:p>
                </p:txBody>
              </p:sp>
              <p:sp>
                <p:nvSpPr>
                  <p:cNvPr id="2105" name="Oval 105"/>
                  <p:cNvSpPr>
                    <a:spLocks noChangeArrowheads="1"/>
                  </p:cNvSpPr>
                  <p:nvPr/>
                </p:nvSpPr>
                <p:spPr bwMode="auto">
                  <a:xfrm>
                    <a:off x="1183" y="2550"/>
                    <a:ext cx="61" cy="53"/>
                  </a:xfrm>
                  <a:prstGeom prst="ellipse">
                    <a:avLst/>
                  </a:pr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0" hangingPunct="0"/>
                    <a:endParaRPr lang="is-IS">
                      <a:latin typeface="Cambria" panose="02040503050406030204" pitchFamily="18" charset="0"/>
                      <a:ea typeface="Cambria" panose="02040503050406030204" pitchFamily="18" charset="0"/>
                    </a:endParaRPr>
                  </a:p>
                </p:txBody>
              </p:sp>
              <p:sp>
                <p:nvSpPr>
                  <p:cNvPr id="2106" name="Rectangle 106"/>
                  <p:cNvSpPr>
                    <a:spLocks noChangeArrowheads="1"/>
                  </p:cNvSpPr>
                  <p:nvPr/>
                </p:nvSpPr>
                <p:spPr bwMode="auto">
                  <a:xfrm>
                    <a:off x="275" y="2526"/>
                    <a:ext cx="161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eaLnBrk="0" hangingPunct="0"/>
                    <a:r>
                      <a:rPr lang="is-IS" sz="1200">
                        <a:solidFill>
                          <a:srgbClr val="0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rPr>
                      <a:t>102</a:t>
                    </a:r>
                    <a:endParaRPr lang="is-IS">
                      <a:latin typeface="Cambria" panose="02040503050406030204" pitchFamily="18" charset="0"/>
                      <a:ea typeface="Cambria" panose="02040503050406030204" pitchFamily="18" charset="0"/>
                    </a:endParaRPr>
                  </a:p>
                </p:txBody>
              </p:sp>
              <p:sp>
                <p:nvSpPr>
                  <p:cNvPr id="2107" name="Rectangle 107"/>
                  <p:cNvSpPr>
                    <a:spLocks noChangeArrowheads="1"/>
                  </p:cNvSpPr>
                  <p:nvPr/>
                </p:nvSpPr>
                <p:spPr bwMode="auto">
                  <a:xfrm>
                    <a:off x="1286" y="2505"/>
                    <a:ext cx="61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eaLnBrk="0" hangingPunct="0"/>
                    <a:r>
                      <a:rPr lang="is-IS" sz="1200">
                        <a:solidFill>
                          <a:srgbClr val="0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rPr>
                      <a:t>A</a:t>
                    </a:r>
                    <a:endParaRPr lang="is-IS">
                      <a:latin typeface="Cambria" panose="02040503050406030204" pitchFamily="18" charset="0"/>
                      <a:ea typeface="Cambria" panose="02040503050406030204" pitchFamily="18" charset="0"/>
                    </a:endParaRPr>
                  </a:p>
                </p:txBody>
              </p:sp>
            </p:grpSp>
          </p:grpSp>
        </p:grpSp>
      </p:grpSp>
      <p:graphicFrame>
        <p:nvGraphicFramePr>
          <p:cNvPr id="9011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7171069"/>
              </p:ext>
            </p:extLst>
          </p:nvPr>
        </p:nvGraphicFramePr>
        <p:xfrm>
          <a:off x="281781" y="1306909"/>
          <a:ext cx="8580438" cy="96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5" imgW="3848040" imgH="431640" progId="Equation.3">
                  <p:embed/>
                </p:oleObj>
              </mc:Choice>
              <mc:Fallback>
                <p:oleObj name="Equation" r:id="rId5" imgW="3848040" imgH="431640" progId="Equation.3">
                  <p:embed/>
                  <p:pic>
                    <p:nvPicPr>
                      <p:cNvPr id="9011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781" y="1306909"/>
                        <a:ext cx="8580438" cy="969963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54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0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65919"/>
            <a:ext cx="9144000" cy="7588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Phillips-kúrfan</a:t>
            </a:r>
            <a:r>
              <a:rPr lang="is-IS" sz="5200" dirty="0">
                <a:latin typeface="Bernard MT Condensed" panose="02050806060905020404" pitchFamily="18" charset="0"/>
              </a:rPr>
              <a:t>: </a:t>
            </a:r>
            <a:r>
              <a:rPr lang="is-IS" sz="5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Eins og matseðill?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is-IS" sz="3200" dirty="0">
                <a:latin typeface="Cambria" panose="02040503050406030204" pitchFamily="18" charset="0"/>
                <a:ea typeface="Cambria" panose="02040503050406030204" pitchFamily="18" charset="0"/>
              </a:rPr>
              <a:t>Phillips-kúrfan virðist bjóða hagstjórnendum – þ.e. stjórnvöldum – upp á val milli margra kosta:</a:t>
            </a:r>
          </a:p>
          <a:p>
            <a:pPr lvl="1" eaLnBrk="1" hangingPunct="1"/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Lítið atvinnuleysi samfara mikilli verðbólgu (B)</a:t>
            </a:r>
          </a:p>
          <a:p>
            <a:pPr lvl="1" eaLnBrk="1" hangingPunct="1"/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Mikið atvinnuleysi samfara lítilli verðbólgu (A)</a:t>
            </a:r>
          </a:p>
          <a:p>
            <a:pPr lvl="1" eaLnBrk="1" hangingPunct="1"/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Margir möguleikar á milli A og B</a:t>
            </a:r>
          </a:p>
          <a:p>
            <a:pPr eaLnBrk="1" hangingPunct="1"/>
            <a:r>
              <a:rPr lang="is-IS" sz="3200" dirty="0">
                <a:latin typeface="Cambria" panose="02040503050406030204" pitchFamily="18" charset="0"/>
                <a:ea typeface="Cambria" panose="02040503050406030204" pitchFamily="18" charset="0"/>
              </a:rPr>
              <a:t>Er þetta rétt lýsing?</a:t>
            </a:r>
          </a:p>
          <a:p>
            <a:pPr lvl="1" eaLnBrk="1" hangingPunct="1"/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Athugum málið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bldLvl="2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65919"/>
            <a:ext cx="9143999" cy="7588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Phillips-kúrfan til langs tíma litið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9022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Char char=""/>
              <a:defRPr/>
            </a:pPr>
            <a:r>
              <a:rPr lang="is-IS" sz="3200" dirty="0">
                <a:latin typeface="Cambria" panose="02040503050406030204" pitchFamily="18" charset="0"/>
                <a:ea typeface="Cambria" panose="02040503050406030204" pitchFamily="18" charset="0"/>
              </a:rPr>
              <a:t>Milton Friedman og Edmund Phelps leiddu líkur að því skömmu fyrir 1970 að ekkert samband sé á milli verðbólgu og atvinnuleysis til langs tíma litið</a:t>
            </a:r>
          </a:p>
          <a:p>
            <a:pPr marL="548640" lvl="1" indent="-274320" eaLnBrk="1" fontAlgn="auto" hangingPunct="1">
              <a:spcAft>
                <a:spcPts val="0"/>
              </a:spcAft>
              <a:buClr>
                <a:srgbClr val="FFC000"/>
              </a:buClr>
              <a:buFont typeface="Wingdings"/>
              <a:buChar char=""/>
              <a:defRPr/>
            </a:pP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Phillips-kúrfan er lóðrétt við fulla atvinnu, þ.e. við eðlilegt atvinnuleysi</a:t>
            </a:r>
          </a:p>
          <a:p>
            <a:pPr marL="548640" lvl="1" indent="-274320" eaLnBrk="1" fontAlgn="auto" hangingPunct="1">
              <a:spcAft>
                <a:spcPts val="0"/>
              </a:spcAft>
              <a:buClr>
                <a:srgbClr val="FFC000"/>
              </a:buClr>
              <a:buFont typeface="Wingdings"/>
              <a:buChar char=""/>
              <a:defRPr/>
            </a:pP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Stefnan í peningamálum getur haft áhrif á atvinnuleysi (og landsframleiðslu!) í bráð, en ekki til langframa</a:t>
            </a:r>
          </a:p>
          <a:p>
            <a:pPr marL="822960" lvl="2" eaLnBrk="1" fontAlgn="auto" hangingPunct="1">
              <a:spcAft>
                <a:spcPts val="0"/>
              </a:spcAft>
              <a:buClr>
                <a:srgbClr val="FFC000"/>
              </a:buClr>
              <a:buFont typeface="Wingdings 2"/>
              <a:buChar char=""/>
              <a:defRPr/>
            </a:pPr>
            <a:r>
              <a:rPr lang="is-IS" sz="2600" dirty="0">
                <a:latin typeface="Cambria" panose="02040503050406030204" pitchFamily="18" charset="0"/>
                <a:ea typeface="Cambria" panose="02040503050406030204" pitchFamily="18" charset="0"/>
              </a:rPr>
              <a:t>En peningastefnan getur samt orkað á hagvöxt til langs tíma litið þar eð mikil verðbólga rýrir vöxt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bldLvl="2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narrow aqua button bckgrd"/>
          <p:cNvPicPr>
            <a:picLocks noChangeAspect="1" noChangeArrowheads="1"/>
          </p:cNvPicPr>
          <p:nvPr/>
        </p:nvPicPr>
        <p:blipFill>
          <a:blip r:embed="rId3" cstate="print"/>
          <a:srcRect r="168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50800"/>
            <a:ext cx="8229600" cy="68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s-IS" sz="4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Phillips-kúrfan til lengdar</a:t>
            </a:r>
          </a:p>
        </p:txBody>
      </p:sp>
      <p:sp>
        <p:nvSpPr>
          <p:cNvPr id="30724" name="Rectangle 5"/>
          <p:cNvSpPr>
            <a:spLocks noChangeArrowheads="1"/>
          </p:cNvSpPr>
          <p:nvPr/>
        </p:nvSpPr>
        <p:spPr bwMode="auto">
          <a:xfrm>
            <a:off x="2825750" y="1774825"/>
            <a:ext cx="5540375" cy="3663950"/>
          </a:xfrm>
          <a:prstGeom prst="rect">
            <a:avLst/>
          </a:prstGeom>
          <a:solidFill>
            <a:srgbClr val="F3F6F9"/>
          </a:solidFill>
          <a:ln w="200025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0725" name="Rectangle 6"/>
          <p:cNvSpPr>
            <a:spLocks noChangeArrowheads="1"/>
          </p:cNvSpPr>
          <p:nvPr/>
        </p:nvSpPr>
        <p:spPr bwMode="auto">
          <a:xfrm>
            <a:off x="2825750" y="1774825"/>
            <a:ext cx="5540375" cy="3663950"/>
          </a:xfrm>
          <a:prstGeom prst="rect">
            <a:avLst/>
          </a:prstGeom>
          <a:solidFill>
            <a:srgbClr val="F2F4F8"/>
          </a:solidFill>
          <a:ln w="180975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0726" name="Rectangle 7"/>
          <p:cNvSpPr>
            <a:spLocks noChangeArrowheads="1"/>
          </p:cNvSpPr>
          <p:nvPr/>
        </p:nvSpPr>
        <p:spPr bwMode="auto">
          <a:xfrm>
            <a:off x="2825750" y="1774825"/>
            <a:ext cx="5540375" cy="3663950"/>
          </a:xfrm>
          <a:prstGeom prst="rect">
            <a:avLst/>
          </a:prstGeom>
          <a:solidFill>
            <a:srgbClr val="F1F4F7"/>
          </a:solidFill>
          <a:ln w="163513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0727" name="Rectangle 8"/>
          <p:cNvSpPr>
            <a:spLocks noChangeArrowheads="1"/>
          </p:cNvSpPr>
          <p:nvPr/>
        </p:nvSpPr>
        <p:spPr bwMode="auto">
          <a:xfrm>
            <a:off x="2825750" y="1774825"/>
            <a:ext cx="5540375" cy="3663950"/>
          </a:xfrm>
          <a:prstGeom prst="rect">
            <a:avLst/>
          </a:prstGeom>
          <a:solidFill>
            <a:srgbClr val="F0F2F5"/>
          </a:solidFill>
          <a:ln w="146050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0728" name="Rectangle 9"/>
          <p:cNvSpPr>
            <a:spLocks noChangeArrowheads="1"/>
          </p:cNvSpPr>
          <p:nvPr/>
        </p:nvSpPr>
        <p:spPr bwMode="auto">
          <a:xfrm>
            <a:off x="2825750" y="1774825"/>
            <a:ext cx="5540375" cy="3663950"/>
          </a:xfrm>
          <a:prstGeom prst="rect">
            <a:avLst/>
          </a:prstGeom>
          <a:solidFill>
            <a:srgbClr val="EEF1F4"/>
          </a:solidFill>
          <a:ln w="127000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0729" name="Rectangle 10"/>
          <p:cNvSpPr>
            <a:spLocks noChangeArrowheads="1"/>
          </p:cNvSpPr>
          <p:nvPr/>
        </p:nvSpPr>
        <p:spPr bwMode="auto">
          <a:xfrm>
            <a:off x="2825750" y="1774825"/>
            <a:ext cx="5540375" cy="3663950"/>
          </a:xfrm>
          <a:prstGeom prst="rect">
            <a:avLst/>
          </a:prstGeom>
          <a:solidFill>
            <a:srgbClr val="EDEFF3"/>
          </a:solidFill>
          <a:ln w="109538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0730" name="Rectangle 11"/>
          <p:cNvSpPr>
            <a:spLocks noChangeArrowheads="1"/>
          </p:cNvSpPr>
          <p:nvPr/>
        </p:nvSpPr>
        <p:spPr bwMode="auto">
          <a:xfrm>
            <a:off x="2825750" y="1774825"/>
            <a:ext cx="5540375" cy="3663950"/>
          </a:xfrm>
          <a:prstGeom prst="rect">
            <a:avLst/>
          </a:prstGeom>
          <a:solidFill>
            <a:srgbClr val="EBEEF2"/>
          </a:solidFill>
          <a:ln w="90488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0731" name="Rectangle 12"/>
          <p:cNvSpPr>
            <a:spLocks noChangeArrowheads="1"/>
          </p:cNvSpPr>
          <p:nvPr/>
        </p:nvSpPr>
        <p:spPr bwMode="auto">
          <a:xfrm>
            <a:off x="2825750" y="1774825"/>
            <a:ext cx="5540375" cy="3663950"/>
          </a:xfrm>
          <a:prstGeom prst="rect">
            <a:avLst/>
          </a:prstGeom>
          <a:solidFill>
            <a:srgbClr val="EAECF1"/>
          </a:solidFill>
          <a:ln w="73025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0732" name="Rectangle 13"/>
          <p:cNvSpPr>
            <a:spLocks noChangeArrowheads="1"/>
          </p:cNvSpPr>
          <p:nvPr/>
        </p:nvSpPr>
        <p:spPr bwMode="auto">
          <a:xfrm>
            <a:off x="2825750" y="1774825"/>
            <a:ext cx="5540375" cy="3663950"/>
          </a:xfrm>
          <a:prstGeom prst="rect">
            <a:avLst/>
          </a:prstGeom>
          <a:solidFill>
            <a:srgbClr val="E9EBF0"/>
          </a:solidFill>
          <a:ln w="53975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0733" name="Rectangle 14"/>
          <p:cNvSpPr>
            <a:spLocks noChangeArrowheads="1"/>
          </p:cNvSpPr>
          <p:nvPr/>
        </p:nvSpPr>
        <p:spPr bwMode="auto">
          <a:xfrm>
            <a:off x="2825750" y="1774825"/>
            <a:ext cx="5540375" cy="3663950"/>
          </a:xfrm>
          <a:prstGeom prst="rect">
            <a:avLst/>
          </a:prstGeom>
          <a:solidFill>
            <a:srgbClr val="E7EAEF"/>
          </a:solidFill>
          <a:ln w="36513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0734" name="Rectangle 15"/>
          <p:cNvSpPr>
            <a:spLocks noChangeArrowheads="1"/>
          </p:cNvSpPr>
          <p:nvPr/>
        </p:nvSpPr>
        <p:spPr bwMode="auto">
          <a:xfrm>
            <a:off x="2825750" y="1774825"/>
            <a:ext cx="5540375" cy="3663950"/>
          </a:xfrm>
          <a:prstGeom prst="rect">
            <a:avLst/>
          </a:prstGeom>
          <a:solidFill>
            <a:srgbClr val="E6E9EF"/>
          </a:solidFill>
          <a:ln w="17463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0735" name="Rectangle 16"/>
          <p:cNvSpPr>
            <a:spLocks noChangeArrowheads="1"/>
          </p:cNvSpPr>
          <p:nvPr/>
        </p:nvSpPr>
        <p:spPr bwMode="auto">
          <a:xfrm>
            <a:off x="2717800" y="1647825"/>
            <a:ext cx="5592763" cy="37544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0736" name="Line 17"/>
          <p:cNvSpPr>
            <a:spLocks noChangeShapeType="1"/>
          </p:cNvSpPr>
          <p:nvPr/>
        </p:nvSpPr>
        <p:spPr bwMode="auto">
          <a:xfrm>
            <a:off x="5187950" y="5402263"/>
            <a:ext cx="1588" cy="1587"/>
          </a:xfrm>
          <a:prstGeom prst="line">
            <a:avLst/>
          </a:prstGeom>
          <a:noFill/>
          <a:ln w="17463">
            <a:solidFill>
              <a:srgbClr val="60220F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0737" name="Line 18"/>
          <p:cNvSpPr>
            <a:spLocks noChangeShapeType="1"/>
          </p:cNvSpPr>
          <p:nvPr/>
        </p:nvSpPr>
        <p:spPr bwMode="auto">
          <a:xfrm>
            <a:off x="5187950" y="1866900"/>
            <a:ext cx="1588" cy="3535363"/>
          </a:xfrm>
          <a:prstGeom prst="line">
            <a:avLst/>
          </a:prstGeom>
          <a:noFill/>
          <a:ln w="53975">
            <a:solidFill>
              <a:srgbClr val="0090C7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0915" name="Line 19"/>
          <p:cNvSpPr>
            <a:spLocks noChangeShapeType="1"/>
          </p:cNvSpPr>
          <p:nvPr/>
        </p:nvSpPr>
        <p:spPr bwMode="auto">
          <a:xfrm flipV="1">
            <a:off x="2463800" y="3379788"/>
            <a:ext cx="1588" cy="1093787"/>
          </a:xfrm>
          <a:prstGeom prst="line">
            <a:avLst/>
          </a:prstGeom>
          <a:noFill/>
          <a:ln w="17526">
            <a:solidFill>
              <a:srgbClr val="00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0739" name="Freeform 20"/>
          <p:cNvSpPr>
            <a:spLocks/>
          </p:cNvSpPr>
          <p:nvPr/>
        </p:nvSpPr>
        <p:spPr bwMode="auto">
          <a:xfrm>
            <a:off x="2717800" y="1647825"/>
            <a:ext cx="5592763" cy="3754438"/>
          </a:xfrm>
          <a:custGeom>
            <a:avLst/>
            <a:gdLst>
              <a:gd name="T0" fmla="*/ 0 w 3523"/>
              <a:gd name="T1" fmla="*/ 0 h 2365"/>
              <a:gd name="T2" fmla="*/ 0 w 3523"/>
              <a:gd name="T3" fmla="*/ 2147483647 h 2365"/>
              <a:gd name="T4" fmla="*/ 2147483647 w 3523"/>
              <a:gd name="T5" fmla="*/ 2147483647 h 2365"/>
              <a:gd name="T6" fmla="*/ 0 60000 65536"/>
              <a:gd name="T7" fmla="*/ 0 60000 65536"/>
              <a:gd name="T8" fmla="*/ 0 60000 65536"/>
              <a:gd name="T9" fmla="*/ 0 w 3523"/>
              <a:gd name="T10" fmla="*/ 0 h 2365"/>
              <a:gd name="T11" fmla="*/ 3523 w 3523"/>
              <a:gd name="T12" fmla="*/ 2365 h 23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23" h="2365">
                <a:moveTo>
                  <a:pt x="0" y="0"/>
                </a:moveTo>
                <a:lnTo>
                  <a:pt x="0" y="2365"/>
                </a:lnTo>
                <a:lnTo>
                  <a:pt x="3523" y="2365"/>
                </a:lnTo>
              </a:path>
            </a:pathLst>
          </a:custGeom>
          <a:noFill/>
          <a:ln w="174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0740" name="Rectangle 21"/>
          <p:cNvSpPr>
            <a:spLocks noChangeArrowheads="1"/>
          </p:cNvSpPr>
          <p:nvPr/>
        </p:nvSpPr>
        <p:spPr bwMode="auto">
          <a:xfrm>
            <a:off x="6899275" y="5513388"/>
            <a:ext cx="12080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6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Atvinnuleysi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0741" name="Rectangle 23"/>
          <p:cNvSpPr>
            <a:spLocks noChangeArrowheads="1"/>
          </p:cNvSpPr>
          <p:nvPr/>
        </p:nvSpPr>
        <p:spPr bwMode="auto">
          <a:xfrm>
            <a:off x="2444750" y="5519738"/>
            <a:ext cx="112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6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0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0742" name="Rectangle 24"/>
          <p:cNvSpPr>
            <a:spLocks noChangeArrowheads="1"/>
          </p:cNvSpPr>
          <p:nvPr/>
        </p:nvSpPr>
        <p:spPr bwMode="auto">
          <a:xfrm>
            <a:off x="4746625" y="5519738"/>
            <a:ext cx="6635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6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Eðlilegt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0743" name="Rectangle 25"/>
          <p:cNvSpPr>
            <a:spLocks noChangeArrowheads="1"/>
          </p:cNvSpPr>
          <p:nvPr/>
        </p:nvSpPr>
        <p:spPr bwMode="auto">
          <a:xfrm>
            <a:off x="4529138" y="5765800"/>
            <a:ext cx="107465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6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atvinnuleysi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0744" name="Rectangle 26"/>
          <p:cNvSpPr>
            <a:spLocks noChangeArrowheads="1"/>
          </p:cNvSpPr>
          <p:nvPr/>
        </p:nvSpPr>
        <p:spPr bwMode="auto">
          <a:xfrm>
            <a:off x="1676400" y="1630363"/>
            <a:ext cx="94827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6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Verðbólga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0745" name="Rectangle 28"/>
          <p:cNvSpPr>
            <a:spLocks noChangeArrowheads="1"/>
          </p:cNvSpPr>
          <p:nvPr/>
        </p:nvSpPr>
        <p:spPr bwMode="auto">
          <a:xfrm>
            <a:off x="5334000" y="1858963"/>
            <a:ext cx="130792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6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Phillips-kúrfan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0746" name="Rectangle 29"/>
          <p:cNvSpPr>
            <a:spLocks noChangeArrowheads="1"/>
          </p:cNvSpPr>
          <p:nvPr/>
        </p:nvSpPr>
        <p:spPr bwMode="auto">
          <a:xfrm>
            <a:off x="5334000" y="2103438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6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í lengd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1866900" y="2797175"/>
            <a:ext cx="3562350" cy="539750"/>
            <a:chOff x="1176" y="1762"/>
            <a:chExt cx="2244" cy="340"/>
          </a:xfrm>
        </p:grpSpPr>
        <p:grpSp>
          <p:nvGrpSpPr>
            <p:cNvPr id="30771" name="Group 31"/>
            <p:cNvGrpSpPr>
              <a:grpSpLocks/>
            </p:cNvGrpSpPr>
            <p:nvPr/>
          </p:nvGrpSpPr>
          <p:grpSpPr bwMode="auto">
            <a:xfrm>
              <a:off x="1723" y="1762"/>
              <a:ext cx="1697" cy="155"/>
              <a:chOff x="1723" y="1762"/>
              <a:chExt cx="1697" cy="155"/>
            </a:xfrm>
          </p:grpSpPr>
          <p:sp>
            <p:nvSpPr>
              <p:cNvPr id="30774" name="Line 32"/>
              <p:cNvSpPr>
                <a:spLocks noChangeShapeType="1"/>
              </p:cNvSpPr>
              <p:nvPr/>
            </p:nvSpPr>
            <p:spPr bwMode="auto">
              <a:xfrm>
                <a:off x="1723" y="1842"/>
                <a:ext cx="1545" cy="1"/>
              </a:xfrm>
              <a:prstGeom prst="line">
                <a:avLst/>
              </a:prstGeom>
              <a:noFill/>
              <a:ln w="17463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30775" name="Oval 33"/>
              <p:cNvSpPr>
                <a:spLocks noChangeArrowheads="1"/>
              </p:cNvSpPr>
              <p:nvPr/>
            </p:nvSpPr>
            <p:spPr bwMode="auto">
              <a:xfrm>
                <a:off x="3233" y="1796"/>
                <a:ext cx="80" cy="81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30776" name="Rectangle 34"/>
              <p:cNvSpPr>
                <a:spLocks noChangeArrowheads="1"/>
              </p:cNvSpPr>
              <p:nvPr/>
            </p:nvSpPr>
            <p:spPr bwMode="auto">
              <a:xfrm>
                <a:off x="3341" y="1762"/>
                <a:ext cx="79" cy="1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60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B</a:t>
                </a:r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p:grpSp>
        <p:sp>
          <p:nvSpPr>
            <p:cNvPr id="30772" name="Rectangle 35"/>
            <p:cNvSpPr>
              <a:spLocks noChangeArrowheads="1"/>
            </p:cNvSpPr>
            <p:nvPr/>
          </p:nvSpPr>
          <p:spPr bwMode="auto">
            <a:xfrm>
              <a:off x="1347" y="1794"/>
              <a:ext cx="28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6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Mikil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0773" name="Rectangle 36"/>
            <p:cNvSpPr>
              <a:spLocks noChangeArrowheads="1"/>
            </p:cNvSpPr>
            <p:nvPr/>
          </p:nvSpPr>
          <p:spPr bwMode="auto">
            <a:xfrm>
              <a:off x="1176" y="1948"/>
              <a:ext cx="56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6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verðbólga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1866900" y="4473575"/>
            <a:ext cx="3565525" cy="541338"/>
            <a:chOff x="1176" y="2818"/>
            <a:chExt cx="2246" cy="341"/>
          </a:xfrm>
        </p:grpSpPr>
        <p:sp>
          <p:nvSpPr>
            <p:cNvPr id="30765" name="Rectangle 38"/>
            <p:cNvSpPr>
              <a:spLocks noChangeArrowheads="1"/>
            </p:cNvSpPr>
            <p:nvPr/>
          </p:nvSpPr>
          <p:spPr bwMode="auto">
            <a:xfrm>
              <a:off x="1378" y="2850"/>
              <a:ext cx="22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6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Lítil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0766" name="Rectangle 39"/>
            <p:cNvSpPr>
              <a:spLocks noChangeArrowheads="1"/>
            </p:cNvSpPr>
            <p:nvPr/>
          </p:nvSpPr>
          <p:spPr bwMode="auto">
            <a:xfrm>
              <a:off x="1176" y="3005"/>
              <a:ext cx="56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6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verðbólga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grpSp>
          <p:nvGrpSpPr>
            <p:cNvPr id="30767" name="Group 40"/>
            <p:cNvGrpSpPr>
              <a:grpSpLocks/>
            </p:cNvGrpSpPr>
            <p:nvPr/>
          </p:nvGrpSpPr>
          <p:grpSpPr bwMode="auto">
            <a:xfrm>
              <a:off x="1723" y="2818"/>
              <a:ext cx="1699" cy="155"/>
              <a:chOff x="1723" y="2818"/>
              <a:chExt cx="1699" cy="155"/>
            </a:xfrm>
          </p:grpSpPr>
          <p:sp>
            <p:nvSpPr>
              <p:cNvPr id="30768" name="Line 41"/>
              <p:cNvSpPr>
                <a:spLocks noChangeShapeType="1"/>
              </p:cNvSpPr>
              <p:nvPr/>
            </p:nvSpPr>
            <p:spPr bwMode="auto">
              <a:xfrm>
                <a:off x="1723" y="2887"/>
                <a:ext cx="1545" cy="1"/>
              </a:xfrm>
              <a:prstGeom prst="line">
                <a:avLst/>
              </a:prstGeom>
              <a:noFill/>
              <a:ln w="17463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30769" name="Oval 42"/>
              <p:cNvSpPr>
                <a:spLocks noChangeArrowheads="1"/>
              </p:cNvSpPr>
              <p:nvPr/>
            </p:nvSpPr>
            <p:spPr bwMode="auto">
              <a:xfrm>
                <a:off x="3233" y="2852"/>
                <a:ext cx="80" cy="81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30770" name="Rectangle 43"/>
              <p:cNvSpPr>
                <a:spLocks noChangeArrowheads="1"/>
              </p:cNvSpPr>
              <p:nvPr/>
            </p:nvSpPr>
            <p:spPr bwMode="auto">
              <a:xfrm>
                <a:off x="3341" y="2818"/>
                <a:ext cx="81" cy="1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60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A</a:t>
                </a:r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p:grpSp>
      </p:grpSp>
      <p:grpSp>
        <p:nvGrpSpPr>
          <p:cNvPr id="6" name="Group 44"/>
          <p:cNvGrpSpPr>
            <a:grpSpLocks/>
          </p:cNvGrpSpPr>
          <p:nvPr/>
        </p:nvGrpSpPr>
        <p:grpSpPr bwMode="auto">
          <a:xfrm>
            <a:off x="5259388" y="4144963"/>
            <a:ext cx="2949575" cy="1220787"/>
            <a:chOff x="3313" y="2611"/>
            <a:chExt cx="1858" cy="769"/>
          </a:xfrm>
        </p:grpSpPr>
        <p:sp>
          <p:nvSpPr>
            <p:cNvPr id="30760" name="Line 45"/>
            <p:cNvSpPr>
              <a:spLocks noChangeShapeType="1"/>
            </p:cNvSpPr>
            <p:nvPr/>
          </p:nvSpPr>
          <p:spPr bwMode="auto">
            <a:xfrm flipV="1">
              <a:off x="3313" y="2749"/>
              <a:ext cx="424" cy="63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0761" name="Rectangle 46"/>
            <p:cNvSpPr>
              <a:spLocks noChangeArrowheads="1"/>
            </p:cNvSpPr>
            <p:nvPr/>
          </p:nvSpPr>
          <p:spPr bwMode="auto">
            <a:xfrm>
              <a:off x="3657" y="2611"/>
              <a:ext cx="1514" cy="494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0762" name="Rectangle 47"/>
            <p:cNvSpPr>
              <a:spLocks noChangeArrowheads="1"/>
            </p:cNvSpPr>
            <p:nvPr/>
          </p:nvSpPr>
          <p:spPr bwMode="auto">
            <a:xfrm>
              <a:off x="3688" y="2629"/>
              <a:ext cx="115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6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2. . . .  en atvinnuleysi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0763" name="Rectangle 48"/>
            <p:cNvSpPr>
              <a:spLocks noChangeArrowheads="1"/>
            </p:cNvSpPr>
            <p:nvPr/>
          </p:nvSpPr>
          <p:spPr bwMode="auto">
            <a:xfrm>
              <a:off x="3688" y="2784"/>
              <a:ext cx="124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6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helzt óbreytt í eðlilegu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0764" name="Rectangle 49"/>
            <p:cNvSpPr>
              <a:spLocks noChangeArrowheads="1"/>
            </p:cNvSpPr>
            <p:nvPr/>
          </p:nvSpPr>
          <p:spPr bwMode="auto">
            <a:xfrm>
              <a:off x="3688" y="2938"/>
              <a:ext cx="87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6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horfi til lengdar.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7" name="Group 50"/>
          <p:cNvGrpSpPr>
            <a:grpSpLocks/>
          </p:cNvGrpSpPr>
          <p:nvPr/>
        </p:nvGrpSpPr>
        <p:grpSpPr bwMode="auto">
          <a:xfrm>
            <a:off x="330200" y="2978150"/>
            <a:ext cx="2046288" cy="1787525"/>
            <a:chOff x="228" y="1876"/>
            <a:chExt cx="1289" cy="1126"/>
          </a:xfrm>
        </p:grpSpPr>
        <p:sp>
          <p:nvSpPr>
            <p:cNvPr id="30751" name="Line 51"/>
            <p:cNvSpPr>
              <a:spLocks noChangeShapeType="1"/>
            </p:cNvSpPr>
            <p:nvPr/>
          </p:nvSpPr>
          <p:spPr bwMode="auto">
            <a:xfrm>
              <a:off x="1037" y="2381"/>
              <a:ext cx="480" cy="16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0752" name="Rectangle 52"/>
            <p:cNvSpPr>
              <a:spLocks noChangeArrowheads="1"/>
            </p:cNvSpPr>
            <p:nvPr/>
          </p:nvSpPr>
          <p:spPr bwMode="auto">
            <a:xfrm>
              <a:off x="228" y="1876"/>
              <a:ext cx="946" cy="1126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0753" name="Rectangle 53"/>
            <p:cNvSpPr>
              <a:spLocks noChangeArrowheads="1"/>
            </p:cNvSpPr>
            <p:nvPr/>
          </p:nvSpPr>
          <p:spPr bwMode="auto">
            <a:xfrm>
              <a:off x="267" y="1906"/>
              <a:ext cx="470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6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1. Þegar 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0754" name="Rectangle 54"/>
            <p:cNvSpPr>
              <a:spLocks noChangeArrowheads="1"/>
            </p:cNvSpPr>
            <p:nvPr/>
          </p:nvSpPr>
          <p:spPr bwMode="auto">
            <a:xfrm>
              <a:off x="267" y="2061"/>
              <a:ext cx="78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6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seðlabankinn 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0755" name="Rectangle 55"/>
            <p:cNvSpPr>
              <a:spLocks noChangeArrowheads="1"/>
            </p:cNvSpPr>
            <p:nvPr/>
          </p:nvSpPr>
          <p:spPr bwMode="auto">
            <a:xfrm>
              <a:off x="267" y="2215"/>
              <a:ext cx="62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6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eykur vöxt 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0756" name="Rectangle 56"/>
            <p:cNvSpPr>
              <a:spLocks noChangeArrowheads="1"/>
            </p:cNvSpPr>
            <p:nvPr/>
          </p:nvSpPr>
          <p:spPr bwMode="auto">
            <a:xfrm>
              <a:off x="267" y="2370"/>
              <a:ext cx="83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6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peningamagns 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0757" name="Rectangle 57"/>
            <p:cNvSpPr>
              <a:spLocks noChangeArrowheads="1"/>
            </p:cNvSpPr>
            <p:nvPr/>
          </p:nvSpPr>
          <p:spPr bwMode="auto">
            <a:xfrm>
              <a:off x="267" y="2525"/>
              <a:ext cx="51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60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í umferð </a:t>
              </a:r>
              <a:endParaRPr lang="is-IS" dirty="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0758" name="Rectangle 58"/>
            <p:cNvSpPr>
              <a:spLocks noChangeArrowheads="1"/>
            </p:cNvSpPr>
            <p:nvPr/>
          </p:nvSpPr>
          <p:spPr bwMode="auto">
            <a:xfrm>
              <a:off x="267" y="2680"/>
              <a:ext cx="31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6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eykst 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0759" name="Rectangle 59"/>
            <p:cNvSpPr>
              <a:spLocks noChangeArrowheads="1"/>
            </p:cNvSpPr>
            <p:nvPr/>
          </p:nvSpPr>
          <p:spPr bwMode="auto">
            <a:xfrm>
              <a:off x="267" y="2835"/>
              <a:ext cx="76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6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verðbólga, . . . 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0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narrow aqua button bckgrd"/>
          <p:cNvPicPr>
            <a:picLocks noChangeAspect="1" noChangeArrowheads="1"/>
          </p:cNvPicPr>
          <p:nvPr/>
        </p:nvPicPr>
        <p:blipFill>
          <a:blip r:embed="rId3" cstate="print"/>
          <a:srcRect r="1688"/>
          <a:stretch>
            <a:fillRect/>
          </a:stretch>
        </p:blipFill>
        <p:spPr bwMode="auto">
          <a:xfrm>
            <a:off x="0" y="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23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150912"/>
            <a:ext cx="8229600" cy="685800"/>
          </a:xfrm>
        </p:spPr>
        <p:txBody>
          <a:bodyPr>
            <a:no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is-IS" sz="2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Samband Phillips-kúrfunnar í lengd við heildareftirspurn og heildarframboð</a:t>
            </a:r>
          </a:p>
        </p:txBody>
      </p:sp>
      <p:sp>
        <p:nvSpPr>
          <p:cNvPr id="31748" name="Rectangle 5"/>
          <p:cNvSpPr>
            <a:spLocks noChangeArrowheads="1"/>
          </p:cNvSpPr>
          <p:nvPr/>
        </p:nvSpPr>
        <p:spPr bwMode="auto">
          <a:xfrm>
            <a:off x="1376363" y="2505075"/>
            <a:ext cx="3289300" cy="2157413"/>
          </a:xfrm>
          <a:prstGeom prst="rect">
            <a:avLst/>
          </a:prstGeom>
          <a:solidFill>
            <a:srgbClr val="F3F6F9"/>
          </a:solidFill>
          <a:ln w="147638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1749" name="Rectangle 6"/>
          <p:cNvSpPr>
            <a:spLocks noChangeArrowheads="1"/>
          </p:cNvSpPr>
          <p:nvPr/>
        </p:nvSpPr>
        <p:spPr bwMode="auto">
          <a:xfrm>
            <a:off x="1376363" y="2505075"/>
            <a:ext cx="3289300" cy="2157413"/>
          </a:xfrm>
          <a:prstGeom prst="rect">
            <a:avLst/>
          </a:prstGeom>
          <a:solidFill>
            <a:srgbClr val="F2F4F8"/>
          </a:solidFill>
          <a:ln w="134938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1750" name="Rectangle 7"/>
          <p:cNvSpPr>
            <a:spLocks noChangeArrowheads="1"/>
          </p:cNvSpPr>
          <p:nvPr/>
        </p:nvSpPr>
        <p:spPr bwMode="auto">
          <a:xfrm>
            <a:off x="1376363" y="2505075"/>
            <a:ext cx="3289300" cy="2157413"/>
          </a:xfrm>
          <a:prstGeom prst="rect">
            <a:avLst/>
          </a:prstGeom>
          <a:solidFill>
            <a:srgbClr val="F1F4F7"/>
          </a:solidFill>
          <a:ln w="120650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1751" name="Rectangle 8"/>
          <p:cNvSpPr>
            <a:spLocks noChangeArrowheads="1"/>
          </p:cNvSpPr>
          <p:nvPr/>
        </p:nvSpPr>
        <p:spPr bwMode="auto">
          <a:xfrm>
            <a:off x="1376363" y="2505075"/>
            <a:ext cx="3289300" cy="2157413"/>
          </a:xfrm>
          <a:prstGeom prst="rect">
            <a:avLst/>
          </a:prstGeom>
          <a:solidFill>
            <a:srgbClr val="F0F2F5"/>
          </a:solidFill>
          <a:ln w="107950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1752" name="Rectangle 9"/>
          <p:cNvSpPr>
            <a:spLocks noChangeArrowheads="1"/>
          </p:cNvSpPr>
          <p:nvPr/>
        </p:nvSpPr>
        <p:spPr bwMode="auto">
          <a:xfrm>
            <a:off x="1376363" y="2505075"/>
            <a:ext cx="3289300" cy="2157413"/>
          </a:xfrm>
          <a:prstGeom prst="rect">
            <a:avLst/>
          </a:prstGeom>
          <a:solidFill>
            <a:srgbClr val="EEF1F4"/>
          </a:solidFill>
          <a:ln w="93663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1753" name="Rectangle 10"/>
          <p:cNvSpPr>
            <a:spLocks noChangeArrowheads="1"/>
          </p:cNvSpPr>
          <p:nvPr/>
        </p:nvSpPr>
        <p:spPr bwMode="auto">
          <a:xfrm>
            <a:off x="1376363" y="2505075"/>
            <a:ext cx="3289300" cy="2157413"/>
          </a:xfrm>
          <a:prstGeom prst="rect">
            <a:avLst/>
          </a:prstGeom>
          <a:solidFill>
            <a:srgbClr val="EDEFF3"/>
          </a:solidFill>
          <a:ln w="80963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1754" name="Rectangle 11"/>
          <p:cNvSpPr>
            <a:spLocks noChangeArrowheads="1"/>
          </p:cNvSpPr>
          <p:nvPr/>
        </p:nvSpPr>
        <p:spPr bwMode="auto">
          <a:xfrm>
            <a:off x="1376363" y="2505075"/>
            <a:ext cx="3289300" cy="2157413"/>
          </a:xfrm>
          <a:prstGeom prst="rect">
            <a:avLst/>
          </a:prstGeom>
          <a:solidFill>
            <a:srgbClr val="EBEEF2"/>
          </a:solidFill>
          <a:ln w="66675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1755" name="Rectangle 12"/>
          <p:cNvSpPr>
            <a:spLocks noChangeArrowheads="1"/>
          </p:cNvSpPr>
          <p:nvPr/>
        </p:nvSpPr>
        <p:spPr bwMode="auto">
          <a:xfrm>
            <a:off x="1376363" y="2505075"/>
            <a:ext cx="3289300" cy="2157413"/>
          </a:xfrm>
          <a:prstGeom prst="rect">
            <a:avLst/>
          </a:prstGeom>
          <a:solidFill>
            <a:srgbClr val="EAECF1"/>
          </a:solidFill>
          <a:ln w="53975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1756" name="Rectangle 13"/>
          <p:cNvSpPr>
            <a:spLocks noChangeArrowheads="1"/>
          </p:cNvSpPr>
          <p:nvPr/>
        </p:nvSpPr>
        <p:spPr bwMode="auto">
          <a:xfrm>
            <a:off x="1376363" y="2505075"/>
            <a:ext cx="3289300" cy="2157413"/>
          </a:xfrm>
          <a:prstGeom prst="rect">
            <a:avLst/>
          </a:prstGeom>
          <a:solidFill>
            <a:srgbClr val="E9EBF0"/>
          </a:solidFill>
          <a:ln w="39688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1757" name="Rectangle 14"/>
          <p:cNvSpPr>
            <a:spLocks noChangeArrowheads="1"/>
          </p:cNvSpPr>
          <p:nvPr/>
        </p:nvSpPr>
        <p:spPr bwMode="auto">
          <a:xfrm>
            <a:off x="1376363" y="2505075"/>
            <a:ext cx="3289300" cy="2157413"/>
          </a:xfrm>
          <a:prstGeom prst="rect">
            <a:avLst/>
          </a:prstGeom>
          <a:solidFill>
            <a:srgbClr val="E7EAEF"/>
          </a:solidFill>
          <a:ln w="26988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1758" name="Rectangle 15"/>
          <p:cNvSpPr>
            <a:spLocks noChangeArrowheads="1"/>
          </p:cNvSpPr>
          <p:nvPr/>
        </p:nvSpPr>
        <p:spPr bwMode="auto">
          <a:xfrm>
            <a:off x="1376363" y="2505075"/>
            <a:ext cx="3289300" cy="2157413"/>
          </a:xfrm>
          <a:prstGeom prst="rect">
            <a:avLst/>
          </a:prstGeom>
          <a:solidFill>
            <a:srgbClr val="E6E9EF"/>
          </a:solidFill>
          <a:ln w="12700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1759" name="Rectangle 16"/>
          <p:cNvSpPr>
            <a:spLocks noChangeArrowheads="1"/>
          </p:cNvSpPr>
          <p:nvPr/>
        </p:nvSpPr>
        <p:spPr bwMode="auto">
          <a:xfrm>
            <a:off x="5514975" y="2505075"/>
            <a:ext cx="3181350" cy="2157413"/>
          </a:xfrm>
          <a:prstGeom prst="rect">
            <a:avLst/>
          </a:prstGeom>
          <a:solidFill>
            <a:srgbClr val="F3F6F9"/>
          </a:solidFill>
          <a:ln w="147638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1760" name="Rectangle 17"/>
          <p:cNvSpPr>
            <a:spLocks noChangeArrowheads="1"/>
          </p:cNvSpPr>
          <p:nvPr/>
        </p:nvSpPr>
        <p:spPr bwMode="auto">
          <a:xfrm>
            <a:off x="5514975" y="2505075"/>
            <a:ext cx="3181350" cy="2157413"/>
          </a:xfrm>
          <a:prstGeom prst="rect">
            <a:avLst/>
          </a:prstGeom>
          <a:solidFill>
            <a:srgbClr val="F2F4F8"/>
          </a:solidFill>
          <a:ln w="134938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1761" name="Rectangle 18"/>
          <p:cNvSpPr>
            <a:spLocks noChangeArrowheads="1"/>
          </p:cNvSpPr>
          <p:nvPr/>
        </p:nvSpPr>
        <p:spPr bwMode="auto">
          <a:xfrm>
            <a:off x="5514975" y="2505075"/>
            <a:ext cx="3181350" cy="2157413"/>
          </a:xfrm>
          <a:prstGeom prst="rect">
            <a:avLst/>
          </a:prstGeom>
          <a:solidFill>
            <a:srgbClr val="F1F4F7"/>
          </a:solidFill>
          <a:ln w="120650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1762" name="Rectangle 19"/>
          <p:cNvSpPr>
            <a:spLocks noChangeArrowheads="1"/>
          </p:cNvSpPr>
          <p:nvPr/>
        </p:nvSpPr>
        <p:spPr bwMode="auto">
          <a:xfrm>
            <a:off x="5514975" y="2505075"/>
            <a:ext cx="3181350" cy="2157413"/>
          </a:xfrm>
          <a:prstGeom prst="rect">
            <a:avLst/>
          </a:prstGeom>
          <a:solidFill>
            <a:srgbClr val="F0F2F5"/>
          </a:solidFill>
          <a:ln w="107950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1763" name="Rectangle 20"/>
          <p:cNvSpPr>
            <a:spLocks noChangeArrowheads="1"/>
          </p:cNvSpPr>
          <p:nvPr/>
        </p:nvSpPr>
        <p:spPr bwMode="auto">
          <a:xfrm>
            <a:off x="5514975" y="2505075"/>
            <a:ext cx="3181350" cy="2157413"/>
          </a:xfrm>
          <a:prstGeom prst="rect">
            <a:avLst/>
          </a:prstGeom>
          <a:solidFill>
            <a:srgbClr val="EEF1F4"/>
          </a:solidFill>
          <a:ln w="93663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1764" name="Rectangle 21"/>
          <p:cNvSpPr>
            <a:spLocks noChangeArrowheads="1"/>
          </p:cNvSpPr>
          <p:nvPr/>
        </p:nvSpPr>
        <p:spPr bwMode="auto">
          <a:xfrm>
            <a:off x="5514975" y="2505075"/>
            <a:ext cx="3181350" cy="2157413"/>
          </a:xfrm>
          <a:prstGeom prst="rect">
            <a:avLst/>
          </a:prstGeom>
          <a:solidFill>
            <a:srgbClr val="EDEFF3"/>
          </a:solidFill>
          <a:ln w="80963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1765" name="Rectangle 22"/>
          <p:cNvSpPr>
            <a:spLocks noChangeArrowheads="1"/>
          </p:cNvSpPr>
          <p:nvPr/>
        </p:nvSpPr>
        <p:spPr bwMode="auto">
          <a:xfrm>
            <a:off x="5514975" y="2505075"/>
            <a:ext cx="3181350" cy="2157413"/>
          </a:xfrm>
          <a:prstGeom prst="rect">
            <a:avLst/>
          </a:prstGeom>
          <a:solidFill>
            <a:srgbClr val="EBEEF2"/>
          </a:solidFill>
          <a:ln w="66675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1766" name="Rectangle 23"/>
          <p:cNvSpPr>
            <a:spLocks noChangeArrowheads="1"/>
          </p:cNvSpPr>
          <p:nvPr/>
        </p:nvSpPr>
        <p:spPr bwMode="auto">
          <a:xfrm>
            <a:off x="5514975" y="2505075"/>
            <a:ext cx="3181350" cy="2157413"/>
          </a:xfrm>
          <a:prstGeom prst="rect">
            <a:avLst/>
          </a:prstGeom>
          <a:solidFill>
            <a:srgbClr val="EAECF1"/>
          </a:solidFill>
          <a:ln w="53975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1767" name="Rectangle 24"/>
          <p:cNvSpPr>
            <a:spLocks noChangeArrowheads="1"/>
          </p:cNvSpPr>
          <p:nvPr/>
        </p:nvSpPr>
        <p:spPr bwMode="auto">
          <a:xfrm>
            <a:off x="5514975" y="2505075"/>
            <a:ext cx="3181350" cy="2157413"/>
          </a:xfrm>
          <a:prstGeom prst="rect">
            <a:avLst/>
          </a:prstGeom>
          <a:solidFill>
            <a:srgbClr val="E9EBF0"/>
          </a:solidFill>
          <a:ln w="39688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1768" name="Rectangle 25"/>
          <p:cNvSpPr>
            <a:spLocks noChangeArrowheads="1"/>
          </p:cNvSpPr>
          <p:nvPr/>
        </p:nvSpPr>
        <p:spPr bwMode="auto">
          <a:xfrm>
            <a:off x="5514975" y="2505075"/>
            <a:ext cx="3181350" cy="2157413"/>
          </a:xfrm>
          <a:prstGeom prst="rect">
            <a:avLst/>
          </a:prstGeom>
          <a:solidFill>
            <a:srgbClr val="E7EAEF"/>
          </a:solidFill>
          <a:ln w="26988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1769" name="Rectangle 26"/>
          <p:cNvSpPr>
            <a:spLocks noChangeArrowheads="1"/>
          </p:cNvSpPr>
          <p:nvPr/>
        </p:nvSpPr>
        <p:spPr bwMode="auto">
          <a:xfrm>
            <a:off x="5514975" y="2505075"/>
            <a:ext cx="3181350" cy="2157413"/>
          </a:xfrm>
          <a:prstGeom prst="rect">
            <a:avLst/>
          </a:prstGeom>
          <a:solidFill>
            <a:srgbClr val="E6E9EF"/>
          </a:solidFill>
          <a:ln w="12700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1770" name="Rectangle 27"/>
          <p:cNvSpPr>
            <a:spLocks noChangeArrowheads="1"/>
          </p:cNvSpPr>
          <p:nvPr/>
        </p:nvSpPr>
        <p:spPr bwMode="auto">
          <a:xfrm>
            <a:off x="1282700" y="2424113"/>
            <a:ext cx="3355975" cy="21986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1771" name="Rectangle 28"/>
          <p:cNvSpPr>
            <a:spLocks noChangeArrowheads="1"/>
          </p:cNvSpPr>
          <p:nvPr/>
        </p:nvSpPr>
        <p:spPr bwMode="auto">
          <a:xfrm>
            <a:off x="5434013" y="2424113"/>
            <a:ext cx="3221037" cy="21986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1772" name="Line 29"/>
          <p:cNvSpPr>
            <a:spLocks noChangeShapeType="1"/>
          </p:cNvSpPr>
          <p:nvPr/>
        </p:nvSpPr>
        <p:spPr bwMode="auto">
          <a:xfrm>
            <a:off x="2630488" y="4622800"/>
            <a:ext cx="1587" cy="1588"/>
          </a:xfrm>
          <a:prstGeom prst="line">
            <a:avLst/>
          </a:prstGeom>
          <a:noFill/>
          <a:ln w="12700">
            <a:solidFill>
              <a:srgbClr val="60220F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1773" name="Freeform 30"/>
          <p:cNvSpPr>
            <a:spLocks/>
          </p:cNvSpPr>
          <p:nvPr/>
        </p:nvSpPr>
        <p:spPr bwMode="auto">
          <a:xfrm>
            <a:off x="5434013" y="2424113"/>
            <a:ext cx="3221037" cy="2198687"/>
          </a:xfrm>
          <a:custGeom>
            <a:avLst/>
            <a:gdLst>
              <a:gd name="T0" fmla="*/ 0 w 2029"/>
              <a:gd name="T1" fmla="*/ 0 h 1385"/>
              <a:gd name="T2" fmla="*/ 0 w 2029"/>
              <a:gd name="T3" fmla="*/ 2147483647 h 1385"/>
              <a:gd name="T4" fmla="*/ 2147483647 w 2029"/>
              <a:gd name="T5" fmla="*/ 2147483647 h 1385"/>
              <a:gd name="T6" fmla="*/ 0 60000 65536"/>
              <a:gd name="T7" fmla="*/ 0 60000 65536"/>
              <a:gd name="T8" fmla="*/ 0 60000 65536"/>
              <a:gd name="T9" fmla="*/ 0 w 2029"/>
              <a:gd name="T10" fmla="*/ 0 h 1385"/>
              <a:gd name="T11" fmla="*/ 2029 w 2029"/>
              <a:gd name="T12" fmla="*/ 1385 h 138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29" h="1385">
                <a:moveTo>
                  <a:pt x="0" y="0"/>
                </a:moveTo>
                <a:lnTo>
                  <a:pt x="0" y="1385"/>
                </a:lnTo>
                <a:lnTo>
                  <a:pt x="2029" y="1385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1774" name="Line 31"/>
          <p:cNvSpPr>
            <a:spLocks noChangeShapeType="1"/>
          </p:cNvSpPr>
          <p:nvPr/>
        </p:nvSpPr>
        <p:spPr bwMode="auto">
          <a:xfrm>
            <a:off x="1403350" y="3287713"/>
            <a:ext cx="2184400" cy="1173162"/>
          </a:xfrm>
          <a:prstGeom prst="line">
            <a:avLst/>
          </a:prstGeom>
          <a:noFill/>
          <a:ln w="39688">
            <a:solidFill>
              <a:srgbClr val="003F95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1775" name="Line 32"/>
          <p:cNvSpPr>
            <a:spLocks noChangeShapeType="1"/>
          </p:cNvSpPr>
          <p:nvPr/>
        </p:nvSpPr>
        <p:spPr bwMode="auto">
          <a:xfrm flipV="1">
            <a:off x="2630488" y="2816225"/>
            <a:ext cx="1587" cy="1792288"/>
          </a:xfrm>
          <a:prstGeom prst="line">
            <a:avLst/>
          </a:prstGeom>
          <a:noFill/>
          <a:ln w="39688">
            <a:solidFill>
              <a:srgbClr val="00A4BC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1776" name="Freeform 33"/>
          <p:cNvSpPr>
            <a:spLocks/>
          </p:cNvSpPr>
          <p:nvPr/>
        </p:nvSpPr>
        <p:spPr bwMode="auto">
          <a:xfrm>
            <a:off x="1282700" y="2424113"/>
            <a:ext cx="3355975" cy="2198687"/>
          </a:xfrm>
          <a:custGeom>
            <a:avLst/>
            <a:gdLst>
              <a:gd name="T0" fmla="*/ 0 w 2114"/>
              <a:gd name="T1" fmla="*/ 0 h 1385"/>
              <a:gd name="T2" fmla="*/ 0 w 2114"/>
              <a:gd name="T3" fmla="*/ 2147483647 h 1385"/>
              <a:gd name="T4" fmla="*/ 2147483647 w 2114"/>
              <a:gd name="T5" fmla="*/ 2147483647 h 1385"/>
              <a:gd name="T6" fmla="*/ 0 60000 65536"/>
              <a:gd name="T7" fmla="*/ 0 60000 65536"/>
              <a:gd name="T8" fmla="*/ 0 60000 65536"/>
              <a:gd name="T9" fmla="*/ 0 w 2114"/>
              <a:gd name="T10" fmla="*/ 0 h 1385"/>
              <a:gd name="T11" fmla="*/ 2114 w 2114"/>
              <a:gd name="T12" fmla="*/ 1385 h 138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4" h="1385">
                <a:moveTo>
                  <a:pt x="0" y="0"/>
                </a:moveTo>
                <a:lnTo>
                  <a:pt x="0" y="1385"/>
                </a:lnTo>
                <a:lnTo>
                  <a:pt x="2114" y="1385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1954" name="Line 34"/>
          <p:cNvSpPr>
            <a:spLocks noChangeShapeType="1"/>
          </p:cNvSpPr>
          <p:nvPr/>
        </p:nvSpPr>
        <p:spPr bwMode="auto">
          <a:xfrm flipV="1">
            <a:off x="1147763" y="3584575"/>
            <a:ext cx="1587" cy="269875"/>
          </a:xfrm>
          <a:prstGeom prst="line">
            <a:avLst/>
          </a:prstGeom>
          <a:noFill/>
          <a:ln w="17526">
            <a:solidFill>
              <a:srgbClr val="00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1955" name="Line 35"/>
          <p:cNvSpPr>
            <a:spLocks noChangeShapeType="1"/>
          </p:cNvSpPr>
          <p:nvPr/>
        </p:nvSpPr>
        <p:spPr bwMode="auto">
          <a:xfrm flipV="1">
            <a:off x="5340350" y="3516313"/>
            <a:ext cx="1588" cy="419100"/>
          </a:xfrm>
          <a:prstGeom prst="line">
            <a:avLst/>
          </a:prstGeom>
          <a:noFill/>
          <a:ln w="17526">
            <a:solidFill>
              <a:srgbClr val="00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1956" name="Line 36"/>
          <p:cNvSpPr>
            <a:spLocks noChangeShapeType="1"/>
          </p:cNvSpPr>
          <p:nvPr/>
        </p:nvSpPr>
        <p:spPr bwMode="auto">
          <a:xfrm>
            <a:off x="2819400" y="3975100"/>
            <a:ext cx="673100" cy="1588"/>
          </a:xfrm>
          <a:prstGeom prst="line">
            <a:avLst/>
          </a:prstGeom>
          <a:noFill/>
          <a:ln w="17526">
            <a:solidFill>
              <a:srgbClr val="00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1780" name="Line 37"/>
          <p:cNvSpPr>
            <a:spLocks noChangeShapeType="1"/>
          </p:cNvSpPr>
          <p:nvPr/>
        </p:nvSpPr>
        <p:spPr bwMode="auto">
          <a:xfrm flipV="1">
            <a:off x="6781800" y="2816225"/>
            <a:ext cx="1588" cy="1792288"/>
          </a:xfrm>
          <a:prstGeom prst="line">
            <a:avLst/>
          </a:prstGeom>
          <a:noFill/>
          <a:ln w="39688">
            <a:solidFill>
              <a:srgbClr val="00A4BC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1781" name="Line 38"/>
          <p:cNvSpPr>
            <a:spLocks noChangeShapeType="1"/>
          </p:cNvSpPr>
          <p:nvPr/>
        </p:nvSpPr>
        <p:spPr bwMode="auto">
          <a:xfrm flipH="1">
            <a:off x="1282700" y="3422650"/>
            <a:ext cx="107950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1782" name="Line 39"/>
          <p:cNvSpPr>
            <a:spLocks noChangeShapeType="1"/>
          </p:cNvSpPr>
          <p:nvPr/>
        </p:nvSpPr>
        <p:spPr bwMode="auto">
          <a:xfrm flipH="1">
            <a:off x="1282700" y="3948113"/>
            <a:ext cx="107950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1783" name="Rectangle 40"/>
          <p:cNvSpPr>
            <a:spLocks noChangeArrowheads="1"/>
          </p:cNvSpPr>
          <p:nvPr/>
        </p:nvSpPr>
        <p:spPr bwMode="auto">
          <a:xfrm>
            <a:off x="3505200" y="4660900"/>
            <a:ext cx="12236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Landsframleiðsla</a:t>
            </a:r>
            <a:endParaRPr lang="is-IS" sz="12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1784" name="Rectangle 42"/>
          <p:cNvSpPr>
            <a:spLocks noChangeArrowheads="1"/>
          </p:cNvSpPr>
          <p:nvPr/>
        </p:nvSpPr>
        <p:spPr bwMode="auto">
          <a:xfrm>
            <a:off x="2441575" y="4665663"/>
            <a:ext cx="4460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Eðlileg</a:t>
            </a:r>
            <a:endParaRPr lang="is-IS" sz="12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1785" name="Rectangle 43"/>
          <p:cNvSpPr>
            <a:spLocks noChangeArrowheads="1"/>
          </p:cNvSpPr>
          <p:nvPr/>
        </p:nvSpPr>
        <p:spPr bwMode="auto">
          <a:xfrm>
            <a:off x="2057400" y="4845050"/>
            <a:ext cx="1090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landsframleiðsla</a:t>
            </a:r>
            <a:endParaRPr lang="is-IS" sz="12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1786" name="Rectangle 44"/>
          <p:cNvSpPr>
            <a:spLocks noChangeArrowheads="1"/>
          </p:cNvSpPr>
          <p:nvPr/>
        </p:nvSpPr>
        <p:spPr bwMode="auto">
          <a:xfrm>
            <a:off x="6589713" y="4665663"/>
            <a:ext cx="49738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Eðlilegt</a:t>
            </a:r>
            <a:endParaRPr lang="is-IS" sz="12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1787" name="Rectangle 45"/>
          <p:cNvSpPr>
            <a:spLocks noChangeArrowheads="1"/>
          </p:cNvSpPr>
          <p:nvPr/>
        </p:nvSpPr>
        <p:spPr bwMode="auto">
          <a:xfrm>
            <a:off x="6446838" y="4845050"/>
            <a:ext cx="80477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atvinnuleysi</a:t>
            </a:r>
            <a:endParaRPr lang="is-IS" sz="12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1788" name="Rectangle 46"/>
          <p:cNvSpPr>
            <a:spLocks noChangeArrowheads="1"/>
          </p:cNvSpPr>
          <p:nvPr/>
        </p:nvSpPr>
        <p:spPr bwMode="auto">
          <a:xfrm>
            <a:off x="1147763" y="4665663"/>
            <a:ext cx="78548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1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0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1789" name="Rectangle 47"/>
          <p:cNvSpPr>
            <a:spLocks noChangeArrowheads="1"/>
          </p:cNvSpPr>
          <p:nvPr/>
        </p:nvSpPr>
        <p:spPr bwMode="auto">
          <a:xfrm>
            <a:off x="685800" y="2398713"/>
            <a:ext cx="53335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Verðlag</a:t>
            </a:r>
            <a:endParaRPr lang="is-IS" sz="12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31790" name="Group 49"/>
          <p:cNvGrpSpPr>
            <a:grpSpLocks/>
          </p:cNvGrpSpPr>
          <p:nvPr/>
        </p:nvGrpSpPr>
        <p:grpSpPr bwMode="auto">
          <a:xfrm>
            <a:off x="1076325" y="3865574"/>
            <a:ext cx="134938" cy="169863"/>
            <a:chOff x="678" y="2435"/>
            <a:chExt cx="85" cy="107"/>
          </a:xfrm>
        </p:grpSpPr>
        <p:sp>
          <p:nvSpPr>
            <p:cNvPr id="31855" name="Rectangle 50"/>
            <p:cNvSpPr>
              <a:spLocks noChangeArrowheads="1"/>
            </p:cNvSpPr>
            <p:nvPr/>
          </p:nvSpPr>
          <p:spPr bwMode="auto">
            <a:xfrm>
              <a:off x="678" y="2435"/>
              <a:ext cx="49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100" i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P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1856" name="Freeform 51"/>
            <p:cNvSpPr>
              <a:spLocks/>
            </p:cNvSpPr>
            <p:nvPr/>
          </p:nvSpPr>
          <p:spPr bwMode="auto">
            <a:xfrm>
              <a:off x="746" y="2491"/>
              <a:ext cx="17" cy="43"/>
            </a:xfrm>
            <a:custGeom>
              <a:avLst/>
              <a:gdLst>
                <a:gd name="T0" fmla="*/ 17 w 17"/>
                <a:gd name="T1" fmla="*/ 0 h 43"/>
                <a:gd name="T2" fmla="*/ 11 w 17"/>
                <a:gd name="T3" fmla="*/ 0 h 43"/>
                <a:gd name="T4" fmla="*/ 8 w 17"/>
                <a:gd name="T5" fmla="*/ 6 h 43"/>
                <a:gd name="T6" fmla="*/ 0 w 17"/>
                <a:gd name="T7" fmla="*/ 12 h 43"/>
                <a:gd name="T8" fmla="*/ 0 w 17"/>
                <a:gd name="T9" fmla="*/ 17 h 43"/>
                <a:gd name="T10" fmla="*/ 6 w 17"/>
                <a:gd name="T11" fmla="*/ 15 h 43"/>
                <a:gd name="T12" fmla="*/ 11 w 17"/>
                <a:gd name="T13" fmla="*/ 9 h 43"/>
                <a:gd name="T14" fmla="*/ 11 w 17"/>
                <a:gd name="T15" fmla="*/ 43 h 43"/>
                <a:gd name="T16" fmla="*/ 17 w 17"/>
                <a:gd name="T17" fmla="*/ 43 h 43"/>
                <a:gd name="T18" fmla="*/ 17 w 17"/>
                <a:gd name="T19" fmla="*/ 3 h 43"/>
                <a:gd name="T20" fmla="*/ 17 w 17"/>
                <a:gd name="T21" fmla="*/ 0 h 4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"/>
                <a:gd name="T34" fmla="*/ 0 h 43"/>
                <a:gd name="T35" fmla="*/ 17 w 17"/>
                <a:gd name="T36" fmla="*/ 43 h 4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" h="43">
                  <a:moveTo>
                    <a:pt x="17" y="0"/>
                  </a:moveTo>
                  <a:lnTo>
                    <a:pt x="11" y="0"/>
                  </a:lnTo>
                  <a:lnTo>
                    <a:pt x="8" y="6"/>
                  </a:lnTo>
                  <a:lnTo>
                    <a:pt x="0" y="12"/>
                  </a:lnTo>
                  <a:lnTo>
                    <a:pt x="0" y="17"/>
                  </a:lnTo>
                  <a:lnTo>
                    <a:pt x="6" y="15"/>
                  </a:lnTo>
                  <a:lnTo>
                    <a:pt x="11" y="9"/>
                  </a:lnTo>
                  <a:lnTo>
                    <a:pt x="11" y="43"/>
                  </a:lnTo>
                  <a:lnTo>
                    <a:pt x="17" y="43"/>
                  </a:lnTo>
                  <a:lnTo>
                    <a:pt x="17" y="3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31791" name="Group 52"/>
          <p:cNvGrpSpPr>
            <a:grpSpLocks/>
          </p:cNvGrpSpPr>
          <p:nvPr/>
        </p:nvGrpSpPr>
        <p:grpSpPr bwMode="auto">
          <a:xfrm>
            <a:off x="3200400" y="4214817"/>
            <a:ext cx="831850" cy="547688"/>
            <a:chOff x="2277" y="2655"/>
            <a:chExt cx="524" cy="345"/>
          </a:xfrm>
        </p:grpSpPr>
        <p:sp>
          <p:nvSpPr>
            <p:cNvPr id="31851" name="Rectangle 53"/>
            <p:cNvSpPr>
              <a:spLocks noChangeArrowheads="1"/>
            </p:cNvSpPr>
            <p:nvPr/>
          </p:nvSpPr>
          <p:spPr bwMode="auto">
            <a:xfrm>
              <a:off x="2350" y="2655"/>
              <a:ext cx="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1852" name="Rectangle 54"/>
            <p:cNvSpPr>
              <a:spLocks noChangeArrowheads="1"/>
            </p:cNvSpPr>
            <p:nvPr/>
          </p:nvSpPr>
          <p:spPr bwMode="auto">
            <a:xfrm>
              <a:off x="2277" y="2767"/>
              <a:ext cx="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1853" name="Rectangle 55"/>
            <p:cNvSpPr>
              <a:spLocks noChangeArrowheads="1"/>
            </p:cNvSpPr>
            <p:nvPr/>
          </p:nvSpPr>
          <p:spPr bwMode="auto">
            <a:xfrm>
              <a:off x="2655" y="2767"/>
              <a:ext cx="110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100" i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AD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1854" name="Freeform 56"/>
            <p:cNvSpPr>
              <a:spLocks/>
            </p:cNvSpPr>
            <p:nvPr/>
          </p:nvSpPr>
          <p:spPr bwMode="auto">
            <a:xfrm>
              <a:off x="2784" y="2824"/>
              <a:ext cx="17" cy="42"/>
            </a:xfrm>
            <a:custGeom>
              <a:avLst/>
              <a:gdLst>
                <a:gd name="T0" fmla="*/ 17 w 17"/>
                <a:gd name="T1" fmla="*/ 0 h 42"/>
                <a:gd name="T2" fmla="*/ 14 w 17"/>
                <a:gd name="T3" fmla="*/ 0 h 42"/>
                <a:gd name="T4" fmla="*/ 8 w 17"/>
                <a:gd name="T5" fmla="*/ 6 h 42"/>
                <a:gd name="T6" fmla="*/ 0 w 17"/>
                <a:gd name="T7" fmla="*/ 11 h 42"/>
                <a:gd name="T8" fmla="*/ 0 w 17"/>
                <a:gd name="T9" fmla="*/ 17 h 42"/>
                <a:gd name="T10" fmla="*/ 8 w 17"/>
                <a:gd name="T11" fmla="*/ 14 h 42"/>
                <a:gd name="T12" fmla="*/ 11 w 17"/>
                <a:gd name="T13" fmla="*/ 8 h 42"/>
                <a:gd name="T14" fmla="*/ 11 w 17"/>
                <a:gd name="T15" fmla="*/ 42 h 42"/>
                <a:gd name="T16" fmla="*/ 17 w 17"/>
                <a:gd name="T17" fmla="*/ 42 h 42"/>
                <a:gd name="T18" fmla="*/ 17 w 17"/>
                <a:gd name="T19" fmla="*/ 3 h 42"/>
                <a:gd name="T20" fmla="*/ 17 w 17"/>
                <a:gd name="T21" fmla="*/ 0 h 4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"/>
                <a:gd name="T34" fmla="*/ 0 h 42"/>
                <a:gd name="T35" fmla="*/ 17 w 17"/>
                <a:gd name="T36" fmla="*/ 42 h 4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" h="42">
                  <a:moveTo>
                    <a:pt x="17" y="0"/>
                  </a:moveTo>
                  <a:lnTo>
                    <a:pt x="14" y="0"/>
                  </a:lnTo>
                  <a:lnTo>
                    <a:pt x="8" y="6"/>
                  </a:lnTo>
                  <a:lnTo>
                    <a:pt x="0" y="11"/>
                  </a:lnTo>
                  <a:lnTo>
                    <a:pt x="0" y="17"/>
                  </a:lnTo>
                  <a:lnTo>
                    <a:pt x="8" y="14"/>
                  </a:lnTo>
                  <a:lnTo>
                    <a:pt x="11" y="8"/>
                  </a:lnTo>
                  <a:lnTo>
                    <a:pt x="11" y="42"/>
                  </a:lnTo>
                  <a:lnTo>
                    <a:pt x="17" y="42"/>
                  </a:lnTo>
                  <a:lnTo>
                    <a:pt x="17" y="3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31792" name="Rectangle 57"/>
          <p:cNvSpPr>
            <a:spLocks noChangeArrowheads="1"/>
          </p:cNvSpPr>
          <p:nvPr/>
        </p:nvSpPr>
        <p:spPr bwMode="auto">
          <a:xfrm>
            <a:off x="4468813" y="4392613"/>
            <a:ext cx="30458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1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1793" name="Rectangle 58"/>
          <p:cNvSpPr>
            <a:spLocks noChangeArrowheads="1"/>
          </p:cNvSpPr>
          <p:nvPr/>
        </p:nvSpPr>
        <p:spPr bwMode="auto">
          <a:xfrm>
            <a:off x="2092325" y="2455863"/>
            <a:ext cx="105054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Heildarframboð</a:t>
            </a:r>
            <a:endParaRPr lang="is-IS" sz="12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1794" name="Rectangle 59"/>
          <p:cNvSpPr>
            <a:spLocks noChangeArrowheads="1"/>
          </p:cNvSpPr>
          <p:nvPr/>
        </p:nvSpPr>
        <p:spPr bwMode="auto">
          <a:xfrm>
            <a:off x="2422525" y="2635250"/>
            <a:ext cx="44723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Í lengd</a:t>
            </a:r>
            <a:endParaRPr lang="is-IS" sz="12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1795" name="Rectangle 60"/>
          <p:cNvSpPr>
            <a:spLocks noChangeArrowheads="1"/>
          </p:cNvSpPr>
          <p:nvPr/>
        </p:nvSpPr>
        <p:spPr bwMode="auto">
          <a:xfrm>
            <a:off x="6234113" y="2455863"/>
            <a:ext cx="14534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Phillips-kúrfan í lengd</a:t>
            </a:r>
            <a:endParaRPr lang="is-IS" sz="12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1796" name="Rectangle 62"/>
          <p:cNvSpPr>
            <a:spLocks noChangeArrowheads="1"/>
          </p:cNvSpPr>
          <p:nvPr/>
        </p:nvSpPr>
        <p:spPr bwMode="auto">
          <a:xfrm>
            <a:off x="938213" y="2081213"/>
            <a:ext cx="38433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6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(a) Heildarframboð og heildareftirspurn </a:t>
            </a:r>
            <a:endParaRPr lang="is-IS" sz="16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1797" name="Rectangle 63"/>
          <p:cNvSpPr>
            <a:spLocks noChangeArrowheads="1"/>
          </p:cNvSpPr>
          <p:nvPr/>
        </p:nvSpPr>
        <p:spPr bwMode="auto">
          <a:xfrm>
            <a:off x="7593013" y="4660900"/>
            <a:ext cx="8860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Atvinnuleysi</a:t>
            </a:r>
            <a:endParaRPr lang="is-IS" sz="12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1798" name="Rectangle 65"/>
          <p:cNvSpPr>
            <a:spLocks noChangeArrowheads="1"/>
          </p:cNvSpPr>
          <p:nvPr/>
        </p:nvSpPr>
        <p:spPr bwMode="auto">
          <a:xfrm>
            <a:off x="5286375" y="4665663"/>
            <a:ext cx="7778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1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0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1799" name="Rectangle 66"/>
          <p:cNvSpPr>
            <a:spLocks noChangeArrowheads="1"/>
          </p:cNvSpPr>
          <p:nvPr/>
        </p:nvSpPr>
        <p:spPr bwMode="auto">
          <a:xfrm>
            <a:off x="4648200" y="2398713"/>
            <a:ext cx="7116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Verðbólga</a:t>
            </a:r>
            <a:endParaRPr lang="is-IS" sz="12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1800" name="Rectangle 68"/>
          <p:cNvSpPr>
            <a:spLocks noChangeArrowheads="1"/>
          </p:cNvSpPr>
          <p:nvPr/>
        </p:nvSpPr>
        <p:spPr bwMode="auto">
          <a:xfrm>
            <a:off x="6292850" y="2081213"/>
            <a:ext cx="175560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6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(b) Phillips-kúrfan</a:t>
            </a:r>
            <a:endParaRPr lang="is-IS" sz="16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4" name="Group 69"/>
          <p:cNvGrpSpPr>
            <a:grpSpLocks/>
          </p:cNvGrpSpPr>
          <p:nvPr/>
        </p:nvGrpSpPr>
        <p:grpSpPr bwMode="auto">
          <a:xfrm>
            <a:off x="76200" y="3503613"/>
            <a:ext cx="1047750" cy="609600"/>
            <a:chOff x="94" y="2207"/>
            <a:chExt cx="612" cy="348"/>
          </a:xfrm>
        </p:grpSpPr>
        <p:sp>
          <p:nvSpPr>
            <p:cNvPr id="31846" name="Line 70"/>
            <p:cNvSpPr>
              <a:spLocks noChangeShapeType="1"/>
            </p:cNvSpPr>
            <p:nvPr/>
          </p:nvSpPr>
          <p:spPr bwMode="auto">
            <a:xfrm flipH="1" flipV="1">
              <a:off x="604" y="2258"/>
              <a:ext cx="102" cy="9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1847" name="Rectangle 71"/>
            <p:cNvSpPr>
              <a:spLocks noChangeArrowheads="1"/>
            </p:cNvSpPr>
            <p:nvPr/>
          </p:nvSpPr>
          <p:spPr bwMode="auto">
            <a:xfrm>
              <a:off x="94" y="2207"/>
              <a:ext cx="552" cy="348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1848" name="Rectangle 72"/>
            <p:cNvSpPr>
              <a:spLocks noChangeArrowheads="1"/>
            </p:cNvSpPr>
            <p:nvPr/>
          </p:nvSpPr>
          <p:spPr bwMode="auto">
            <a:xfrm>
              <a:off x="135" y="2216"/>
              <a:ext cx="468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2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2. . .  verðlag</a:t>
              </a:r>
              <a:endParaRPr lang="is-IS" sz="12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1849" name="Rectangle 73"/>
            <p:cNvSpPr>
              <a:spLocks noChangeArrowheads="1"/>
            </p:cNvSpPr>
            <p:nvPr/>
          </p:nvSpPr>
          <p:spPr bwMode="auto">
            <a:xfrm>
              <a:off x="135" y="2328"/>
              <a:ext cx="379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2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hækkar …</a:t>
              </a:r>
              <a:endParaRPr lang="is-IS" sz="12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1850" name="Rectangle 74"/>
            <p:cNvSpPr>
              <a:spLocks noChangeArrowheads="1"/>
            </p:cNvSpPr>
            <p:nvPr/>
          </p:nvSpPr>
          <p:spPr bwMode="auto">
            <a:xfrm>
              <a:off x="135" y="2441"/>
              <a:ext cx="20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2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  <a:endParaRPr lang="is-IS" sz="12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5" name="Group 75"/>
          <p:cNvGrpSpPr>
            <a:grpSpLocks/>
          </p:cNvGrpSpPr>
          <p:nvPr/>
        </p:nvGrpSpPr>
        <p:grpSpPr bwMode="auto">
          <a:xfrm>
            <a:off x="3114675" y="2801938"/>
            <a:ext cx="1403350" cy="1133475"/>
            <a:chOff x="1962" y="1765"/>
            <a:chExt cx="884" cy="714"/>
          </a:xfrm>
        </p:grpSpPr>
        <p:sp>
          <p:nvSpPr>
            <p:cNvPr id="31840" name="Line 76"/>
            <p:cNvSpPr>
              <a:spLocks noChangeShapeType="1"/>
            </p:cNvSpPr>
            <p:nvPr/>
          </p:nvSpPr>
          <p:spPr bwMode="auto">
            <a:xfrm flipH="1">
              <a:off x="1962" y="2164"/>
              <a:ext cx="111" cy="31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1841" name="Rectangle 77"/>
            <p:cNvSpPr>
              <a:spLocks noChangeArrowheads="1"/>
            </p:cNvSpPr>
            <p:nvPr/>
          </p:nvSpPr>
          <p:spPr bwMode="auto">
            <a:xfrm>
              <a:off x="1979" y="1765"/>
              <a:ext cx="867" cy="467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1842" name="Rectangle 78"/>
            <p:cNvSpPr>
              <a:spLocks noChangeArrowheads="1"/>
            </p:cNvSpPr>
            <p:nvPr/>
          </p:nvSpPr>
          <p:spPr bwMode="auto">
            <a:xfrm>
              <a:off x="2019" y="1779"/>
              <a:ext cx="711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2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1. Aukið framboð</a:t>
              </a:r>
              <a:endParaRPr lang="is-IS" sz="12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1843" name="Rectangle 79"/>
            <p:cNvSpPr>
              <a:spLocks noChangeArrowheads="1"/>
            </p:cNvSpPr>
            <p:nvPr/>
          </p:nvSpPr>
          <p:spPr bwMode="auto">
            <a:xfrm>
              <a:off x="2019" y="1892"/>
              <a:ext cx="611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2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peninga  eykur</a:t>
              </a:r>
            </a:p>
          </p:txBody>
        </p:sp>
        <p:sp>
          <p:nvSpPr>
            <p:cNvPr id="31844" name="Rectangle 80"/>
            <p:cNvSpPr>
              <a:spLocks noChangeArrowheads="1"/>
            </p:cNvSpPr>
            <p:nvPr/>
          </p:nvSpPr>
          <p:spPr bwMode="auto">
            <a:xfrm>
              <a:off x="2019" y="2004"/>
              <a:ext cx="736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20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heildareftirspurn </a:t>
              </a:r>
            </a:p>
          </p:txBody>
        </p:sp>
        <p:sp>
          <p:nvSpPr>
            <p:cNvPr id="31845" name="Rectangle 81"/>
            <p:cNvSpPr>
              <a:spLocks noChangeArrowheads="1"/>
            </p:cNvSpPr>
            <p:nvPr/>
          </p:nvSpPr>
          <p:spPr bwMode="auto">
            <a:xfrm>
              <a:off x="2019" y="2117"/>
              <a:ext cx="426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2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svo að  . . . </a:t>
              </a:r>
              <a:endParaRPr lang="is-IS" sz="12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31803" name="Group 82"/>
          <p:cNvGrpSpPr>
            <a:grpSpLocks/>
          </p:cNvGrpSpPr>
          <p:nvPr/>
        </p:nvGrpSpPr>
        <p:grpSpPr bwMode="auto">
          <a:xfrm>
            <a:off x="1417639" y="3779838"/>
            <a:ext cx="1362075" cy="220662"/>
            <a:chOff x="893" y="2381"/>
            <a:chExt cx="858" cy="139"/>
          </a:xfrm>
        </p:grpSpPr>
        <p:sp>
          <p:nvSpPr>
            <p:cNvPr id="31837" name="Line 83"/>
            <p:cNvSpPr>
              <a:spLocks noChangeShapeType="1"/>
            </p:cNvSpPr>
            <p:nvPr/>
          </p:nvSpPr>
          <p:spPr bwMode="auto">
            <a:xfrm>
              <a:off x="893" y="2487"/>
              <a:ext cx="764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1838" name="Oval 84"/>
            <p:cNvSpPr>
              <a:spLocks noChangeArrowheads="1"/>
            </p:cNvSpPr>
            <p:nvPr/>
          </p:nvSpPr>
          <p:spPr bwMode="auto">
            <a:xfrm>
              <a:off x="1631" y="2462"/>
              <a:ext cx="58" cy="58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1839" name="Rectangle 85"/>
            <p:cNvSpPr>
              <a:spLocks noChangeArrowheads="1"/>
            </p:cNvSpPr>
            <p:nvPr/>
          </p:nvSpPr>
          <p:spPr bwMode="auto">
            <a:xfrm>
              <a:off x="1695" y="2381"/>
              <a:ext cx="56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1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A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7" name="Group 86"/>
          <p:cNvGrpSpPr>
            <a:grpSpLocks/>
          </p:cNvGrpSpPr>
          <p:nvPr/>
        </p:nvGrpSpPr>
        <p:grpSpPr bwMode="auto">
          <a:xfrm>
            <a:off x="1604963" y="2882901"/>
            <a:ext cx="2535237" cy="1239838"/>
            <a:chOff x="1011" y="1816"/>
            <a:chExt cx="1597" cy="781"/>
          </a:xfrm>
        </p:grpSpPr>
        <p:sp>
          <p:nvSpPr>
            <p:cNvPr id="31835" name="Line 87"/>
            <p:cNvSpPr>
              <a:spLocks noChangeShapeType="1"/>
            </p:cNvSpPr>
            <p:nvPr/>
          </p:nvSpPr>
          <p:spPr bwMode="auto">
            <a:xfrm>
              <a:off x="1011" y="1816"/>
              <a:ext cx="1385" cy="739"/>
            </a:xfrm>
            <a:prstGeom prst="line">
              <a:avLst/>
            </a:prstGeom>
            <a:noFill/>
            <a:ln w="39688">
              <a:solidFill>
                <a:srgbClr val="AD0D1B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1836" name="Rectangle 88"/>
            <p:cNvSpPr>
              <a:spLocks noChangeArrowheads="1"/>
            </p:cNvSpPr>
            <p:nvPr/>
          </p:nvSpPr>
          <p:spPr bwMode="auto">
            <a:xfrm>
              <a:off x="2466" y="2490"/>
              <a:ext cx="142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100" i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AD</a:t>
              </a:r>
              <a:r>
                <a:rPr lang="is-IS" sz="1100" baseline="-250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8" name="Group 89"/>
          <p:cNvGrpSpPr>
            <a:grpSpLocks/>
          </p:cNvGrpSpPr>
          <p:nvPr/>
        </p:nvGrpSpPr>
        <p:grpSpPr bwMode="auto">
          <a:xfrm>
            <a:off x="5446713" y="3346460"/>
            <a:ext cx="1490662" cy="169863"/>
            <a:chOff x="3431" y="2108"/>
            <a:chExt cx="939" cy="107"/>
          </a:xfrm>
        </p:grpSpPr>
        <p:sp>
          <p:nvSpPr>
            <p:cNvPr id="31832" name="Line 90"/>
            <p:cNvSpPr>
              <a:spLocks noChangeShapeType="1"/>
            </p:cNvSpPr>
            <p:nvPr/>
          </p:nvSpPr>
          <p:spPr bwMode="auto">
            <a:xfrm>
              <a:off x="3431" y="2156"/>
              <a:ext cx="84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1833" name="Oval 91"/>
            <p:cNvSpPr>
              <a:spLocks noChangeArrowheads="1"/>
            </p:cNvSpPr>
            <p:nvPr/>
          </p:nvSpPr>
          <p:spPr bwMode="auto">
            <a:xfrm>
              <a:off x="4247" y="2130"/>
              <a:ext cx="58" cy="58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1834" name="Rectangle 92"/>
            <p:cNvSpPr>
              <a:spLocks noChangeArrowheads="1"/>
            </p:cNvSpPr>
            <p:nvPr/>
          </p:nvSpPr>
          <p:spPr bwMode="auto">
            <a:xfrm>
              <a:off x="4315" y="2108"/>
              <a:ext cx="55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1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B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31806" name="Group 93"/>
          <p:cNvGrpSpPr>
            <a:grpSpLocks/>
          </p:cNvGrpSpPr>
          <p:nvPr/>
        </p:nvGrpSpPr>
        <p:grpSpPr bwMode="auto">
          <a:xfrm>
            <a:off x="5446715" y="3870336"/>
            <a:ext cx="1492250" cy="169863"/>
            <a:chOff x="3431" y="2438"/>
            <a:chExt cx="940" cy="107"/>
          </a:xfrm>
        </p:grpSpPr>
        <p:sp>
          <p:nvSpPr>
            <p:cNvPr id="31829" name="Line 94"/>
            <p:cNvSpPr>
              <a:spLocks noChangeShapeType="1"/>
            </p:cNvSpPr>
            <p:nvPr/>
          </p:nvSpPr>
          <p:spPr bwMode="auto">
            <a:xfrm>
              <a:off x="3431" y="2487"/>
              <a:ext cx="84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1830" name="Oval 95"/>
            <p:cNvSpPr>
              <a:spLocks noChangeArrowheads="1"/>
            </p:cNvSpPr>
            <p:nvPr/>
          </p:nvSpPr>
          <p:spPr bwMode="auto">
            <a:xfrm>
              <a:off x="4247" y="2462"/>
              <a:ext cx="58" cy="58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1831" name="Rectangle 96"/>
            <p:cNvSpPr>
              <a:spLocks noChangeArrowheads="1"/>
            </p:cNvSpPr>
            <p:nvPr/>
          </p:nvSpPr>
          <p:spPr bwMode="auto">
            <a:xfrm>
              <a:off x="4315" y="2438"/>
              <a:ext cx="56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1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A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0" name="Group 97"/>
          <p:cNvGrpSpPr>
            <a:grpSpLocks/>
          </p:cNvGrpSpPr>
          <p:nvPr/>
        </p:nvGrpSpPr>
        <p:grpSpPr bwMode="auto">
          <a:xfrm>
            <a:off x="2895600" y="5029200"/>
            <a:ext cx="3532188" cy="444500"/>
            <a:chOff x="1835" y="3150"/>
            <a:chExt cx="2225" cy="280"/>
          </a:xfrm>
        </p:grpSpPr>
        <p:sp>
          <p:nvSpPr>
            <p:cNvPr id="31824" name="Line 98"/>
            <p:cNvSpPr>
              <a:spLocks noChangeShapeType="1"/>
            </p:cNvSpPr>
            <p:nvPr/>
          </p:nvSpPr>
          <p:spPr bwMode="auto">
            <a:xfrm>
              <a:off x="1835" y="3150"/>
              <a:ext cx="280" cy="15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1825" name="Line 99"/>
            <p:cNvSpPr>
              <a:spLocks noChangeShapeType="1"/>
            </p:cNvSpPr>
            <p:nvPr/>
          </p:nvSpPr>
          <p:spPr bwMode="auto">
            <a:xfrm flipH="1">
              <a:off x="3797" y="3150"/>
              <a:ext cx="263" cy="17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1826" name="Rectangle 100"/>
            <p:cNvSpPr>
              <a:spLocks noChangeArrowheads="1"/>
            </p:cNvSpPr>
            <p:nvPr/>
          </p:nvSpPr>
          <p:spPr bwMode="auto">
            <a:xfrm>
              <a:off x="2098" y="3184"/>
              <a:ext cx="1828" cy="246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1827" name="Rectangle 101"/>
            <p:cNvSpPr>
              <a:spLocks noChangeArrowheads="1"/>
            </p:cNvSpPr>
            <p:nvPr/>
          </p:nvSpPr>
          <p:spPr bwMode="auto">
            <a:xfrm>
              <a:off x="2134" y="3195"/>
              <a:ext cx="1511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2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4. . . . en hvorki atvinnuleysi né fram-</a:t>
              </a:r>
            </a:p>
          </p:txBody>
        </p:sp>
        <p:sp>
          <p:nvSpPr>
            <p:cNvPr id="31828" name="Rectangle 102"/>
            <p:cNvSpPr>
              <a:spLocks noChangeArrowheads="1"/>
            </p:cNvSpPr>
            <p:nvPr/>
          </p:nvSpPr>
          <p:spPr bwMode="auto">
            <a:xfrm>
              <a:off x="2134" y="3308"/>
              <a:ext cx="1748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2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leiðsla</a:t>
              </a:r>
              <a:r>
                <a:rPr lang="is-IS" sz="1200">
                  <a:latin typeface="Cambria" panose="02040503050406030204" pitchFamily="18" charset="0"/>
                  <a:ea typeface="Cambria" panose="02040503050406030204" pitchFamily="18" charset="0"/>
                </a:rPr>
                <a:t> haggast </a:t>
              </a:r>
              <a:r>
                <a:rPr lang="is-IS" sz="12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úr eðlilegu horfi til lengdar.</a:t>
              </a:r>
            </a:p>
          </p:txBody>
        </p:sp>
      </p:grpSp>
      <p:grpSp>
        <p:nvGrpSpPr>
          <p:cNvPr id="11" name="Group 103"/>
          <p:cNvGrpSpPr>
            <a:grpSpLocks/>
          </p:cNvGrpSpPr>
          <p:nvPr/>
        </p:nvGrpSpPr>
        <p:grpSpPr bwMode="auto">
          <a:xfrm>
            <a:off x="5394325" y="2774950"/>
            <a:ext cx="1239838" cy="930275"/>
            <a:chOff x="3398" y="1748"/>
            <a:chExt cx="781" cy="586"/>
          </a:xfrm>
        </p:grpSpPr>
        <p:sp>
          <p:nvSpPr>
            <p:cNvPr id="31818" name="Line 104"/>
            <p:cNvSpPr>
              <a:spLocks noChangeShapeType="1"/>
            </p:cNvSpPr>
            <p:nvPr/>
          </p:nvSpPr>
          <p:spPr bwMode="auto">
            <a:xfrm flipH="1">
              <a:off x="3398" y="2054"/>
              <a:ext cx="288" cy="2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grpSp>
          <p:nvGrpSpPr>
            <p:cNvPr id="31819" name="Group 105"/>
            <p:cNvGrpSpPr>
              <a:grpSpLocks/>
            </p:cNvGrpSpPr>
            <p:nvPr/>
          </p:nvGrpSpPr>
          <p:grpSpPr bwMode="auto">
            <a:xfrm>
              <a:off x="3482" y="1748"/>
              <a:ext cx="697" cy="350"/>
              <a:chOff x="3482" y="1748"/>
              <a:chExt cx="697" cy="350"/>
            </a:xfrm>
          </p:grpSpPr>
          <p:sp>
            <p:nvSpPr>
              <p:cNvPr id="31820" name="Rectangle 106"/>
              <p:cNvSpPr>
                <a:spLocks noChangeArrowheads="1"/>
              </p:cNvSpPr>
              <p:nvPr/>
            </p:nvSpPr>
            <p:spPr bwMode="auto">
              <a:xfrm>
                <a:off x="3482" y="1748"/>
                <a:ext cx="697" cy="340"/>
              </a:xfrm>
              <a:prstGeom prst="rect">
                <a:avLst/>
              </a:prstGeom>
              <a:solidFill>
                <a:srgbClr val="E1E5E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31821" name="Rectangle 107"/>
              <p:cNvSpPr>
                <a:spLocks noChangeArrowheads="1"/>
              </p:cNvSpPr>
              <p:nvPr/>
            </p:nvSpPr>
            <p:spPr bwMode="auto">
              <a:xfrm>
                <a:off x="3507" y="1756"/>
                <a:ext cx="318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20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3. . . . og</a:t>
                </a:r>
                <a:endParaRPr lang="is-IS" sz="120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31822" name="Rectangle 108"/>
              <p:cNvSpPr>
                <a:spLocks noChangeArrowheads="1"/>
              </p:cNvSpPr>
              <p:nvPr/>
            </p:nvSpPr>
            <p:spPr bwMode="auto">
              <a:xfrm>
                <a:off x="3507" y="1869"/>
                <a:ext cx="464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20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verðbólgan</a:t>
                </a:r>
                <a:endParaRPr lang="is-IS" sz="120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31823" name="Rectangle 109"/>
              <p:cNvSpPr>
                <a:spLocks noChangeArrowheads="1"/>
              </p:cNvSpPr>
              <p:nvPr/>
            </p:nvSpPr>
            <p:spPr bwMode="auto">
              <a:xfrm>
                <a:off x="3507" y="1982"/>
                <a:ext cx="363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20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eykst . . . </a:t>
                </a:r>
                <a:endParaRPr lang="is-IS" sz="120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p:grpSp>
      </p:grpSp>
      <p:grpSp>
        <p:nvGrpSpPr>
          <p:cNvPr id="13" name="Group 110"/>
          <p:cNvGrpSpPr>
            <a:grpSpLocks/>
          </p:cNvGrpSpPr>
          <p:nvPr/>
        </p:nvGrpSpPr>
        <p:grpSpPr bwMode="auto">
          <a:xfrm>
            <a:off x="1076325" y="3270257"/>
            <a:ext cx="1701800" cy="246063"/>
            <a:chOff x="678" y="2060"/>
            <a:chExt cx="1072" cy="155"/>
          </a:xfrm>
        </p:grpSpPr>
        <p:sp>
          <p:nvSpPr>
            <p:cNvPr id="31813" name="Rectangle 111"/>
            <p:cNvSpPr>
              <a:spLocks noChangeArrowheads="1"/>
            </p:cNvSpPr>
            <p:nvPr/>
          </p:nvSpPr>
          <p:spPr bwMode="auto">
            <a:xfrm>
              <a:off x="678" y="2108"/>
              <a:ext cx="82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100" i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P</a:t>
              </a:r>
              <a:r>
                <a:rPr lang="is-IS" sz="1100" baseline="-250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grpSp>
          <p:nvGrpSpPr>
            <p:cNvPr id="31814" name="Group 112"/>
            <p:cNvGrpSpPr>
              <a:grpSpLocks/>
            </p:cNvGrpSpPr>
            <p:nvPr/>
          </p:nvGrpSpPr>
          <p:grpSpPr bwMode="auto">
            <a:xfrm>
              <a:off x="893" y="2060"/>
              <a:ext cx="857" cy="128"/>
              <a:chOff x="893" y="2060"/>
              <a:chExt cx="857" cy="128"/>
            </a:xfrm>
          </p:grpSpPr>
          <p:sp>
            <p:nvSpPr>
              <p:cNvPr id="31815" name="Line 113"/>
              <p:cNvSpPr>
                <a:spLocks noChangeShapeType="1"/>
              </p:cNvSpPr>
              <p:nvPr/>
            </p:nvSpPr>
            <p:spPr bwMode="auto">
              <a:xfrm>
                <a:off x="893" y="2156"/>
                <a:ext cx="764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31816" name="Oval 114"/>
              <p:cNvSpPr>
                <a:spLocks noChangeArrowheads="1"/>
              </p:cNvSpPr>
              <p:nvPr/>
            </p:nvSpPr>
            <p:spPr bwMode="auto">
              <a:xfrm>
                <a:off x="1631" y="2130"/>
                <a:ext cx="58" cy="58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31817" name="Rectangle 115"/>
              <p:cNvSpPr>
                <a:spLocks noChangeArrowheads="1"/>
              </p:cNvSpPr>
              <p:nvPr/>
            </p:nvSpPr>
            <p:spPr bwMode="auto">
              <a:xfrm>
                <a:off x="1695" y="2060"/>
                <a:ext cx="55" cy="1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10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B</a:t>
                </a:r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p:grpSp>
      </p:grpSp>
      <p:sp>
        <p:nvSpPr>
          <p:cNvPr id="110" name="TextBox 109"/>
          <p:cNvSpPr txBox="1"/>
          <p:nvPr/>
        </p:nvSpPr>
        <p:spPr>
          <a:xfrm rot="21407305">
            <a:off x="4864543" y="5830153"/>
            <a:ext cx="3834448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sz="3200">
                <a:latin typeface="Cambria" panose="02040503050406030204" pitchFamily="18" charset="0"/>
                <a:ea typeface="Cambria" panose="02040503050406030204" pitchFamily="18" charset="0"/>
              </a:rPr>
              <a:t>Hvernig gerist þetta?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1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1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4" grpId="0" animBg="1"/>
      <p:bldP spid="81955" grpId="0" animBg="1"/>
      <p:bldP spid="8195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4" name="Rectangle 6"/>
          <p:cNvSpPr>
            <a:spLocks noGrp="1" noChangeArrowheads="1"/>
          </p:cNvSpPr>
          <p:nvPr>
            <p:ph type="title"/>
          </p:nvPr>
        </p:nvSpPr>
        <p:spPr>
          <a:xfrm>
            <a:off x="179512" y="193576"/>
            <a:ext cx="8784976" cy="1219200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is-IS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Hliðrun Phillips-kúrfunnar í bráð: Verðbólguvændir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902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C00000"/>
              </a:buClr>
              <a:buSzPct val="100000"/>
            </a:pP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Verðbólgu í vændum köllum við þá verðbólgu sem menn eiga í vændum í framtíðinni</a:t>
            </a:r>
          </a:p>
          <a:p>
            <a:pPr eaLnBrk="1" hangingPunct="1">
              <a:lnSpc>
                <a:spcPct val="90000"/>
              </a:lnSpc>
              <a:buClr>
                <a:srgbClr val="C00000"/>
              </a:buClr>
              <a:buSzPct val="100000"/>
            </a:pP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Til lengdar hlýtur verðbólga í vændum að lagast að verðbólgunni eins og hún er</a:t>
            </a:r>
          </a:p>
          <a:p>
            <a:pPr lvl="1" eaLnBrk="1" hangingPunct="1">
              <a:lnSpc>
                <a:spcPct val="90000"/>
              </a:lnSpc>
              <a:buClr>
                <a:srgbClr val="FFC000"/>
              </a:buClr>
            </a:pPr>
            <a:r>
              <a:rPr lang="is-IS" sz="2400" dirty="0">
                <a:latin typeface="Cambria" panose="02040503050406030204" pitchFamily="18" charset="0"/>
                <a:ea typeface="Cambria" panose="02040503050406030204" pitchFamily="18" charset="0"/>
              </a:rPr>
              <a:t>Fólk lætur varla blekkjast endalaust</a:t>
            </a:r>
          </a:p>
          <a:p>
            <a:pPr eaLnBrk="1" hangingPunct="1">
              <a:lnSpc>
                <a:spcPct val="90000"/>
              </a:lnSpc>
              <a:buClr>
                <a:srgbClr val="C00000"/>
              </a:buClr>
              <a:buSzPct val="100000"/>
            </a:pP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Seðlabankinn getur því aðeins valdið óvæntri verðbólgu skamma hríð í senn </a:t>
            </a:r>
          </a:p>
          <a:p>
            <a:pPr lvl="1" eaLnBrk="1" hangingPunct="1">
              <a:lnSpc>
                <a:spcPct val="90000"/>
              </a:lnSpc>
              <a:buClr>
                <a:srgbClr val="FFC000"/>
              </a:buClr>
            </a:pPr>
            <a:r>
              <a:rPr lang="is-IS" sz="2400" dirty="0">
                <a:latin typeface="Cambria" panose="02040503050406030204" pitchFamily="18" charset="0"/>
                <a:ea typeface="Cambria" panose="02040503050406030204" pitchFamily="18" charset="0"/>
              </a:rPr>
              <a:t>Þegar fólk á von á verðbólgu er ekki hægt að koma atvinnuleysinu niður fyrir eðlilegt stig nema með því að koma raunverulegri verðbólgu upp fyrir þá verðbólgu sem fólk á í vændum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bldLvl="2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endParaRPr lang="is-IS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eaLnBrk="1" hangingPunct="1"/>
            <a:endParaRPr lang="is-I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eaLnBrk="1" hangingPunct="1"/>
            <a:endParaRPr lang="is-I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eaLnBrk="1" hangingPunct="1">
              <a:buClr>
                <a:srgbClr val="C00000"/>
              </a:buClr>
              <a:buSzPct val="100000"/>
            </a:pPr>
            <a:endParaRPr lang="is-I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eaLnBrk="1" hangingPunct="1">
              <a:buClr>
                <a:srgbClr val="C00000"/>
              </a:buClr>
              <a:buSzPct val="100000"/>
            </a:pPr>
            <a:r>
              <a:rPr lang="is-IS" dirty="0">
                <a:latin typeface="Cambria" panose="02040503050406030204" pitchFamily="18" charset="0"/>
                <a:ea typeface="Cambria" panose="02040503050406030204" pitchFamily="18" charset="0"/>
              </a:rPr>
              <a:t>Þessi jafna tengir atvinnuleysisstigið </a:t>
            </a:r>
            <a:r>
              <a:rPr lang="is-IS" i="1" dirty="0">
                <a:latin typeface="Cambria" panose="02040503050406030204" pitchFamily="18" charset="0"/>
                <a:ea typeface="Cambria" panose="02040503050406030204" pitchFamily="18" charset="0"/>
              </a:rPr>
              <a:t>u</a:t>
            </a:r>
            <a:r>
              <a:rPr lang="is-IS" dirty="0">
                <a:latin typeface="Cambria" panose="02040503050406030204" pitchFamily="18" charset="0"/>
                <a:ea typeface="Cambria" panose="02040503050406030204" pitchFamily="18" charset="0"/>
              </a:rPr>
              <a:t> við eðlilegt atvinnuleysi, þ.e. atvinnuleysi við fulla atvinnu </a:t>
            </a:r>
            <a:r>
              <a:rPr lang="is-IS" i="1" dirty="0">
                <a:latin typeface="Cambria" panose="02040503050406030204" pitchFamily="18" charset="0"/>
                <a:ea typeface="Cambria" panose="02040503050406030204" pitchFamily="18" charset="0"/>
              </a:rPr>
              <a:t>u</a:t>
            </a:r>
            <a:r>
              <a:rPr lang="is-IS" i="1" baseline="30000" dirty="0">
                <a:latin typeface="Cambria" panose="02040503050406030204" pitchFamily="18" charset="0"/>
                <a:ea typeface="Cambria" panose="02040503050406030204" pitchFamily="18" charset="0"/>
              </a:rPr>
              <a:t>F</a:t>
            </a:r>
            <a:r>
              <a:rPr lang="is-IS" dirty="0">
                <a:latin typeface="Cambria" panose="02040503050406030204" pitchFamily="18" charset="0"/>
                <a:ea typeface="Cambria" panose="02040503050406030204" pitchFamily="18" charset="0"/>
              </a:rPr>
              <a:t>, verðbólgu í reynd </a:t>
            </a:r>
            <a:r>
              <a:rPr lang="is-IS" i="1" dirty="0">
                <a:latin typeface="Symbol" panose="05050102010706020507" pitchFamily="18" charset="2"/>
                <a:ea typeface="Cambria" panose="02040503050406030204" pitchFamily="18" charset="0"/>
              </a:rPr>
              <a:t>p</a:t>
            </a:r>
            <a:r>
              <a:rPr lang="is-IS" dirty="0">
                <a:latin typeface="Cambria" panose="02040503050406030204" pitchFamily="18" charset="0"/>
                <a:ea typeface="Cambria" panose="02040503050406030204" pitchFamily="18" charset="0"/>
              </a:rPr>
              <a:t> og verðbólgu í vændum </a:t>
            </a:r>
            <a:r>
              <a:rPr lang="is-IS" i="1" dirty="0">
                <a:latin typeface="Symbol" panose="05050102010706020507" pitchFamily="18" charset="2"/>
                <a:ea typeface="Cambria" panose="02040503050406030204" pitchFamily="18" charset="0"/>
              </a:rPr>
              <a:t>p</a:t>
            </a:r>
            <a:r>
              <a:rPr lang="is-IS" i="1" baseline="30000" dirty="0">
                <a:latin typeface="Cambria" panose="02040503050406030204" pitchFamily="18" charset="0"/>
                <a:ea typeface="Cambria" panose="02040503050406030204" pitchFamily="18" charset="0"/>
              </a:rPr>
              <a:t>E</a:t>
            </a:r>
            <a:r>
              <a:rPr lang="is-IS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pPr eaLnBrk="1" hangingPunct="1"/>
            <a:endParaRPr lang="is-I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eaLnBrk="1" hangingPunct="1"/>
            <a:endParaRPr lang="is-IS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3078" name="Group 6"/>
          <p:cNvGrpSpPr>
            <a:grpSpLocks/>
          </p:cNvGrpSpPr>
          <p:nvPr/>
        </p:nvGrpSpPr>
        <p:grpSpPr bwMode="auto">
          <a:xfrm>
            <a:off x="685800" y="1524000"/>
            <a:ext cx="7945438" cy="1577975"/>
            <a:chOff x="432" y="960"/>
            <a:chExt cx="5005" cy="994"/>
          </a:xfrm>
        </p:grpSpPr>
        <p:graphicFrame>
          <p:nvGraphicFramePr>
            <p:cNvPr id="3075" name="Object 4"/>
            <p:cNvGraphicFramePr>
              <a:graphicFrameLocks noChangeAspect="1"/>
            </p:cNvGraphicFramePr>
            <p:nvPr/>
          </p:nvGraphicFramePr>
          <p:xfrm>
            <a:off x="432" y="1440"/>
            <a:ext cx="5005" cy="5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98" name="Equation" r:id="rId4" imgW="5067000" imgH="520560" progId="">
                    <p:embed/>
                  </p:oleObj>
                </mc:Choice>
                <mc:Fallback>
                  <p:oleObj name="Equation" r:id="rId4" imgW="5067000" imgH="520560" progId="">
                    <p:embed/>
                    <p:pic>
                      <p:nvPicPr>
                        <p:cNvPr id="3075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" y="1440"/>
                          <a:ext cx="5005" cy="51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86" name="Text Box 5"/>
            <p:cNvSpPr txBox="1">
              <a:spLocks noChangeArrowheads="1"/>
            </p:cNvSpPr>
            <p:nvPr/>
          </p:nvSpPr>
          <p:spPr bwMode="auto">
            <a:xfrm>
              <a:off x="1584" y="960"/>
              <a:ext cx="2784" cy="36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is-IS" sz="3200"/>
                <a:t>     Atvinnuleysi </a:t>
              </a:r>
              <a:r>
                <a:rPr lang="is-IS" sz="3200" b="1"/>
                <a:t>=</a:t>
              </a:r>
            </a:p>
          </p:txBody>
        </p:sp>
      </p:grp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677863" y="2438400"/>
            <a:ext cx="3132137" cy="51911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is-IS" sz="2800" dirty="0">
                <a:cs typeface="+mn-cs"/>
              </a:rPr>
              <a:t>Eðlilegt atvinnuleysi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3776663" y="2438400"/>
            <a:ext cx="671512" cy="53181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is-IS" sz="2800" b="1" dirty="0">
                <a:cs typeface="+mn-cs"/>
              </a:rPr>
              <a:t>-</a:t>
            </a:r>
            <a:r>
              <a:rPr lang="is-IS" sz="2800" dirty="0">
                <a:cs typeface="+mn-cs"/>
              </a:rPr>
              <a:t>  </a:t>
            </a:r>
            <a:r>
              <a:rPr lang="is-IS" sz="2800" b="1" i="1" dirty="0">
                <a:cs typeface="+mn-cs"/>
              </a:rPr>
              <a:t>a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6402388" y="1957388"/>
            <a:ext cx="315912" cy="138588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s-IS" sz="2800">
              <a:cs typeface="+mn-cs"/>
            </a:endParaRPr>
          </a:p>
          <a:p>
            <a:pPr eaLnBrk="0" hangingPunct="0">
              <a:defRPr/>
            </a:pPr>
            <a:r>
              <a:rPr lang="is-IS" sz="2800">
                <a:cs typeface="+mn-cs"/>
              </a:rPr>
              <a:t>-</a:t>
            </a:r>
          </a:p>
          <a:p>
            <a:pPr eaLnBrk="0" hangingPunct="0">
              <a:defRPr/>
            </a:pPr>
            <a:endParaRPr lang="is-IS" sz="2800">
              <a:cs typeface="+mn-cs"/>
            </a:endParaRP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6721475" y="2185988"/>
            <a:ext cx="1617663" cy="95885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is-IS" sz="2800" dirty="0">
                <a:cs typeface="+mn-cs"/>
              </a:rPr>
              <a:t>verðbólga</a:t>
            </a:r>
          </a:p>
          <a:p>
            <a:pPr eaLnBrk="0" hangingPunct="0">
              <a:defRPr/>
            </a:pPr>
            <a:r>
              <a:rPr lang="is-IS" sz="2800" dirty="0">
                <a:cs typeface="+mn-cs"/>
              </a:rPr>
              <a:t>í vændum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4419600" y="2133600"/>
            <a:ext cx="450850" cy="10191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is-IS" sz="6000" dirty="0">
                <a:cs typeface="+mn-cs"/>
              </a:rPr>
              <a:t>(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8229600" y="2133600"/>
            <a:ext cx="450850" cy="10191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is-IS" sz="6000">
                <a:cs typeface="+mn-cs"/>
              </a:rPr>
              <a:t>)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4703763" y="2209800"/>
            <a:ext cx="1697037" cy="95885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is-IS" sz="2800" dirty="0">
                <a:cs typeface="+mn-cs"/>
              </a:rPr>
              <a:t>Verðbólga</a:t>
            </a:r>
          </a:p>
          <a:p>
            <a:pPr eaLnBrk="0" hangingPunct="0">
              <a:defRPr/>
            </a:pPr>
            <a:r>
              <a:rPr lang="is-IS" sz="2800" dirty="0">
                <a:cs typeface="+mn-cs"/>
              </a:rPr>
              <a:t>í reynd</a:t>
            </a:r>
          </a:p>
        </p:txBody>
      </p:sp>
      <p:graphicFrame>
        <p:nvGraphicFramePr>
          <p:cNvPr id="26639" name="Object 15"/>
          <p:cNvGraphicFramePr>
            <a:graphicFrameLocks noChangeAspect="1"/>
          </p:cNvGraphicFramePr>
          <p:nvPr/>
        </p:nvGraphicFramePr>
        <p:xfrm>
          <a:off x="2803525" y="5441950"/>
          <a:ext cx="3687763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6" imgW="1155600" imgH="228600" progId="Equation.3">
                  <p:embed/>
                </p:oleObj>
              </mc:Choice>
              <mc:Fallback>
                <p:oleObj name="Equation" r:id="rId6" imgW="1155600" imgH="228600" progId="Equation.3">
                  <p:embed/>
                  <p:pic>
                    <p:nvPicPr>
                      <p:cNvPr id="26639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3525" y="5441950"/>
                        <a:ext cx="3687763" cy="73025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5400">
                        <a:solidFill>
                          <a:srgbClr val="FFCC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6"/>
          <p:cNvSpPr>
            <a:spLocks noGrp="1" noChangeArrowheads="1"/>
          </p:cNvSpPr>
          <p:nvPr>
            <p:ph type="title"/>
          </p:nvPr>
        </p:nvSpPr>
        <p:spPr>
          <a:xfrm>
            <a:off x="179512" y="193576"/>
            <a:ext cx="8784976" cy="1219200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is-IS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Hliðrun Phillips-kúrfunnar í bráð: Verðbólguvændir</a:t>
            </a:r>
          </a:p>
        </p:txBody>
      </p:sp>
      <p:sp>
        <p:nvSpPr>
          <p:cNvPr id="20" name="TextBox 19"/>
          <p:cNvSpPr txBox="1"/>
          <p:nvPr/>
        </p:nvSpPr>
        <p:spPr>
          <a:xfrm rot="21149131">
            <a:off x="7053758" y="1194578"/>
            <a:ext cx="1106393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200" dirty="0"/>
              <a:t>a &gt; 0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447800"/>
            <a:ext cx="8382000" cy="5029200"/>
          </a:xfrm>
        </p:spPr>
        <p:txBody>
          <a:bodyPr/>
          <a:lstStyle/>
          <a:p>
            <a:pPr lvl="1" eaLnBrk="1" hangingPunct="1">
              <a:buFontTx/>
              <a:buNone/>
            </a:pPr>
            <a:r>
              <a:rPr lang="is-IS" sz="3600" dirty="0">
                <a:latin typeface="Cambria" panose="02040503050406030204" pitchFamily="18" charset="0"/>
                <a:ea typeface="Cambria" panose="02040503050406030204" pitchFamily="18" charset="0"/>
              </a:rPr>
              <a:t>Hvað segir jafnan?</a:t>
            </a:r>
          </a:p>
          <a:p>
            <a:pPr lvl="1" eaLnBrk="1" hangingPunct="1"/>
            <a:r>
              <a:rPr lang="is-IS" sz="3200" dirty="0">
                <a:latin typeface="Cambria" panose="02040503050406030204" pitchFamily="18" charset="0"/>
                <a:ea typeface="Cambria" panose="02040503050406030204" pitchFamily="18" charset="0"/>
              </a:rPr>
              <a:t>u = u</a:t>
            </a:r>
            <a:r>
              <a:rPr lang="is-IS" sz="32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F</a:t>
            </a:r>
            <a:r>
              <a:rPr lang="is-IS" sz="3200" dirty="0">
                <a:latin typeface="Cambria" panose="02040503050406030204" pitchFamily="18" charset="0"/>
                <a:ea typeface="Cambria" panose="02040503050406030204" pitchFamily="18" charset="0"/>
              </a:rPr>
              <a:t> ef </a:t>
            </a:r>
            <a:r>
              <a:rPr lang="is-IS" sz="3200" dirty="0">
                <a:latin typeface="Symbol" panose="05050102010706020507" pitchFamily="18" charset="2"/>
                <a:ea typeface="Cambria" panose="02040503050406030204" pitchFamily="18" charset="0"/>
              </a:rPr>
              <a:t>p</a:t>
            </a:r>
            <a:r>
              <a:rPr lang="is-IS" sz="3200" dirty="0">
                <a:latin typeface="Cambria" panose="02040503050406030204" pitchFamily="18" charset="0"/>
                <a:ea typeface="Cambria" panose="02040503050406030204" pitchFamily="18" charset="0"/>
              </a:rPr>
              <a:t> = </a:t>
            </a:r>
            <a:r>
              <a:rPr lang="is-IS" sz="3200" dirty="0">
                <a:latin typeface="Symbol" panose="05050102010706020507" pitchFamily="18" charset="2"/>
                <a:ea typeface="Cambria" panose="02040503050406030204" pitchFamily="18" charset="0"/>
              </a:rPr>
              <a:t>p</a:t>
            </a:r>
            <a:r>
              <a:rPr lang="is-IS" sz="32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E</a:t>
            </a:r>
          </a:p>
          <a:p>
            <a:pPr lvl="1" eaLnBrk="1" hangingPunct="1"/>
            <a:r>
              <a:rPr lang="is-IS" sz="3200" dirty="0">
                <a:latin typeface="Cambria" panose="02040503050406030204" pitchFamily="18" charset="0"/>
                <a:ea typeface="Cambria" panose="02040503050406030204" pitchFamily="18" charset="0"/>
              </a:rPr>
              <a:t>u &lt; u</a:t>
            </a:r>
            <a:r>
              <a:rPr lang="is-IS" sz="32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F</a:t>
            </a:r>
            <a:r>
              <a:rPr lang="is-IS" sz="3200" dirty="0">
                <a:latin typeface="Cambria" panose="02040503050406030204" pitchFamily="18" charset="0"/>
                <a:ea typeface="Cambria" panose="02040503050406030204" pitchFamily="18" charset="0"/>
              </a:rPr>
              <a:t> ef </a:t>
            </a:r>
            <a:r>
              <a:rPr lang="is-IS" sz="3200" dirty="0">
                <a:latin typeface="Symbol" panose="05050102010706020507" pitchFamily="18" charset="2"/>
                <a:ea typeface="Cambria" panose="02040503050406030204" pitchFamily="18" charset="0"/>
              </a:rPr>
              <a:t>p</a:t>
            </a:r>
            <a:r>
              <a:rPr lang="is-IS" sz="3200" dirty="0">
                <a:latin typeface="Cambria" panose="02040503050406030204" pitchFamily="18" charset="0"/>
                <a:ea typeface="Cambria" panose="02040503050406030204" pitchFamily="18" charset="0"/>
              </a:rPr>
              <a:t> &gt; </a:t>
            </a:r>
            <a:r>
              <a:rPr lang="is-IS" sz="3200" dirty="0">
                <a:latin typeface="Symbol" panose="05050102010706020507" pitchFamily="18" charset="2"/>
                <a:ea typeface="Cambria" panose="02040503050406030204" pitchFamily="18" charset="0"/>
              </a:rPr>
              <a:t>p</a:t>
            </a:r>
            <a:r>
              <a:rPr lang="is-IS" sz="32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E</a:t>
            </a:r>
          </a:p>
          <a:p>
            <a:pPr lvl="1" eaLnBrk="1" hangingPunct="1"/>
            <a:r>
              <a:rPr lang="is-IS" sz="3200" dirty="0">
                <a:latin typeface="Cambria" panose="02040503050406030204" pitchFamily="18" charset="0"/>
                <a:ea typeface="Cambria" panose="02040503050406030204" pitchFamily="18" charset="0"/>
              </a:rPr>
              <a:t>u &gt; u</a:t>
            </a:r>
            <a:r>
              <a:rPr lang="is-IS" sz="32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F</a:t>
            </a:r>
            <a:r>
              <a:rPr lang="is-IS" sz="3200" dirty="0">
                <a:latin typeface="Cambria" panose="02040503050406030204" pitchFamily="18" charset="0"/>
                <a:ea typeface="Cambria" panose="02040503050406030204" pitchFamily="18" charset="0"/>
              </a:rPr>
              <a:t> ef </a:t>
            </a:r>
            <a:r>
              <a:rPr lang="is-IS" sz="3200" dirty="0">
                <a:latin typeface="Symbol" panose="05050102010706020507" pitchFamily="18" charset="2"/>
                <a:ea typeface="Cambria" panose="02040503050406030204" pitchFamily="18" charset="0"/>
              </a:rPr>
              <a:t>p</a:t>
            </a:r>
            <a:r>
              <a:rPr lang="is-IS" sz="3200" dirty="0">
                <a:latin typeface="Cambria" panose="02040503050406030204" pitchFamily="18" charset="0"/>
                <a:ea typeface="Cambria" panose="02040503050406030204" pitchFamily="18" charset="0"/>
              </a:rPr>
              <a:t> &lt; </a:t>
            </a:r>
            <a:r>
              <a:rPr lang="is-IS" sz="3200" dirty="0">
                <a:latin typeface="Symbol" panose="05050102010706020507" pitchFamily="18" charset="2"/>
                <a:ea typeface="Cambria" panose="02040503050406030204" pitchFamily="18" charset="0"/>
              </a:rPr>
              <a:t>p</a:t>
            </a:r>
            <a:r>
              <a:rPr lang="is-IS" sz="32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E</a:t>
            </a:r>
          </a:p>
          <a:p>
            <a:pPr lvl="1" eaLnBrk="1" hangingPunct="1"/>
            <a:r>
              <a:rPr lang="is-IS" sz="3200" dirty="0">
                <a:latin typeface="Cambria" panose="02040503050406030204" pitchFamily="18" charset="0"/>
                <a:ea typeface="Cambria" panose="02040503050406030204" pitchFamily="18" charset="0"/>
              </a:rPr>
              <a:t>Til lengdar hlýtur </a:t>
            </a:r>
            <a:r>
              <a:rPr lang="is-IS" sz="3200" dirty="0">
                <a:latin typeface="Symbol" panose="05050102010706020507" pitchFamily="18" charset="2"/>
                <a:ea typeface="Cambria" panose="02040503050406030204" pitchFamily="18" charset="0"/>
              </a:rPr>
              <a:t>p</a:t>
            </a:r>
            <a:r>
              <a:rPr lang="is-IS" sz="32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E </a:t>
            </a:r>
            <a:r>
              <a:rPr lang="is-IS" sz="3200" dirty="0">
                <a:latin typeface="Cambria" panose="02040503050406030204" pitchFamily="18" charset="0"/>
                <a:ea typeface="Cambria" panose="02040503050406030204" pitchFamily="18" charset="0"/>
              </a:rPr>
              <a:t>= </a:t>
            </a:r>
            <a:r>
              <a:rPr lang="is-IS" sz="3200" dirty="0">
                <a:latin typeface="Symbol" panose="05050102010706020507" pitchFamily="18" charset="2"/>
                <a:ea typeface="Cambria" panose="02040503050406030204" pitchFamily="18" charset="0"/>
              </a:rPr>
              <a:t>p</a:t>
            </a:r>
            <a:r>
              <a:rPr lang="is-IS" sz="3200" dirty="0">
                <a:latin typeface="Cambria" panose="02040503050406030204" pitchFamily="18" charset="0"/>
                <a:ea typeface="Cambria" panose="02040503050406030204" pitchFamily="18" charset="0"/>
              </a:rPr>
              <a:t>, svo að u = u</a:t>
            </a:r>
            <a:r>
              <a:rPr lang="is-IS" sz="32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F</a:t>
            </a:r>
          </a:p>
          <a:p>
            <a:pPr lvl="2" eaLnBrk="1" hangingPunct="1">
              <a:buClr>
                <a:srgbClr val="FFC000"/>
              </a:buClr>
            </a:pP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Ef </a:t>
            </a:r>
            <a:r>
              <a:rPr lang="is-IS" sz="2800" dirty="0">
                <a:latin typeface="Symbol" panose="05050102010706020507" pitchFamily="18" charset="2"/>
                <a:ea typeface="Cambria" panose="02040503050406030204" pitchFamily="18" charset="0"/>
              </a:rPr>
              <a:t>p</a:t>
            </a: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 fer upp fyrir </a:t>
            </a:r>
            <a:r>
              <a:rPr lang="is-IS" sz="2800" dirty="0">
                <a:latin typeface="Symbol" panose="05050102010706020507" pitchFamily="18" charset="2"/>
                <a:ea typeface="Cambria" panose="02040503050406030204" pitchFamily="18" charset="0"/>
              </a:rPr>
              <a:t>p</a:t>
            </a:r>
            <a:r>
              <a:rPr lang="is-IS" sz="28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E</a:t>
            </a: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 í bráð fer u niður fyrir u</a:t>
            </a:r>
            <a:r>
              <a:rPr lang="is-IS" sz="28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F</a:t>
            </a: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lvl="2" eaLnBrk="1" hangingPunct="1">
              <a:buClr>
                <a:srgbClr val="FFC000"/>
              </a:buClr>
            </a:pP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En </a:t>
            </a:r>
            <a:r>
              <a:rPr lang="is-IS" sz="2800" dirty="0">
                <a:latin typeface="Symbol" panose="05050102010706020507" pitchFamily="18" charset="2"/>
                <a:ea typeface="Cambria" panose="02040503050406030204" pitchFamily="18" charset="0"/>
              </a:rPr>
              <a:t>p</a:t>
            </a:r>
            <a:r>
              <a:rPr lang="is-IS" sz="28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E</a:t>
            </a: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 hlýtur að elta </a:t>
            </a:r>
            <a:r>
              <a:rPr lang="is-IS" sz="2800" dirty="0">
                <a:latin typeface="Symbol" panose="05050102010706020507" pitchFamily="18" charset="2"/>
                <a:ea typeface="Cambria" panose="02040503050406030204" pitchFamily="18" charset="0"/>
              </a:rPr>
              <a:t>p</a:t>
            </a: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 til lengdar og u fer þá aftur upp í u</a:t>
            </a:r>
            <a:r>
              <a:rPr lang="is-IS" sz="28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F</a:t>
            </a: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lvl="2" eaLnBrk="1" hangingPunct="1">
              <a:buClr>
                <a:srgbClr val="FFC000"/>
              </a:buClr>
            </a:pP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Hækkun </a:t>
            </a:r>
            <a:r>
              <a:rPr lang="is-IS" sz="2800" dirty="0">
                <a:latin typeface="Symbol" panose="05050102010706020507" pitchFamily="18" charset="2"/>
                <a:ea typeface="Cambria" panose="02040503050406030204" pitchFamily="18" charset="0"/>
              </a:rPr>
              <a:t>p</a:t>
            </a:r>
            <a:r>
              <a:rPr lang="is-IS" sz="28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E</a:t>
            </a: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 hliðrar Phillips-kúrfunni til hægri</a:t>
            </a:r>
          </a:p>
        </p:txBody>
      </p:sp>
      <p:graphicFrame>
        <p:nvGraphicFramePr>
          <p:cNvPr id="4098" name="Object 6"/>
          <p:cNvGraphicFramePr>
            <a:graphicFrameLocks noChangeAspect="1"/>
          </p:cNvGraphicFramePr>
          <p:nvPr/>
        </p:nvGraphicFramePr>
        <p:xfrm>
          <a:off x="4937125" y="1676400"/>
          <a:ext cx="3687763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4" imgW="1155600" imgH="228600" progId="Equation.3">
                  <p:embed/>
                </p:oleObj>
              </mc:Choice>
              <mc:Fallback>
                <p:oleObj name="Equation" r:id="rId4" imgW="1155600" imgH="228600" progId="Equation.3">
                  <p:embed/>
                  <p:pic>
                    <p:nvPicPr>
                      <p:cNvPr id="409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7125" y="1676400"/>
                        <a:ext cx="3687763" cy="73025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5400">
                        <a:solidFill>
                          <a:srgbClr val="FFCC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69" name="Oval 9"/>
          <p:cNvSpPr>
            <a:spLocks noChangeArrowheads="1"/>
          </p:cNvSpPr>
          <p:nvPr/>
        </p:nvSpPr>
        <p:spPr bwMode="auto">
          <a:xfrm>
            <a:off x="4043370" y="3786190"/>
            <a:ext cx="1392726" cy="7620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eaLnBrk="0" hangingPunct="0">
              <a:defRPr/>
            </a:pPr>
            <a:endParaRPr lang="is-IS">
              <a:cs typeface="+mn-cs"/>
            </a:endParaRPr>
          </a:p>
        </p:txBody>
      </p:sp>
      <p:sp>
        <p:nvSpPr>
          <p:cNvPr id="92170" name="Text Box 10"/>
          <p:cNvSpPr txBox="1">
            <a:spLocks noChangeArrowheads="1"/>
          </p:cNvSpPr>
          <p:nvPr/>
        </p:nvSpPr>
        <p:spPr bwMode="auto">
          <a:xfrm rot="21420000">
            <a:off x="4267200" y="2803525"/>
            <a:ext cx="4324350" cy="544513"/>
          </a:xfrm>
          <a:prstGeom prst="rect">
            <a:avLst/>
          </a:prstGeom>
          <a:solidFill>
            <a:srgbClr val="92D050"/>
          </a:solidFill>
          <a:ln w="254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is-IS" sz="2800">
                <a:cs typeface="+mn-cs"/>
              </a:rPr>
              <a:t>Ræðar eða raunhæfar vændir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title"/>
          </p:nvPr>
        </p:nvSpPr>
        <p:spPr>
          <a:xfrm>
            <a:off x="179512" y="193576"/>
            <a:ext cx="8784976" cy="1219200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is-IS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Hliðrun Phillips-kúrfunnar í bráð: Verðbólguvændir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92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92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92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92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92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3" grpId="0" build="p" bldLvl="2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narrow aqua button bckgrd"/>
          <p:cNvPicPr>
            <a:picLocks noChangeAspect="1" noChangeArrowheads="1"/>
          </p:cNvPicPr>
          <p:nvPr/>
        </p:nvPicPr>
        <p:blipFill>
          <a:blip r:embed="rId3" cstate="print"/>
          <a:srcRect r="1688"/>
          <a:stretch>
            <a:fillRect/>
          </a:stretch>
        </p:blipFill>
        <p:spPr bwMode="auto">
          <a:xfrm>
            <a:off x="30699" y="15419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50800"/>
            <a:ext cx="8229600" cy="68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s-I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Langtímajafnvægi: Upprifjun úr 28. kafla</a:t>
            </a:r>
          </a:p>
        </p:txBody>
      </p:sp>
      <p:sp>
        <p:nvSpPr>
          <p:cNvPr id="20484" name="Rectangle 5"/>
          <p:cNvSpPr>
            <a:spLocks noChangeArrowheads="1"/>
          </p:cNvSpPr>
          <p:nvPr/>
        </p:nvSpPr>
        <p:spPr bwMode="auto">
          <a:xfrm>
            <a:off x="1698625" y="1524000"/>
            <a:ext cx="6932613" cy="4311650"/>
          </a:xfrm>
          <a:prstGeom prst="rect">
            <a:avLst/>
          </a:prstGeom>
          <a:solidFill>
            <a:srgbClr val="F3F6F9"/>
          </a:solidFill>
          <a:ln w="211138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485" name="Rectangle 6"/>
          <p:cNvSpPr>
            <a:spLocks noChangeArrowheads="1"/>
          </p:cNvSpPr>
          <p:nvPr/>
        </p:nvSpPr>
        <p:spPr bwMode="auto">
          <a:xfrm>
            <a:off x="1698625" y="1524000"/>
            <a:ext cx="6932613" cy="4311650"/>
          </a:xfrm>
          <a:prstGeom prst="rect">
            <a:avLst/>
          </a:prstGeom>
          <a:solidFill>
            <a:srgbClr val="F2F4F8"/>
          </a:solidFill>
          <a:ln w="192088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486" name="Rectangle 7"/>
          <p:cNvSpPr>
            <a:spLocks noChangeArrowheads="1"/>
          </p:cNvSpPr>
          <p:nvPr/>
        </p:nvSpPr>
        <p:spPr bwMode="auto">
          <a:xfrm>
            <a:off x="1698625" y="1524000"/>
            <a:ext cx="6932613" cy="4311650"/>
          </a:xfrm>
          <a:prstGeom prst="rect">
            <a:avLst/>
          </a:prstGeom>
          <a:solidFill>
            <a:srgbClr val="F1F4F7"/>
          </a:solidFill>
          <a:ln w="173038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487" name="Rectangle 8"/>
          <p:cNvSpPr>
            <a:spLocks noChangeArrowheads="1"/>
          </p:cNvSpPr>
          <p:nvPr/>
        </p:nvSpPr>
        <p:spPr bwMode="auto">
          <a:xfrm>
            <a:off x="1698625" y="1524000"/>
            <a:ext cx="6932613" cy="4311650"/>
          </a:xfrm>
          <a:prstGeom prst="rect">
            <a:avLst/>
          </a:prstGeom>
          <a:solidFill>
            <a:srgbClr val="F0F2F5"/>
          </a:solidFill>
          <a:ln w="153988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488" name="Rectangle 9"/>
          <p:cNvSpPr>
            <a:spLocks noChangeArrowheads="1"/>
          </p:cNvSpPr>
          <p:nvPr/>
        </p:nvSpPr>
        <p:spPr bwMode="auto">
          <a:xfrm>
            <a:off x="1698625" y="1524000"/>
            <a:ext cx="6932613" cy="4311650"/>
          </a:xfrm>
          <a:prstGeom prst="rect">
            <a:avLst/>
          </a:prstGeom>
          <a:solidFill>
            <a:srgbClr val="EEF1F4"/>
          </a:solidFill>
          <a:ln w="133350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489" name="Rectangle 10"/>
          <p:cNvSpPr>
            <a:spLocks noChangeArrowheads="1"/>
          </p:cNvSpPr>
          <p:nvPr/>
        </p:nvSpPr>
        <p:spPr bwMode="auto">
          <a:xfrm>
            <a:off x="1698625" y="1524000"/>
            <a:ext cx="6932613" cy="4311650"/>
          </a:xfrm>
          <a:prstGeom prst="rect">
            <a:avLst/>
          </a:prstGeom>
          <a:solidFill>
            <a:srgbClr val="EDEFF3"/>
          </a:solidFill>
          <a:ln w="114300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490" name="Rectangle 11"/>
          <p:cNvSpPr>
            <a:spLocks noChangeArrowheads="1"/>
          </p:cNvSpPr>
          <p:nvPr/>
        </p:nvSpPr>
        <p:spPr bwMode="auto">
          <a:xfrm>
            <a:off x="1698625" y="1524000"/>
            <a:ext cx="6932613" cy="4311650"/>
          </a:xfrm>
          <a:prstGeom prst="rect">
            <a:avLst/>
          </a:prstGeom>
          <a:solidFill>
            <a:srgbClr val="EBEEF2"/>
          </a:solidFill>
          <a:ln w="95250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491" name="Rectangle 12"/>
          <p:cNvSpPr>
            <a:spLocks noChangeArrowheads="1"/>
          </p:cNvSpPr>
          <p:nvPr/>
        </p:nvSpPr>
        <p:spPr bwMode="auto">
          <a:xfrm>
            <a:off x="1698625" y="1524000"/>
            <a:ext cx="6932613" cy="4311650"/>
          </a:xfrm>
          <a:prstGeom prst="rect">
            <a:avLst/>
          </a:prstGeom>
          <a:solidFill>
            <a:srgbClr val="EAECF1"/>
          </a:solidFill>
          <a:ln w="76200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492" name="Rectangle 13"/>
          <p:cNvSpPr>
            <a:spLocks noChangeArrowheads="1"/>
          </p:cNvSpPr>
          <p:nvPr/>
        </p:nvSpPr>
        <p:spPr bwMode="auto">
          <a:xfrm>
            <a:off x="1698625" y="1524000"/>
            <a:ext cx="6932613" cy="4311650"/>
          </a:xfrm>
          <a:prstGeom prst="rect">
            <a:avLst/>
          </a:prstGeom>
          <a:solidFill>
            <a:srgbClr val="E9EBF0"/>
          </a:solidFill>
          <a:ln w="57150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493" name="Rectangle 14"/>
          <p:cNvSpPr>
            <a:spLocks noChangeArrowheads="1"/>
          </p:cNvSpPr>
          <p:nvPr/>
        </p:nvSpPr>
        <p:spPr bwMode="auto">
          <a:xfrm>
            <a:off x="1698625" y="1524000"/>
            <a:ext cx="6932613" cy="4311650"/>
          </a:xfrm>
          <a:prstGeom prst="rect">
            <a:avLst/>
          </a:prstGeom>
          <a:solidFill>
            <a:srgbClr val="E7EAEF"/>
          </a:solidFill>
          <a:ln w="38100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494" name="Rectangle 15"/>
          <p:cNvSpPr>
            <a:spLocks noChangeArrowheads="1"/>
          </p:cNvSpPr>
          <p:nvPr/>
        </p:nvSpPr>
        <p:spPr bwMode="auto">
          <a:xfrm>
            <a:off x="1698625" y="1524000"/>
            <a:ext cx="6932613" cy="4311650"/>
          </a:xfrm>
          <a:prstGeom prst="rect">
            <a:avLst/>
          </a:prstGeom>
          <a:solidFill>
            <a:srgbClr val="E6E9EF"/>
          </a:solidFill>
          <a:ln w="19050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495" name="Rectangle 16"/>
          <p:cNvSpPr>
            <a:spLocks noChangeArrowheads="1"/>
          </p:cNvSpPr>
          <p:nvPr/>
        </p:nvSpPr>
        <p:spPr bwMode="auto">
          <a:xfrm>
            <a:off x="1489075" y="1331913"/>
            <a:ext cx="7085013" cy="44465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496" name="Freeform 17"/>
          <p:cNvSpPr>
            <a:spLocks/>
          </p:cNvSpPr>
          <p:nvPr/>
        </p:nvSpPr>
        <p:spPr bwMode="auto">
          <a:xfrm>
            <a:off x="1489075" y="1331913"/>
            <a:ext cx="7085013" cy="4446587"/>
          </a:xfrm>
          <a:custGeom>
            <a:avLst/>
            <a:gdLst>
              <a:gd name="T0" fmla="*/ 0 w 4463"/>
              <a:gd name="T1" fmla="*/ 0 h 2801"/>
              <a:gd name="T2" fmla="*/ 0 w 4463"/>
              <a:gd name="T3" fmla="*/ 2147483647 h 2801"/>
              <a:gd name="T4" fmla="*/ 2147483647 w 4463"/>
              <a:gd name="T5" fmla="*/ 2147483647 h 2801"/>
              <a:gd name="T6" fmla="*/ 0 60000 65536"/>
              <a:gd name="T7" fmla="*/ 0 60000 65536"/>
              <a:gd name="T8" fmla="*/ 0 60000 65536"/>
              <a:gd name="T9" fmla="*/ 0 w 4463"/>
              <a:gd name="T10" fmla="*/ 0 h 2801"/>
              <a:gd name="T11" fmla="*/ 4463 w 4463"/>
              <a:gd name="T12" fmla="*/ 2801 h 280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463" h="2801">
                <a:moveTo>
                  <a:pt x="0" y="0"/>
                </a:moveTo>
                <a:lnTo>
                  <a:pt x="0" y="2801"/>
                </a:lnTo>
                <a:lnTo>
                  <a:pt x="4463" y="2801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3554413" y="5861050"/>
            <a:ext cx="1563687" cy="747713"/>
            <a:chOff x="2239" y="3692"/>
            <a:chExt cx="985" cy="471"/>
          </a:xfrm>
        </p:grpSpPr>
        <p:sp>
          <p:nvSpPr>
            <p:cNvPr id="20522" name="Rectangle 19"/>
            <p:cNvSpPr>
              <a:spLocks noChangeArrowheads="1"/>
            </p:cNvSpPr>
            <p:nvPr/>
          </p:nvSpPr>
          <p:spPr bwMode="auto">
            <a:xfrm>
              <a:off x="2239" y="3692"/>
              <a:ext cx="51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6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    Eðlileg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523" name="Rectangle 20"/>
            <p:cNvSpPr>
              <a:spLocks noChangeArrowheads="1"/>
            </p:cNvSpPr>
            <p:nvPr/>
          </p:nvSpPr>
          <p:spPr bwMode="auto">
            <a:xfrm>
              <a:off x="2327" y="3853"/>
              <a:ext cx="897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6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framleiðsla </a:t>
              </a:r>
              <a:br>
                <a:rPr lang="is-IS" sz="16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</a:br>
              <a:r>
                <a:rPr lang="is-IS" sz="16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við fulla atvinnu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20498" name="Rectangle 21"/>
          <p:cNvSpPr>
            <a:spLocks noChangeArrowheads="1"/>
          </p:cNvSpPr>
          <p:nvPr/>
        </p:nvSpPr>
        <p:spPr bwMode="auto">
          <a:xfrm>
            <a:off x="7497763" y="5854700"/>
            <a:ext cx="11303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6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Framleiðsla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499" name="Rectangle 23"/>
          <p:cNvSpPr>
            <a:spLocks noChangeArrowheads="1"/>
          </p:cNvSpPr>
          <p:nvPr/>
        </p:nvSpPr>
        <p:spPr bwMode="auto">
          <a:xfrm>
            <a:off x="609600" y="1328738"/>
            <a:ext cx="71115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6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Verðlag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500" name="Rectangle 25"/>
          <p:cNvSpPr>
            <a:spLocks noChangeArrowheads="1"/>
          </p:cNvSpPr>
          <p:nvPr/>
        </p:nvSpPr>
        <p:spPr bwMode="auto">
          <a:xfrm>
            <a:off x="1427163" y="5861050"/>
            <a:ext cx="11381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6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0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2273300" y="2362200"/>
            <a:ext cx="4335463" cy="2668588"/>
            <a:chOff x="1432" y="1488"/>
            <a:chExt cx="2731" cy="1681"/>
          </a:xfrm>
        </p:grpSpPr>
        <p:sp>
          <p:nvSpPr>
            <p:cNvPr id="20518" name="Line 27"/>
            <p:cNvSpPr>
              <a:spLocks noChangeShapeType="1"/>
            </p:cNvSpPr>
            <p:nvPr/>
          </p:nvSpPr>
          <p:spPr bwMode="auto">
            <a:xfrm flipV="1">
              <a:off x="1432" y="1563"/>
              <a:ext cx="2244" cy="1606"/>
            </a:xfrm>
            <a:prstGeom prst="line">
              <a:avLst/>
            </a:prstGeom>
            <a:noFill/>
            <a:ln w="57150">
              <a:solidFill>
                <a:srgbClr val="003F95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519" name="Rectangle 28"/>
            <p:cNvSpPr>
              <a:spLocks noChangeArrowheads="1"/>
            </p:cNvSpPr>
            <p:nvPr/>
          </p:nvSpPr>
          <p:spPr bwMode="auto">
            <a:xfrm>
              <a:off x="3708" y="1488"/>
              <a:ext cx="45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6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Heildar-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520" name="Rectangle 29"/>
            <p:cNvSpPr>
              <a:spLocks noChangeArrowheads="1"/>
            </p:cNvSpPr>
            <p:nvPr/>
          </p:nvSpPr>
          <p:spPr bwMode="auto">
            <a:xfrm>
              <a:off x="3688" y="1649"/>
              <a:ext cx="47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6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framboð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521" name="Rectangle 30"/>
            <p:cNvSpPr>
              <a:spLocks noChangeArrowheads="1"/>
            </p:cNvSpPr>
            <p:nvPr/>
          </p:nvSpPr>
          <p:spPr bwMode="auto">
            <a:xfrm>
              <a:off x="3792" y="1809"/>
              <a:ext cx="3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6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í bráð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20502" name="Group 31"/>
          <p:cNvGrpSpPr>
            <a:grpSpLocks/>
          </p:cNvGrpSpPr>
          <p:nvPr/>
        </p:nvGrpSpPr>
        <p:grpSpPr bwMode="auto">
          <a:xfrm>
            <a:off x="3127375" y="1966913"/>
            <a:ext cx="947738" cy="3811587"/>
            <a:chOff x="1970" y="1239"/>
            <a:chExt cx="597" cy="2401"/>
          </a:xfrm>
        </p:grpSpPr>
        <p:sp>
          <p:nvSpPr>
            <p:cNvPr id="20514" name="Line 32"/>
            <p:cNvSpPr>
              <a:spLocks noChangeShapeType="1"/>
            </p:cNvSpPr>
            <p:nvPr/>
          </p:nvSpPr>
          <p:spPr bwMode="auto">
            <a:xfrm>
              <a:off x="2566" y="1249"/>
              <a:ext cx="1" cy="2391"/>
            </a:xfrm>
            <a:prstGeom prst="line">
              <a:avLst/>
            </a:prstGeom>
            <a:noFill/>
            <a:ln w="57150">
              <a:solidFill>
                <a:srgbClr val="00A4B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515" name="Rectangle 33"/>
            <p:cNvSpPr>
              <a:spLocks noChangeArrowheads="1"/>
            </p:cNvSpPr>
            <p:nvPr/>
          </p:nvSpPr>
          <p:spPr bwMode="auto">
            <a:xfrm>
              <a:off x="2002" y="1239"/>
              <a:ext cx="45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6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Heildar-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516" name="Rectangle 34"/>
            <p:cNvSpPr>
              <a:spLocks noChangeArrowheads="1"/>
            </p:cNvSpPr>
            <p:nvPr/>
          </p:nvSpPr>
          <p:spPr bwMode="auto">
            <a:xfrm>
              <a:off x="1970" y="1400"/>
              <a:ext cx="47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6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framboð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517" name="Rectangle 35"/>
            <p:cNvSpPr>
              <a:spLocks noChangeArrowheads="1"/>
            </p:cNvSpPr>
            <p:nvPr/>
          </p:nvSpPr>
          <p:spPr bwMode="auto">
            <a:xfrm>
              <a:off x="2075" y="1560"/>
              <a:ext cx="3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6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í lengd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2579688" y="2673350"/>
            <a:ext cx="5284788" cy="3155951"/>
            <a:chOff x="1625" y="1684"/>
            <a:chExt cx="3329" cy="1988"/>
          </a:xfrm>
        </p:grpSpPr>
        <p:sp>
          <p:nvSpPr>
            <p:cNvPr id="20511" name="Line 37"/>
            <p:cNvSpPr>
              <a:spLocks noChangeShapeType="1"/>
            </p:cNvSpPr>
            <p:nvPr/>
          </p:nvSpPr>
          <p:spPr bwMode="auto">
            <a:xfrm flipH="1" flipV="1">
              <a:off x="1625" y="1684"/>
              <a:ext cx="2304" cy="1666"/>
            </a:xfrm>
            <a:prstGeom prst="line">
              <a:avLst/>
            </a:prstGeom>
            <a:noFill/>
            <a:ln w="57150">
              <a:solidFill>
                <a:srgbClr val="003F95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512" name="Rectangle 38"/>
            <p:cNvSpPr>
              <a:spLocks noChangeArrowheads="1"/>
            </p:cNvSpPr>
            <p:nvPr/>
          </p:nvSpPr>
          <p:spPr bwMode="auto">
            <a:xfrm>
              <a:off x="3985" y="3279"/>
              <a:ext cx="96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6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Heildareftirspurn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513" name="Rectangle 39"/>
            <p:cNvSpPr>
              <a:spLocks noChangeArrowheads="1"/>
            </p:cNvSpPr>
            <p:nvPr/>
          </p:nvSpPr>
          <p:spPr bwMode="auto">
            <a:xfrm>
              <a:off x="4049" y="3439"/>
              <a:ext cx="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6" name="Group 40"/>
          <p:cNvGrpSpPr>
            <a:grpSpLocks/>
          </p:cNvGrpSpPr>
          <p:nvPr/>
        </p:nvGrpSpPr>
        <p:grpSpPr bwMode="auto">
          <a:xfrm>
            <a:off x="382588" y="3643310"/>
            <a:ext cx="3976687" cy="644524"/>
            <a:chOff x="241" y="2295"/>
            <a:chExt cx="2505" cy="406"/>
          </a:xfrm>
        </p:grpSpPr>
        <p:sp>
          <p:nvSpPr>
            <p:cNvPr id="20505" name="Rectangle 41"/>
            <p:cNvSpPr>
              <a:spLocks noChangeArrowheads="1"/>
            </p:cNvSpPr>
            <p:nvPr/>
          </p:nvSpPr>
          <p:spPr bwMode="auto">
            <a:xfrm>
              <a:off x="2665" y="2295"/>
              <a:ext cx="8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6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A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grpSp>
          <p:nvGrpSpPr>
            <p:cNvPr id="20506" name="Group 42"/>
            <p:cNvGrpSpPr>
              <a:grpSpLocks/>
            </p:cNvGrpSpPr>
            <p:nvPr/>
          </p:nvGrpSpPr>
          <p:grpSpPr bwMode="auto">
            <a:xfrm>
              <a:off x="241" y="2307"/>
              <a:ext cx="2373" cy="394"/>
              <a:chOff x="241" y="2307"/>
              <a:chExt cx="2373" cy="394"/>
            </a:xfrm>
          </p:grpSpPr>
          <p:sp>
            <p:nvSpPr>
              <p:cNvPr id="20507" name="Line 43"/>
              <p:cNvSpPr>
                <a:spLocks noChangeShapeType="1"/>
              </p:cNvSpPr>
              <p:nvPr/>
            </p:nvSpPr>
            <p:spPr bwMode="auto">
              <a:xfrm>
                <a:off x="938" y="2360"/>
                <a:ext cx="1628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20508" name="Oval 44"/>
              <p:cNvSpPr>
                <a:spLocks noChangeArrowheads="1"/>
              </p:cNvSpPr>
              <p:nvPr/>
            </p:nvSpPr>
            <p:spPr bwMode="auto">
              <a:xfrm>
                <a:off x="2530" y="2324"/>
                <a:ext cx="84" cy="86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20509" name="Rectangle 45"/>
              <p:cNvSpPr>
                <a:spLocks noChangeArrowheads="1"/>
              </p:cNvSpPr>
              <p:nvPr/>
            </p:nvSpPr>
            <p:spPr bwMode="auto">
              <a:xfrm>
                <a:off x="241" y="2307"/>
                <a:ext cx="570" cy="3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60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Jafnvægis-</a:t>
                </a:r>
                <a:br>
                  <a:rPr lang="is-IS" sz="160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</a:br>
                <a:r>
                  <a:rPr lang="is-IS" sz="160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verð</a:t>
                </a:r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20510" name="Rectangle 46"/>
              <p:cNvSpPr>
                <a:spLocks noChangeArrowheads="1"/>
              </p:cNvSpPr>
              <p:nvPr/>
            </p:nvSpPr>
            <p:spPr bwMode="auto">
              <a:xfrm>
                <a:off x="598" y="2468"/>
                <a:ext cx="0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narrow aqua button bckgrd"/>
          <p:cNvPicPr>
            <a:picLocks noChangeAspect="1" noChangeArrowheads="1"/>
          </p:cNvPicPr>
          <p:nvPr/>
        </p:nvPicPr>
        <p:blipFill>
          <a:blip r:embed="rId3" cstate="print"/>
          <a:srcRect r="168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947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50800"/>
            <a:ext cx="9144000" cy="685800"/>
          </a:xfrm>
        </p:spPr>
        <p:txBody>
          <a:bodyPr>
            <a:no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is-I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  Verðbólga í vændum hliðrar Phillips-kúrfunni í bráð</a:t>
            </a:r>
          </a:p>
        </p:txBody>
      </p:sp>
      <p:sp>
        <p:nvSpPr>
          <p:cNvPr id="33796" name="Rectangle 5"/>
          <p:cNvSpPr>
            <a:spLocks noChangeArrowheads="1"/>
          </p:cNvSpPr>
          <p:nvPr/>
        </p:nvSpPr>
        <p:spPr bwMode="auto">
          <a:xfrm>
            <a:off x="1482725" y="2047875"/>
            <a:ext cx="6997700" cy="4005263"/>
          </a:xfrm>
          <a:prstGeom prst="rect">
            <a:avLst/>
          </a:prstGeom>
          <a:solidFill>
            <a:srgbClr val="F3F6F9"/>
          </a:solidFill>
          <a:ln w="219075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3797" name="Rectangle 6"/>
          <p:cNvSpPr>
            <a:spLocks noChangeArrowheads="1"/>
          </p:cNvSpPr>
          <p:nvPr/>
        </p:nvSpPr>
        <p:spPr bwMode="auto">
          <a:xfrm>
            <a:off x="1482725" y="2047875"/>
            <a:ext cx="6997700" cy="4005263"/>
          </a:xfrm>
          <a:prstGeom prst="rect">
            <a:avLst/>
          </a:prstGeom>
          <a:solidFill>
            <a:srgbClr val="F2F4F8"/>
          </a:solidFill>
          <a:ln w="198438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3798" name="Rectangle 7"/>
          <p:cNvSpPr>
            <a:spLocks noChangeArrowheads="1"/>
          </p:cNvSpPr>
          <p:nvPr/>
        </p:nvSpPr>
        <p:spPr bwMode="auto">
          <a:xfrm>
            <a:off x="1482725" y="2047875"/>
            <a:ext cx="6997700" cy="4005263"/>
          </a:xfrm>
          <a:prstGeom prst="rect">
            <a:avLst/>
          </a:prstGeom>
          <a:solidFill>
            <a:srgbClr val="F1F4F7"/>
          </a:solidFill>
          <a:ln w="179388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3799" name="Rectangle 8"/>
          <p:cNvSpPr>
            <a:spLocks noChangeArrowheads="1"/>
          </p:cNvSpPr>
          <p:nvPr/>
        </p:nvSpPr>
        <p:spPr bwMode="auto">
          <a:xfrm>
            <a:off x="1482725" y="2047875"/>
            <a:ext cx="6997700" cy="4005263"/>
          </a:xfrm>
          <a:prstGeom prst="rect">
            <a:avLst/>
          </a:prstGeom>
          <a:solidFill>
            <a:srgbClr val="F0F2F5"/>
          </a:solidFill>
          <a:ln w="158750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3800" name="Rectangle 9"/>
          <p:cNvSpPr>
            <a:spLocks noChangeArrowheads="1"/>
          </p:cNvSpPr>
          <p:nvPr/>
        </p:nvSpPr>
        <p:spPr bwMode="auto">
          <a:xfrm>
            <a:off x="1482725" y="2047875"/>
            <a:ext cx="6997700" cy="4005263"/>
          </a:xfrm>
          <a:prstGeom prst="rect">
            <a:avLst/>
          </a:prstGeom>
          <a:solidFill>
            <a:srgbClr val="EEF1F4"/>
          </a:solidFill>
          <a:ln w="139700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3801" name="Rectangle 10"/>
          <p:cNvSpPr>
            <a:spLocks noChangeArrowheads="1"/>
          </p:cNvSpPr>
          <p:nvPr/>
        </p:nvSpPr>
        <p:spPr bwMode="auto">
          <a:xfrm>
            <a:off x="1482725" y="2047875"/>
            <a:ext cx="6997700" cy="4005263"/>
          </a:xfrm>
          <a:prstGeom prst="rect">
            <a:avLst/>
          </a:prstGeom>
          <a:solidFill>
            <a:srgbClr val="EDEFF3"/>
          </a:solidFill>
          <a:ln w="119063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3802" name="Rectangle 11"/>
          <p:cNvSpPr>
            <a:spLocks noChangeArrowheads="1"/>
          </p:cNvSpPr>
          <p:nvPr/>
        </p:nvSpPr>
        <p:spPr bwMode="auto">
          <a:xfrm>
            <a:off x="1482725" y="2047875"/>
            <a:ext cx="6997700" cy="4005263"/>
          </a:xfrm>
          <a:prstGeom prst="rect">
            <a:avLst/>
          </a:prstGeom>
          <a:solidFill>
            <a:srgbClr val="EBEEF2"/>
          </a:solidFill>
          <a:ln w="100013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3803" name="Rectangle 12"/>
          <p:cNvSpPr>
            <a:spLocks noChangeArrowheads="1"/>
          </p:cNvSpPr>
          <p:nvPr/>
        </p:nvSpPr>
        <p:spPr bwMode="auto">
          <a:xfrm>
            <a:off x="1482725" y="2047875"/>
            <a:ext cx="6997700" cy="4005263"/>
          </a:xfrm>
          <a:prstGeom prst="rect">
            <a:avLst/>
          </a:prstGeom>
          <a:solidFill>
            <a:srgbClr val="EAECF1"/>
          </a:solidFill>
          <a:ln w="79375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3804" name="Rectangle 13"/>
          <p:cNvSpPr>
            <a:spLocks noChangeArrowheads="1"/>
          </p:cNvSpPr>
          <p:nvPr/>
        </p:nvSpPr>
        <p:spPr bwMode="auto">
          <a:xfrm>
            <a:off x="1482725" y="2047875"/>
            <a:ext cx="6997700" cy="4005263"/>
          </a:xfrm>
          <a:prstGeom prst="rect">
            <a:avLst/>
          </a:prstGeom>
          <a:solidFill>
            <a:srgbClr val="E9EBF0"/>
          </a:solidFill>
          <a:ln w="60325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3805" name="Rectangle 14"/>
          <p:cNvSpPr>
            <a:spLocks noChangeArrowheads="1"/>
          </p:cNvSpPr>
          <p:nvPr/>
        </p:nvSpPr>
        <p:spPr bwMode="auto">
          <a:xfrm>
            <a:off x="1482725" y="2047875"/>
            <a:ext cx="6997700" cy="4005263"/>
          </a:xfrm>
          <a:prstGeom prst="rect">
            <a:avLst/>
          </a:prstGeom>
          <a:solidFill>
            <a:srgbClr val="E7EAEF"/>
          </a:solidFill>
          <a:ln w="39688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3806" name="Rectangle 15"/>
          <p:cNvSpPr>
            <a:spLocks noChangeArrowheads="1"/>
          </p:cNvSpPr>
          <p:nvPr/>
        </p:nvSpPr>
        <p:spPr bwMode="auto">
          <a:xfrm>
            <a:off x="1482725" y="2047875"/>
            <a:ext cx="6997700" cy="4005263"/>
          </a:xfrm>
          <a:prstGeom prst="rect">
            <a:avLst/>
          </a:prstGeom>
          <a:solidFill>
            <a:srgbClr val="E6E9EF"/>
          </a:solidFill>
          <a:ln w="20638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3807" name="Rectangle 16"/>
          <p:cNvSpPr>
            <a:spLocks noChangeArrowheads="1"/>
          </p:cNvSpPr>
          <p:nvPr/>
        </p:nvSpPr>
        <p:spPr bwMode="auto">
          <a:xfrm>
            <a:off x="1323975" y="1868488"/>
            <a:ext cx="7096125" cy="41036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3808" name="Freeform 17"/>
          <p:cNvSpPr>
            <a:spLocks/>
          </p:cNvSpPr>
          <p:nvPr/>
        </p:nvSpPr>
        <p:spPr bwMode="auto">
          <a:xfrm>
            <a:off x="1323975" y="1868488"/>
            <a:ext cx="7096125" cy="4103687"/>
          </a:xfrm>
          <a:custGeom>
            <a:avLst/>
            <a:gdLst>
              <a:gd name="T0" fmla="*/ 0 w 4470"/>
              <a:gd name="T1" fmla="*/ 0 h 2585"/>
              <a:gd name="T2" fmla="*/ 0 w 4470"/>
              <a:gd name="T3" fmla="*/ 2147483647 h 2585"/>
              <a:gd name="T4" fmla="*/ 2147483647 w 4470"/>
              <a:gd name="T5" fmla="*/ 2147483647 h 2585"/>
              <a:gd name="T6" fmla="*/ 0 60000 65536"/>
              <a:gd name="T7" fmla="*/ 0 60000 65536"/>
              <a:gd name="T8" fmla="*/ 0 60000 65536"/>
              <a:gd name="T9" fmla="*/ 0 w 4470"/>
              <a:gd name="T10" fmla="*/ 0 h 2585"/>
              <a:gd name="T11" fmla="*/ 4470 w 4470"/>
              <a:gd name="T12" fmla="*/ 2585 h 258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470" h="2585">
                <a:moveTo>
                  <a:pt x="0" y="0"/>
                </a:moveTo>
                <a:lnTo>
                  <a:pt x="0" y="2585"/>
                </a:lnTo>
                <a:lnTo>
                  <a:pt x="4470" y="2585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3809" name="Line 18"/>
          <p:cNvSpPr>
            <a:spLocks noChangeShapeType="1"/>
          </p:cNvSpPr>
          <p:nvPr/>
        </p:nvSpPr>
        <p:spPr bwMode="auto">
          <a:xfrm>
            <a:off x="4664075" y="5972175"/>
            <a:ext cx="1588" cy="1588"/>
          </a:xfrm>
          <a:prstGeom prst="line">
            <a:avLst/>
          </a:prstGeom>
          <a:noFill/>
          <a:ln w="20638">
            <a:solidFill>
              <a:srgbClr val="60220F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3810" name="Line 19"/>
          <p:cNvSpPr>
            <a:spLocks noChangeShapeType="1"/>
          </p:cNvSpPr>
          <p:nvPr/>
        </p:nvSpPr>
        <p:spPr bwMode="auto">
          <a:xfrm>
            <a:off x="4664075" y="2108200"/>
            <a:ext cx="1588" cy="3863975"/>
          </a:xfrm>
          <a:prstGeom prst="line">
            <a:avLst/>
          </a:prstGeom>
          <a:noFill/>
          <a:ln w="60325">
            <a:solidFill>
              <a:srgbClr val="00A4BC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2198688" y="3616325"/>
            <a:ext cx="2305050" cy="1374775"/>
            <a:chOff x="1385" y="2278"/>
            <a:chExt cx="1452" cy="866"/>
          </a:xfrm>
        </p:grpSpPr>
        <p:sp>
          <p:nvSpPr>
            <p:cNvPr id="33861" name="Freeform 21"/>
            <p:cNvSpPr>
              <a:spLocks/>
            </p:cNvSpPr>
            <p:nvPr/>
          </p:nvSpPr>
          <p:spPr bwMode="auto">
            <a:xfrm>
              <a:off x="2675" y="3031"/>
              <a:ext cx="162" cy="113"/>
            </a:xfrm>
            <a:custGeom>
              <a:avLst/>
              <a:gdLst>
                <a:gd name="T0" fmla="*/ 17396 w 13"/>
                <a:gd name="T1" fmla="*/ 9931 h 9"/>
                <a:gd name="T2" fmla="*/ 17396 w 13"/>
                <a:gd name="T3" fmla="*/ 17816 h 9"/>
                <a:gd name="T4" fmla="*/ 17396 w 13"/>
                <a:gd name="T5" fmla="*/ 17816 h 9"/>
                <a:gd name="T6" fmla="*/ 9633 w 13"/>
                <a:gd name="T7" fmla="*/ 7885 h 9"/>
                <a:gd name="T8" fmla="*/ 0 w 13"/>
                <a:gd name="T9" fmla="*/ 0 h 9"/>
                <a:gd name="T10" fmla="*/ 11652 w 13"/>
                <a:gd name="T11" fmla="*/ 3942 h 9"/>
                <a:gd name="T12" fmla="*/ 23291 w 13"/>
                <a:gd name="T13" fmla="*/ 5989 h 9"/>
                <a:gd name="T14" fmla="*/ 25160 w 13"/>
                <a:gd name="T15" fmla="*/ 5989 h 9"/>
                <a:gd name="T16" fmla="*/ 17396 w 13"/>
                <a:gd name="T17" fmla="*/ 9931 h 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"/>
                <a:gd name="T28" fmla="*/ 0 h 9"/>
                <a:gd name="T29" fmla="*/ 13 w 13"/>
                <a:gd name="T30" fmla="*/ 9 h 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" h="9">
                  <a:moveTo>
                    <a:pt x="9" y="5"/>
                  </a:move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3" y="3"/>
                    <a:pt x="2" y="1"/>
                    <a:pt x="0" y="0"/>
                  </a:cubicBezTo>
                  <a:cubicBezTo>
                    <a:pt x="2" y="0"/>
                    <a:pt x="4" y="1"/>
                    <a:pt x="6" y="2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3" y="3"/>
                    <a:pt x="13" y="3"/>
                    <a:pt x="13" y="3"/>
                  </a:cubicBezTo>
                  <a:lnTo>
                    <a:pt x="9" y="5"/>
                  </a:lnTo>
                  <a:close/>
                </a:path>
              </a:pathLst>
            </a:custGeom>
            <a:solidFill>
              <a:srgbClr val="003F9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3862" name="Freeform 22"/>
            <p:cNvSpPr>
              <a:spLocks/>
            </p:cNvSpPr>
            <p:nvPr/>
          </p:nvSpPr>
          <p:spPr bwMode="auto">
            <a:xfrm>
              <a:off x="1385" y="2278"/>
              <a:ext cx="150" cy="113"/>
            </a:xfrm>
            <a:custGeom>
              <a:avLst/>
              <a:gdLst>
                <a:gd name="T0" fmla="*/ 17650 w 12"/>
                <a:gd name="T1" fmla="*/ 9931 h 9"/>
                <a:gd name="T2" fmla="*/ 17650 w 12"/>
                <a:gd name="T3" fmla="*/ 17816 h 9"/>
                <a:gd name="T4" fmla="*/ 17650 w 12"/>
                <a:gd name="T5" fmla="*/ 17816 h 9"/>
                <a:gd name="T6" fmla="*/ 9837 w 12"/>
                <a:gd name="T7" fmla="*/ 7885 h 9"/>
                <a:gd name="T8" fmla="*/ 0 w 12"/>
                <a:gd name="T9" fmla="*/ 0 h 9"/>
                <a:gd name="T10" fmla="*/ 11725 w 12"/>
                <a:gd name="T11" fmla="*/ 3942 h 9"/>
                <a:gd name="T12" fmla="*/ 23437 w 12"/>
                <a:gd name="T13" fmla="*/ 3942 h 9"/>
                <a:gd name="T14" fmla="*/ 23437 w 12"/>
                <a:gd name="T15" fmla="*/ 5989 h 9"/>
                <a:gd name="T16" fmla="*/ 17650 w 12"/>
                <a:gd name="T17" fmla="*/ 9931 h 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9"/>
                <a:gd name="T29" fmla="*/ 12 w 12"/>
                <a:gd name="T30" fmla="*/ 9 h 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9">
                  <a:moveTo>
                    <a:pt x="9" y="5"/>
                  </a:move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3" y="2"/>
                    <a:pt x="2" y="1"/>
                    <a:pt x="0" y="0"/>
                  </a:cubicBezTo>
                  <a:cubicBezTo>
                    <a:pt x="2" y="0"/>
                    <a:pt x="4" y="1"/>
                    <a:pt x="6" y="2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2" y="3"/>
                    <a:pt x="12" y="3"/>
                    <a:pt x="12" y="3"/>
                  </a:cubicBezTo>
                  <a:lnTo>
                    <a:pt x="9" y="5"/>
                  </a:lnTo>
                  <a:close/>
                </a:path>
              </a:pathLst>
            </a:custGeom>
            <a:solidFill>
              <a:srgbClr val="003F9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3863" name="Freeform 23"/>
            <p:cNvSpPr>
              <a:spLocks/>
            </p:cNvSpPr>
            <p:nvPr/>
          </p:nvSpPr>
          <p:spPr bwMode="auto">
            <a:xfrm>
              <a:off x="2462" y="2906"/>
              <a:ext cx="150" cy="112"/>
            </a:xfrm>
            <a:custGeom>
              <a:avLst/>
              <a:gdLst>
                <a:gd name="T0" fmla="*/ 17650 w 12"/>
                <a:gd name="T1" fmla="*/ 9607 h 9"/>
                <a:gd name="T2" fmla="*/ 17650 w 12"/>
                <a:gd name="T3" fmla="*/ 17348 h 9"/>
                <a:gd name="T4" fmla="*/ 17650 w 12"/>
                <a:gd name="T5" fmla="*/ 17348 h 9"/>
                <a:gd name="T6" fmla="*/ 9837 w 12"/>
                <a:gd name="T7" fmla="*/ 7740 h 9"/>
                <a:gd name="T8" fmla="*/ 0 w 12"/>
                <a:gd name="T9" fmla="*/ 0 h 9"/>
                <a:gd name="T10" fmla="*/ 11725 w 12"/>
                <a:gd name="T11" fmla="*/ 3870 h 9"/>
                <a:gd name="T12" fmla="*/ 23437 w 12"/>
                <a:gd name="T13" fmla="*/ 5724 h 9"/>
                <a:gd name="T14" fmla="*/ 23437 w 12"/>
                <a:gd name="T15" fmla="*/ 5724 h 9"/>
                <a:gd name="T16" fmla="*/ 17650 w 12"/>
                <a:gd name="T17" fmla="*/ 9607 h 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9"/>
                <a:gd name="T29" fmla="*/ 12 w 12"/>
                <a:gd name="T30" fmla="*/ 9 h 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9">
                  <a:moveTo>
                    <a:pt x="9" y="5"/>
                  </a:move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3" y="3"/>
                    <a:pt x="2" y="1"/>
                    <a:pt x="0" y="0"/>
                  </a:cubicBezTo>
                  <a:cubicBezTo>
                    <a:pt x="2" y="0"/>
                    <a:pt x="4" y="1"/>
                    <a:pt x="6" y="2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2" y="3"/>
                    <a:pt x="12" y="3"/>
                    <a:pt x="12" y="3"/>
                  </a:cubicBezTo>
                  <a:lnTo>
                    <a:pt x="9" y="5"/>
                  </a:lnTo>
                  <a:close/>
                </a:path>
              </a:pathLst>
            </a:custGeom>
            <a:solidFill>
              <a:srgbClr val="003F9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3864" name="Freeform 24"/>
            <p:cNvSpPr>
              <a:spLocks/>
            </p:cNvSpPr>
            <p:nvPr/>
          </p:nvSpPr>
          <p:spPr bwMode="auto">
            <a:xfrm>
              <a:off x="2249" y="2780"/>
              <a:ext cx="150" cy="113"/>
            </a:xfrm>
            <a:custGeom>
              <a:avLst/>
              <a:gdLst>
                <a:gd name="T0" fmla="*/ 15625 w 12"/>
                <a:gd name="T1" fmla="*/ 9931 h 9"/>
                <a:gd name="T2" fmla="*/ 15625 w 12"/>
                <a:gd name="T3" fmla="*/ 17816 h 9"/>
                <a:gd name="T4" fmla="*/ 15625 w 12"/>
                <a:gd name="T5" fmla="*/ 17816 h 9"/>
                <a:gd name="T6" fmla="*/ 7813 w 12"/>
                <a:gd name="T7" fmla="*/ 7885 h 9"/>
                <a:gd name="T8" fmla="*/ 0 w 12"/>
                <a:gd name="T9" fmla="*/ 0 h 9"/>
                <a:gd name="T10" fmla="*/ 11725 w 12"/>
                <a:gd name="T11" fmla="*/ 3942 h 9"/>
                <a:gd name="T12" fmla="*/ 23437 w 12"/>
                <a:gd name="T13" fmla="*/ 5989 h 9"/>
                <a:gd name="T14" fmla="*/ 23437 w 12"/>
                <a:gd name="T15" fmla="*/ 5989 h 9"/>
                <a:gd name="T16" fmla="*/ 15625 w 12"/>
                <a:gd name="T17" fmla="*/ 9931 h 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9"/>
                <a:gd name="T29" fmla="*/ 12 w 12"/>
                <a:gd name="T30" fmla="*/ 9 h 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9">
                  <a:moveTo>
                    <a:pt x="8" y="5"/>
                  </a:move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3"/>
                    <a:pt x="1" y="1"/>
                    <a:pt x="0" y="0"/>
                  </a:cubicBezTo>
                  <a:cubicBezTo>
                    <a:pt x="2" y="0"/>
                    <a:pt x="4" y="1"/>
                    <a:pt x="6" y="2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2" y="3"/>
                    <a:pt x="12" y="3"/>
                    <a:pt x="12" y="3"/>
                  </a:cubicBezTo>
                  <a:lnTo>
                    <a:pt x="8" y="5"/>
                  </a:lnTo>
                  <a:close/>
                </a:path>
              </a:pathLst>
            </a:custGeom>
            <a:solidFill>
              <a:srgbClr val="003F9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3865" name="Freeform 25"/>
            <p:cNvSpPr>
              <a:spLocks/>
            </p:cNvSpPr>
            <p:nvPr/>
          </p:nvSpPr>
          <p:spPr bwMode="auto">
            <a:xfrm>
              <a:off x="2036" y="2655"/>
              <a:ext cx="150" cy="112"/>
            </a:xfrm>
            <a:custGeom>
              <a:avLst/>
              <a:gdLst>
                <a:gd name="T0" fmla="*/ 15625 w 12"/>
                <a:gd name="T1" fmla="*/ 9607 h 9"/>
                <a:gd name="T2" fmla="*/ 15625 w 12"/>
                <a:gd name="T3" fmla="*/ 17348 h 9"/>
                <a:gd name="T4" fmla="*/ 15625 w 12"/>
                <a:gd name="T5" fmla="*/ 17348 h 9"/>
                <a:gd name="T6" fmla="*/ 7813 w 12"/>
                <a:gd name="T7" fmla="*/ 7740 h 9"/>
                <a:gd name="T8" fmla="*/ 0 w 12"/>
                <a:gd name="T9" fmla="*/ 0 h 9"/>
                <a:gd name="T10" fmla="*/ 11725 w 12"/>
                <a:gd name="T11" fmla="*/ 3870 h 9"/>
                <a:gd name="T12" fmla="*/ 23437 w 12"/>
                <a:gd name="T13" fmla="*/ 5724 h 9"/>
                <a:gd name="T14" fmla="*/ 23437 w 12"/>
                <a:gd name="T15" fmla="*/ 5724 h 9"/>
                <a:gd name="T16" fmla="*/ 15625 w 12"/>
                <a:gd name="T17" fmla="*/ 9607 h 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9"/>
                <a:gd name="T29" fmla="*/ 12 w 12"/>
                <a:gd name="T30" fmla="*/ 9 h 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9">
                  <a:moveTo>
                    <a:pt x="8" y="5"/>
                  </a:move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2"/>
                    <a:pt x="1" y="1"/>
                    <a:pt x="0" y="0"/>
                  </a:cubicBezTo>
                  <a:cubicBezTo>
                    <a:pt x="2" y="0"/>
                    <a:pt x="4" y="1"/>
                    <a:pt x="6" y="2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2" y="3"/>
                    <a:pt x="12" y="3"/>
                    <a:pt x="12" y="3"/>
                  </a:cubicBezTo>
                  <a:lnTo>
                    <a:pt x="8" y="5"/>
                  </a:lnTo>
                  <a:close/>
                </a:path>
              </a:pathLst>
            </a:custGeom>
            <a:solidFill>
              <a:srgbClr val="003F9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3866" name="Freeform 26"/>
            <p:cNvSpPr>
              <a:spLocks/>
            </p:cNvSpPr>
            <p:nvPr/>
          </p:nvSpPr>
          <p:spPr bwMode="auto">
            <a:xfrm>
              <a:off x="1811" y="2529"/>
              <a:ext cx="162" cy="113"/>
            </a:xfrm>
            <a:custGeom>
              <a:avLst/>
              <a:gdLst>
                <a:gd name="T0" fmla="*/ 17396 w 13"/>
                <a:gd name="T1" fmla="*/ 9931 h 9"/>
                <a:gd name="T2" fmla="*/ 17396 w 13"/>
                <a:gd name="T3" fmla="*/ 17816 h 9"/>
                <a:gd name="T4" fmla="*/ 17396 w 13"/>
                <a:gd name="T5" fmla="*/ 17816 h 9"/>
                <a:gd name="T6" fmla="*/ 9633 w 13"/>
                <a:gd name="T7" fmla="*/ 7885 h 9"/>
                <a:gd name="T8" fmla="*/ 0 w 13"/>
                <a:gd name="T9" fmla="*/ 0 h 9"/>
                <a:gd name="T10" fmla="*/ 11652 w 13"/>
                <a:gd name="T11" fmla="*/ 3942 h 9"/>
                <a:gd name="T12" fmla="*/ 25160 w 13"/>
                <a:gd name="T13" fmla="*/ 5989 h 9"/>
                <a:gd name="T14" fmla="*/ 25160 w 13"/>
                <a:gd name="T15" fmla="*/ 5989 h 9"/>
                <a:gd name="T16" fmla="*/ 17396 w 13"/>
                <a:gd name="T17" fmla="*/ 9931 h 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"/>
                <a:gd name="T28" fmla="*/ 0 h 9"/>
                <a:gd name="T29" fmla="*/ 13 w 13"/>
                <a:gd name="T30" fmla="*/ 9 h 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" h="9">
                  <a:moveTo>
                    <a:pt x="9" y="5"/>
                  </a:move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4" y="2"/>
                    <a:pt x="2" y="1"/>
                    <a:pt x="0" y="0"/>
                  </a:cubicBezTo>
                  <a:cubicBezTo>
                    <a:pt x="2" y="0"/>
                    <a:pt x="4" y="1"/>
                    <a:pt x="6" y="2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lnTo>
                    <a:pt x="9" y="5"/>
                  </a:lnTo>
                  <a:close/>
                </a:path>
              </a:pathLst>
            </a:custGeom>
            <a:solidFill>
              <a:srgbClr val="003F9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3867" name="Freeform 27"/>
            <p:cNvSpPr>
              <a:spLocks/>
            </p:cNvSpPr>
            <p:nvPr/>
          </p:nvSpPr>
          <p:spPr bwMode="auto">
            <a:xfrm>
              <a:off x="1598" y="2404"/>
              <a:ext cx="162" cy="112"/>
            </a:xfrm>
            <a:custGeom>
              <a:avLst/>
              <a:gdLst>
                <a:gd name="T0" fmla="*/ 17396 w 13"/>
                <a:gd name="T1" fmla="*/ 9607 h 9"/>
                <a:gd name="T2" fmla="*/ 17396 w 13"/>
                <a:gd name="T3" fmla="*/ 17348 h 9"/>
                <a:gd name="T4" fmla="*/ 17396 w 13"/>
                <a:gd name="T5" fmla="*/ 17348 h 9"/>
                <a:gd name="T6" fmla="*/ 9633 w 13"/>
                <a:gd name="T7" fmla="*/ 7740 h 9"/>
                <a:gd name="T8" fmla="*/ 0 w 13"/>
                <a:gd name="T9" fmla="*/ 0 h 9"/>
                <a:gd name="T10" fmla="*/ 11652 w 13"/>
                <a:gd name="T11" fmla="*/ 3870 h 9"/>
                <a:gd name="T12" fmla="*/ 23291 w 13"/>
                <a:gd name="T13" fmla="*/ 3870 h 9"/>
                <a:gd name="T14" fmla="*/ 25160 w 13"/>
                <a:gd name="T15" fmla="*/ 5724 h 9"/>
                <a:gd name="T16" fmla="*/ 17396 w 13"/>
                <a:gd name="T17" fmla="*/ 9607 h 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"/>
                <a:gd name="T28" fmla="*/ 0 h 9"/>
                <a:gd name="T29" fmla="*/ 13 w 13"/>
                <a:gd name="T30" fmla="*/ 9 h 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" h="9">
                  <a:moveTo>
                    <a:pt x="9" y="5"/>
                  </a:move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3" y="2"/>
                    <a:pt x="2" y="1"/>
                    <a:pt x="0" y="0"/>
                  </a:cubicBezTo>
                  <a:cubicBezTo>
                    <a:pt x="2" y="0"/>
                    <a:pt x="4" y="1"/>
                    <a:pt x="6" y="2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3"/>
                    <a:pt x="13" y="3"/>
                    <a:pt x="13" y="3"/>
                  </a:cubicBezTo>
                  <a:lnTo>
                    <a:pt x="9" y="5"/>
                  </a:lnTo>
                  <a:close/>
                </a:path>
              </a:pathLst>
            </a:custGeom>
            <a:solidFill>
              <a:srgbClr val="003F9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33812" name="Rectangle 28"/>
          <p:cNvSpPr>
            <a:spLocks noChangeArrowheads="1"/>
          </p:cNvSpPr>
          <p:nvPr/>
        </p:nvSpPr>
        <p:spPr bwMode="auto">
          <a:xfrm>
            <a:off x="7096125" y="5994400"/>
            <a:ext cx="125457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Atvinnuleysi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3813" name="Rectangle 30"/>
          <p:cNvSpPr>
            <a:spLocks noChangeArrowheads="1"/>
          </p:cNvSpPr>
          <p:nvPr/>
        </p:nvSpPr>
        <p:spPr bwMode="auto">
          <a:xfrm>
            <a:off x="1146175" y="6002338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0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3814" name="Rectangle 31"/>
          <p:cNvSpPr>
            <a:spLocks noChangeArrowheads="1"/>
          </p:cNvSpPr>
          <p:nvPr/>
        </p:nvSpPr>
        <p:spPr bwMode="auto">
          <a:xfrm>
            <a:off x="4019550" y="6002338"/>
            <a:ext cx="705321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Eðlilegt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3815" name="Rectangle 32"/>
          <p:cNvSpPr>
            <a:spLocks noChangeArrowheads="1"/>
          </p:cNvSpPr>
          <p:nvPr/>
        </p:nvSpPr>
        <p:spPr bwMode="auto">
          <a:xfrm>
            <a:off x="3994150" y="6265863"/>
            <a:ext cx="114005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atvinnuleysi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3816" name="Rectangle 33"/>
          <p:cNvSpPr>
            <a:spLocks noChangeArrowheads="1"/>
          </p:cNvSpPr>
          <p:nvPr/>
        </p:nvSpPr>
        <p:spPr bwMode="auto">
          <a:xfrm>
            <a:off x="152400" y="1827213"/>
            <a:ext cx="1006301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Verðbólga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3817" name="Rectangle 35"/>
          <p:cNvSpPr>
            <a:spLocks noChangeArrowheads="1"/>
          </p:cNvSpPr>
          <p:nvPr/>
        </p:nvSpPr>
        <p:spPr bwMode="auto">
          <a:xfrm>
            <a:off x="4956175" y="2071688"/>
            <a:ext cx="1382943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Phillips-kúrfan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3818" name="Rectangle 36"/>
          <p:cNvSpPr>
            <a:spLocks noChangeArrowheads="1"/>
          </p:cNvSpPr>
          <p:nvPr/>
        </p:nvSpPr>
        <p:spPr bwMode="auto">
          <a:xfrm>
            <a:off x="4752975" y="2335213"/>
            <a:ext cx="128881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     til lengdar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2655888" y="2346325"/>
            <a:ext cx="5586412" cy="2190750"/>
            <a:chOff x="1673" y="1478"/>
            <a:chExt cx="3519" cy="1380"/>
          </a:xfrm>
        </p:grpSpPr>
        <p:sp>
          <p:nvSpPr>
            <p:cNvPr id="33856" name="Line 38"/>
            <p:cNvSpPr>
              <a:spLocks noChangeShapeType="1"/>
            </p:cNvSpPr>
            <p:nvPr/>
          </p:nvSpPr>
          <p:spPr bwMode="auto">
            <a:xfrm>
              <a:off x="1673" y="1478"/>
              <a:ext cx="2517" cy="1368"/>
            </a:xfrm>
            <a:prstGeom prst="line">
              <a:avLst/>
            </a:prstGeom>
            <a:noFill/>
            <a:ln w="60325">
              <a:solidFill>
                <a:srgbClr val="AD0D1B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grpSp>
          <p:nvGrpSpPr>
            <p:cNvPr id="33857" name="Group 39"/>
            <p:cNvGrpSpPr>
              <a:grpSpLocks/>
            </p:cNvGrpSpPr>
            <p:nvPr/>
          </p:nvGrpSpPr>
          <p:grpSpPr bwMode="auto">
            <a:xfrm>
              <a:off x="3828" y="2360"/>
              <a:ext cx="1364" cy="498"/>
              <a:chOff x="3828" y="2360"/>
              <a:chExt cx="1364" cy="498"/>
            </a:xfrm>
          </p:grpSpPr>
          <p:sp>
            <p:nvSpPr>
              <p:cNvPr id="33858" name="Rectangle 40"/>
              <p:cNvSpPr>
                <a:spLocks noChangeArrowheads="1"/>
              </p:cNvSpPr>
              <p:nvPr/>
            </p:nvSpPr>
            <p:spPr bwMode="auto">
              <a:xfrm>
                <a:off x="3828" y="2360"/>
                <a:ext cx="1360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70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   Phillips-kúrfan í bráð</a:t>
                </a:r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33859" name="Rectangle 41"/>
              <p:cNvSpPr>
                <a:spLocks noChangeArrowheads="1"/>
              </p:cNvSpPr>
              <p:nvPr/>
            </p:nvSpPr>
            <p:spPr bwMode="auto">
              <a:xfrm>
                <a:off x="3961" y="2526"/>
                <a:ext cx="1231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70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með mikla verðbólgu</a:t>
                </a:r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33860" name="Rectangle 42"/>
              <p:cNvSpPr>
                <a:spLocks noChangeArrowheads="1"/>
              </p:cNvSpPr>
              <p:nvPr/>
            </p:nvSpPr>
            <p:spPr bwMode="auto">
              <a:xfrm>
                <a:off x="4285" y="2693"/>
                <a:ext cx="587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70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Í vændum</a:t>
                </a:r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p:grpSp>
      </p:grpSp>
      <p:grpSp>
        <p:nvGrpSpPr>
          <p:cNvPr id="33820" name="Group 43"/>
          <p:cNvGrpSpPr>
            <a:grpSpLocks/>
          </p:cNvGrpSpPr>
          <p:nvPr/>
        </p:nvGrpSpPr>
        <p:grpSpPr bwMode="auto">
          <a:xfrm>
            <a:off x="1622425" y="3282950"/>
            <a:ext cx="5707063" cy="2486025"/>
            <a:chOff x="1022" y="2068"/>
            <a:chExt cx="3595" cy="1566"/>
          </a:xfrm>
        </p:grpSpPr>
        <p:sp>
          <p:nvSpPr>
            <p:cNvPr id="33852" name="Line 44"/>
            <p:cNvSpPr>
              <a:spLocks noChangeShapeType="1"/>
            </p:cNvSpPr>
            <p:nvPr/>
          </p:nvSpPr>
          <p:spPr bwMode="auto">
            <a:xfrm>
              <a:off x="1022" y="2068"/>
              <a:ext cx="2642" cy="1544"/>
            </a:xfrm>
            <a:prstGeom prst="line">
              <a:avLst/>
            </a:prstGeom>
            <a:noFill/>
            <a:ln w="60325">
              <a:solidFill>
                <a:srgbClr val="003F95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3853" name="Rectangle 45"/>
            <p:cNvSpPr>
              <a:spLocks noChangeArrowheads="1"/>
            </p:cNvSpPr>
            <p:nvPr/>
          </p:nvSpPr>
          <p:spPr bwMode="auto">
            <a:xfrm>
              <a:off x="3288" y="3137"/>
              <a:ext cx="1329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7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  Phillips-kúrfan í bráð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3854" name="Rectangle 46"/>
            <p:cNvSpPr>
              <a:spLocks noChangeArrowheads="1"/>
            </p:cNvSpPr>
            <p:nvPr/>
          </p:nvSpPr>
          <p:spPr bwMode="auto">
            <a:xfrm>
              <a:off x="3450" y="3303"/>
              <a:ext cx="1129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7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með litla verðbólgu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3855" name="Rectangle 47"/>
            <p:cNvSpPr>
              <a:spLocks noChangeArrowheads="1"/>
            </p:cNvSpPr>
            <p:nvPr/>
          </p:nvSpPr>
          <p:spPr bwMode="auto">
            <a:xfrm>
              <a:off x="3749" y="3469"/>
              <a:ext cx="581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7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í vændum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6" name="Group 48"/>
          <p:cNvGrpSpPr>
            <a:grpSpLocks/>
          </p:cNvGrpSpPr>
          <p:nvPr/>
        </p:nvGrpSpPr>
        <p:grpSpPr bwMode="auto">
          <a:xfrm>
            <a:off x="1462088" y="4578350"/>
            <a:ext cx="3162565" cy="1314450"/>
            <a:chOff x="921" y="2884"/>
            <a:chExt cx="1887" cy="828"/>
          </a:xfrm>
        </p:grpSpPr>
        <p:sp>
          <p:nvSpPr>
            <p:cNvPr id="33847" name="Rectangle 49"/>
            <p:cNvSpPr>
              <a:spLocks noChangeArrowheads="1"/>
            </p:cNvSpPr>
            <p:nvPr/>
          </p:nvSpPr>
          <p:spPr bwMode="auto">
            <a:xfrm>
              <a:off x="921" y="3210"/>
              <a:ext cx="1856" cy="502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3848" name="Line 50"/>
            <p:cNvSpPr>
              <a:spLocks noChangeShapeType="1"/>
            </p:cNvSpPr>
            <p:nvPr/>
          </p:nvSpPr>
          <p:spPr bwMode="auto">
            <a:xfrm flipV="1">
              <a:off x="1635" y="2884"/>
              <a:ext cx="614" cy="276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3849" name="Rectangle 51"/>
            <p:cNvSpPr>
              <a:spLocks noChangeArrowheads="1"/>
            </p:cNvSpPr>
            <p:nvPr/>
          </p:nvSpPr>
          <p:spPr bwMode="auto">
            <a:xfrm>
              <a:off x="948" y="3208"/>
              <a:ext cx="1693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7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1. Aukning heildareftirspurnar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3850" name="Rectangle 52"/>
            <p:cNvSpPr>
              <a:spLocks noChangeArrowheads="1"/>
            </p:cNvSpPr>
            <p:nvPr/>
          </p:nvSpPr>
          <p:spPr bwMode="auto">
            <a:xfrm>
              <a:off x="948" y="3374"/>
              <a:ext cx="1860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7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færir hagkerfið upp eftir Phillips- </a:t>
              </a:r>
            </a:p>
          </p:txBody>
        </p:sp>
        <p:sp>
          <p:nvSpPr>
            <p:cNvPr id="33851" name="Rectangle 53"/>
            <p:cNvSpPr>
              <a:spLocks noChangeArrowheads="1"/>
            </p:cNvSpPr>
            <p:nvPr/>
          </p:nvSpPr>
          <p:spPr bwMode="auto">
            <a:xfrm>
              <a:off x="948" y="3540"/>
              <a:ext cx="1491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7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kúrfunni í bráð úr A í B, . . . 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7" name="Group 54"/>
          <p:cNvGrpSpPr>
            <a:grpSpLocks/>
          </p:cNvGrpSpPr>
          <p:nvPr/>
        </p:nvGrpSpPr>
        <p:grpSpPr bwMode="auto">
          <a:xfrm>
            <a:off x="1482725" y="1190625"/>
            <a:ext cx="5038309" cy="2073275"/>
            <a:chOff x="934" y="750"/>
            <a:chExt cx="2185" cy="1306"/>
          </a:xfrm>
        </p:grpSpPr>
        <p:sp>
          <p:nvSpPr>
            <p:cNvPr id="33841" name="Rectangle 55"/>
            <p:cNvSpPr>
              <a:spLocks noChangeArrowheads="1"/>
            </p:cNvSpPr>
            <p:nvPr/>
          </p:nvSpPr>
          <p:spPr bwMode="auto">
            <a:xfrm>
              <a:off x="934" y="750"/>
              <a:ext cx="2185" cy="515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grpSp>
          <p:nvGrpSpPr>
            <p:cNvPr id="33842" name="Group 56"/>
            <p:cNvGrpSpPr>
              <a:grpSpLocks/>
            </p:cNvGrpSpPr>
            <p:nvPr/>
          </p:nvGrpSpPr>
          <p:grpSpPr bwMode="auto">
            <a:xfrm>
              <a:off x="968" y="761"/>
              <a:ext cx="2045" cy="1295"/>
              <a:chOff x="968" y="761"/>
              <a:chExt cx="2045" cy="1295"/>
            </a:xfrm>
          </p:grpSpPr>
          <p:sp>
            <p:nvSpPr>
              <p:cNvPr id="33843" name="Line 57"/>
              <p:cNvSpPr>
                <a:spLocks noChangeShapeType="1"/>
              </p:cNvSpPr>
              <p:nvPr/>
            </p:nvSpPr>
            <p:spPr bwMode="auto">
              <a:xfrm flipH="1" flipV="1">
                <a:off x="1272" y="1328"/>
                <a:ext cx="401" cy="728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33844" name="Rectangle 58"/>
              <p:cNvSpPr>
                <a:spLocks noChangeArrowheads="1"/>
              </p:cNvSpPr>
              <p:nvPr/>
            </p:nvSpPr>
            <p:spPr bwMode="auto">
              <a:xfrm>
                <a:off x="968" y="761"/>
                <a:ext cx="2045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70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2. . . . en verðbólga í vændum eltir verðbólgu í raun </a:t>
                </a:r>
              </a:p>
            </p:txBody>
          </p:sp>
          <p:sp>
            <p:nvSpPr>
              <p:cNvPr id="33845" name="Rectangle 59"/>
              <p:cNvSpPr>
                <a:spLocks noChangeArrowheads="1"/>
              </p:cNvSpPr>
              <p:nvPr/>
            </p:nvSpPr>
            <p:spPr bwMode="auto">
              <a:xfrm>
                <a:off x="968" y="928"/>
                <a:ext cx="1965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70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til lengdar svo að Phillips-kúrfan í bráð hliðrast </a:t>
                </a:r>
              </a:p>
            </p:txBody>
          </p:sp>
          <p:sp>
            <p:nvSpPr>
              <p:cNvPr id="33846" name="Rectangle 60"/>
              <p:cNvSpPr>
                <a:spLocks noChangeArrowheads="1"/>
              </p:cNvSpPr>
              <p:nvPr/>
            </p:nvSpPr>
            <p:spPr bwMode="auto">
              <a:xfrm>
                <a:off x="968" y="1094"/>
                <a:ext cx="1769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70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til hægri upp eftir langtímakúrfunni úr B í C.</a:t>
                </a:r>
              </a:p>
            </p:txBody>
          </p:sp>
        </p:grpSp>
      </p:grpSp>
      <p:grpSp>
        <p:nvGrpSpPr>
          <p:cNvPr id="9" name="Group 61"/>
          <p:cNvGrpSpPr>
            <a:grpSpLocks/>
          </p:cNvGrpSpPr>
          <p:nvPr/>
        </p:nvGrpSpPr>
        <p:grpSpPr bwMode="auto">
          <a:xfrm>
            <a:off x="2238375" y="3422650"/>
            <a:ext cx="2195513" cy="3175"/>
            <a:chOff x="1410" y="2156"/>
            <a:chExt cx="1383" cy="2"/>
          </a:xfrm>
        </p:grpSpPr>
        <p:sp>
          <p:nvSpPr>
            <p:cNvPr id="33833" name="Line 62"/>
            <p:cNvSpPr>
              <a:spLocks noChangeShapeType="1"/>
            </p:cNvSpPr>
            <p:nvPr/>
          </p:nvSpPr>
          <p:spPr bwMode="auto">
            <a:xfrm>
              <a:off x="1410" y="2156"/>
              <a:ext cx="141" cy="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3834" name="Line 63"/>
            <p:cNvSpPr>
              <a:spLocks noChangeShapeType="1"/>
            </p:cNvSpPr>
            <p:nvPr/>
          </p:nvSpPr>
          <p:spPr bwMode="auto">
            <a:xfrm>
              <a:off x="1592" y="2156"/>
              <a:ext cx="141" cy="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3835" name="Line 64"/>
            <p:cNvSpPr>
              <a:spLocks noChangeShapeType="1"/>
            </p:cNvSpPr>
            <p:nvPr/>
          </p:nvSpPr>
          <p:spPr bwMode="auto">
            <a:xfrm>
              <a:off x="1782" y="2156"/>
              <a:ext cx="141" cy="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3836" name="Line 65"/>
            <p:cNvSpPr>
              <a:spLocks noChangeShapeType="1"/>
            </p:cNvSpPr>
            <p:nvPr/>
          </p:nvSpPr>
          <p:spPr bwMode="auto">
            <a:xfrm>
              <a:off x="1956" y="2156"/>
              <a:ext cx="141" cy="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3837" name="Line 66"/>
            <p:cNvSpPr>
              <a:spLocks noChangeShapeType="1"/>
            </p:cNvSpPr>
            <p:nvPr/>
          </p:nvSpPr>
          <p:spPr bwMode="auto">
            <a:xfrm>
              <a:off x="2130" y="2156"/>
              <a:ext cx="141" cy="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3838" name="Line 67"/>
            <p:cNvSpPr>
              <a:spLocks noChangeShapeType="1"/>
            </p:cNvSpPr>
            <p:nvPr/>
          </p:nvSpPr>
          <p:spPr bwMode="auto">
            <a:xfrm>
              <a:off x="2304" y="2156"/>
              <a:ext cx="141" cy="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3839" name="Line 68"/>
            <p:cNvSpPr>
              <a:spLocks noChangeShapeType="1"/>
            </p:cNvSpPr>
            <p:nvPr/>
          </p:nvSpPr>
          <p:spPr bwMode="auto">
            <a:xfrm>
              <a:off x="2478" y="2156"/>
              <a:ext cx="141" cy="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3840" name="Line 69"/>
            <p:cNvSpPr>
              <a:spLocks noChangeShapeType="1"/>
            </p:cNvSpPr>
            <p:nvPr/>
          </p:nvSpPr>
          <p:spPr bwMode="auto">
            <a:xfrm>
              <a:off x="2652" y="2156"/>
              <a:ext cx="141" cy="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0" name="Group 70"/>
          <p:cNvGrpSpPr>
            <a:grpSpLocks/>
          </p:cNvGrpSpPr>
          <p:nvPr/>
        </p:nvGrpSpPr>
        <p:grpSpPr bwMode="auto">
          <a:xfrm>
            <a:off x="4597400" y="3179763"/>
            <a:ext cx="292100" cy="312737"/>
            <a:chOff x="2896" y="2003"/>
            <a:chExt cx="184" cy="197"/>
          </a:xfrm>
        </p:grpSpPr>
        <p:sp>
          <p:nvSpPr>
            <p:cNvPr id="33831" name="Oval 71"/>
            <p:cNvSpPr>
              <a:spLocks noChangeArrowheads="1"/>
            </p:cNvSpPr>
            <p:nvPr/>
          </p:nvSpPr>
          <p:spPr bwMode="auto">
            <a:xfrm>
              <a:off x="2896" y="2114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3832" name="Rectangle 72"/>
            <p:cNvSpPr>
              <a:spLocks noChangeArrowheads="1"/>
            </p:cNvSpPr>
            <p:nvPr/>
          </p:nvSpPr>
          <p:spPr bwMode="auto">
            <a:xfrm>
              <a:off x="3002" y="2003"/>
              <a:ext cx="78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7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C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1" name="Group 73"/>
          <p:cNvGrpSpPr>
            <a:grpSpLocks/>
          </p:cNvGrpSpPr>
          <p:nvPr/>
        </p:nvGrpSpPr>
        <p:grpSpPr bwMode="auto">
          <a:xfrm>
            <a:off x="1812927" y="3298825"/>
            <a:ext cx="401638" cy="261938"/>
            <a:chOff x="1142" y="2078"/>
            <a:chExt cx="253" cy="165"/>
          </a:xfrm>
        </p:grpSpPr>
        <p:sp>
          <p:nvSpPr>
            <p:cNvPr id="33829" name="Oval 74"/>
            <p:cNvSpPr>
              <a:spLocks noChangeArrowheads="1"/>
            </p:cNvSpPr>
            <p:nvPr/>
          </p:nvSpPr>
          <p:spPr bwMode="auto">
            <a:xfrm>
              <a:off x="1142" y="2114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3830" name="Rectangle 75"/>
            <p:cNvSpPr>
              <a:spLocks noChangeArrowheads="1"/>
            </p:cNvSpPr>
            <p:nvPr/>
          </p:nvSpPr>
          <p:spPr bwMode="auto">
            <a:xfrm>
              <a:off x="1311" y="2078"/>
              <a:ext cx="84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7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B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2" name="Group 76"/>
          <p:cNvGrpSpPr>
            <a:grpSpLocks/>
          </p:cNvGrpSpPr>
          <p:nvPr/>
        </p:nvGrpSpPr>
        <p:grpSpPr bwMode="auto">
          <a:xfrm>
            <a:off x="4597393" y="4808538"/>
            <a:ext cx="304800" cy="338137"/>
            <a:chOff x="2896" y="3029"/>
            <a:chExt cx="192" cy="213"/>
          </a:xfrm>
        </p:grpSpPr>
        <p:sp>
          <p:nvSpPr>
            <p:cNvPr id="33827" name="Oval 77"/>
            <p:cNvSpPr>
              <a:spLocks noChangeArrowheads="1"/>
            </p:cNvSpPr>
            <p:nvPr/>
          </p:nvSpPr>
          <p:spPr bwMode="auto">
            <a:xfrm>
              <a:off x="2896" y="3156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3828" name="Rectangle 78"/>
            <p:cNvSpPr>
              <a:spLocks noChangeArrowheads="1"/>
            </p:cNvSpPr>
            <p:nvPr/>
          </p:nvSpPr>
          <p:spPr bwMode="auto">
            <a:xfrm>
              <a:off x="3002" y="3029"/>
              <a:ext cx="86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7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A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65919"/>
            <a:ext cx="9143999" cy="7588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Kenningin um eðlilegt atvinnuleysi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9022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Char char=""/>
              <a:defRPr/>
            </a:pP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Kenningin um að atvinnuleysi leiti að lokum sjálfkrafa í eðlilegt horf óháð verðbólgunni er kölluð </a:t>
            </a:r>
            <a:r>
              <a:rPr lang="is-IS" sz="2800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kenningin um eðlilegt atvinnuleysi (e. </a:t>
            </a:r>
            <a:r>
              <a:rPr lang="is-IS" sz="2800" dirty="0" err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natural-rate</a:t>
            </a:r>
            <a:r>
              <a:rPr lang="is-IS" sz="2800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2800" dirty="0" err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hypothesis</a:t>
            </a:r>
            <a:r>
              <a:rPr lang="is-IS" sz="2800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pPr marL="548640" lvl="1" indent="-27432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"/>
              <a:buChar char=""/>
              <a:defRPr/>
            </a:pPr>
            <a:r>
              <a:rPr lang="is-IS" sz="2300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23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Einnig kallað </a:t>
            </a:r>
            <a:r>
              <a:rPr lang="is-IS" sz="2300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náttúrlegt atvinnuleysi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Char char=""/>
              <a:defRPr/>
            </a:pP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Kenningin virðist eiga við rök að styðjast af reynslunni að dæma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Char char=""/>
              <a:defRPr/>
            </a:pP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Því gætir yfirleitt engrar tilhneigingar í Bandaríkjunum eða Evrópu til meira eða minna atvinnuleysis með tímanum að óbreyttu ástandi á vinnumarkaði</a:t>
            </a:r>
          </a:p>
          <a:p>
            <a:pPr marL="548640" lvl="1" indent="-27432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"/>
              <a:buChar char=""/>
              <a:defRPr/>
            </a:pPr>
            <a:r>
              <a:rPr lang="is-IS" sz="2300" dirty="0">
                <a:latin typeface="Cambria" panose="02040503050406030204" pitchFamily="18" charset="0"/>
                <a:ea typeface="Cambria" panose="02040503050406030204" pitchFamily="18" charset="0"/>
              </a:rPr>
              <a:t> Engin leitni í atvinnuleysi, hvorki upp á við né niður á við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bldLvl="2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381000"/>
            <a:ext cx="8856984" cy="1143000"/>
          </a:xfrm>
        </p:spPr>
        <p:txBody>
          <a:bodyPr/>
          <a:lstStyle/>
          <a:p>
            <a:r>
              <a:rPr lang="is-I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Atvinnuleysi í nokkrum Evrópulöndum 1969-2019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nard MT Condensed" panose="02050806060905020404" pitchFamily="18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0AA466E-FED1-4B76-9F09-E65BEC3DA156}"/>
              </a:ext>
            </a:extLst>
          </p:cNvPr>
          <p:cNvSpPr/>
          <p:nvPr/>
        </p:nvSpPr>
        <p:spPr bwMode="auto">
          <a:xfrm>
            <a:off x="8303641" y="4437112"/>
            <a:ext cx="169603" cy="18709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s-IS" sz="20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6FE8200-AF42-4697-856B-D41305EF133A}"/>
              </a:ext>
            </a:extLst>
          </p:cNvPr>
          <p:cNvCxnSpPr>
            <a:cxnSpLocks/>
          </p:cNvCxnSpPr>
          <p:nvPr/>
        </p:nvCxnSpPr>
        <p:spPr bwMode="auto">
          <a:xfrm flipH="1">
            <a:off x="8458200" y="2420888"/>
            <a:ext cx="218256" cy="20162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aphicFrame>
        <p:nvGraphicFramePr>
          <p:cNvPr id="17" name="Content Placeholder 16">
            <a:extLst>
              <a:ext uri="{FF2B5EF4-FFF2-40B4-BE49-F238E27FC236}">
                <a16:creationId xmlns:a16="http://schemas.microsoft.com/office/drawing/2014/main" id="{CC39011E-FC7F-400F-887A-82AECFDC746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D151849E-208A-4C85-B232-0CD51F1822A8}"/>
              </a:ext>
            </a:extLst>
          </p:cNvPr>
          <p:cNvSpPr txBox="1"/>
          <p:nvPr/>
        </p:nvSpPr>
        <p:spPr>
          <a:xfrm rot="21249026">
            <a:off x="5834025" y="1571555"/>
            <a:ext cx="3161445" cy="89255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is-IS" sz="2800" i="0" dirty="0">
                <a:latin typeface="Cambria" panose="02040503050406030204" pitchFamily="18" charset="0"/>
                <a:ea typeface="Cambria" panose="02040503050406030204" pitchFamily="18" charset="0"/>
              </a:rPr>
              <a:t>Ísland 2020: 7,8%</a:t>
            </a:r>
          </a:p>
          <a:p>
            <a:pPr algn="r"/>
            <a:r>
              <a:rPr lang="is-IS" i="0" dirty="0">
                <a:latin typeface="Cambria" panose="02040503050406030204" pitchFamily="18" charset="0"/>
                <a:ea typeface="Cambria" panose="02040503050406030204" pitchFamily="18" charset="0"/>
              </a:rPr>
              <a:t>(spá OECD)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E0A4248-8191-46DE-BEDE-45614FC54A1C}"/>
              </a:ext>
            </a:extLst>
          </p:cNvPr>
          <p:cNvSpPr txBox="1"/>
          <p:nvPr/>
        </p:nvSpPr>
        <p:spPr>
          <a:xfrm>
            <a:off x="6238782" y="2816486"/>
            <a:ext cx="8883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i="0" dirty="0">
                <a:latin typeface="Cambria" panose="02040503050406030204" pitchFamily="18" charset="0"/>
                <a:ea typeface="Cambria" panose="02040503050406030204" pitchFamily="18" charset="0"/>
              </a:rPr>
              <a:t>Spánn</a:t>
            </a:r>
            <a:endParaRPr lang="en-US" i="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5A47CAB-EF5F-4969-9A57-4C79336E19C4}"/>
              </a:ext>
            </a:extLst>
          </p:cNvPr>
          <p:cNvSpPr txBox="1"/>
          <p:nvPr/>
        </p:nvSpPr>
        <p:spPr>
          <a:xfrm>
            <a:off x="6876256" y="3429000"/>
            <a:ext cx="8518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i="0" dirty="0">
                <a:latin typeface="Cambria" panose="02040503050406030204" pitchFamily="18" charset="0"/>
                <a:ea typeface="Cambria" panose="02040503050406030204" pitchFamily="18" charset="0"/>
              </a:rPr>
              <a:t>Írland</a:t>
            </a:r>
            <a:endParaRPr lang="en-US" i="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D93C60E-FA1E-475B-9DBB-1255544D0345}"/>
              </a:ext>
            </a:extLst>
          </p:cNvPr>
          <p:cNvSpPr txBox="1"/>
          <p:nvPr/>
        </p:nvSpPr>
        <p:spPr>
          <a:xfrm>
            <a:off x="7657342" y="4026947"/>
            <a:ext cx="12925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i="0" dirty="0">
                <a:latin typeface="Cambria" panose="02040503050406030204" pitchFamily="18" charset="0"/>
                <a:ea typeface="Cambria" panose="02040503050406030204" pitchFamily="18" charset="0"/>
              </a:rPr>
              <a:t>Frakkland</a:t>
            </a:r>
            <a:endParaRPr lang="en-US" i="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9F63C1B-C968-41F1-9884-5E0EED19DCAC}"/>
              </a:ext>
            </a:extLst>
          </p:cNvPr>
          <p:cNvSpPr txBox="1"/>
          <p:nvPr/>
        </p:nvSpPr>
        <p:spPr>
          <a:xfrm rot="21382749">
            <a:off x="237262" y="1049880"/>
            <a:ext cx="3098482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s-IS" dirty="0"/>
              <a:t>Höfum séð þetta áður</a:t>
            </a:r>
          </a:p>
        </p:txBody>
      </p:sp>
    </p:spTree>
    <p:extLst>
      <p:ext uri="{BB962C8B-B14F-4D97-AF65-F5344CB8AC3E}">
        <p14:creationId xmlns:p14="http://schemas.microsoft.com/office/powerpoint/2010/main" val="1524203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8" grpId="0" animBg="1"/>
      <p:bldP spid="1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99392"/>
            <a:ext cx="9108504" cy="12192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Kenningin um eðlilegt atvinnuleysi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buClr>
                <a:srgbClr val="C00000"/>
              </a:buClr>
              <a:buSzPct val="100000"/>
            </a:pP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Phillips-kúrfan fannst fyrst á Bretlandi í hagtölum sem náðu 100 ár aftur í tímann</a:t>
            </a:r>
          </a:p>
          <a:p>
            <a:pPr eaLnBrk="1" hangingPunct="1">
              <a:buClr>
                <a:srgbClr val="C00000"/>
              </a:buClr>
              <a:buSzPct val="100000"/>
            </a:pP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Hún var stöðug að sjá þar og í Bandaríkjunum 1960-1970</a:t>
            </a:r>
          </a:p>
          <a:p>
            <a:pPr eaLnBrk="1" hangingPunct="1">
              <a:buClr>
                <a:srgbClr val="C00000"/>
              </a:buClr>
              <a:buSzPct val="100000"/>
            </a:pP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Hún tók að riða til falls í báðum löndum og annars staðar 1970-1980</a:t>
            </a:r>
          </a:p>
          <a:p>
            <a:pPr eaLnBrk="1" hangingPunct="1">
              <a:buClr>
                <a:srgbClr val="C00000"/>
              </a:buClr>
              <a:buSzPct val="100000"/>
            </a:pP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Árin 1970-1990 fór vaxandi atvinnuleysi saman við aukna verðbólgu víða um heim</a:t>
            </a:r>
          </a:p>
          <a:p>
            <a:pPr lvl="1" eaLnBrk="1" hangingPunct="1">
              <a:buClr>
                <a:srgbClr val="FFC000"/>
              </a:buClr>
            </a:pPr>
            <a:r>
              <a:rPr lang="is-IS" sz="2400" dirty="0">
                <a:latin typeface="Cambria" panose="02040503050406030204" pitchFamily="18" charset="0"/>
                <a:ea typeface="Cambria" panose="02040503050406030204" pitchFamily="18" charset="0"/>
              </a:rPr>
              <a:t>Var Phillips-kúrfan dauð?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bldLvl="2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narrow aqua button bckgrd"/>
          <p:cNvPicPr>
            <a:picLocks noChangeAspect="1" noChangeArrowheads="1"/>
          </p:cNvPicPr>
          <p:nvPr/>
        </p:nvPicPr>
        <p:blipFill>
          <a:blip r:embed="rId3" cstate="print"/>
          <a:srcRect r="168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50800"/>
            <a:ext cx="8229600" cy="68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s-IS" sz="3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Bandaríkin: Phillips-kúrfan 1960-1970</a:t>
            </a:r>
          </a:p>
        </p:txBody>
      </p:sp>
      <p:sp>
        <p:nvSpPr>
          <p:cNvPr id="37892" name="Rectangle 5"/>
          <p:cNvSpPr>
            <a:spLocks noChangeArrowheads="1"/>
          </p:cNvSpPr>
          <p:nvPr/>
        </p:nvSpPr>
        <p:spPr bwMode="auto">
          <a:xfrm>
            <a:off x="2271713" y="1292225"/>
            <a:ext cx="5889625" cy="4737100"/>
          </a:xfrm>
          <a:prstGeom prst="rect">
            <a:avLst/>
          </a:prstGeom>
          <a:solidFill>
            <a:srgbClr val="F3F6F9"/>
          </a:solidFill>
          <a:ln w="209550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893" name="Rectangle 6"/>
          <p:cNvSpPr>
            <a:spLocks noChangeArrowheads="1"/>
          </p:cNvSpPr>
          <p:nvPr/>
        </p:nvSpPr>
        <p:spPr bwMode="auto">
          <a:xfrm>
            <a:off x="2271713" y="1292225"/>
            <a:ext cx="5889625" cy="4737100"/>
          </a:xfrm>
          <a:prstGeom prst="rect">
            <a:avLst/>
          </a:prstGeom>
          <a:solidFill>
            <a:srgbClr val="F2F4F8"/>
          </a:solidFill>
          <a:ln w="190500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894" name="Rectangle 7"/>
          <p:cNvSpPr>
            <a:spLocks noChangeArrowheads="1"/>
          </p:cNvSpPr>
          <p:nvPr/>
        </p:nvSpPr>
        <p:spPr bwMode="auto">
          <a:xfrm>
            <a:off x="2271713" y="1292225"/>
            <a:ext cx="5889625" cy="4737100"/>
          </a:xfrm>
          <a:prstGeom prst="rect">
            <a:avLst/>
          </a:prstGeom>
          <a:solidFill>
            <a:srgbClr val="F1F4F7"/>
          </a:solidFill>
          <a:ln w="171450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895" name="Rectangle 8"/>
          <p:cNvSpPr>
            <a:spLocks noChangeArrowheads="1"/>
          </p:cNvSpPr>
          <p:nvPr/>
        </p:nvSpPr>
        <p:spPr bwMode="auto">
          <a:xfrm>
            <a:off x="2271713" y="1292225"/>
            <a:ext cx="5889625" cy="4737100"/>
          </a:xfrm>
          <a:prstGeom prst="rect">
            <a:avLst/>
          </a:prstGeom>
          <a:solidFill>
            <a:srgbClr val="F0F2F5"/>
          </a:solidFill>
          <a:ln w="152400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896" name="Rectangle 9"/>
          <p:cNvSpPr>
            <a:spLocks noChangeArrowheads="1"/>
          </p:cNvSpPr>
          <p:nvPr/>
        </p:nvSpPr>
        <p:spPr bwMode="auto">
          <a:xfrm>
            <a:off x="2271713" y="1292225"/>
            <a:ext cx="5889625" cy="4737100"/>
          </a:xfrm>
          <a:prstGeom prst="rect">
            <a:avLst/>
          </a:prstGeom>
          <a:solidFill>
            <a:srgbClr val="EEF1F4"/>
          </a:solidFill>
          <a:ln w="133350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897" name="Rectangle 10"/>
          <p:cNvSpPr>
            <a:spLocks noChangeArrowheads="1"/>
          </p:cNvSpPr>
          <p:nvPr/>
        </p:nvSpPr>
        <p:spPr bwMode="auto">
          <a:xfrm>
            <a:off x="2271713" y="1292225"/>
            <a:ext cx="5889625" cy="4737100"/>
          </a:xfrm>
          <a:prstGeom prst="rect">
            <a:avLst/>
          </a:prstGeom>
          <a:solidFill>
            <a:srgbClr val="EDEFF3"/>
          </a:solidFill>
          <a:ln w="114300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898" name="Rectangle 11"/>
          <p:cNvSpPr>
            <a:spLocks noChangeArrowheads="1"/>
          </p:cNvSpPr>
          <p:nvPr/>
        </p:nvSpPr>
        <p:spPr bwMode="auto">
          <a:xfrm>
            <a:off x="2271713" y="1292225"/>
            <a:ext cx="5889625" cy="4737100"/>
          </a:xfrm>
          <a:prstGeom prst="rect">
            <a:avLst/>
          </a:prstGeom>
          <a:solidFill>
            <a:srgbClr val="EBEEF2"/>
          </a:solidFill>
          <a:ln w="95250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899" name="Rectangle 12"/>
          <p:cNvSpPr>
            <a:spLocks noChangeArrowheads="1"/>
          </p:cNvSpPr>
          <p:nvPr/>
        </p:nvSpPr>
        <p:spPr bwMode="auto">
          <a:xfrm>
            <a:off x="2271713" y="1292225"/>
            <a:ext cx="5889625" cy="4737100"/>
          </a:xfrm>
          <a:prstGeom prst="rect">
            <a:avLst/>
          </a:prstGeom>
          <a:solidFill>
            <a:srgbClr val="EAECF1"/>
          </a:solidFill>
          <a:ln w="76200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900" name="Rectangle 13"/>
          <p:cNvSpPr>
            <a:spLocks noChangeArrowheads="1"/>
          </p:cNvSpPr>
          <p:nvPr/>
        </p:nvSpPr>
        <p:spPr bwMode="auto">
          <a:xfrm>
            <a:off x="2271713" y="1292225"/>
            <a:ext cx="5889625" cy="4737100"/>
          </a:xfrm>
          <a:prstGeom prst="rect">
            <a:avLst/>
          </a:prstGeom>
          <a:solidFill>
            <a:srgbClr val="E9EBF0"/>
          </a:solidFill>
          <a:ln w="57150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901" name="Rectangle 14"/>
          <p:cNvSpPr>
            <a:spLocks noChangeArrowheads="1"/>
          </p:cNvSpPr>
          <p:nvPr/>
        </p:nvSpPr>
        <p:spPr bwMode="auto">
          <a:xfrm>
            <a:off x="2271713" y="1292225"/>
            <a:ext cx="5889625" cy="4737100"/>
          </a:xfrm>
          <a:prstGeom prst="rect">
            <a:avLst/>
          </a:prstGeom>
          <a:solidFill>
            <a:srgbClr val="E7EAEF"/>
          </a:solidFill>
          <a:ln w="38100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902" name="Rectangle 15"/>
          <p:cNvSpPr>
            <a:spLocks noChangeArrowheads="1"/>
          </p:cNvSpPr>
          <p:nvPr/>
        </p:nvSpPr>
        <p:spPr bwMode="auto">
          <a:xfrm>
            <a:off x="2271713" y="1292225"/>
            <a:ext cx="5889625" cy="4737100"/>
          </a:xfrm>
          <a:prstGeom prst="rect">
            <a:avLst/>
          </a:prstGeom>
          <a:solidFill>
            <a:srgbClr val="E6E9EF"/>
          </a:solidFill>
          <a:ln w="19050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903" name="Rectangle 16"/>
          <p:cNvSpPr>
            <a:spLocks noChangeArrowheads="1"/>
          </p:cNvSpPr>
          <p:nvPr/>
        </p:nvSpPr>
        <p:spPr bwMode="auto">
          <a:xfrm>
            <a:off x="2120900" y="1141413"/>
            <a:ext cx="5965825" cy="48307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904" name="Freeform 17"/>
          <p:cNvSpPr>
            <a:spLocks/>
          </p:cNvSpPr>
          <p:nvPr/>
        </p:nvSpPr>
        <p:spPr bwMode="auto">
          <a:xfrm>
            <a:off x="2120900" y="1141413"/>
            <a:ext cx="5965825" cy="4830762"/>
          </a:xfrm>
          <a:custGeom>
            <a:avLst/>
            <a:gdLst>
              <a:gd name="T0" fmla="*/ 0 w 3758"/>
              <a:gd name="T1" fmla="*/ 0 h 3043"/>
              <a:gd name="T2" fmla="*/ 0 w 3758"/>
              <a:gd name="T3" fmla="*/ 2147483647 h 3043"/>
              <a:gd name="T4" fmla="*/ 2147483647 w 3758"/>
              <a:gd name="T5" fmla="*/ 2147483647 h 3043"/>
              <a:gd name="T6" fmla="*/ 0 60000 65536"/>
              <a:gd name="T7" fmla="*/ 0 60000 65536"/>
              <a:gd name="T8" fmla="*/ 0 60000 65536"/>
              <a:gd name="T9" fmla="*/ 0 w 3758"/>
              <a:gd name="T10" fmla="*/ 0 h 3043"/>
              <a:gd name="T11" fmla="*/ 3758 w 3758"/>
              <a:gd name="T12" fmla="*/ 3043 h 30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58" h="3043">
                <a:moveTo>
                  <a:pt x="0" y="0"/>
                </a:moveTo>
                <a:lnTo>
                  <a:pt x="0" y="3043"/>
                </a:lnTo>
                <a:lnTo>
                  <a:pt x="3758" y="3043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905" name="Rectangle 18"/>
          <p:cNvSpPr>
            <a:spLocks noChangeArrowheads="1"/>
          </p:cNvSpPr>
          <p:nvPr/>
        </p:nvSpPr>
        <p:spPr bwMode="auto">
          <a:xfrm>
            <a:off x="2481263" y="6048375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906" name="Rectangle 19"/>
          <p:cNvSpPr>
            <a:spLocks noChangeArrowheads="1"/>
          </p:cNvSpPr>
          <p:nvPr/>
        </p:nvSpPr>
        <p:spPr bwMode="auto">
          <a:xfrm>
            <a:off x="2917825" y="6048375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907" name="Rectangle 20"/>
          <p:cNvSpPr>
            <a:spLocks noChangeArrowheads="1"/>
          </p:cNvSpPr>
          <p:nvPr/>
        </p:nvSpPr>
        <p:spPr bwMode="auto">
          <a:xfrm>
            <a:off x="3336925" y="6048375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908" name="Rectangle 21"/>
          <p:cNvSpPr>
            <a:spLocks noChangeArrowheads="1"/>
          </p:cNvSpPr>
          <p:nvPr/>
        </p:nvSpPr>
        <p:spPr bwMode="auto">
          <a:xfrm>
            <a:off x="3773488" y="6048375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4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909" name="Rectangle 22"/>
          <p:cNvSpPr>
            <a:spLocks noChangeArrowheads="1"/>
          </p:cNvSpPr>
          <p:nvPr/>
        </p:nvSpPr>
        <p:spPr bwMode="auto">
          <a:xfrm>
            <a:off x="4210050" y="6048375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5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910" name="Rectangle 23"/>
          <p:cNvSpPr>
            <a:spLocks noChangeArrowheads="1"/>
          </p:cNvSpPr>
          <p:nvPr/>
        </p:nvSpPr>
        <p:spPr bwMode="auto">
          <a:xfrm>
            <a:off x="4627563" y="6048375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6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911" name="Rectangle 24"/>
          <p:cNvSpPr>
            <a:spLocks noChangeArrowheads="1"/>
          </p:cNvSpPr>
          <p:nvPr/>
        </p:nvSpPr>
        <p:spPr bwMode="auto">
          <a:xfrm>
            <a:off x="5065713" y="6048375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7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912" name="Rectangle 25"/>
          <p:cNvSpPr>
            <a:spLocks noChangeArrowheads="1"/>
          </p:cNvSpPr>
          <p:nvPr/>
        </p:nvSpPr>
        <p:spPr bwMode="auto">
          <a:xfrm>
            <a:off x="5483225" y="6048375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8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913" name="Rectangle 26"/>
          <p:cNvSpPr>
            <a:spLocks noChangeArrowheads="1"/>
          </p:cNvSpPr>
          <p:nvPr/>
        </p:nvSpPr>
        <p:spPr bwMode="auto">
          <a:xfrm>
            <a:off x="5919788" y="6048375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9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914" name="Rectangle 27"/>
          <p:cNvSpPr>
            <a:spLocks noChangeArrowheads="1"/>
          </p:cNvSpPr>
          <p:nvPr/>
        </p:nvSpPr>
        <p:spPr bwMode="auto">
          <a:xfrm>
            <a:off x="6281738" y="6048375"/>
            <a:ext cx="24045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10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915" name="Rectangle 28"/>
          <p:cNvSpPr>
            <a:spLocks noChangeArrowheads="1"/>
          </p:cNvSpPr>
          <p:nvPr/>
        </p:nvSpPr>
        <p:spPr bwMode="auto">
          <a:xfrm>
            <a:off x="1911350" y="6048375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0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916" name="Rectangle 29"/>
          <p:cNvSpPr>
            <a:spLocks noChangeArrowheads="1"/>
          </p:cNvSpPr>
          <p:nvPr/>
        </p:nvSpPr>
        <p:spPr bwMode="auto">
          <a:xfrm>
            <a:off x="1911350" y="5059363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917" name="Rectangle 30"/>
          <p:cNvSpPr>
            <a:spLocks noChangeArrowheads="1"/>
          </p:cNvSpPr>
          <p:nvPr/>
        </p:nvSpPr>
        <p:spPr bwMode="auto">
          <a:xfrm>
            <a:off x="1911350" y="4259263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4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918" name="Rectangle 31"/>
          <p:cNvSpPr>
            <a:spLocks noChangeArrowheads="1"/>
          </p:cNvSpPr>
          <p:nvPr/>
        </p:nvSpPr>
        <p:spPr bwMode="auto">
          <a:xfrm>
            <a:off x="1911350" y="3441700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6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919" name="Rectangle 32"/>
          <p:cNvSpPr>
            <a:spLocks noChangeArrowheads="1"/>
          </p:cNvSpPr>
          <p:nvPr/>
        </p:nvSpPr>
        <p:spPr bwMode="auto">
          <a:xfrm>
            <a:off x="1911350" y="2643188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8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920" name="Rectangle 33"/>
          <p:cNvSpPr>
            <a:spLocks noChangeArrowheads="1"/>
          </p:cNvSpPr>
          <p:nvPr/>
        </p:nvSpPr>
        <p:spPr bwMode="auto">
          <a:xfrm>
            <a:off x="1778000" y="1825625"/>
            <a:ext cx="24045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10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3659188" y="4260850"/>
            <a:ext cx="1349375" cy="1254125"/>
            <a:chOff x="2305" y="2684"/>
            <a:chExt cx="850" cy="790"/>
          </a:xfrm>
        </p:grpSpPr>
        <p:sp>
          <p:nvSpPr>
            <p:cNvPr id="37964" name="Line 35"/>
            <p:cNvSpPr>
              <a:spLocks noChangeShapeType="1"/>
            </p:cNvSpPr>
            <p:nvPr/>
          </p:nvSpPr>
          <p:spPr bwMode="auto">
            <a:xfrm>
              <a:off x="2844" y="3414"/>
              <a:ext cx="311" cy="24"/>
            </a:xfrm>
            <a:prstGeom prst="line">
              <a:avLst/>
            </a:prstGeom>
            <a:noFill/>
            <a:ln w="57150">
              <a:solidFill>
                <a:srgbClr val="D2435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7965" name="Line 36"/>
            <p:cNvSpPr>
              <a:spLocks noChangeShapeType="1"/>
            </p:cNvSpPr>
            <p:nvPr/>
          </p:nvSpPr>
          <p:spPr bwMode="auto">
            <a:xfrm>
              <a:off x="2736" y="3366"/>
              <a:ext cx="132" cy="108"/>
            </a:xfrm>
            <a:prstGeom prst="line">
              <a:avLst/>
            </a:prstGeom>
            <a:noFill/>
            <a:ln w="57150">
              <a:solidFill>
                <a:srgbClr val="D2435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7966" name="Line 37"/>
            <p:cNvSpPr>
              <a:spLocks noChangeShapeType="1"/>
            </p:cNvSpPr>
            <p:nvPr/>
          </p:nvSpPr>
          <p:spPr bwMode="auto">
            <a:xfrm>
              <a:off x="2556" y="3295"/>
              <a:ext cx="180" cy="71"/>
            </a:xfrm>
            <a:prstGeom prst="line">
              <a:avLst/>
            </a:prstGeom>
            <a:noFill/>
            <a:ln w="57150">
              <a:solidFill>
                <a:srgbClr val="D2435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7967" name="Line 38"/>
            <p:cNvSpPr>
              <a:spLocks noChangeShapeType="1"/>
            </p:cNvSpPr>
            <p:nvPr/>
          </p:nvSpPr>
          <p:spPr bwMode="auto">
            <a:xfrm>
              <a:off x="2377" y="2947"/>
              <a:ext cx="179" cy="348"/>
            </a:xfrm>
            <a:prstGeom prst="line">
              <a:avLst/>
            </a:prstGeom>
            <a:noFill/>
            <a:ln w="57150">
              <a:solidFill>
                <a:srgbClr val="D2435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7968" name="Line 39"/>
            <p:cNvSpPr>
              <a:spLocks noChangeShapeType="1"/>
            </p:cNvSpPr>
            <p:nvPr/>
          </p:nvSpPr>
          <p:spPr bwMode="auto">
            <a:xfrm>
              <a:off x="2305" y="2684"/>
              <a:ext cx="60" cy="323"/>
            </a:xfrm>
            <a:prstGeom prst="line">
              <a:avLst/>
            </a:prstGeom>
            <a:noFill/>
            <a:ln w="57150">
              <a:solidFill>
                <a:srgbClr val="D2435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37922" name="Line 40"/>
          <p:cNvSpPr>
            <a:spLocks noChangeShapeType="1"/>
          </p:cNvSpPr>
          <p:nvPr/>
        </p:nvSpPr>
        <p:spPr bwMode="auto">
          <a:xfrm flipH="1">
            <a:off x="2139950" y="1939925"/>
            <a:ext cx="1508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923" name="Line 41"/>
          <p:cNvSpPr>
            <a:spLocks noChangeShapeType="1"/>
          </p:cNvSpPr>
          <p:nvPr/>
        </p:nvSpPr>
        <p:spPr bwMode="auto">
          <a:xfrm flipH="1">
            <a:off x="2139950" y="2757488"/>
            <a:ext cx="150813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924" name="Line 42"/>
          <p:cNvSpPr>
            <a:spLocks noChangeShapeType="1"/>
          </p:cNvSpPr>
          <p:nvPr/>
        </p:nvSpPr>
        <p:spPr bwMode="auto">
          <a:xfrm flipH="1">
            <a:off x="2139950" y="3556000"/>
            <a:ext cx="1508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925" name="Line 43"/>
          <p:cNvSpPr>
            <a:spLocks noChangeShapeType="1"/>
          </p:cNvSpPr>
          <p:nvPr/>
        </p:nvSpPr>
        <p:spPr bwMode="auto">
          <a:xfrm flipH="1">
            <a:off x="2139950" y="4373563"/>
            <a:ext cx="150813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926" name="Line 44"/>
          <p:cNvSpPr>
            <a:spLocks noChangeShapeType="1"/>
          </p:cNvSpPr>
          <p:nvPr/>
        </p:nvSpPr>
        <p:spPr bwMode="auto">
          <a:xfrm flipH="1">
            <a:off x="2139950" y="5173663"/>
            <a:ext cx="150813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927" name="Line 45"/>
          <p:cNvSpPr>
            <a:spLocks noChangeShapeType="1"/>
          </p:cNvSpPr>
          <p:nvPr/>
        </p:nvSpPr>
        <p:spPr bwMode="auto">
          <a:xfrm>
            <a:off x="2557463" y="5819775"/>
            <a:ext cx="1587" cy="152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928" name="Line 46"/>
          <p:cNvSpPr>
            <a:spLocks noChangeShapeType="1"/>
          </p:cNvSpPr>
          <p:nvPr/>
        </p:nvSpPr>
        <p:spPr bwMode="auto">
          <a:xfrm>
            <a:off x="2994025" y="5819775"/>
            <a:ext cx="1588" cy="152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929" name="Line 47"/>
          <p:cNvSpPr>
            <a:spLocks noChangeShapeType="1"/>
          </p:cNvSpPr>
          <p:nvPr/>
        </p:nvSpPr>
        <p:spPr bwMode="auto">
          <a:xfrm>
            <a:off x="3411538" y="5819775"/>
            <a:ext cx="1587" cy="152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930" name="Line 48"/>
          <p:cNvSpPr>
            <a:spLocks noChangeShapeType="1"/>
          </p:cNvSpPr>
          <p:nvPr/>
        </p:nvSpPr>
        <p:spPr bwMode="auto">
          <a:xfrm>
            <a:off x="4267200" y="5819775"/>
            <a:ext cx="1588" cy="152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931" name="Line 49"/>
          <p:cNvSpPr>
            <a:spLocks noChangeShapeType="1"/>
          </p:cNvSpPr>
          <p:nvPr/>
        </p:nvSpPr>
        <p:spPr bwMode="auto">
          <a:xfrm>
            <a:off x="4703763" y="5819775"/>
            <a:ext cx="1587" cy="152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932" name="Line 50"/>
          <p:cNvSpPr>
            <a:spLocks noChangeShapeType="1"/>
          </p:cNvSpPr>
          <p:nvPr/>
        </p:nvSpPr>
        <p:spPr bwMode="auto">
          <a:xfrm>
            <a:off x="5141913" y="5819775"/>
            <a:ext cx="1587" cy="152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933" name="Line 51"/>
          <p:cNvSpPr>
            <a:spLocks noChangeShapeType="1"/>
          </p:cNvSpPr>
          <p:nvPr/>
        </p:nvSpPr>
        <p:spPr bwMode="auto">
          <a:xfrm>
            <a:off x="5559425" y="5819775"/>
            <a:ext cx="1588" cy="152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934" name="Line 52"/>
          <p:cNvSpPr>
            <a:spLocks noChangeShapeType="1"/>
          </p:cNvSpPr>
          <p:nvPr/>
        </p:nvSpPr>
        <p:spPr bwMode="auto">
          <a:xfrm>
            <a:off x="5995988" y="5819775"/>
            <a:ext cx="1587" cy="152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935" name="Line 53"/>
          <p:cNvSpPr>
            <a:spLocks noChangeShapeType="1"/>
          </p:cNvSpPr>
          <p:nvPr/>
        </p:nvSpPr>
        <p:spPr bwMode="auto">
          <a:xfrm>
            <a:off x="6413500" y="5819775"/>
            <a:ext cx="1588" cy="152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936" name="Rectangle 54"/>
          <p:cNvSpPr>
            <a:spLocks noChangeArrowheads="1"/>
          </p:cNvSpPr>
          <p:nvPr/>
        </p:nvSpPr>
        <p:spPr bwMode="auto">
          <a:xfrm>
            <a:off x="6629400" y="6067425"/>
            <a:ext cx="15827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6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Atvinnuleysi (%)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937" name="Rectangle 56"/>
          <p:cNvSpPr>
            <a:spLocks noChangeArrowheads="1"/>
          </p:cNvSpPr>
          <p:nvPr/>
        </p:nvSpPr>
        <p:spPr bwMode="auto">
          <a:xfrm>
            <a:off x="746125" y="1155700"/>
            <a:ext cx="94827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6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Verðbólga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938" name="Rectangle 57"/>
          <p:cNvSpPr>
            <a:spLocks noChangeArrowheads="1"/>
          </p:cNvSpPr>
          <p:nvPr/>
        </p:nvSpPr>
        <p:spPr bwMode="auto">
          <a:xfrm>
            <a:off x="839788" y="1408113"/>
            <a:ext cx="83676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6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(% á ári)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3" name="Group 58"/>
          <p:cNvGrpSpPr>
            <a:grpSpLocks/>
          </p:cNvGrpSpPr>
          <p:nvPr/>
        </p:nvGrpSpPr>
        <p:grpSpPr bwMode="auto">
          <a:xfrm>
            <a:off x="3462338" y="4054475"/>
            <a:ext cx="396875" cy="260350"/>
            <a:chOff x="2181" y="2554"/>
            <a:chExt cx="250" cy="164"/>
          </a:xfrm>
        </p:grpSpPr>
        <p:sp>
          <p:nvSpPr>
            <p:cNvPr id="37962" name="Oval 59"/>
            <p:cNvSpPr>
              <a:spLocks noChangeArrowheads="1"/>
            </p:cNvSpPr>
            <p:nvPr/>
          </p:nvSpPr>
          <p:spPr bwMode="auto">
            <a:xfrm>
              <a:off x="2269" y="2660"/>
              <a:ext cx="58" cy="58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7963" name="Rectangle 60"/>
            <p:cNvSpPr>
              <a:spLocks noChangeArrowheads="1"/>
            </p:cNvSpPr>
            <p:nvPr/>
          </p:nvSpPr>
          <p:spPr bwMode="auto">
            <a:xfrm>
              <a:off x="2181" y="2554"/>
              <a:ext cx="25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4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1968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4" name="Group 61"/>
          <p:cNvGrpSpPr>
            <a:grpSpLocks/>
          </p:cNvGrpSpPr>
          <p:nvPr/>
        </p:nvGrpSpPr>
        <p:grpSpPr bwMode="auto">
          <a:xfrm>
            <a:off x="3735388" y="4605338"/>
            <a:ext cx="530225" cy="215900"/>
            <a:chOff x="2353" y="2901"/>
            <a:chExt cx="334" cy="136"/>
          </a:xfrm>
        </p:grpSpPr>
        <p:sp>
          <p:nvSpPr>
            <p:cNvPr id="37960" name="Oval 62"/>
            <p:cNvSpPr>
              <a:spLocks noChangeArrowheads="1"/>
            </p:cNvSpPr>
            <p:nvPr/>
          </p:nvSpPr>
          <p:spPr bwMode="auto">
            <a:xfrm>
              <a:off x="2353" y="2923"/>
              <a:ext cx="58" cy="58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7961" name="Rectangle 63"/>
            <p:cNvSpPr>
              <a:spLocks noChangeArrowheads="1"/>
            </p:cNvSpPr>
            <p:nvPr/>
          </p:nvSpPr>
          <p:spPr bwMode="auto">
            <a:xfrm>
              <a:off x="2437" y="2901"/>
              <a:ext cx="25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4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1966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5" name="Group 64"/>
          <p:cNvGrpSpPr>
            <a:grpSpLocks/>
          </p:cNvGrpSpPr>
          <p:nvPr/>
        </p:nvGrpSpPr>
        <p:grpSpPr bwMode="auto">
          <a:xfrm>
            <a:off x="4951413" y="5383213"/>
            <a:ext cx="534987" cy="215900"/>
            <a:chOff x="3119" y="3391"/>
            <a:chExt cx="337" cy="136"/>
          </a:xfrm>
        </p:grpSpPr>
        <p:sp>
          <p:nvSpPr>
            <p:cNvPr id="37958" name="Oval 65"/>
            <p:cNvSpPr>
              <a:spLocks noChangeArrowheads="1"/>
            </p:cNvSpPr>
            <p:nvPr/>
          </p:nvSpPr>
          <p:spPr bwMode="auto">
            <a:xfrm>
              <a:off x="3119" y="3414"/>
              <a:ext cx="58" cy="58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7959" name="Rectangle 66"/>
            <p:cNvSpPr>
              <a:spLocks noChangeArrowheads="1"/>
            </p:cNvSpPr>
            <p:nvPr/>
          </p:nvSpPr>
          <p:spPr bwMode="auto">
            <a:xfrm>
              <a:off x="3206" y="3391"/>
              <a:ext cx="25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4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1961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6" name="Group 67"/>
          <p:cNvGrpSpPr>
            <a:grpSpLocks/>
          </p:cNvGrpSpPr>
          <p:nvPr/>
        </p:nvGrpSpPr>
        <p:grpSpPr bwMode="auto">
          <a:xfrm>
            <a:off x="4457700" y="5205413"/>
            <a:ext cx="396875" cy="268287"/>
            <a:chOff x="2808" y="3279"/>
            <a:chExt cx="250" cy="169"/>
          </a:xfrm>
        </p:grpSpPr>
        <p:sp>
          <p:nvSpPr>
            <p:cNvPr id="37956" name="Oval 68"/>
            <p:cNvSpPr>
              <a:spLocks noChangeArrowheads="1"/>
            </p:cNvSpPr>
            <p:nvPr/>
          </p:nvSpPr>
          <p:spPr bwMode="auto">
            <a:xfrm>
              <a:off x="2820" y="3390"/>
              <a:ext cx="58" cy="58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7957" name="Rectangle 69"/>
            <p:cNvSpPr>
              <a:spLocks noChangeArrowheads="1"/>
            </p:cNvSpPr>
            <p:nvPr/>
          </p:nvSpPr>
          <p:spPr bwMode="auto">
            <a:xfrm>
              <a:off x="2808" y="3279"/>
              <a:ext cx="25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4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1962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7" name="Group 70"/>
          <p:cNvGrpSpPr>
            <a:grpSpLocks/>
          </p:cNvGrpSpPr>
          <p:nvPr/>
        </p:nvGrpSpPr>
        <p:grpSpPr bwMode="auto">
          <a:xfrm>
            <a:off x="4362450" y="5457825"/>
            <a:ext cx="396875" cy="369888"/>
            <a:chOff x="2748" y="3438"/>
            <a:chExt cx="250" cy="233"/>
          </a:xfrm>
        </p:grpSpPr>
        <p:sp>
          <p:nvSpPr>
            <p:cNvPr id="37954" name="Oval 71"/>
            <p:cNvSpPr>
              <a:spLocks noChangeArrowheads="1"/>
            </p:cNvSpPr>
            <p:nvPr/>
          </p:nvSpPr>
          <p:spPr bwMode="auto">
            <a:xfrm>
              <a:off x="2832" y="3438"/>
              <a:ext cx="58" cy="58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7955" name="Rectangle 72"/>
            <p:cNvSpPr>
              <a:spLocks noChangeArrowheads="1"/>
            </p:cNvSpPr>
            <p:nvPr/>
          </p:nvSpPr>
          <p:spPr bwMode="auto">
            <a:xfrm>
              <a:off x="2748" y="3535"/>
              <a:ext cx="25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4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1963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8" name="Group 73"/>
          <p:cNvGrpSpPr>
            <a:grpSpLocks/>
          </p:cNvGrpSpPr>
          <p:nvPr/>
        </p:nvGrpSpPr>
        <p:grpSpPr bwMode="auto">
          <a:xfrm>
            <a:off x="3279775" y="4711700"/>
            <a:ext cx="528638" cy="215900"/>
            <a:chOff x="2066" y="2968"/>
            <a:chExt cx="333" cy="136"/>
          </a:xfrm>
        </p:grpSpPr>
        <p:sp>
          <p:nvSpPr>
            <p:cNvPr id="37952" name="Oval 74"/>
            <p:cNvSpPr>
              <a:spLocks noChangeArrowheads="1"/>
            </p:cNvSpPr>
            <p:nvPr/>
          </p:nvSpPr>
          <p:spPr bwMode="auto">
            <a:xfrm>
              <a:off x="2341" y="2971"/>
              <a:ext cx="58" cy="58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7953" name="Rectangle 75"/>
            <p:cNvSpPr>
              <a:spLocks noChangeArrowheads="1"/>
            </p:cNvSpPr>
            <p:nvPr/>
          </p:nvSpPr>
          <p:spPr bwMode="auto">
            <a:xfrm>
              <a:off x="2066" y="2968"/>
              <a:ext cx="25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4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1967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9" name="Group 76"/>
          <p:cNvGrpSpPr>
            <a:grpSpLocks/>
          </p:cNvGrpSpPr>
          <p:nvPr/>
        </p:nvGrpSpPr>
        <p:grpSpPr bwMode="auto">
          <a:xfrm>
            <a:off x="3589338" y="5192713"/>
            <a:ext cx="522287" cy="241300"/>
            <a:chOff x="2261" y="3271"/>
            <a:chExt cx="329" cy="152"/>
          </a:xfrm>
        </p:grpSpPr>
        <p:sp>
          <p:nvSpPr>
            <p:cNvPr id="37950" name="Oval 77"/>
            <p:cNvSpPr>
              <a:spLocks noChangeArrowheads="1"/>
            </p:cNvSpPr>
            <p:nvPr/>
          </p:nvSpPr>
          <p:spPr bwMode="auto">
            <a:xfrm>
              <a:off x="2532" y="3271"/>
              <a:ext cx="58" cy="58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7951" name="Rectangle 78"/>
            <p:cNvSpPr>
              <a:spLocks noChangeArrowheads="1"/>
            </p:cNvSpPr>
            <p:nvPr/>
          </p:nvSpPr>
          <p:spPr bwMode="auto">
            <a:xfrm>
              <a:off x="2261" y="3287"/>
              <a:ext cx="25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4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1965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0" name="Group 79"/>
          <p:cNvGrpSpPr>
            <a:grpSpLocks/>
          </p:cNvGrpSpPr>
          <p:nvPr/>
        </p:nvGrpSpPr>
        <p:grpSpPr bwMode="auto">
          <a:xfrm>
            <a:off x="3925888" y="5307013"/>
            <a:ext cx="452437" cy="336550"/>
            <a:chOff x="2473" y="3343"/>
            <a:chExt cx="285" cy="212"/>
          </a:xfrm>
        </p:grpSpPr>
        <p:sp>
          <p:nvSpPr>
            <p:cNvPr id="37948" name="Oval 80"/>
            <p:cNvSpPr>
              <a:spLocks noChangeArrowheads="1"/>
            </p:cNvSpPr>
            <p:nvPr/>
          </p:nvSpPr>
          <p:spPr bwMode="auto">
            <a:xfrm>
              <a:off x="2700" y="3343"/>
              <a:ext cx="58" cy="58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7949" name="Rectangle 81"/>
            <p:cNvSpPr>
              <a:spLocks noChangeArrowheads="1"/>
            </p:cNvSpPr>
            <p:nvPr/>
          </p:nvSpPr>
          <p:spPr bwMode="auto">
            <a:xfrm>
              <a:off x="2473" y="3419"/>
              <a:ext cx="25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4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1964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84051" name="Text Box 83"/>
          <p:cNvSpPr txBox="1">
            <a:spLocks noChangeArrowheads="1"/>
          </p:cNvSpPr>
          <p:nvPr/>
        </p:nvSpPr>
        <p:spPr bwMode="auto">
          <a:xfrm rot="264919">
            <a:off x="3077990" y="1955691"/>
            <a:ext cx="4819909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is-IS" sz="3600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Niðurhallandi samband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4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05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narrow aqua button bckgrd"/>
          <p:cNvPicPr>
            <a:picLocks noChangeAspect="1" noChangeArrowheads="1"/>
          </p:cNvPicPr>
          <p:nvPr/>
        </p:nvPicPr>
        <p:blipFill>
          <a:blip r:embed="rId3" cstate="print"/>
          <a:srcRect r="168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50800"/>
            <a:ext cx="8610600" cy="68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s-IS" sz="3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Þegar Phillips-kúrfan hvarf – eða hvarf hún?</a:t>
            </a:r>
          </a:p>
        </p:txBody>
      </p:sp>
      <p:sp>
        <p:nvSpPr>
          <p:cNvPr id="38916" name="Rectangle 5"/>
          <p:cNvSpPr>
            <a:spLocks noChangeArrowheads="1"/>
          </p:cNvSpPr>
          <p:nvPr/>
        </p:nvSpPr>
        <p:spPr bwMode="auto">
          <a:xfrm>
            <a:off x="2265363" y="1273175"/>
            <a:ext cx="5853112" cy="4775200"/>
          </a:xfrm>
          <a:prstGeom prst="rect">
            <a:avLst/>
          </a:prstGeom>
          <a:solidFill>
            <a:srgbClr val="F3F6F9"/>
          </a:solidFill>
          <a:ln w="207963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917" name="Rectangle 6"/>
          <p:cNvSpPr>
            <a:spLocks noChangeArrowheads="1"/>
          </p:cNvSpPr>
          <p:nvPr/>
        </p:nvSpPr>
        <p:spPr bwMode="auto">
          <a:xfrm>
            <a:off x="2265363" y="1273175"/>
            <a:ext cx="5853112" cy="4775200"/>
          </a:xfrm>
          <a:prstGeom prst="rect">
            <a:avLst/>
          </a:prstGeom>
          <a:solidFill>
            <a:srgbClr val="F2F4F8"/>
          </a:solidFill>
          <a:ln w="188913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918" name="Rectangle 7"/>
          <p:cNvSpPr>
            <a:spLocks noChangeArrowheads="1"/>
          </p:cNvSpPr>
          <p:nvPr/>
        </p:nvSpPr>
        <p:spPr bwMode="auto">
          <a:xfrm>
            <a:off x="2265363" y="1273175"/>
            <a:ext cx="5853112" cy="4775200"/>
          </a:xfrm>
          <a:prstGeom prst="rect">
            <a:avLst/>
          </a:prstGeom>
          <a:solidFill>
            <a:srgbClr val="F1F4F7"/>
          </a:solidFill>
          <a:ln w="169863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919" name="Rectangle 8"/>
          <p:cNvSpPr>
            <a:spLocks noChangeArrowheads="1"/>
          </p:cNvSpPr>
          <p:nvPr/>
        </p:nvSpPr>
        <p:spPr bwMode="auto">
          <a:xfrm>
            <a:off x="2265363" y="1273175"/>
            <a:ext cx="5853112" cy="4775200"/>
          </a:xfrm>
          <a:prstGeom prst="rect">
            <a:avLst/>
          </a:prstGeom>
          <a:solidFill>
            <a:srgbClr val="F0F2F5"/>
          </a:solidFill>
          <a:ln w="150813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920" name="Rectangle 9"/>
          <p:cNvSpPr>
            <a:spLocks noChangeArrowheads="1"/>
          </p:cNvSpPr>
          <p:nvPr/>
        </p:nvSpPr>
        <p:spPr bwMode="auto">
          <a:xfrm>
            <a:off x="2265363" y="1273175"/>
            <a:ext cx="5853112" cy="4775200"/>
          </a:xfrm>
          <a:prstGeom prst="rect">
            <a:avLst/>
          </a:prstGeom>
          <a:solidFill>
            <a:srgbClr val="EEF1F4"/>
          </a:solidFill>
          <a:ln w="133350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921" name="Rectangle 10"/>
          <p:cNvSpPr>
            <a:spLocks noChangeArrowheads="1"/>
          </p:cNvSpPr>
          <p:nvPr/>
        </p:nvSpPr>
        <p:spPr bwMode="auto">
          <a:xfrm>
            <a:off x="2265363" y="1273175"/>
            <a:ext cx="5853112" cy="4775200"/>
          </a:xfrm>
          <a:prstGeom prst="rect">
            <a:avLst/>
          </a:prstGeom>
          <a:solidFill>
            <a:srgbClr val="EDEFF3"/>
          </a:solidFill>
          <a:ln w="114300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922" name="Rectangle 11"/>
          <p:cNvSpPr>
            <a:spLocks noChangeArrowheads="1"/>
          </p:cNvSpPr>
          <p:nvPr/>
        </p:nvSpPr>
        <p:spPr bwMode="auto">
          <a:xfrm>
            <a:off x="2265363" y="1273175"/>
            <a:ext cx="5853112" cy="4775200"/>
          </a:xfrm>
          <a:prstGeom prst="rect">
            <a:avLst/>
          </a:prstGeom>
          <a:solidFill>
            <a:srgbClr val="EBEEF2"/>
          </a:solidFill>
          <a:ln w="95250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923" name="Rectangle 12"/>
          <p:cNvSpPr>
            <a:spLocks noChangeArrowheads="1"/>
          </p:cNvSpPr>
          <p:nvPr/>
        </p:nvSpPr>
        <p:spPr bwMode="auto">
          <a:xfrm>
            <a:off x="2265363" y="1273175"/>
            <a:ext cx="5853112" cy="4775200"/>
          </a:xfrm>
          <a:prstGeom prst="rect">
            <a:avLst/>
          </a:prstGeom>
          <a:solidFill>
            <a:srgbClr val="EAECF1"/>
          </a:solidFill>
          <a:ln w="76200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924" name="Rectangle 13"/>
          <p:cNvSpPr>
            <a:spLocks noChangeArrowheads="1"/>
          </p:cNvSpPr>
          <p:nvPr/>
        </p:nvSpPr>
        <p:spPr bwMode="auto">
          <a:xfrm>
            <a:off x="2265363" y="1273175"/>
            <a:ext cx="5853112" cy="4775200"/>
          </a:xfrm>
          <a:prstGeom prst="rect">
            <a:avLst/>
          </a:prstGeom>
          <a:solidFill>
            <a:srgbClr val="E9EBF0"/>
          </a:solidFill>
          <a:ln w="57150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925" name="Rectangle 14"/>
          <p:cNvSpPr>
            <a:spLocks noChangeArrowheads="1"/>
          </p:cNvSpPr>
          <p:nvPr/>
        </p:nvSpPr>
        <p:spPr bwMode="auto">
          <a:xfrm>
            <a:off x="2265363" y="1273175"/>
            <a:ext cx="5853112" cy="4775200"/>
          </a:xfrm>
          <a:prstGeom prst="rect">
            <a:avLst/>
          </a:prstGeom>
          <a:solidFill>
            <a:srgbClr val="E7EAEF"/>
          </a:solidFill>
          <a:ln w="38100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926" name="Rectangle 15"/>
          <p:cNvSpPr>
            <a:spLocks noChangeArrowheads="1"/>
          </p:cNvSpPr>
          <p:nvPr/>
        </p:nvSpPr>
        <p:spPr bwMode="auto">
          <a:xfrm>
            <a:off x="2265363" y="1273175"/>
            <a:ext cx="5853112" cy="4775200"/>
          </a:xfrm>
          <a:prstGeom prst="rect">
            <a:avLst/>
          </a:prstGeom>
          <a:solidFill>
            <a:srgbClr val="E6E9EF"/>
          </a:solidFill>
          <a:ln w="19050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927" name="Rectangle 16"/>
          <p:cNvSpPr>
            <a:spLocks noChangeArrowheads="1"/>
          </p:cNvSpPr>
          <p:nvPr/>
        </p:nvSpPr>
        <p:spPr bwMode="auto">
          <a:xfrm>
            <a:off x="2132013" y="1160463"/>
            <a:ext cx="5948362" cy="48307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928" name="Freeform 17"/>
          <p:cNvSpPr>
            <a:spLocks/>
          </p:cNvSpPr>
          <p:nvPr/>
        </p:nvSpPr>
        <p:spPr bwMode="auto">
          <a:xfrm>
            <a:off x="2132013" y="1160463"/>
            <a:ext cx="5948362" cy="4830762"/>
          </a:xfrm>
          <a:custGeom>
            <a:avLst/>
            <a:gdLst>
              <a:gd name="T0" fmla="*/ 0 w 3747"/>
              <a:gd name="T1" fmla="*/ 0 h 3043"/>
              <a:gd name="T2" fmla="*/ 0 w 3747"/>
              <a:gd name="T3" fmla="*/ 2147483647 h 3043"/>
              <a:gd name="T4" fmla="*/ 2147483647 w 3747"/>
              <a:gd name="T5" fmla="*/ 2147483647 h 3043"/>
              <a:gd name="T6" fmla="*/ 0 60000 65536"/>
              <a:gd name="T7" fmla="*/ 0 60000 65536"/>
              <a:gd name="T8" fmla="*/ 0 60000 65536"/>
              <a:gd name="T9" fmla="*/ 0 w 3747"/>
              <a:gd name="T10" fmla="*/ 0 h 3043"/>
              <a:gd name="T11" fmla="*/ 3747 w 3747"/>
              <a:gd name="T12" fmla="*/ 3043 h 30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47" h="3043">
                <a:moveTo>
                  <a:pt x="0" y="0"/>
                </a:moveTo>
                <a:lnTo>
                  <a:pt x="0" y="3043"/>
                </a:lnTo>
                <a:lnTo>
                  <a:pt x="3747" y="3043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929" name="Rectangle 18"/>
          <p:cNvSpPr>
            <a:spLocks noChangeArrowheads="1"/>
          </p:cNvSpPr>
          <p:nvPr/>
        </p:nvSpPr>
        <p:spPr bwMode="auto">
          <a:xfrm>
            <a:off x="2492375" y="6067425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</a:t>
            </a:r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930" name="Rectangle 19"/>
          <p:cNvSpPr>
            <a:spLocks noChangeArrowheads="1"/>
          </p:cNvSpPr>
          <p:nvPr/>
        </p:nvSpPr>
        <p:spPr bwMode="auto">
          <a:xfrm>
            <a:off x="2927350" y="6067425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931" name="Rectangle 20"/>
          <p:cNvSpPr>
            <a:spLocks noChangeArrowheads="1"/>
          </p:cNvSpPr>
          <p:nvPr/>
        </p:nvSpPr>
        <p:spPr bwMode="auto">
          <a:xfrm>
            <a:off x="3344863" y="6067425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</a:t>
            </a:r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932" name="Rectangle 21"/>
          <p:cNvSpPr>
            <a:spLocks noChangeArrowheads="1"/>
          </p:cNvSpPr>
          <p:nvPr/>
        </p:nvSpPr>
        <p:spPr bwMode="auto">
          <a:xfrm>
            <a:off x="3779838" y="6067425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4</a:t>
            </a:r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933" name="Rectangle 22"/>
          <p:cNvSpPr>
            <a:spLocks noChangeArrowheads="1"/>
          </p:cNvSpPr>
          <p:nvPr/>
        </p:nvSpPr>
        <p:spPr bwMode="auto">
          <a:xfrm>
            <a:off x="4216400" y="6067425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5</a:t>
            </a:r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934" name="Rectangle 23"/>
          <p:cNvSpPr>
            <a:spLocks noChangeArrowheads="1"/>
          </p:cNvSpPr>
          <p:nvPr/>
        </p:nvSpPr>
        <p:spPr bwMode="auto">
          <a:xfrm>
            <a:off x="4632325" y="6067425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6</a:t>
            </a:r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935" name="Rectangle 24"/>
          <p:cNvSpPr>
            <a:spLocks noChangeArrowheads="1"/>
          </p:cNvSpPr>
          <p:nvPr/>
        </p:nvSpPr>
        <p:spPr bwMode="auto">
          <a:xfrm>
            <a:off x="5068888" y="6067425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7</a:t>
            </a:r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936" name="Rectangle 25"/>
          <p:cNvSpPr>
            <a:spLocks noChangeArrowheads="1"/>
          </p:cNvSpPr>
          <p:nvPr/>
        </p:nvSpPr>
        <p:spPr bwMode="auto">
          <a:xfrm>
            <a:off x="5484813" y="6067425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8</a:t>
            </a:r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937" name="Rectangle 26"/>
          <p:cNvSpPr>
            <a:spLocks noChangeArrowheads="1"/>
          </p:cNvSpPr>
          <p:nvPr/>
        </p:nvSpPr>
        <p:spPr bwMode="auto">
          <a:xfrm>
            <a:off x="5921375" y="6067425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9</a:t>
            </a:r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938" name="Rectangle 27"/>
          <p:cNvSpPr>
            <a:spLocks noChangeArrowheads="1"/>
          </p:cNvSpPr>
          <p:nvPr/>
        </p:nvSpPr>
        <p:spPr bwMode="auto">
          <a:xfrm>
            <a:off x="6281738" y="6067425"/>
            <a:ext cx="24045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10</a:t>
            </a:r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939" name="Rectangle 28"/>
          <p:cNvSpPr>
            <a:spLocks noChangeArrowheads="1"/>
          </p:cNvSpPr>
          <p:nvPr/>
        </p:nvSpPr>
        <p:spPr bwMode="auto">
          <a:xfrm>
            <a:off x="1924050" y="6067425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0</a:t>
            </a:r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940" name="Rectangle 29"/>
          <p:cNvSpPr>
            <a:spLocks noChangeArrowheads="1"/>
          </p:cNvSpPr>
          <p:nvPr/>
        </p:nvSpPr>
        <p:spPr bwMode="auto">
          <a:xfrm>
            <a:off x="1924050" y="5078413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941" name="Rectangle 30"/>
          <p:cNvSpPr>
            <a:spLocks noChangeArrowheads="1"/>
          </p:cNvSpPr>
          <p:nvPr/>
        </p:nvSpPr>
        <p:spPr bwMode="auto">
          <a:xfrm>
            <a:off x="1924050" y="4278313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4</a:t>
            </a:r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942" name="Rectangle 31"/>
          <p:cNvSpPr>
            <a:spLocks noChangeArrowheads="1"/>
          </p:cNvSpPr>
          <p:nvPr/>
        </p:nvSpPr>
        <p:spPr bwMode="auto">
          <a:xfrm>
            <a:off x="1924050" y="3460750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6</a:t>
            </a:r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943" name="Rectangle 32"/>
          <p:cNvSpPr>
            <a:spLocks noChangeArrowheads="1"/>
          </p:cNvSpPr>
          <p:nvPr/>
        </p:nvSpPr>
        <p:spPr bwMode="auto">
          <a:xfrm>
            <a:off x="1924050" y="2662238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8</a:t>
            </a:r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944" name="Rectangle 33"/>
          <p:cNvSpPr>
            <a:spLocks noChangeArrowheads="1"/>
          </p:cNvSpPr>
          <p:nvPr/>
        </p:nvSpPr>
        <p:spPr bwMode="auto">
          <a:xfrm>
            <a:off x="1792288" y="1844675"/>
            <a:ext cx="24045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10</a:t>
            </a:r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3629025" y="3841750"/>
            <a:ext cx="1382713" cy="1692275"/>
            <a:chOff x="2286" y="2420"/>
            <a:chExt cx="871" cy="1066"/>
          </a:xfrm>
        </p:grpSpPr>
        <p:sp>
          <p:nvSpPr>
            <p:cNvPr id="39011" name="Line 35"/>
            <p:cNvSpPr>
              <a:spLocks noChangeShapeType="1"/>
            </p:cNvSpPr>
            <p:nvPr/>
          </p:nvSpPr>
          <p:spPr bwMode="auto">
            <a:xfrm>
              <a:off x="2847" y="3426"/>
              <a:ext cx="310" cy="24"/>
            </a:xfrm>
            <a:prstGeom prst="line">
              <a:avLst/>
            </a:prstGeom>
            <a:noFill/>
            <a:ln w="57150">
              <a:solidFill>
                <a:srgbClr val="D2435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9012" name="Line 36"/>
            <p:cNvSpPr>
              <a:spLocks noChangeShapeType="1"/>
            </p:cNvSpPr>
            <p:nvPr/>
          </p:nvSpPr>
          <p:spPr bwMode="auto">
            <a:xfrm>
              <a:off x="2739" y="3378"/>
              <a:ext cx="132" cy="108"/>
            </a:xfrm>
            <a:prstGeom prst="line">
              <a:avLst/>
            </a:prstGeom>
            <a:noFill/>
            <a:ln w="57150">
              <a:solidFill>
                <a:srgbClr val="D2435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9013" name="Line 37"/>
            <p:cNvSpPr>
              <a:spLocks noChangeShapeType="1"/>
            </p:cNvSpPr>
            <p:nvPr/>
          </p:nvSpPr>
          <p:spPr bwMode="auto">
            <a:xfrm>
              <a:off x="2560" y="3307"/>
              <a:ext cx="179" cy="71"/>
            </a:xfrm>
            <a:prstGeom prst="line">
              <a:avLst/>
            </a:prstGeom>
            <a:noFill/>
            <a:ln w="57150">
              <a:solidFill>
                <a:srgbClr val="D2435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9014" name="Line 38"/>
            <p:cNvSpPr>
              <a:spLocks noChangeShapeType="1"/>
            </p:cNvSpPr>
            <p:nvPr/>
          </p:nvSpPr>
          <p:spPr bwMode="auto">
            <a:xfrm>
              <a:off x="2381" y="2959"/>
              <a:ext cx="179" cy="348"/>
            </a:xfrm>
            <a:prstGeom prst="line">
              <a:avLst/>
            </a:prstGeom>
            <a:noFill/>
            <a:ln w="57150">
              <a:solidFill>
                <a:srgbClr val="D2435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9015" name="Line 39"/>
            <p:cNvSpPr>
              <a:spLocks noChangeShapeType="1"/>
            </p:cNvSpPr>
            <p:nvPr/>
          </p:nvSpPr>
          <p:spPr bwMode="auto">
            <a:xfrm>
              <a:off x="2310" y="2696"/>
              <a:ext cx="59" cy="323"/>
            </a:xfrm>
            <a:prstGeom prst="line">
              <a:avLst/>
            </a:prstGeom>
            <a:noFill/>
            <a:ln w="57150">
              <a:solidFill>
                <a:srgbClr val="D2435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9016" name="Line 40"/>
            <p:cNvSpPr>
              <a:spLocks noChangeShapeType="1"/>
            </p:cNvSpPr>
            <p:nvPr/>
          </p:nvSpPr>
          <p:spPr bwMode="auto">
            <a:xfrm>
              <a:off x="2286" y="2588"/>
              <a:ext cx="24" cy="108"/>
            </a:xfrm>
            <a:prstGeom prst="line">
              <a:avLst/>
            </a:prstGeom>
            <a:noFill/>
            <a:ln w="57150">
              <a:solidFill>
                <a:srgbClr val="D2435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9017" name="Line 41"/>
            <p:cNvSpPr>
              <a:spLocks noChangeShapeType="1"/>
            </p:cNvSpPr>
            <p:nvPr/>
          </p:nvSpPr>
          <p:spPr bwMode="auto">
            <a:xfrm flipH="1">
              <a:off x="2286" y="2420"/>
              <a:ext cx="406" cy="168"/>
            </a:xfrm>
            <a:prstGeom prst="line">
              <a:avLst/>
            </a:prstGeom>
            <a:noFill/>
            <a:ln w="57150">
              <a:solidFill>
                <a:srgbClr val="D2435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4273550" y="3841750"/>
            <a:ext cx="415925" cy="457200"/>
            <a:chOff x="2692" y="2420"/>
            <a:chExt cx="262" cy="288"/>
          </a:xfrm>
        </p:grpSpPr>
        <p:sp>
          <p:nvSpPr>
            <p:cNvPr id="39009" name="Line 43"/>
            <p:cNvSpPr>
              <a:spLocks noChangeShapeType="1"/>
            </p:cNvSpPr>
            <p:nvPr/>
          </p:nvSpPr>
          <p:spPr bwMode="auto">
            <a:xfrm flipH="1">
              <a:off x="2692" y="2420"/>
              <a:ext cx="262" cy="1"/>
            </a:xfrm>
            <a:prstGeom prst="line">
              <a:avLst/>
            </a:prstGeom>
            <a:noFill/>
            <a:ln w="57150">
              <a:solidFill>
                <a:srgbClr val="D2435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9010" name="Line 44"/>
            <p:cNvSpPr>
              <a:spLocks noChangeShapeType="1"/>
            </p:cNvSpPr>
            <p:nvPr/>
          </p:nvSpPr>
          <p:spPr bwMode="auto">
            <a:xfrm flipV="1">
              <a:off x="2859" y="2420"/>
              <a:ext cx="95" cy="288"/>
            </a:xfrm>
            <a:prstGeom prst="line">
              <a:avLst/>
            </a:prstGeom>
            <a:noFill/>
            <a:ln w="57150">
              <a:solidFill>
                <a:srgbClr val="D2435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85037" name="Line 45"/>
          <p:cNvSpPr>
            <a:spLocks noChangeShapeType="1"/>
          </p:cNvSpPr>
          <p:nvPr/>
        </p:nvSpPr>
        <p:spPr bwMode="auto">
          <a:xfrm>
            <a:off x="4216400" y="3708400"/>
            <a:ext cx="322263" cy="590550"/>
          </a:xfrm>
          <a:prstGeom prst="line">
            <a:avLst/>
          </a:prstGeom>
          <a:noFill/>
          <a:ln w="57150">
            <a:solidFill>
              <a:srgbClr val="D2435C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948" name="Line 46"/>
          <p:cNvSpPr>
            <a:spLocks noChangeShapeType="1"/>
          </p:cNvSpPr>
          <p:nvPr/>
        </p:nvSpPr>
        <p:spPr bwMode="auto">
          <a:xfrm flipH="1">
            <a:off x="2151063" y="1958975"/>
            <a:ext cx="152400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949" name="Line 47"/>
          <p:cNvSpPr>
            <a:spLocks noChangeShapeType="1"/>
          </p:cNvSpPr>
          <p:nvPr/>
        </p:nvSpPr>
        <p:spPr bwMode="auto">
          <a:xfrm flipH="1">
            <a:off x="2151063" y="2776538"/>
            <a:ext cx="152400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950" name="Line 48"/>
          <p:cNvSpPr>
            <a:spLocks noChangeShapeType="1"/>
          </p:cNvSpPr>
          <p:nvPr/>
        </p:nvSpPr>
        <p:spPr bwMode="auto">
          <a:xfrm flipH="1">
            <a:off x="2151063" y="3575050"/>
            <a:ext cx="152400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951" name="Line 49"/>
          <p:cNvSpPr>
            <a:spLocks noChangeShapeType="1"/>
          </p:cNvSpPr>
          <p:nvPr/>
        </p:nvSpPr>
        <p:spPr bwMode="auto">
          <a:xfrm flipH="1">
            <a:off x="2151063" y="4392613"/>
            <a:ext cx="152400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952" name="Line 50"/>
          <p:cNvSpPr>
            <a:spLocks noChangeShapeType="1"/>
          </p:cNvSpPr>
          <p:nvPr/>
        </p:nvSpPr>
        <p:spPr bwMode="auto">
          <a:xfrm flipH="1">
            <a:off x="2151063" y="5192713"/>
            <a:ext cx="152400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953" name="Line 51"/>
          <p:cNvSpPr>
            <a:spLocks noChangeShapeType="1"/>
          </p:cNvSpPr>
          <p:nvPr/>
        </p:nvSpPr>
        <p:spPr bwMode="auto">
          <a:xfrm>
            <a:off x="2568575" y="5838825"/>
            <a:ext cx="1588" cy="152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954" name="Line 52"/>
          <p:cNvSpPr>
            <a:spLocks noChangeShapeType="1"/>
          </p:cNvSpPr>
          <p:nvPr/>
        </p:nvSpPr>
        <p:spPr bwMode="auto">
          <a:xfrm>
            <a:off x="3003550" y="5838825"/>
            <a:ext cx="1588" cy="152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955" name="Line 53"/>
          <p:cNvSpPr>
            <a:spLocks noChangeShapeType="1"/>
          </p:cNvSpPr>
          <p:nvPr/>
        </p:nvSpPr>
        <p:spPr bwMode="auto">
          <a:xfrm>
            <a:off x="3421063" y="5838825"/>
            <a:ext cx="1587" cy="152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956" name="Line 54"/>
          <p:cNvSpPr>
            <a:spLocks noChangeShapeType="1"/>
          </p:cNvSpPr>
          <p:nvPr/>
        </p:nvSpPr>
        <p:spPr bwMode="auto">
          <a:xfrm>
            <a:off x="3856038" y="5838825"/>
            <a:ext cx="1587" cy="152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957" name="Line 55"/>
          <p:cNvSpPr>
            <a:spLocks noChangeShapeType="1"/>
          </p:cNvSpPr>
          <p:nvPr/>
        </p:nvSpPr>
        <p:spPr bwMode="auto">
          <a:xfrm>
            <a:off x="4273550" y="5838825"/>
            <a:ext cx="1588" cy="152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958" name="Line 56"/>
          <p:cNvSpPr>
            <a:spLocks noChangeShapeType="1"/>
          </p:cNvSpPr>
          <p:nvPr/>
        </p:nvSpPr>
        <p:spPr bwMode="auto">
          <a:xfrm>
            <a:off x="4708525" y="5838825"/>
            <a:ext cx="1588" cy="152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959" name="Line 57"/>
          <p:cNvSpPr>
            <a:spLocks noChangeShapeType="1"/>
          </p:cNvSpPr>
          <p:nvPr/>
        </p:nvSpPr>
        <p:spPr bwMode="auto">
          <a:xfrm>
            <a:off x="5145088" y="5838825"/>
            <a:ext cx="1587" cy="152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960" name="Line 58"/>
          <p:cNvSpPr>
            <a:spLocks noChangeShapeType="1"/>
          </p:cNvSpPr>
          <p:nvPr/>
        </p:nvSpPr>
        <p:spPr bwMode="auto">
          <a:xfrm>
            <a:off x="5561013" y="5838825"/>
            <a:ext cx="1587" cy="152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961" name="Line 59"/>
          <p:cNvSpPr>
            <a:spLocks noChangeShapeType="1"/>
          </p:cNvSpPr>
          <p:nvPr/>
        </p:nvSpPr>
        <p:spPr bwMode="auto">
          <a:xfrm>
            <a:off x="5997575" y="5838825"/>
            <a:ext cx="1588" cy="152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962" name="Line 60"/>
          <p:cNvSpPr>
            <a:spLocks noChangeShapeType="1"/>
          </p:cNvSpPr>
          <p:nvPr/>
        </p:nvSpPr>
        <p:spPr bwMode="auto">
          <a:xfrm>
            <a:off x="6413500" y="5838825"/>
            <a:ext cx="1588" cy="152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4" name="Group 65"/>
          <p:cNvGrpSpPr>
            <a:grpSpLocks/>
          </p:cNvGrpSpPr>
          <p:nvPr/>
        </p:nvGrpSpPr>
        <p:grpSpPr bwMode="auto">
          <a:xfrm>
            <a:off x="4013200" y="3476625"/>
            <a:ext cx="396875" cy="285750"/>
            <a:chOff x="2528" y="2190"/>
            <a:chExt cx="250" cy="180"/>
          </a:xfrm>
        </p:grpSpPr>
        <p:sp>
          <p:nvSpPr>
            <p:cNvPr id="39007" name="Oval 66"/>
            <p:cNvSpPr>
              <a:spLocks noChangeArrowheads="1"/>
            </p:cNvSpPr>
            <p:nvPr/>
          </p:nvSpPr>
          <p:spPr bwMode="auto">
            <a:xfrm>
              <a:off x="2632" y="2312"/>
              <a:ext cx="58" cy="58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9008" name="Rectangle 67"/>
            <p:cNvSpPr>
              <a:spLocks noChangeArrowheads="1"/>
            </p:cNvSpPr>
            <p:nvPr/>
          </p:nvSpPr>
          <p:spPr bwMode="auto">
            <a:xfrm>
              <a:off x="2528" y="2190"/>
              <a:ext cx="25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1973</a:t>
              </a:r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5" name="Group 68"/>
          <p:cNvGrpSpPr>
            <a:grpSpLocks/>
          </p:cNvGrpSpPr>
          <p:nvPr/>
        </p:nvGrpSpPr>
        <p:grpSpPr bwMode="auto">
          <a:xfrm>
            <a:off x="3743325" y="4605338"/>
            <a:ext cx="520700" cy="215900"/>
            <a:chOff x="2358" y="2901"/>
            <a:chExt cx="328" cy="136"/>
          </a:xfrm>
        </p:grpSpPr>
        <p:sp>
          <p:nvSpPr>
            <p:cNvPr id="39005" name="Oval 69"/>
            <p:cNvSpPr>
              <a:spLocks noChangeArrowheads="1"/>
            </p:cNvSpPr>
            <p:nvPr/>
          </p:nvSpPr>
          <p:spPr bwMode="auto">
            <a:xfrm>
              <a:off x="2358" y="2935"/>
              <a:ext cx="58" cy="58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9006" name="Rectangle 70"/>
            <p:cNvSpPr>
              <a:spLocks noChangeArrowheads="1"/>
            </p:cNvSpPr>
            <p:nvPr/>
          </p:nvSpPr>
          <p:spPr bwMode="auto">
            <a:xfrm>
              <a:off x="2436" y="2901"/>
              <a:ext cx="25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1966</a:t>
              </a:r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6" name="Group 71"/>
          <p:cNvGrpSpPr>
            <a:grpSpLocks/>
          </p:cNvGrpSpPr>
          <p:nvPr/>
        </p:nvGrpSpPr>
        <p:grpSpPr bwMode="auto">
          <a:xfrm>
            <a:off x="4481513" y="4237038"/>
            <a:ext cx="538162" cy="215900"/>
            <a:chOff x="2823" y="2669"/>
            <a:chExt cx="339" cy="136"/>
          </a:xfrm>
        </p:grpSpPr>
        <p:sp>
          <p:nvSpPr>
            <p:cNvPr id="39003" name="Oval 72"/>
            <p:cNvSpPr>
              <a:spLocks noChangeArrowheads="1"/>
            </p:cNvSpPr>
            <p:nvPr/>
          </p:nvSpPr>
          <p:spPr bwMode="auto">
            <a:xfrm>
              <a:off x="2823" y="2684"/>
              <a:ext cx="58" cy="58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9004" name="Rectangle 73"/>
            <p:cNvSpPr>
              <a:spLocks noChangeArrowheads="1"/>
            </p:cNvSpPr>
            <p:nvPr/>
          </p:nvSpPr>
          <p:spPr bwMode="auto">
            <a:xfrm>
              <a:off x="2912" y="2669"/>
              <a:ext cx="25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1972</a:t>
              </a:r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7" name="Group 74"/>
          <p:cNvGrpSpPr>
            <a:grpSpLocks/>
          </p:cNvGrpSpPr>
          <p:nvPr/>
        </p:nvGrpSpPr>
        <p:grpSpPr bwMode="auto">
          <a:xfrm>
            <a:off x="4632325" y="3748088"/>
            <a:ext cx="539750" cy="215900"/>
            <a:chOff x="2918" y="2361"/>
            <a:chExt cx="340" cy="136"/>
          </a:xfrm>
        </p:grpSpPr>
        <p:sp>
          <p:nvSpPr>
            <p:cNvPr id="39001" name="Oval 75"/>
            <p:cNvSpPr>
              <a:spLocks noChangeArrowheads="1"/>
            </p:cNvSpPr>
            <p:nvPr/>
          </p:nvSpPr>
          <p:spPr bwMode="auto">
            <a:xfrm>
              <a:off x="2918" y="2396"/>
              <a:ext cx="58" cy="58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9002" name="Rectangle 76"/>
            <p:cNvSpPr>
              <a:spLocks noChangeArrowheads="1"/>
            </p:cNvSpPr>
            <p:nvPr/>
          </p:nvSpPr>
          <p:spPr bwMode="auto">
            <a:xfrm>
              <a:off x="3008" y="2361"/>
              <a:ext cx="25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1971</a:t>
              </a:r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8" name="Group 77"/>
          <p:cNvGrpSpPr>
            <a:grpSpLocks/>
          </p:cNvGrpSpPr>
          <p:nvPr/>
        </p:nvGrpSpPr>
        <p:grpSpPr bwMode="auto">
          <a:xfrm>
            <a:off x="4954588" y="5391150"/>
            <a:ext cx="539750" cy="215900"/>
            <a:chOff x="3121" y="3396"/>
            <a:chExt cx="340" cy="136"/>
          </a:xfrm>
        </p:grpSpPr>
        <p:sp>
          <p:nvSpPr>
            <p:cNvPr id="38999" name="Oval 78"/>
            <p:cNvSpPr>
              <a:spLocks noChangeArrowheads="1"/>
            </p:cNvSpPr>
            <p:nvPr/>
          </p:nvSpPr>
          <p:spPr bwMode="auto">
            <a:xfrm>
              <a:off x="3121" y="3426"/>
              <a:ext cx="58" cy="58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9000" name="Rectangle 79"/>
            <p:cNvSpPr>
              <a:spLocks noChangeArrowheads="1"/>
            </p:cNvSpPr>
            <p:nvPr/>
          </p:nvSpPr>
          <p:spPr bwMode="auto">
            <a:xfrm>
              <a:off x="3211" y="3396"/>
              <a:ext cx="25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1961</a:t>
              </a:r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9" name="Group 80"/>
          <p:cNvGrpSpPr>
            <a:grpSpLocks/>
          </p:cNvGrpSpPr>
          <p:nvPr/>
        </p:nvGrpSpPr>
        <p:grpSpPr bwMode="auto">
          <a:xfrm>
            <a:off x="4464050" y="5200650"/>
            <a:ext cx="396875" cy="292100"/>
            <a:chOff x="2812" y="3276"/>
            <a:chExt cx="250" cy="184"/>
          </a:xfrm>
        </p:grpSpPr>
        <p:sp>
          <p:nvSpPr>
            <p:cNvPr id="38997" name="Oval 81"/>
            <p:cNvSpPr>
              <a:spLocks noChangeArrowheads="1"/>
            </p:cNvSpPr>
            <p:nvPr/>
          </p:nvSpPr>
          <p:spPr bwMode="auto">
            <a:xfrm>
              <a:off x="2823" y="3402"/>
              <a:ext cx="58" cy="58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8998" name="Rectangle 82"/>
            <p:cNvSpPr>
              <a:spLocks noChangeArrowheads="1"/>
            </p:cNvSpPr>
            <p:nvPr/>
          </p:nvSpPr>
          <p:spPr bwMode="auto">
            <a:xfrm>
              <a:off x="2812" y="3276"/>
              <a:ext cx="25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1962</a:t>
              </a:r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0" name="Group 83"/>
          <p:cNvGrpSpPr>
            <a:grpSpLocks/>
          </p:cNvGrpSpPr>
          <p:nvPr/>
        </p:nvGrpSpPr>
        <p:grpSpPr bwMode="auto">
          <a:xfrm>
            <a:off x="4368800" y="5476875"/>
            <a:ext cx="396875" cy="358775"/>
            <a:chOff x="2752" y="3450"/>
            <a:chExt cx="250" cy="226"/>
          </a:xfrm>
        </p:grpSpPr>
        <p:sp>
          <p:nvSpPr>
            <p:cNvPr id="38995" name="Oval 84"/>
            <p:cNvSpPr>
              <a:spLocks noChangeArrowheads="1"/>
            </p:cNvSpPr>
            <p:nvPr/>
          </p:nvSpPr>
          <p:spPr bwMode="auto">
            <a:xfrm>
              <a:off x="2835" y="3450"/>
              <a:ext cx="58" cy="58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8996" name="Rectangle 85"/>
            <p:cNvSpPr>
              <a:spLocks noChangeArrowheads="1"/>
            </p:cNvSpPr>
            <p:nvPr/>
          </p:nvSpPr>
          <p:spPr bwMode="auto">
            <a:xfrm>
              <a:off x="2752" y="3540"/>
              <a:ext cx="25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1963</a:t>
              </a:r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1" name="Group 86"/>
          <p:cNvGrpSpPr>
            <a:grpSpLocks/>
          </p:cNvGrpSpPr>
          <p:nvPr/>
        </p:nvGrpSpPr>
        <p:grpSpPr bwMode="auto">
          <a:xfrm>
            <a:off x="3290888" y="4719638"/>
            <a:ext cx="525462" cy="215900"/>
            <a:chOff x="2073" y="2973"/>
            <a:chExt cx="331" cy="136"/>
          </a:xfrm>
        </p:grpSpPr>
        <p:sp>
          <p:nvSpPr>
            <p:cNvPr id="38993" name="Oval 87"/>
            <p:cNvSpPr>
              <a:spLocks noChangeArrowheads="1"/>
            </p:cNvSpPr>
            <p:nvPr/>
          </p:nvSpPr>
          <p:spPr bwMode="auto">
            <a:xfrm>
              <a:off x="2346" y="2983"/>
              <a:ext cx="58" cy="58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8994" name="Rectangle 88"/>
            <p:cNvSpPr>
              <a:spLocks noChangeArrowheads="1"/>
            </p:cNvSpPr>
            <p:nvPr/>
          </p:nvSpPr>
          <p:spPr bwMode="auto">
            <a:xfrm>
              <a:off x="2073" y="2973"/>
              <a:ext cx="25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1967</a:t>
              </a:r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2" name="Group 89"/>
          <p:cNvGrpSpPr>
            <a:grpSpLocks/>
          </p:cNvGrpSpPr>
          <p:nvPr/>
        </p:nvGrpSpPr>
        <p:grpSpPr bwMode="auto">
          <a:xfrm>
            <a:off x="3189288" y="4224338"/>
            <a:ext cx="512762" cy="215900"/>
            <a:chOff x="2009" y="2661"/>
            <a:chExt cx="323" cy="136"/>
          </a:xfrm>
        </p:grpSpPr>
        <p:sp>
          <p:nvSpPr>
            <p:cNvPr id="38991" name="Oval 90"/>
            <p:cNvSpPr>
              <a:spLocks noChangeArrowheads="1"/>
            </p:cNvSpPr>
            <p:nvPr/>
          </p:nvSpPr>
          <p:spPr bwMode="auto">
            <a:xfrm>
              <a:off x="2274" y="2672"/>
              <a:ext cx="58" cy="58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8992" name="Rectangle 91"/>
            <p:cNvSpPr>
              <a:spLocks noChangeArrowheads="1"/>
            </p:cNvSpPr>
            <p:nvPr/>
          </p:nvSpPr>
          <p:spPr bwMode="auto">
            <a:xfrm>
              <a:off x="2009" y="2661"/>
              <a:ext cx="25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1968</a:t>
              </a:r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3" name="Group 92"/>
          <p:cNvGrpSpPr>
            <a:grpSpLocks/>
          </p:cNvGrpSpPr>
          <p:nvPr/>
        </p:nvGrpSpPr>
        <p:grpSpPr bwMode="auto">
          <a:xfrm>
            <a:off x="3157538" y="4008438"/>
            <a:ext cx="525462" cy="215900"/>
            <a:chOff x="1989" y="2525"/>
            <a:chExt cx="331" cy="136"/>
          </a:xfrm>
        </p:grpSpPr>
        <p:sp>
          <p:nvSpPr>
            <p:cNvPr id="38989" name="Oval 93"/>
            <p:cNvSpPr>
              <a:spLocks noChangeArrowheads="1"/>
            </p:cNvSpPr>
            <p:nvPr/>
          </p:nvSpPr>
          <p:spPr bwMode="auto">
            <a:xfrm>
              <a:off x="2262" y="2552"/>
              <a:ext cx="58" cy="58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8990" name="Rectangle 94"/>
            <p:cNvSpPr>
              <a:spLocks noChangeArrowheads="1"/>
            </p:cNvSpPr>
            <p:nvPr/>
          </p:nvSpPr>
          <p:spPr bwMode="auto">
            <a:xfrm>
              <a:off x="1989" y="2525"/>
              <a:ext cx="25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1969</a:t>
              </a:r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4" name="Group 95"/>
          <p:cNvGrpSpPr>
            <a:grpSpLocks/>
          </p:cNvGrpSpPr>
          <p:nvPr/>
        </p:nvGrpSpPr>
        <p:grpSpPr bwMode="auto">
          <a:xfrm>
            <a:off x="3949700" y="3784600"/>
            <a:ext cx="396875" cy="490538"/>
            <a:chOff x="2488" y="2384"/>
            <a:chExt cx="250" cy="309"/>
          </a:xfrm>
        </p:grpSpPr>
        <p:sp>
          <p:nvSpPr>
            <p:cNvPr id="38985" name="Line 96"/>
            <p:cNvSpPr>
              <a:spLocks noChangeShapeType="1"/>
            </p:cNvSpPr>
            <p:nvPr/>
          </p:nvSpPr>
          <p:spPr bwMode="auto">
            <a:xfrm flipH="1">
              <a:off x="2656" y="2456"/>
              <a:ext cx="24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grpSp>
          <p:nvGrpSpPr>
            <p:cNvPr id="38986" name="Group 97"/>
            <p:cNvGrpSpPr>
              <a:grpSpLocks/>
            </p:cNvGrpSpPr>
            <p:nvPr/>
          </p:nvGrpSpPr>
          <p:grpSpPr bwMode="auto">
            <a:xfrm>
              <a:off x="2488" y="2384"/>
              <a:ext cx="250" cy="309"/>
              <a:chOff x="2488" y="2384"/>
              <a:chExt cx="250" cy="309"/>
            </a:xfrm>
          </p:grpSpPr>
          <p:sp>
            <p:nvSpPr>
              <p:cNvPr id="38987" name="Oval 98"/>
              <p:cNvSpPr>
                <a:spLocks noChangeArrowheads="1"/>
              </p:cNvSpPr>
              <p:nvPr/>
            </p:nvSpPr>
            <p:spPr bwMode="auto">
              <a:xfrm>
                <a:off x="2656" y="2384"/>
                <a:ext cx="58" cy="58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38988" name="Rectangle 99"/>
              <p:cNvSpPr>
                <a:spLocks noChangeArrowheads="1"/>
              </p:cNvSpPr>
              <p:nvPr/>
            </p:nvSpPr>
            <p:spPr bwMode="auto">
              <a:xfrm>
                <a:off x="2488" y="2557"/>
                <a:ext cx="250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40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1970</a:t>
                </a:r>
                <a:endParaRPr lang="en-U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p:grpSp>
      </p:grpSp>
      <p:grpSp>
        <p:nvGrpSpPr>
          <p:cNvPr id="16" name="Group 100"/>
          <p:cNvGrpSpPr>
            <a:grpSpLocks/>
          </p:cNvGrpSpPr>
          <p:nvPr/>
        </p:nvGrpSpPr>
        <p:grpSpPr bwMode="auto">
          <a:xfrm>
            <a:off x="3594100" y="5211763"/>
            <a:ext cx="525463" cy="223837"/>
            <a:chOff x="2264" y="3283"/>
            <a:chExt cx="331" cy="141"/>
          </a:xfrm>
        </p:grpSpPr>
        <p:sp>
          <p:nvSpPr>
            <p:cNvPr id="38983" name="Oval 101"/>
            <p:cNvSpPr>
              <a:spLocks noChangeArrowheads="1"/>
            </p:cNvSpPr>
            <p:nvPr/>
          </p:nvSpPr>
          <p:spPr bwMode="auto">
            <a:xfrm>
              <a:off x="2537" y="3283"/>
              <a:ext cx="58" cy="58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8984" name="Rectangle 102"/>
            <p:cNvSpPr>
              <a:spLocks noChangeArrowheads="1"/>
            </p:cNvSpPr>
            <p:nvPr/>
          </p:nvSpPr>
          <p:spPr bwMode="auto">
            <a:xfrm>
              <a:off x="2264" y="3288"/>
              <a:ext cx="25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1965</a:t>
              </a:r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7" name="Group 103"/>
          <p:cNvGrpSpPr>
            <a:grpSpLocks/>
          </p:cNvGrpSpPr>
          <p:nvPr/>
        </p:nvGrpSpPr>
        <p:grpSpPr bwMode="auto">
          <a:xfrm>
            <a:off x="3930650" y="5326063"/>
            <a:ext cx="454025" cy="319087"/>
            <a:chOff x="2476" y="3355"/>
            <a:chExt cx="286" cy="201"/>
          </a:xfrm>
        </p:grpSpPr>
        <p:sp>
          <p:nvSpPr>
            <p:cNvPr id="38981" name="Oval 104"/>
            <p:cNvSpPr>
              <a:spLocks noChangeArrowheads="1"/>
            </p:cNvSpPr>
            <p:nvPr/>
          </p:nvSpPr>
          <p:spPr bwMode="auto">
            <a:xfrm>
              <a:off x="2704" y="3355"/>
              <a:ext cx="58" cy="58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8982" name="Rectangle 105"/>
            <p:cNvSpPr>
              <a:spLocks noChangeArrowheads="1"/>
            </p:cNvSpPr>
            <p:nvPr/>
          </p:nvSpPr>
          <p:spPr bwMode="auto">
            <a:xfrm>
              <a:off x="2476" y="3420"/>
              <a:ext cx="25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1964</a:t>
              </a:r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38976" name="Rectangle 107"/>
          <p:cNvSpPr>
            <a:spLocks noChangeArrowheads="1"/>
          </p:cNvSpPr>
          <p:nvPr/>
        </p:nvSpPr>
        <p:spPr bwMode="auto">
          <a:xfrm>
            <a:off x="746125" y="1155700"/>
            <a:ext cx="94827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6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Verðbólga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977" name="Rectangle 108"/>
          <p:cNvSpPr>
            <a:spLocks noChangeArrowheads="1"/>
          </p:cNvSpPr>
          <p:nvPr/>
        </p:nvSpPr>
        <p:spPr bwMode="auto">
          <a:xfrm>
            <a:off x="839788" y="1408113"/>
            <a:ext cx="83676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6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(% á ári)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978" name="Rectangle 109"/>
          <p:cNvSpPr>
            <a:spLocks noChangeArrowheads="1"/>
          </p:cNvSpPr>
          <p:nvPr/>
        </p:nvSpPr>
        <p:spPr bwMode="auto">
          <a:xfrm>
            <a:off x="6629400" y="6067425"/>
            <a:ext cx="15827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6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Atvinnuleysi (%)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5102" name="Text Box 110"/>
          <p:cNvSpPr txBox="1">
            <a:spLocks noChangeArrowheads="1"/>
          </p:cNvSpPr>
          <p:nvPr/>
        </p:nvSpPr>
        <p:spPr bwMode="auto">
          <a:xfrm rot="236902">
            <a:off x="3076133" y="1950929"/>
            <a:ext cx="5015476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is-IS" sz="3600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Niðurhallandi samband?</a:t>
            </a:r>
          </a:p>
        </p:txBody>
      </p:sp>
      <p:sp>
        <p:nvSpPr>
          <p:cNvPr id="85104" name="Text Box 112"/>
          <p:cNvSpPr txBox="1">
            <a:spLocks noChangeArrowheads="1"/>
          </p:cNvSpPr>
          <p:nvPr/>
        </p:nvSpPr>
        <p:spPr bwMode="auto">
          <a:xfrm rot="251481">
            <a:off x="3509454" y="2455754"/>
            <a:ext cx="4521494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is-IS" sz="3600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Eða færðist kúrfan út?</a:t>
            </a:r>
            <a:endParaRPr lang="is-IS" sz="3600" dirty="0">
              <a:effectLst>
                <a:outerShdw blurRad="38100" dist="38100" dir="2700000" algn="tl">
                  <a:srgbClr val="FFFFFF"/>
                </a:outerShdw>
              </a:effectLst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80" dur="500"/>
                                        <p:tgtEl>
                                          <p:spTgt spid="85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85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85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37" grpId="0" animBg="1"/>
      <p:bldP spid="85102" grpId="0"/>
      <p:bldP spid="8510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narrow aqua button bckgrd"/>
          <p:cNvPicPr>
            <a:picLocks noChangeAspect="1" noChangeArrowheads="1"/>
          </p:cNvPicPr>
          <p:nvPr/>
        </p:nvPicPr>
        <p:blipFill>
          <a:blip r:embed="rId3" cstate="print"/>
          <a:srcRect r="168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50800"/>
            <a:ext cx="8610600" cy="68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s-I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Ísland: Verðbólga og atvinnuleysi 1957-2017 (% á ári)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3554252"/>
              </p:ext>
            </p:extLst>
          </p:nvPr>
        </p:nvGraphicFramePr>
        <p:xfrm>
          <a:off x="486546" y="1556792"/>
          <a:ext cx="8291264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F69B4168-45EA-4EE6-BB80-92E84A7233CC}"/>
              </a:ext>
            </a:extLst>
          </p:cNvPr>
          <p:cNvSpPr txBox="1"/>
          <p:nvPr/>
        </p:nvSpPr>
        <p:spPr>
          <a:xfrm rot="16200000">
            <a:off x="-1547344" y="3244334"/>
            <a:ext cx="3698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sz="1800" dirty="0"/>
              <a:t>Neyzluverðsvísitala, hækkun á ári í %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narrow aqua button bckgrd"/>
          <p:cNvPicPr>
            <a:picLocks noChangeAspect="1" noChangeArrowheads="1"/>
          </p:cNvPicPr>
          <p:nvPr/>
        </p:nvPicPr>
        <p:blipFill>
          <a:blip r:embed="rId3" cstate="print"/>
          <a:srcRect r="168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50800"/>
            <a:ext cx="8610600" cy="68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s-IS" sz="4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Ísland: Phillips-kúrfan 1957-2017</a:t>
            </a:r>
          </a:p>
        </p:txBody>
      </p:sp>
      <p:sp>
        <p:nvSpPr>
          <p:cNvPr id="40967" name="TextBox 7"/>
          <p:cNvSpPr txBox="1">
            <a:spLocks noChangeArrowheads="1"/>
          </p:cNvSpPr>
          <p:nvPr/>
        </p:nvSpPr>
        <p:spPr bwMode="auto">
          <a:xfrm rot="-5400000">
            <a:off x="-1904333" y="3356124"/>
            <a:ext cx="51278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s-IS"/>
              <a:t>Verðbólga (% á ári, neyzluverðsvísitala)</a:t>
            </a:r>
          </a:p>
        </p:txBody>
      </p:sp>
      <p:sp>
        <p:nvSpPr>
          <p:cNvPr id="40968" name="TextBox 8"/>
          <p:cNvSpPr txBox="1">
            <a:spLocks noChangeArrowheads="1"/>
          </p:cNvSpPr>
          <p:nvPr/>
        </p:nvSpPr>
        <p:spPr bwMode="auto">
          <a:xfrm>
            <a:off x="2500313" y="6143625"/>
            <a:ext cx="40130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s-IS" dirty="0">
                <a:latin typeface="Cambria" panose="02040503050406030204" pitchFamily="18" charset="0"/>
                <a:ea typeface="Cambria" panose="02040503050406030204" pitchFamily="18" charset="0"/>
              </a:rPr>
              <a:t>Atvinnuleysi (% af mannafla)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3887340"/>
              </p:ext>
            </p:extLst>
          </p:nvPr>
        </p:nvGraphicFramePr>
        <p:xfrm>
          <a:off x="1115616" y="1484784"/>
          <a:ext cx="6984776" cy="4666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 Box 106"/>
          <p:cNvSpPr txBox="1">
            <a:spLocks noChangeArrowheads="1"/>
          </p:cNvSpPr>
          <p:nvPr/>
        </p:nvSpPr>
        <p:spPr bwMode="auto">
          <a:xfrm rot="450588">
            <a:off x="3683458" y="2742527"/>
            <a:ext cx="4364524" cy="1077218"/>
          </a:xfrm>
          <a:prstGeom prst="rect">
            <a:avLst/>
          </a:prstGeom>
          <a:ln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is-IS" sz="32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Niðurhallandi samband, bogið, ekki línulegt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332656"/>
            <a:ext cx="9143999" cy="7588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Íslenzka Phillips-kúrfan 1957-2017: Hvað gerðist?</a:t>
            </a:r>
          </a:p>
        </p:txBody>
      </p:sp>
      <p:sp>
        <p:nvSpPr>
          <p:cNvPr id="95234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323528" y="1527175"/>
            <a:ext cx="8628063" cy="5330825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Char char=""/>
              <a:defRPr/>
            </a:pP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Á verðbólguárunum fram til 1990 var atvinnuleysið hér óeðlilega lítið, undir 2%, vegna mikillar spennu á vinnumarkaði 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Char char=""/>
              <a:defRPr/>
            </a:pP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Þegar verðbólgan hjaðnaði jókst atvinnuleysi upp fyrir 5% um tíma (1993-1994)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Char char=""/>
              <a:defRPr/>
            </a:pP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Þegar frá leið minnkaði atvinnuleysið aftur niður í 3% (2002); var 1,6% 2008 og 4,1% 2020 (september)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Char char=""/>
              <a:defRPr/>
            </a:pP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Hversu mikið er eðlilegt atvinnuleysi á Íslandi?</a:t>
            </a:r>
          </a:p>
          <a:p>
            <a:pPr marL="548640" lvl="1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C000"/>
              </a:buClr>
              <a:buFont typeface="Wingdings"/>
              <a:buChar char=""/>
              <a:defRPr/>
            </a:pPr>
            <a:r>
              <a:rPr lang="is-IS" sz="2400" dirty="0">
                <a:latin typeface="Cambria" panose="02040503050406030204" pitchFamily="18" charset="0"/>
                <a:ea typeface="Cambria" panose="02040503050406030204" pitchFamily="18" charset="0"/>
              </a:rPr>
              <a:t>2%? 3%? 4%? 5%? Það er ekki vitað með vissu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C000"/>
              </a:buClr>
              <a:buFont typeface="Wingdings 2"/>
              <a:buChar char=""/>
              <a:defRPr/>
            </a:pPr>
            <a:r>
              <a:rPr lang="is-IS" sz="2900" dirty="0">
                <a:latin typeface="Cambria" panose="02040503050406030204" pitchFamily="18" charset="0"/>
                <a:ea typeface="Cambria" panose="02040503050406030204" pitchFamily="18" charset="0"/>
              </a:rPr>
              <a:t>Hvað gerist næst?</a:t>
            </a:r>
          </a:p>
          <a:p>
            <a:pPr marL="548640" lvl="1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C000"/>
              </a:buClr>
              <a:buFont typeface="Wingdings"/>
              <a:buChar char=""/>
              <a:defRPr/>
            </a:pPr>
            <a:r>
              <a:rPr lang="is-IS" sz="2400" dirty="0">
                <a:latin typeface="Cambria" panose="02040503050406030204" pitchFamily="18" charset="0"/>
                <a:ea typeface="Cambria" panose="02040503050406030204" pitchFamily="18" charset="0"/>
              </a:rPr>
              <a:t>Fólk færist milli starfa og atvinnuvega</a:t>
            </a:r>
          </a:p>
          <a:p>
            <a:pPr marL="548640" lvl="1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C000"/>
              </a:buClr>
              <a:buFont typeface="Wingdings"/>
              <a:buChar char=""/>
              <a:defRPr/>
            </a:pPr>
            <a:r>
              <a:rPr lang="is-IS" sz="2400" dirty="0">
                <a:latin typeface="Cambria" panose="02040503050406030204" pitchFamily="18" charset="0"/>
                <a:ea typeface="Cambria" panose="02040503050406030204" pitchFamily="18" charset="0"/>
              </a:rPr>
              <a:t>Lágt – eða réttar sagt rétt – gengi krónunnar skapar ný tækifæri í útflutningi og samkeppni við innflutning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5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52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52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52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52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52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52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52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 build="p" bldLvl="2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1AD18-F595-400B-8454-869FE6921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Atvinnuleysi á Íslandi 2018-2020 (%)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4062814-42EA-4386-8D19-18CFF27020B4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608029595"/>
              </p:ext>
            </p:extLst>
          </p:nvPr>
        </p:nvGraphicFramePr>
        <p:xfrm>
          <a:off x="301625" y="1527175"/>
          <a:ext cx="8504238" cy="11097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0255">
                  <a:extLst>
                    <a:ext uri="{9D8B030D-6E8A-4147-A177-3AD203B41FA5}">
                      <a16:colId xmlns:a16="http://schemas.microsoft.com/office/drawing/2014/main" val="3950150749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11691080"/>
                    </a:ext>
                  </a:extLst>
                </a:gridCol>
                <a:gridCol w="2577679">
                  <a:extLst>
                    <a:ext uri="{9D8B030D-6E8A-4147-A177-3AD203B41FA5}">
                      <a16:colId xmlns:a16="http://schemas.microsoft.com/office/drawing/2014/main" val="1873406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s-IS" sz="2800" dirty="0"/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800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800" dirty="0"/>
                        <a:t>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0891452"/>
                  </a:ext>
                </a:extLst>
              </a:tr>
              <a:tr h="591577">
                <a:tc>
                  <a:txBody>
                    <a:bodyPr/>
                    <a:lstStyle/>
                    <a:p>
                      <a:pPr algn="ctr"/>
                      <a:r>
                        <a:rPr lang="is-IS" sz="2800" dirty="0"/>
                        <a:t>2,7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800" dirty="0"/>
                        <a:t>3,5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800" dirty="0"/>
                        <a:t>5,2*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485294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ABB3963-41ED-4E1D-AF41-EE82903C65B6}"/>
              </a:ext>
            </a:extLst>
          </p:cNvPr>
          <p:cNvSpPr txBox="1"/>
          <p:nvPr/>
        </p:nvSpPr>
        <p:spPr>
          <a:xfrm rot="21412989">
            <a:off x="4941552" y="2603616"/>
            <a:ext cx="4109500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s-IS" dirty="0"/>
              <a:t>* Meðaltal janúar-september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2D3B14-DE7A-4EC7-B2B3-FAE0B3053518}"/>
              </a:ext>
            </a:extLst>
          </p:cNvPr>
          <p:cNvSpPr txBox="1"/>
          <p:nvPr/>
        </p:nvSpPr>
        <p:spPr>
          <a:xfrm>
            <a:off x="5570506" y="3082238"/>
            <a:ext cx="34900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dirty="0"/>
              <a:t>Heimild: Hagstofa Íslands.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6C0F1D6-C899-444D-97A2-6589DAA2EDE7}"/>
              </a:ext>
            </a:extLst>
          </p:cNvPr>
          <p:cNvSpPr txBox="1"/>
          <p:nvPr/>
        </p:nvSpPr>
        <p:spPr>
          <a:xfrm rot="21328129">
            <a:off x="770572" y="3754829"/>
            <a:ext cx="5184576" cy="584775"/>
          </a:xfrm>
          <a:prstGeom prst="rect">
            <a:avLst/>
          </a:prstGeom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/>
            <a:contourClr>
              <a:schemeClr val="accent1">
                <a:shade val="70000"/>
                <a:satMod val="105000"/>
              </a:schemeClr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s-IS" sz="3200" dirty="0"/>
              <a:t>Spá OECD fyrir 2020: 7,8%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F90C53-9C40-40BD-880B-1D7105030CED}"/>
              </a:ext>
            </a:extLst>
          </p:cNvPr>
          <p:cNvSpPr txBox="1"/>
          <p:nvPr/>
        </p:nvSpPr>
        <p:spPr>
          <a:xfrm rot="21388538">
            <a:off x="483695" y="4814052"/>
            <a:ext cx="1927548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s-IS" sz="3200" dirty="0"/>
              <a:t>Spá AGS:</a:t>
            </a:r>
          </a:p>
        </p:txBody>
      </p:sp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952C8E80-7B85-48A3-B3F9-A320558965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2665619"/>
              </p:ext>
            </p:extLst>
          </p:nvPr>
        </p:nvGraphicFramePr>
        <p:xfrm>
          <a:off x="2483768" y="4939361"/>
          <a:ext cx="6096000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40084346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414907897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53470234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33723860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159373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s-IS" sz="2800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800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800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800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800" dirty="0"/>
                        <a:t>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08438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s-IS" sz="2800" dirty="0"/>
                        <a:t>7,2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8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8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8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8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9428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891331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narrow aqua button bckgrd"/>
          <p:cNvPicPr>
            <a:picLocks noChangeAspect="1" noChangeArrowheads="1"/>
          </p:cNvPicPr>
          <p:nvPr/>
        </p:nvPicPr>
        <p:blipFill>
          <a:blip r:embed="rId3" cstate="print"/>
          <a:srcRect r="168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50800"/>
            <a:ext cx="8229600" cy="68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s-I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Samdráttur heildareftirspurnar</a:t>
            </a:r>
          </a:p>
        </p:txBody>
      </p:sp>
      <p:sp>
        <p:nvSpPr>
          <p:cNvPr id="21508" name="Rectangle 5"/>
          <p:cNvSpPr>
            <a:spLocks noChangeArrowheads="1"/>
          </p:cNvSpPr>
          <p:nvPr/>
        </p:nvSpPr>
        <p:spPr bwMode="auto">
          <a:xfrm>
            <a:off x="1603375" y="1690688"/>
            <a:ext cx="6626225" cy="4160837"/>
          </a:xfrm>
          <a:prstGeom prst="rect">
            <a:avLst/>
          </a:prstGeom>
          <a:solidFill>
            <a:srgbClr val="F3F6F9"/>
          </a:solidFill>
          <a:ln w="200025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1509" name="Rectangle 6"/>
          <p:cNvSpPr>
            <a:spLocks noChangeArrowheads="1"/>
          </p:cNvSpPr>
          <p:nvPr/>
        </p:nvSpPr>
        <p:spPr bwMode="auto">
          <a:xfrm>
            <a:off x="1603375" y="1690688"/>
            <a:ext cx="6626225" cy="4160837"/>
          </a:xfrm>
          <a:prstGeom prst="rect">
            <a:avLst/>
          </a:prstGeom>
          <a:solidFill>
            <a:srgbClr val="F2F4F8"/>
          </a:solidFill>
          <a:ln w="180975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1510" name="Rectangle 7"/>
          <p:cNvSpPr>
            <a:spLocks noChangeArrowheads="1"/>
          </p:cNvSpPr>
          <p:nvPr/>
        </p:nvSpPr>
        <p:spPr bwMode="auto">
          <a:xfrm>
            <a:off x="1603375" y="1690688"/>
            <a:ext cx="6626225" cy="4160837"/>
          </a:xfrm>
          <a:prstGeom prst="rect">
            <a:avLst/>
          </a:prstGeom>
          <a:solidFill>
            <a:srgbClr val="F1F4F7"/>
          </a:solidFill>
          <a:ln w="163513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1511" name="Rectangle 8"/>
          <p:cNvSpPr>
            <a:spLocks noChangeArrowheads="1"/>
          </p:cNvSpPr>
          <p:nvPr/>
        </p:nvSpPr>
        <p:spPr bwMode="auto">
          <a:xfrm>
            <a:off x="1603375" y="1690688"/>
            <a:ext cx="6626225" cy="4160837"/>
          </a:xfrm>
          <a:prstGeom prst="rect">
            <a:avLst/>
          </a:prstGeom>
          <a:solidFill>
            <a:srgbClr val="F0F2F5"/>
          </a:solidFill>
          <a:ln w="144463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1512" name="Rectangle 9"/>
          <p:cNvSpPr>
            <a:spLocks noChangeArrowheads="1"/>
          </p:cNvSpPr>
          <p:nvPr/>
        </p:nvSpPr>
        <p:spPr bwMode="auto">
          <a:xfrm>
            <a:off x="1603375" y="1690688"/>
            <a:ext cx="6626225" cy="4160837"/>
          </a:xfrm>
          <a:prstGeom prst="rect">
            <a:avLst/>
          </a:prstGeom>
          <a:solidFill>
            <a:srgbClr val="EEF1F4"/>
          </a:solidFill>
          <a:ln w="127000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1513" name="Rectangle 10"/>
          <p:cNvSpPr>
            <a:spLocks noChangeArrowheads="1"/>
          </p:cNvSpPr>
          <p:nvPr/>
        </p:nvSpPr>
        <p:spPr bwMode="auto">
          <a:xfrm>
            <a:off x="1603375" y="1690688"/>
            <a:ext cx="6626225" cy="4160837"/>
          </a:xfrm>
          <a:prstGeom prst="rect">
            <a:avLst/>
          </a:prstGeom>
          <a:solidFill>
            <a:srgbClr val="EDEFF3"/>
          </a:solidFill>
          <a:ln w="109538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1514" name="Rectangle 11"/>
          <p:cNvSpPr>
            <a:spLocks noChangeArrowheads="1"/>
          </p:cNvSpPr>
          <p:nvPr/>
        </p:nvSpPr>
        <p:spPr bwMode="auto">
          <a:xfrm>
            <a:off x="1603375" y="1690688"/>
            <a:ext cx="6626225" cy="4160837"/>
          </a:xfrm>
          <a:prstGeom prst="rect">
            <a:avLst/>
          </a:prstGeom>
          <a:solidFill>
            <a:srgbClr val="EBEEF2"/>
          </a:solidFill>
          <a:ln w="90488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1515" name="Rectangle 12"/>
          <p:cNvSpPr>
            <a:spLocks noChangeArrowheads="1"/>
          </p:cNvSpPr>
          <p:nvPr/>
        </p:nvSpPr>
        <p:spPr bwMode="auto">
          <a:xfrm>
            <a:off x="1603375" y="1690688"/>
            <a:ext cx="6626225" cy="4160837"/>
          </a:xfrm>
          <a:prstGeom prst="rect">
            <a:avLst/>
          </a:prstGeom>
          <a:solidFill>
            <a:srgbClr val="EAECF1"/>
          </a:solidFill>
          <a:ln w="73025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1516" name="Rectangle 13"/>
          <p:cNvSpPr>
            <a:spLocks noChangeArrowheads="1"/>
          </p:cNvSpPr>
          <p:nvPr/>
        </p:nvSpPr>
        <p:spPr bwMode="auto">
          <a:xfrm>
            <a:off x="1603375" y="1690688"/>
            <a:ext cx="6626225" cy="4160837"/>
          </a:xfrm>
          <a:prstGeom prst="rect">
            <a:avLst/>
          </a:prstGeom>
          <a:solidFill>
            <a:srgbClr val="E9EBF0"/>
          </a:solidFill>
          <a:ln w="53975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1517" name="Rectangle 14"/>
          <p:cNvSpPr>
            <a:spLocks noChangeArrowheads="1"/>
          </p:cNvSpPr>
          <p:nvPr/>
        </p:nvSpPr>
        <p:spPr bwMode="auto">
          <a:xfrm>
            <a:off x="1603375" y="1690688"/>
            <a:ext cx="6626225" cy="4160837"/>
          </a:xfrm>
          <a:prstGeom prst="rect">
            <a:avLst/>
          </a:prstGeom>
          <a:solidFill>
            <a:srgbClr val="E7EAEF"/>
          </a:solidFill>
          <a:ln w="36513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1518" name="Rectangle 15"/>
          <p:cNvSpPr>
            <a:spLocks noChangeArrowheads="1"/>
          </p:cNvSpPr>
          <p:nvPr/>
        </p:nvSpPr>
        <p:spPr bwMode="auto">
          <a:xfrm>
            <a:off x="1603375" y="1690688"/>
            <a:ext cx="6626225" cy="4160837"/>
          </a:xfrm>
          <a:prstGeom prst="rect">
            <a:avLst/>
          </a:prstGeom>
          <a:solidFill>
            <a:srgbClr val="E6E9EF"/>
          </a:solidFill>
          <a:ln w="17463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1519" name="Rectangle 16"/>
          <p:cNvSpPr>
            <a:spLocks noChangeArrowheads="1"/>
          </p:cNvSpPr>
          <p:nvPr/>
        </p:nvSpPr>
        <p:spPr bwMode="auto">
          <a:xfrm>
            <a:off x="1457325" y="1527175"/>
            <a:ext cx="6716713" cy="42148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1520" name="Line 17"/>
          <p:cNvSpPr>
            <a:spLocks noChangeShapeType="1"/>
          </p:cNvSpPr>
          <p:nvPr/>
        </p:nvSpPr>
        <p:spPr bwMode="auto">
          <a:xfrm>
            <a:off x="3908425" y="2144713"/>
            <a:ext cx="1588" cy="3597275"/>
          </a:xfrm>
          <a:prstGeom prst="line">
            <a:avLst/>
          </a:prstGeom>
          <a:noFill/>
          <a:ln w="53975">
            <a:solidFill>
              <a:srgbClr val="00A4BC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1521" name="Line 18"/>
          <p:cNvSpPr>
            <a:spLocks noChangeShapeType="1"/>
          </p:cNvSpPr>
          <p:nvPr/>
        </p:nvSpPr>
        <p:spPr bwMode="auto">
          <a:xfrm>
            <a:off x="3908425" y="6215063"/>
            <a:ext cx="1588" cy="1587"/>
          </a:xfrm>
          <a:prstGeom prst="line">
            <a:avLst/>
          </a:prstGeom>
          <a:noFill/>
          <a:ln w="17463">
            <a:solidFill>
              <a:srgbClr val="60220F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1522" name="Freeform 19"/>
          <p:cNvSpPr>
            <a:spLocks/>
          </p:cNvSpPr>
          <p:nvPr/>
        </p:nvSpPr>
        <p:spPr bwMode="auto">
          <a:xfrm>
            <a:off x="1457325" y="1527175"/>
            <a:ext cx="6716713" cy="4214813"/>
          </a:xfrm>
          <a:custGeom>
            <a:avLst/>
            <a:gdLst>
              <a:gd name="T0" fmla="*/ 0 w 4231"/>
              <a:gd name="T1" fmla="*/ 0 h 2655"/>
              <a:gd name="T2" fmla="*/ 0 w 4231"/>
              <a:gd name="T3" fmla="*/ 2147483647 h 2655"/>
              <a:gd name="T4" fmla="*/ 2147483647 w 4231"/>
              <a:gd name="T5" fmla="*/ 2147483647 h 2655"/>
              <a:gd name="T6" fmla="*/ 0 60000 65536"/>
              <a:gd name="T7" fmla="*/ 0 60000 65536"/>
              <a:gd name="T8" fmla="*/ 0 60000 65536"/>
              <a:gd name="T9" fmla="*/ 0 w 4231"/>
              <a:gd name="T10" fmla="*/ 0 h 2655"/>
              <a:gd name="T11" fmla="*/ 4231 w 4231"/>
              <a:gd name="T12" fmla="*/ 2655 h 26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31" h="2655">
                <a:moveTo>
                  <a:pt x="0" y="0"/>
                </a:moveTo>
                <a:lnTo>
                  <a:pt x="0" y="2655"/>
                </a:lnTo>
                <a:lnTo>
                  <a:pt x="4231" y="2655"/>
                </a:lnTo>
              </a:path>
            </a:pathLst>
          </a:custGeom>
          <a:noFill/>
          <a:ln w="174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5732" name="Line 20"/>
          <p:cNvSpPr>
            <a:spLocks noChangeShapeType="1"/>
          </p:cNvSpPr>
          <p:nvPr/>
        </p:nvSpPr>
        <p:spPr bwMode="auto">
          <a:xfrm>
            <a:off x="4960938" y="3162300"/>
            <a:ext cx="998537" cy="1588"/>
          </a:xfrm>
          <a:prstGeom prst="line">
            <a:avLst/>
          </a:prstGeom>
          <a:noFill/>
          <a:ln w="17526">
            <a:solidFill>
              <a:srgbClr val="00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5733" name="Line 21"/>
          <p:cNvSpPr>
            <a:spLocks noChangeShapeType="1"/>
          </p:cNvSpPr>
          <p:nvPr/>
        </p:nvSpPr>
        <p:spPr bwMode="auto">
          <a:xfrm flipH="1">
            <a:off x="4543425" y="5124450"/>
            <a:ext cx="1035050" cy="1588"/>
          </a:xfrm>
          <a:prstGeom prst="line">
            <a:avLst/>
          </a:prstGeom>
          <a:noFill/>
          <a:ln w="17526">
            <a:solidFill>
              <a:srgbClr val="00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1525" name="Rectangle 22"/>
          <p:cNvSpPr>
            <a:spLocks noChangeArrowheads="1"/>
          </p:cNvSpPr>
          <p:nvPr/>
        </p:nvSpPr>
        <p:spPr bwMode="auto">
          <a:xfrm>
            <a:off x="7158038" y="5783263"/>
            <a:ext cx="105886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5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Framleiðsla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1526" name="Rectangle 24"/>
          <p:cNvSpPr>
            <a:spLocks noChangeArrowheads="1"/>
          </p:cNvSpPr>
          <p:nvPr/>
        </p:nvSpPr>
        <p:spPr bwMode="auto">
          <a:xfrm>
            <a:off x="685800" y="1509713"/>
            <a:ext cx="66588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5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Verðlag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1527" name="Rectangle 26"/>
          <p:cNvSpPr>
            <a:spLocks noChangeArrowheads="1"/>
          </p:cNvSpPr>
          <p:nvPr/>
        </p:nvSpPr>
        <p:spPr bwMode="auto">
          <a:xfrm>
            <a:off x="1277938" y="5789613"/>
            <a:ext cx="10636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5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0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2201863" y="2117725"/>
            <a:ext cx="3824287" cy="2916238"/>
            <a:chOff x="1387" y="1334"/>
            <a:chExt cx="2409" cy="1837"/>
          </a:xfrm>
        </p:grpSpPr>
        <p:grpSp>
          <p:nvGrpSpPr>
            <p:cNvPr id="21589" name="Group 28"/>
            <p:cNvGrpSpPr>
              <a:grpSpLocks/>
            </p:cNvGrpSpPr>
            <p:nvPr/>
          </p:nvGrpSpPr>
          <p:grpSpPr bwMode="auto">
            <a:xfrm>
              <a:off x="1387" y="1334"/>
              <a:ext cx="2391" cy="1837"/>
              <a:chOff x="1387" y="1334"/>
              <a:chExt cx="2391" cy="1837"/>
            </a:xfrm>
          </p:grpSpPr>
          <p:sp>
            <p:nvSpPr>
              <p:cNvPr id="21591" name="Line 29"/>
              <p:cNvSpPr>
                <a:spLocks noChangeShapeType="1"/>
              </p:cNvSpPr>
              <p:nvPr/>
            </p:nvSpPr>
            <p:spPr bwMode="auto">
              <a:xfrm flipV="1">
                <a:off x="1387" y="1649"/>
                <a:ext cx="2127" cy="1522"/>
              </a:xfrm>
              <a:prstGeom prst="line">
                <a:avLst/>
              </a:prstGeom>
              <a:noFill/>
              <a:ln w="53975">
                <a:solidFill>
                  <a:srgbClr val="003F9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21592" name="Rectangle 30"/>
              <p:cNvSpPr>
                <a:spLocks noChangeArrowheads="1"/>
              </p:cNvSpPr>
              <p:nvPr/>
            </p:nvSpPr>
            <p:spPr bwMode="auto">
              <a:xfrm>
                <a:off x="2955" y="1334"/>
                <a:ext cx="823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50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Heildarframboð</a:t>
                </a:r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21593" name="Rectangle 31"/>
              <p:cNvSpPr>
                <a:spLocks noChangeArrowheads="1"/>
              </p:cNvSpPr>
              <p:nvPr/>
            </p:nvSpPr>
            <p:spPr bwMode="auto">
              <a:xfrm>
                <a:off x="3186" y="1486"/>
                <a:ext cx="348" cy="1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50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í bráð, </a:t>
                </a:r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21594" name="Rectangle 32"/>
              <p:cNvSpPr>
                <a:spLocks noChangeArrowheads="1"/>
              </p:cNvSpPr>
              <p:nvPr/>
            </p:nvSpPr>
            <p:spPr bwMode="auto">
              <a:xfrm>
                <a:off x="3603" y="1486"/>
                <a:ext cx="129" cy="1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500" i="1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AS</a:t>
                </a:r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p:grpSp>
        <p:sp>
          <p:nvSpPr>
            <p:cNvPr id="21590" name="Freeform 33"/>
            <p:cNvSpPr>
              <a:spLocks/>
            </p:cNvSpPr>
            <p:nvPr/>
          </p:nvSpPr>
          <p:spPr bwMode="auto">
            <a:xfrm>
              <a:off x="3774" y="1566"/>
              <a:ext cx="22" cy="53"/>
            </a:xfrm>
            <a:custGeom>
              <a:avLst/>
              <a:gdLst>
                <a:gd name="T0" fmla="*/ 22 w 22"/>
                <a:gd name="T1" fmla="*/ 0 h 53"/>
                <a:gd name="T2" fmla="*/ 19 w 22"/>
                <a:gd name="T3" fmla="*/ 0 h 53"/>
                <a:gd name="T4" fmla="*/ 11 w 22"/>
                <a:gd name="T5" fmla="*/ 3 h 53"/>
                <a:gd name="T6" fmla="*/ 0 w 22"/>
                <a:gd name="T7" fmla="*/ 11 h 53"/>
                <a:gd name="T8" fmla="*/ 0 w 22"/>
                <a:gd name="T9" fmla="*/ 19 h 53"/>
                <a:gd name="T10" fmla="*/ 7 w 22"/>
                <a:gd name="T11" fmla="*/ 15 h 53"/>
                <a:gd name="T12" fmla="*/ 15 w 22"/>
                <a:gd name="T13" fmla="*/ 11 h 53"/>
                <a:gd name="T14" fmla="*/ 15 w 22"/>
                <a:gd name="T15" fmla="*/ 53 h 53"/>
                <a:gd name="T16" fmla="*/ 22 w 22"/>
                <a:gd name="T17" fmla="*/ 53 h 53"/>
                <a:gd name="T18" fmla="*/ 22 w 22"/>
                <a:gd name="T19" fmla="*/ 3 h 53"/>
                <a:gd name="T20" fmla="*/ 22 w 22"/>
                <a:gd name="T21" fmla="*/ 0 h 5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"/>
                <a:gd name="T34" fmla="*/ 0 h 53"/>
                <a:gd name="T35" fmla="*/ 22 w 22"/>
                <a:gd name="T36" fmla="*/ 53 h 5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" h="53">
                  <a:moveTo>
                    <a:pt x="22" y="0"/>
                  </a:moveTo>
                  <a:lnTo>
                    <a:pt x="19" y="0"/>
                  </a:lnTo>
                  <a:lnTo>
                    <a:pt x="11" y="3"/>
                  </a:lnTo>
                  <a:lnTo>
                    <a:pt x="0" y="11"/>
                  </a:lnTo>
                  <a:lnTo>
                    <a:pt x="0" y="19"/>
                  </a:lnTo>
                  <a:lnTo>
                    <a:pt x="7" y="15"/>
                  </a:lnTo>
                  <a:lnTo>
                    <a:pt x="15" y="11"/>
                  </a:lnTo>
                  <a:lnTo>
                    <a:pt x="15" y="53"/>
                  </a:lnTo>
                  <a:lnTo>
                    <a:pt x="22" y="53"/>
                  </a:lnTo>
                  <a:lnTo>
                    <a:pt x="22" y="3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21529" name="Rectangle 34"/>
          <p:cNvSpPr>
            <a:spLocks noChangeArrowheads="1"/>
          </p:cNvSpPr>
          <p:nvPr/>
        </p:nvSpPr>
        <p:spPr bwMode="auto">
          <a:xfrm>
            <a:off x="3041650" y="2081213"/>
            <a:ext cx="67807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5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Heildar-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1530" name="Rectangle 35"/>
          <p:cNvSpPr>
            <a:spLocks noChangeArrowheads="1"/>
          </p:cNvSpPr>
          <p:nvPr/>
        </p:nvSpPr>
        <p:spPr bwMode="auto">
          <a:xfrm>
            <a:off x="2992438" y="2322513"/>
            <a:ext cx="7000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5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framboð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1531" name="Rectangle 36"/>
          <p:cNvSpPr>
            <a:spLocks noChangeArrowheads="1"/>
          </p:cNvSpPr>
          <p:nvPr/>
        </p:nvSpPr>
        <p:spPr bwMode="auto">
          <a:xfrm>
            <a:off x="3149600" y="2563813"/>
            <a:ext cx="5730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5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í lengd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2492375" y="2798764"/>
            <a:ext cx="5094288" cy="2795588"/>
            <a:chOff x="1570" y="1763"/>
            <a:chExt cx="3209" cy="1761"/>
          </a:xfrm>
        </p:grpSpPr>
        <p:sp>
          <p:nvSpPr>
            <p:cNvPr id="21583" name="Line 38"/>
            <p:cNvSpPr>
              <a:spLocks noChangeShapeType="1"/>
            </p:cNvSpPr>
            <p:nvPr/>
          </p:nvSpPr>
          <p:spPr bwMode="auto">
            <a:xfrm flipH="1" flipV="1">
              <a:off x="1570" y="1763"/>
              <a:ext cx="2184" cy="1579"/>
            </a:xfrm>
            <a:prstGeom prst="line">
              <a:avLst/>
            </a:prstGeom>
            <a:noFill/>
            <a:ln w="53975">
              <a:solidFill>
                <a:srgbClr val="003F95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grpSp>
          <p:nvGrpSpPr>
            <p:cNvPr id="21584" name="Group 39"/>
            <p:cNvGrpSpPr>
              <a:grpSpLocks/>
            </p:cNvGrpSpPr>
            <p:nvPr/>
          </p:nvGrpSpPr>
          <p:grpSpPr bwMode="auto">
            <a:xfrm>
              <a:off x="3789" y="3139"/>
              <a:ext cx="990" cy="385"/>
              <a:chOff x="3789" y="3139"/>
              <a:chExt cx="990" cy="385"/>
            </a:xfrm>
          </p:grpSpPr>
          <p:sp>
            <p:nvSpPr>
              <p:cNvPr id="21585" name="Rectangle 40"/>
              <p:cNvSpPr>
                <a:spLocks noChangeArrowheads="1"/>
              </p:cNvSpPr>
              <p:nvPr/>
            </p:nvSpPr>
            <p:spPr bwMode="auto">
              <a:xfrm>
                <a:off x="3868" y="3139"/>
                <a:ext cx="911" cy="1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50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Heildareftirspurn</a:t>
                </a:r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21586" name="Rectangle 41"/>
              <p:cNvSpPr>
                <a:spLocks noChangeArrowheads="1"/>
              </p:cNvSpPr>
              <p:nvPr/>
            </p:nvSpPr>
            <p:spPr bwMode="auto">
              <a:xfrm>
                <a:off x="3789" y="3291"/>
                <a:ext cx="0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21587" name="Rectangle 42"/>
              <p:cNvSpPr>
                <a:spLocks noChangeArrowheads="1"/>
              </p:cNvSpPr>
              <p:nvPr/>
            </p:nvSpPr>
            <p:spPr bwMode="auto">
              <a:xfrm>
                <a:off x="4293" y="3291"/>
                <a:ext cx="150" cy="1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500" i="1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AD</a:t>
                </a:r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21588" name="Freeform 43"/>
              <p:cNvSpPr>
                <a:spLocks/>
              </p:cNvSpPr>
              <p:nvPr/>
            </p:nvSpPr>
            <p:spPr bwMode="auto">
              <a:xfrm>
                <a:off x="4471" y="3371"/>
                <a:ext cx="23" cy="53"/>
              </a:xfrm>
              <a:custGeom>
                <a:avLst/>
                <a:gdLst>
                  <a:gd name="T0" fmla="*/ 23 w 23"/>
                  <a:gd name="T1" fmla="*/ 0 h 53"/>
                  <a:gd name="T2" fmla="*/ 19 w 23"/>
                  <a:gd name="T3" fmla="*/ 0 h 53"/>
                  <a:gd name="T4" fmla="*/ 12 w 23"/>
                  <a:gd name="T5" fmla="*/ 3 h 53"/>
                  <a:gd name="T6" fmla="*/ 0 w 23"/>
                  <a:gd name="T7" fmla="*/ 11 h 53"/>
                  <a:gd name="T8" fmla="*/ 0 w 23"/>
                  <a:gd name="T9" fmla="*/ 18 h 53"/>
                  <a:gd name="T10" fmla="*/ 8 w 23"/>
                  <a:gd name="T11" fmla="*/ 15 h 53"/>
                  <a:gd name="T12" fmla="*/ 15 w 23"/>
                  <a:gd name="T13" fmla="*/ 11 h 53"/>
                  <a:gd name="T14" fmla="*/ 15 w 23"/>
                  <a:gd name="T15" fmla="*/ 53 h 53"/>
                  <a:gd name="T16" fmla="*/ 23 w 23"/>
                  <a:gd name="T17" fmla="*/ 53 h 53"/>
                  <a:gd name="T18" fmla="*/ 23 w 23"/>
                  <a:gd name="T19" fmla="*/ 3 h 53"/>
                  <a:gd name="T20" fmla="*/ 23 w 23"/>
                  <a:gd name="T21" fmla="*/ 0 h 5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3"/>
                  <a:gd name="T34" fmla="*/ 0 h 53"/>
                  <a:gd name="T35" fmla="*/ 23 w 23"/>
                  <a:gd name="T36" fmla="*/ 53 h 53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3" h="53">
                    <a:moveTo>
                      <a:pt x="23" y="0"/>
                    </a:moveTo>
                    <a:lnTo>
                      <a:pt x="19" y="0"/>
                    </a:lnTo>
                    <a:lnTo>
                      <a:pt x="12" y="3"/>
                    </a:lnTo>
                    <a:lnTo>
                      <a:pt x="0" y="11"/>
                    </a:lnTo>
                    <a:lnTo>
                      <a:pt x="0" y="18"/>
                    </a:lnTo>
                    <a:lnTo>
                      <a:pt x="8" y="15"/>
                    </a:lnTo>
                    <a:lnTo>
                      <a:pt x="15" y="11"/>
                    </a:lnTo>
                    <a:lnTo>
                      <a:pt x="15" y="53"/>
                    </a:lnTo>
                    <a:lnTo>
                      <a:pt x="23" y="53"/>
                    </a:lnTo>
                    <a:lnTo>
                      <a:pt x="23" y="3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p:grpSp>
      </p:grpSp>
      <p:grpSp>
        <p:nvGrpSpPr>
          <p:cNvPr id="6" name="Group 44"/>
          <p:cNvGrpSpPr>
            <a:grpSpLocks/>
          </p:cNvGrpSpPr>
          <p:nvPr/>
        </p:nvGrpSpPr>
        <p:grpSpPr bwMode="auto">
          <a:xfrm>
            <a:off x="1198563" y="3695701"/>
            <a:ext cx="3022600" cy="2330451"/>
            <a:chOff x="755" y="2328"/>
            <a:chExt cx="1904" cy="1468"/>
          </a:xfrm>
        </p:grpSpPr>
        <p:grpSp>
          <p:nvGrpSpPr>
            <p:cNvPr id="21573" name="Group 45"/>
            <p:cNvGrpSpPr>
              <a:grpSpLocks/>
            </p:cNvGrpSpPr>
            <p:nvPr/>
          </p:nvGrpSpPr>
          <p:grpSpPr bwMode="auto">
            <a:xfrm>
              <a:off x="755" y="2328"/>
              <a:ext cx="1904" cy="156"/>
              <a:chOff x="755" y="2328"/>
              <a:chExt cx="1904" cy="156"/>
            </a:xfrm>
          </p:grpSpPr>
          <p:sp>
            <p:nvSpPr>
              <p:cNvPr id="21577" name="Freeform 46"/>
              <p:cNvSpPr>
                <a:spLocks/>
              </p:cNvSpPr>
              <p:nvPr/>
            </p:nvSpPr>
            <p:spPr bwMode="auto">
              <a:xfrm>
                <a:off x="918" y="2404"/>
                <a:ext cx="1544" cy="1"/>
              </a:xfrm>
              <a:custGeom>
                <a:avLst/>
                <a:gdLst>
                  <a:gd name="T0" fmla="*/ 0 w 1544"/>
                  <a:gd name="T1" fmla="*/ 0 h 1"/>
                  <a:gd name="T2" fmla="*/ 1544 w 1544"/>
                  <a:gd name="T3" fmla="*/ 0 h 1"/>
                  <a:gd name="T4" fmla="*/ 0 60000 65536"/>
                  <a:gd name="T5" fmla="*/ 0 60000 65536"/>
                  <a:gd name="T6" fmla="*/ 0 w 1544"/>
                  <a:gd name="T7" fmla="*/ 0 h 1"/>
                  <a:gd name="T8" fmla="*/ 1544 w 1544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544" h="1">
                    <a:moveTo>
                      <a:pt x="0" y="0"/>
                    </a:moveTo>
                    <a:lnTo>
                      <a:pt x="1544" y="0"/>
                    </a:lnTo>
                  </a:path>
                </a:pathLst>
              </a:custGeom>
              <a:noFill/>
              <a:ln w="17463" cap="flat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21578" name="Oval 47"/>
              <p:cNvSpPr>
                <a:spLocks noChangeArrowheads="1"/>
              </p:cNvSpPr>
              <p:nvPr/>
            </p:nvSpPr>
            <p:spPr bwMode="auto">
              <a:xfrm>
                <a:off x="2424" y="2370"/>
                <a:ext cx="81" cy="80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21579" name="Rectangle 48"/>
              <p:cNvSpPr>
                <a:spLocks noChangeArrowheads="1"/>
              </p:cNvSpPr>
              <p:nvPr/>
            </p:nvSpPr>
            <p:spPr bwMode="auto">
              <a:xfrm>
                <a:off x="2583" y="2328"/>
                <a:ext cx="76" cy="1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50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A</a:t>
                </a:r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grpSp>
            <p:nvGrpSpPr>
              <p:cNvPr id="21580" name="Group 49"/>
              <p:cNvGrpSpPr>
                <a:grpSpLocks/>
              </p:cNvGrpSpPr>
              <p:nvPr/>
            </p:nvGrpSpPr>
            <p:grpSpPr bwMode="auto">
              <a:xfrm>
                <a:off x="755" y="2339"/>
                <a:ext cx="107" cy="145"/>
                <a:chOff x="755" y="2339"/>
                <a:chExt cx="107" cy="145"/>
              </a:xfrm>
            </p:grpSpPr>
            <p:sp>
              <p:nvSpPr>
                <p:cNvPr id="21581" name="Rectangle 50"/>
                <p:cNvSpPr>
                  <a:spLocks noChangeArrowheads="1"/>
                </p:cNvSpPr>
                <p:nvPr/>
              </p:nvSpPr>
              <p:spPr bwMode="auto">
                <a:xfrm>
                  <a:off x="755" y="2339"/>
                  <a:ext cx="68" cy="14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eaLnBrk="0" hangingPunct="0"/>
                  <a:r>
                    <a:rPr lang="is-IS" sz="1500" i="1">
                      <a:solidFill>
                        <a:srgbClr val="000000"/>
                      </a:solidFill>
                      <a:latin typeface="Cambria" panose="02040503050406030204" pitchFamily="18" charset="0"/>
                      <a:ea typeface="Cambria" panose="02040503050406030204" pitchFamily="18" charset="0"/>
                    </a:rPr>
                    <a:t>P</a:t>
                  </a:r>
                  <a:endParaRPr lang="is-IS">
                    <a:latin typeface="Cambria" panose="02040503050406030204" pitchFamily="18" charset="0"/>
                    <a:ea typeface="Cambria" panose="02040503050406030204" pitchFamily="18" charset="0"/>
                  </a:endParaRPr>
                </a:p>
              </p:txBody>
            </p:sp>
            <p:sp>
              <p:nvSpPr>
                <p:cNvPr id="21582" name="Freeform 51"/>
                <p:cNvSpPr>
                  <a:spLocks/>
                </p:cNvSpPr>
                <p:nvPr/>
              </p:nvSpPr>
              <p:spPr bwMode="auto">
                <a:xfrm>
                  <a:off x="839" y="2415"/>
                  <a:ext cx="23" cy="57"/>
                </a:xfrm>
                <a:custGeom>
                  <a:avLst/>
                  <a:gdLst>
                    <a:gd name="T0" fmla="*/ 23 w 23"/>
                    <a:gd name="T1" fmla="*/ 0 h 57"/>
                    <a:gd name="T2" fmla="*/ 19 w 23"/>
                    <a:gd name="T3" fmla="*/ 0 h 57"/>
                    <a:gd name="T4" fmla="*/ 11 w 23"/>
                    <a:gd name="T5" fmla="*/ 8 h 57"/>
                    <a:gd name="T6" fmla="*/ 0 w 23"/>
                    <a:gd name="T7" fmla="*/ 15 h 57"/>
                    <a:gd name="T8" fmla="*/ 0 w 23"/>
                    <a:gd name="T9" fmla="*/ 23 h 57"/>
                    <a:gd name="T10" fmla="*/ 7 w 23"/>
                    <a:gd name="T11" fmla="*/ 19 h 57"/>
                    <a:gd name="T12" fmla="*/ 15 w 23"/>
                    <a:gd name="T13" fmla="*/ 11 h 57"/>
                    <a:gd name="T14" fmla="*/ 15 w 23"/>
                    <a:gd name="T15" fmla="*/ 57 h 57"/>
                    <a:gd name="T16" fmla="*/ 23 w 23"/>
                    <a:gd name="T17" fmla="*/ 57 h 57"/>
                    <a:gd name="T18" fmla="*/ 23 w 23"/>
                    <a:gd name="T19" fmla="*/ 4 h 57"/>
                    <a:gd name="T20" fmla="*/ 23 w 23"/>
                    <a:gd name="T21" fmla="*/ 0 h 57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3"/>
                    <a:gd name="T34" fmla="*/ 0 h 57"/>
                    <a:gd name="T35" fmla="*/ 23 w 23"/>
                    <a:gd name="T36" fmla="*/ 57 h 57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3" h="57">
                      <a:moveTo>
                        <a:pt x="23" y="0"/>
                      </a:moveTo>
                      <a:lnTo>
                        <a:pt x="19" y="0"/>
                      </a:lnTo>
                      <a:lnTo>
                        <a:pt x="11" y="8"/>
                      </a:lnTo>
                      <a:lnTo>
                        <a:pt x="0" y="15"/>
                      </a:lnTo>
                      <a:lnTo>
                        <a:pt x="0" y="23"/>
                      </a:lnTo>
                      <a:lnTo>
                        <a:pt x="7" y="19"/>
                      </a:lnTo>
                      <a:lnTo>
                        <a:pt x="15" y="11"/>
                      </a:lnTo>
                      <a:lnTo>
                        <a:pt x="15" y="57"/>
                      </a:lnTo>
                      <a:lnTo>
                        <a:pt x="23" y="57"/>
                      </a:lnTo>
                      <a:lnTo>
                        <a:pt x="23" y="4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Cambria" panose="02040503050406030204" pitchFamily="18" charset="0"/>
                    <a:ea typeface="Cambria" panose="02040503050406030204" pitchFamily="18" charset="0"/>
                  </a:endParaRPr>
                </a:p>
              </p:txBody>
            </p:sp>
          </p:grpSp>
        </p:grpSp>
        <p:grpSp>
          <p:nvGrpSpPr>
            <p:cNvPr id="21574" name="Group 52"/>
            <p:cNvGrpSpPr>
              <a:grpSpLocks/>
            </p:cNvGrpSpPr>
            <p:nvPr/>
          </p:nvGrpSpPr>
          <p:grpSpPr bwMode="auto">
            <a:xfrm>
              <a:off x="2420" y="3651"/>
              <a:ext cx="106" cy="145"/>
              <a:chOff x="2420" y="3651"/>
              <a:chExt cx="106" cy="145"/>
            </a:xfrm>
          </p:grpSpPr>
          <p:sp>
            <p:nvSpPr>
              <p:cNvPr id="21575" name="Rectangle 53"/>
              <p:cNvSpPr>
                <a:spLocks noChangeArrowheads="1"/>
              </p:cNvSpPr>
              <p:nvPr/>
            </p:nvSpPr>
            <p:spPr bwMode="auto">
              <a:xfrm>
                <a:off x="2420" y="3651"/>
                <a:ext cx="67" cy="1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500" i="1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Y</a:t>
                </a:r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21576" name="Freeform 54"/>
              <p:cNvSpPr>
                <a:spLocks/>
              </p:cNvSpPr>
              <p:nvPr/>
            </p:nvSpPr>
            <p:spPr bwMode="auto">
              <a:xfrm>
                <a:off x="2503" y="3731"/>
                <a:ext cx="23" cy="53"/>
              </a:xfrm>
              <a:custGeom>
                <a:avLst/>
                <a:gdLst>
                  <a:gd name="T0" fmla="*/ 23 w 23"/>
                  <a:gd name="T1" fmla="*/ 0 h 53"/>
                  <a:gd name="T2" fmla="*/ 16 w 23"/>
                  <a:gd name="T3" fmla="*/ 0 h 53"/>
                  <a:gd name="T4" fmla="*/ 12 w 23"/>
                  <a:gd name="T5" fmla="*/ 4 h 53"/>
                  <a:gd name="T6" fmla="*/ 0 w 23"/>
                  <a:gd name="T7" fmla="*/ 11 h 53"/>
                  <a:gd name="T8" fmla="*/ 0 w 23"/>
                  <a:gd name="T9" fmla="*/ 19 h 53"/>
                  <a:gd name="T10" fmla="*/ 8 w 23"/>
                  <a:gd name="T11" fmla="*/ 15 h 53"/>
                  <a:gd name="T12" fmla="*/ 16 w 23"/>
                  <a:gd name="T13" fmla="*/ 11 h 53"/>
                  <a:gd name="T14" fmla="*/ 16 w 23"/>
                  <a:gd name="T15" fmla="*/ 53 h 53"/>
                  <a:gd name="T16" fmla="*/ 23 w 23"/>
                  <a:gd name="T17" fmla="*/ 53 h 53"/>
                  <a:gd name="T18" fmla="*/ 23 w 23"/>
                  <a:gd name="T19" fmla="*/ 4 h 53"/>
                  <a:gd name="T20" fmla="*/ 23 w 23"/>
                  <a:gd name="T21" fmla="*/ 0 h 5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3"/>
                  <a:gd name="T34" fmla="*/ 0 h 53"/>
                  <a:gd name="T35" fmla="*/ 23 w 23"/>
                  <a:gd name="T36" fmla="*/ 53 h 53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3" h="53">
                    <a:moveTo>
                      <a:pt x="23" y="0"/>
                    </a:moveTo>
                    <a:lnTo>
                      <a:pt x="16" y="0"/>
                    </a:lnTo>
                    <a:lnTo>
                      <a:pt x="12" y="4"/>
                    </a:lnTo>
                    <a:lnTo>
                      <a:pt x="0" y="11"/>
                    </a:lnTo>
                    <a:lnTo>
                      <a:pt x="0" y="19"/>
                    </a:lnTo>
                    <a:lnTo>
                      <a:pt x="8" y="15"/>
                    </a:lnTo>
                    <a:lnTo>
                      <a:pt x="16" y="11"/>
                    </a:lnTo>
                    <a:lnTo>
                      <a:pt x="16" y="53"/>
                    </a:lnTo>
                    <a:lnTo>
                      <a:pt x="23" y="53"/>
                    </a:lnTo>
                    <a:lnTo>
                      <a:pt x="23" y="4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p:grpSp>
      </p:grpSp>
      <p:grpSp>
        <p:nvGrpSpPr>
          <p:cNvPr id="10" name="Group 55"/>
          <p:cNvGrpSpPr>
            <a:grpSpLocks/>
          </p:cNvGrpSpPr>
          <p:nvPr/>
        </p:nvGrpSpPr>
        <p:grpSpPr bwMode="auto">
          <a:xfrm>
            <a:off x="1549400" y="3125789"/>
            <a:ext cx="3865563" cy="2570163"/>
            <a:chOff x="976" y="1969"/>
            <a:chExt cx="2435" cy="1619"/>
          </a:xfrm>
        </p:grpSpPr>
        <p:sp>
          <p:nvSpPr>
            <p:cNvPr id="21571" name="Line 56"/>
            <p:cNvSpPr>
              <a:spLocks noChangeShapeType="1"/>
            </p:cNvSpPr>
            <p:nvPr/>
          </p:nvSpPr>
          <p:spPr bwMode="auto">
            <a:xfrm flipH="1" flipV="1">
              <a:off x="976" y="1969"/>
              <a:ext cx="2184" cy="1579"/>
            </a:xfrm>
            <a:prstGeom prst="line">
              <a:avLst/>
            </a:prstGeom>
            <a:noFill/>
            <a:ln w="53975">
              <a:solidFill>
                <a:srgbClr val="AD0D1B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572" name="Rectangle 57"/>
            <p:cNvSpPr>
              <a:spLocks noChangeArrowheads="1"/>
            </p:cNvSpPr>
            <p:nvPr/>
          </p:nvSpPr>
          <p:spPr bwMode="auto">
            <a:xfrm>
              <a:off x="3216" y="3443"/>
              <a:ext cx="195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500" i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AD</a:t>
              </a:r>
              <a:r>
                <a:rPr lang="is-IS" sz="1500" baseline="-250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1" name="Group 58"/>
          <p:cNvGrpSpPr>
            <a:grpSpLocks/>
          </p:cNvGrpSpPr>
          <p:nvPr/>
        </p:nvGrpSpPr>
        <p:grpSpPr bwMode="auto">
          <a:xfrm>
            <a:off x="2982913" y="2816225"/>
            <a:ext cx="3548062" cy="2671763"/>
            <a:chOff x="1879" y="1774"/>
            <a:chExt cx="2235" cy="1683"/>
          </a:xfrm>
        </p:grpSpPr>
        <p:sp>
          <p:nvSpPr>
            <p:cNvPr id="21569" name="Line 59"/>
            <p:cNvSpPr>
              <a:spLocks noChangeShapeType="1"/>
            </p:cNvSpPr>
            <p:nvPr/>
          </p:nvSpPr>
          <p:spPr bwMode="auto">
            <a:xfrm flipV="1">
              <a:off x="1879" y="1923"/>
              <a:ext cx="2127" cy="1534"/>
            </a:xfrm>
            <a:prstGeom prst="line">
              <a:avLst/>
            </a:prstGeom>
            <a:noFill/>
            <a:ln w="53975">
              <a:solidFill>
                <a:srgbClr val="AD0D1B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570" name="Rectangle 60"/>
            <p:cNvSpPr>
              <a:spLocks noChangeArrowheads="1"/>
            </p:cNvSpPr>
            <p:nvPr/>
          </p:nvSpPr>
          <p:spPr bwMode="auto">
            <a:xfrm>
              <a:off x="3940" y="1774"/>
              <a:ext cx="174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500" i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AS</a:t>
              </a:r>
              <a:r>
                <a:rPr lang="is-IS" sz="1500" baseline="-250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2" name="Group 61"/>
          <p:cNvGrpSpPr>
            <a:grpSpLocks/>
          </p:cNvGrpSpPr>
          <p:nvPr/>
        </p:nvGrpSpPr>
        <p:grpSpPr bwMode="auto">
          <a:xfrm>
            <a:off x="5053013" y="4343400"/>
            <a:ext cx="2813050" cy="727075"/>
            <a:chOff x="3183" y="2736"/>
            <a:chExt cx="1772" cy="458"/>
          </a:xfrm>
        </p:grpSpPr>
        <p:sp>
          <p:nvSpPr>
            <p:cNvPr id="21564" name="Line 62"/>
            <p:cNvSpPr>
              <a:spLocks noChangeShapeType="1"/>
            </p:cNvSpPr>
            <p:nvPr/>
          </p:nvSpPr>
          <p:spPr bwMode="auto">
            <a:xfrm flipH="1">
              <a:off x="3183" y="2827"/>
              <a:ext cx="537" cy="36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grpSp>
          <p:nvGrpSpPr>
            <p:cNvPr id="21565" name="Group 63"/>
            <p:cNvGrpSpPr>
              <a:grpSpLocks/>
            </p:cNvGrpSpPr>
            <p:nvPr/>
          </p:nvGrpSpPr>
          <p:grpSpPr bwMode="auto">
            <a:xfrm>
              <a:off x="3686" y="2736"/>
              <a:ext cx="1269" cy="320"/>
              <a:chOff x="3686" y="2736"/>
              <a:chExt cx="1269" cy="320"/>
            </a:xfrm>
          </p:grpSpPr>
          <p:sp>
            <p:nvSpPr>
              <p:cNvPr id="21566" name="Rectangle 64"/>
              <p:cNvSpPr>
                <a:spLocks noChangeArrowheads="1"/>
              </p:cNvSpPr>
              <p:nvPr/>
            </p:nvSpPr>
            <p:spPr bwMode="auto">
              <a:xfrm>
                <a:off x="3686" y="2736"/>
                <a:ext cx="1269" cy="320"/>
              </a:xfrm>
              <a:prstGeom prst="rect">
                <a:avLst/>
              </a:prstGeom>
              <a:solidFill>
                <a:srgbClr val="E1E5E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21567" name="Rectangle 65"/>
              <p:cNvSpPr>
                <a:spLocks noChangeArrowheads="1"/>
              </p:cNvSpPr>
              <p:nvPr/>
            </p:nvSpPr>
            <p:spPr bwMode="auto">
              <a:xfrm>
                <a:off x="3724" y="2749"/>
                <a:ext cx="727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50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1. Samdráttur</a:t>
                </a:r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21568" name="Rectangle 66"/>
              <p:cNvSpPr>
                <a:spLocks noChangeArrowheads="1"/>
              </p:cNvSpPr>
              <p:nvPr/>
            </p:nvSpPr>
            <p:spPr bwMode="auto">
              <a:xfrm>
                <a:off x="3724" y="2900"/>
                <a:ext cx="1148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50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í heildareftirspurn … .</a:t>
                </a:r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p:grpSp>
      </p:grpSp>
      <p:grpSp>
        <p:nvGrpSpPr>
          <p:cNvPr id="14" name="Group 67"/>
          <p:cNvGrpSpPr>
            <a:grpSpLocks/>
          </p:cNvGrpSpPr>
          <p:nvPr/>
        </p:nvGrpSpPr>
        <p:grpSpPr bwMode="auto">
          <a:xfrm>
            <a:off x="1222375" y="1109663"/>
            <a:ext cx="4138613" cy="3106737"/>
            <a:chOff x="770" y="699"/>
            <a:chExt cx="2607" cy="1957"/>
          </a:xfrm>
        </p:grpSpPr>
        <p:sp>
          <p:nvSpPr>
            <p:cNvPr id="21561" name="Line 68"/>
            <p:cNvSpPr>
              <a:spLocks noChangeShapeType="1"/>
            </p:cNvSpPr>
            <p:nvPr/>
          </p:nvSpPr>
          <p:spPr bwMode="auto">
            <a:xfrm>
              <a:off x="987" y="848"/>
              <a:ext cx="1018" cy="1808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562" name="Rectangle 69"/>
            <p:cNvSpPr>
              <a:spLocks noChangeArrowheads="1"/>
            </p:cNvSpPr>
            <p:nvPr/>
          </p:nvSpPr>
          <p:spPr bwMode="auto">
            <a:xfrm>
              <a:off x="770" y="699"/>
              <a:ext cx="2607" cy="172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563" name="Rectangle 70"/>
            <p:cNvSpPr>
              <a:spLocks noChangeArrowheads="1"/>
            </p:cNvSpPr>
            <p:nvPr/>
          </p:nvSpPr>
          <p:spPr bwMode="auto">
            <a:xfrm>
              <a:off x="827" y="720"/>
              <a:ext cx="1694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5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2. … dregur úr framleiðslu í bráð.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5" name="Group 71"/>
          <p:cNvGrpSpPr>
            <a:grpSpLocks/>
          </p:cNvGrpSpPr>
          <p:nvPr/>
        </p:nvGrpSpPr>
        <p:grpSpPr bwMode="auto">
          <a:xfrm>
            <a:off x="5343525" y="3198814"/>
            <a:ext cx="2943225" cy="1112838"/>
            <a:chOff x="3366" y="2015"/>
            <a:chExt cx="1854" cy="701"/>
          </a:xfrm>
        </p:grpSpPr>
        <p:sp>
          <p:nvSpPr>
            <p:cNvPr id="21555" name="Line 72"/>
            <p:cNvSpPr>
              <a:spLocks noChangeShapeType="1"/>
            </p:cNvSpPr>
            <p:nvPr/>
          </p:nvSpPr>
          <p:spPr bwMode="auto">
            <a:xfrm flipH="1" flipV="1">
              <a:off x="3366" y="2026"/>
              <a:ext cx="663" cy="32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556" name="Rectangle 73"/>
            <p:cNvSpPr>
              <a:spLocks noChangeArrowheads="1"/>
            </p:cNvSpPr>
            <p:nvPr/>
          </p:nvSpPr>
          <p:spPr bwMode="auto">
            <a:xfrm>
              <a:off x="3994" y="2015"/>
              <a:ext cx="1087" cy="629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557" name="Rectangle 74"/>
            <p:cNvSpPr>
              <a:spLocks noChangeArrowheads="1"/>
            </p:cNvSpPr>
            <p:nvPr/>
          </p:nvSpPr>
          <p:spPr bwMode="auto">
            <a:xfrm>
              <a:off x="4035" y="2028"/>
              <a:ext cx="805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5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3. Skammtíma- 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558" name="Rectangle 75"/>
            <p:cNvSpPr>
              <a:spLocks noChangeArrowheads="1"/>
            </p:cNvSpPr>
            <p:nvPr/>
          </p:nvSpPr>
          <p:spPr bwMode="auto">
            <a:xfrm>
              <a:off x="4035" y="2180"/>
              <a:ext cx="835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5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framboðskúrfan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559" name="Rectangle 76"/>
            <p:cNvSpPr>
              <a:spLocks noChangeArrowheads="1"/>
            </p:cNvSpPr>
            <p:nvPr/>
          </p:nvSpPr>
          <p:spPr bwMode="auto">
            <a:xfrm>
              <a:off x="4035" y="2332"/>
              <a:ext cx="118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 hangingPunct="0"/>
              <a:r>
                <a:rPr lang="is-IS" sz="150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hliðrast til hægri </a:t>
              </a:r>
            </a:p>
            <a:p>
              <a:pPr eaLnBrk="0" hangingPunct="0"/>
              <a:r>
                <a:rPr lang="is-IS" sz="150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þar eð laun lækka ...</a:t>
              </a:r>
              <a:endParaRPr lang="is-IS" dirty="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560" name="Rectangle 77"/>
            <p:cNvSpPr>
              <a:spLocks noChangeArrowheads="1"/>
            </p:cNvSpPr>
            <p:nvPr/>
          </p:nvSpPr>
          <p:spPr bwMode="auto">
            <a:xfrm>
              <a:off x="4035" y="2483"/>
              <a:ext cx="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6" name="Group 78"/>
          <p:cNvGrpSpPr>
            <a:grpSpLocks/>
          </p:cNvGrpSpPr>
          <p:nvPr/>
        </p:nvGrpSpPr>
        <p:grpSpPr bwMode="auto">
          <a:xfrm>
            <a:off x="3962400" y="4906963"/>
            <a:ext cx="2752725" cy="1616075"/>
            <a:chOff x="2496" y="3091"/>
            <a:chExt cx="1734" cy="1018"/>
          </a:xfrm>
        </p:grpSpPr>
        <p:sp>
          <p:nvSpPr>
            <p:cNvPr id="21551" name="Line 79"/>
            <p:cNvSpPr>
              <a:spLocks noChangeShapeType="1"/>
            </p:cNvSpPr>
            <p:nvPr/>
          </p:nvSpPr>
          <p:spPr bwMode="auto">
            <a:xfrm flipH="1" flipV="1">
              <a:off x="2496" y="3091"/>
              <a:ext cx="401" cy="686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552" name="Rectangle 80"/>
            <p:cNvSpPr>
              <a:spLocks noChangeArrowheads="1"/>
            </p:cNvSpPr>
            <p:nvPr/>
          </p:nvSpPr>
          <p:spPr bwMode="auto">
            <a:xfrm>
              <a:off x="2691" y="3777"/>
              <a:ext cx="1539" cy="332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553" name="Rectangle 81"/>
            <p:cNvSpPr>
              <a:spLocks noChangeArrowheads="1"/>
            </p:cNvSpPr>
            <p:nvPr/>
          </p:nvSpPr>
          <p:spPr bwMode="auto">
            <a:xfrm>
              <a:off x="2742" y="3788"/>
              <a:ext cx="1375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5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4. . ... og framleiðslan leitar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554" name="Rectangle 82"/>
            <p:cNvSpPr>
              <a:spLocks noChangeArrowheads="1"/>
            </p:cNvSpPr>
            <p:nvPr/>
          </p:nvSpPr>
          <p:spPr bwMode="auto">
            <a:xfrm>
              <a:off x="2742" y="3939"/>
              <a:ext cx="994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5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aftur í eðlilegt horf.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7" name="Group 83"/>
          <p:cNvGrpSpPr>
            <a:grpSpLocks/>
          </p:cNvGrpSpPr>
          <p:nvPr/>
        </p:nvGrpSpPr>
        <p:grpSpPr bwMode="auto">
          <a:xfrm>
            <a:off x="1193800" y="4706948"/>
            <a:ext cx="3022600" cy="230188"/>
            <a:chOff x="752" y="2965"/>
            <a:chExt cx="1904" cy="145"/>
          </a:xfrm>
        </p:grpSpPr>
        <p:sp>
          <p:nvSpPr>
            <p:cNvPr id="21547" name="Oval 84"/>
            <p:cNvSpPr>
              <a:spLocks noChangeArrowheads="1"/>
            </p:cNvSpPr>
            <p:nvPr/>
          </p:nvSpPr>
          <p:spPr bwMode="auto">
            <a:xfrm>
              <a:off x="2424" y="2999"/>
              <a:ext cx="81" cy="8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548" name="Line 85"/>
            <p:cNvSpPr>
              <a:spLocks noChangeShapeType="1"/>
            </p:cNvSpPr>
            <p:nvPr/>
          </p:nvSpPr>
          <p:spPr bwMode="auto">
            <a:xfrm>
              <a:off x="918" y="3033"/>
              <a:ext cx="1544" cy="1"/>
            </a:xfrm>
            <a:prstGeom prst="line">
              <a:avLst/>
            </a:prstGeom>
            <a:noFill/>
            <a:ln w="17463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549" name="Rectangle 86"/>
            <p:cNvSpPr>
              <a:spLocks noChangeArrowheads="1"/>
            </p:cNvSpPr>
            <p:nvPr/>
          </p:nvSpPr>
          <p:spPr bwMode="auto">
            <a:xfrm>
              <a:off x="2587" y="2965"/>
              <a:ext cx="69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5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C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550" name="Rectangle 87"/>
            <p:cNvSpPr>
              <a:spLocks noChangeArrowheads="1"/>
            </p:cNvSpPr>
            <p:nvPr/>
          </p:nvSpPr>
          <p:spPr bwMode="auto">
            <a:xfrm>
              <a:off x="752" y="2965"/>
              <a:ext cx="112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500" i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P</a:t>
              </a:r>
              <a:r>
                <a:rPr lang="is-IS" sz="1500" baseline="-250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3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8" name="Group 88"/>
          <p:cNvGrpSpPr>
            <a:grpSpLocks/>
          </p:cNvGrpSpPr>
          <p:nvPr/>
        </p:nvGrpSpPr>
        <p:grpSpPr bwMode="auto">
          <a:xfrm>
            <a:off x="1193800" y="4200526"/>
            <a:ext cx="2325688" cy="1825626"/>
            <a:chOff x="752" y="2646"/>
            <a:chExt cx="1465" cy="1150"/>
          </a:xfrm>
        </p:grpSpPr>
        <p:sp>
          <p:nvSpPr>
            <p:cNvPr id="21542" name="Oval 89"/>
            <p:cNvSpPr>
              <a:spLocks noChangeArrowheads="1"/>
            </p:cNvSpPr>
            <p:nvPr/>
          </p:nvSpPr>
          <p:spPr bwMode="auto">
            <a:xfrm>
              <a:off x="1978" y="2679"/>
              <a:ext cx="81" cy="8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543" name="Freeform 90"/>
            <p:cNvSpPr>
              <a:spLocks/>
            </p:cNvSpPr>
            <p:nvPr/>
          </p:nvSpPr>
          <p:spPr bwMode="auto">
            <a:xfrm>
              <a:off x="918" y="2713"/>
              <a:ext cx="1098" cy="904"/>
            </a:xfrm>
            <a:custGeom>
              <a:avLst/>
              <a:gdLst>
                <a:gd name="T0" fmla="*/ 0 w 1098"/>
                <a:gd name="T1" fmla="*/ 0 h 904"/>
                <a:gd name="T2" fmla="*/ 1098 w 1098"/>
                <a:gd name="T3" fmla="*/ 0 h 904"/>
                <a:gd name="T4" fmla="*/ 1098 w 1098"/>
                <a:gd name="T5" fmla="*/ 904 h 904"/>
                <a:gd name="T6" fmla="*/ 0 60000 65536"/>
                <a:gd name="T7" fmla="*/ 0 60000 65536"/>
                <a:gd name="T8" fmla="*/ 0 60000 65536"/>
                <a:gd name="T9" fmla="*/ 0 w 1098"/>
                <a:gd name="T10" fmla="*/ 0 h 904"/>
                <a:gd name="T11" fmla="*/ 1098 w 1098"/>
                <a:gd name="T12" fmla="*/ 904 h 90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98" h="904">
                  <a:moveTo>
                    <a:pt x="0" y="0"/>
                  </a:moveTo>
                  <a:lnTo>
                    <a:pt x="1098" y="0"/>
                  </a:lnTo>
                  <a:lnTo>
                    <a:pt x="1098" y="904"/>
                  </a:lnTo>
                </a:path>
              </a:pathLst>
            </a:custGeom>
            <a:noFill/>
            <a:ln w="17463" cap="flat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544" name="Rectangle 91"/>
            <p:cNvSpPr>
              <a:spLocks noChangeArrowheads="1"/>
            </p:cNvSpPr>
            <p:nvPr/>
          </p:nvSpPr>
          <p:spPr bwMode="auto">
            <a:xfrm>
              <a:off x="2143" y="2646"/>
              <a:ext cx="74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5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B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545" name="Rectangle 92"/>
            <p:cNvSpPr>
              <a:spLocks noChangeArrowheads="1"/>
            </p:cNvSpPr>
            <p:nvPr/>
          </p:nvSpPr>
          <p:spPr bwMode="auto">
            <a:xfrm>
              <a:off x="752" y="2650"/>
              <a:ext cx="112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500" i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P</a:t>
              </a:r>
              <a:r>
                <a:rPr lang="is-IS" sz="1500" baseline="-250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546" name="Rectangle 93"/>
            <p:cNvSpPr>
              <a:spLocks noChangeArrowheads="1"/>
            </p:cNvSpPr>
            <p:nvPr/>
          </p:nvSpPr>
          <p:spPr bwMode="auto">
            <a:xfrm>
              <a:off x="1973" y="3651"/>
              <a:ext cx="111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500" i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Y</a:t>
              </a:r>
              <a:r>
                <a:rPr lang="is-IS" sz="1500" baseline="-250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15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5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32" grpId="0" animBg="1"/>
      <p:bldP spid="11573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80529" y="404664"/>
            <a:ext cx="9143999" cy="881211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is-IS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  <a:ea typeface="Cambria" panose="02040503050406030204" pitchFamily="18" charset="0"/>
              </a:rPr>
              <a:t>Hliðrun Phillips-kúrfunnar í bráð: Verðbólguvændir, aftur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830763"/>
          </a:xfrm>
        </p:spPr>
        <p:txBody>
          <a:bodyPr/>
          <a:lstStyle/>
          <a:p>
            <a:pPr eaLnBrk="1" hangingPunct="1">
              <a:buClr>
                <a:srgbClr val="C00000"/>
              </a:buClr>
              <a:buSzPct val="100000"/>
            </a:pPr>
            <a:r>
              <a:rPr lang="is-IS" dirty="0">
                <a:latin typeface="Cambria" panose="02040503050406030204" pitchFamily="18" charset="0"/>
                <a:ea typeface="Cambria" panose="02040503050406030204" pitchFamily="18" charset="0"/>
              </a:rPr>
              <a:t>Sagan sýnir að Phillips-kúrfan í bráð hliðrast til þegar verðbólguvændir breytast</a:t>
            </a:r>
          </a:p>
          <a:p>
            <a:pPr eaLnBrk="1" hangingPunct="1">
              <a:buClr>
                <a:srgbClr val="C00000"/>
              </a:buClr>
              <a:buSzPct val="100000"/>
            </a:pPr>
            <a:r>
              <a:rPr lang="is-IS" dirty="0">
                <a:latin typeface="Cambria" panose="02040503050406030204" pitchFamily="18" charset="0"/>
                <a:ea typeface="Cambria" panose="02040503050406030204" pitchFamily="18" charset="0"/>
              </a:rPr>
              <a:t>Sáum þetta áðan:</a:t>
            </a:r>
          </a:p>
          <a:p>
            <a:pPr eaLnBrk="1" hangingPunct="1"/>
            <a:endParaRPr lang="is-I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eaLnBrk="1" hangingPunct="1"/>
            <a:endParaRPr lang="is-I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eaLnBrk="1" hangingPunct="1"/>
            <a:endParaRPr lang="is-I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eaLnBrk="1" hangingPunct="1">
              <a:buClr>
                <a:srgbClr val="C00000"/>
              </a:buClr>
              <a:buSzPct val="100000"/>
            </a:pPr>
            <a:endParaRPr lang="is-I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eaLnBrk="1" hangingPunct="1">
              <a:buClr>
                <a:srgbClr val="C00000"/>
              </a:buClr>
              <a:buSzPct val="100000"/>
            </a:pPr>
            <a:r>
              <a:rPr lang="is-IS" dirty="0">
                <a:latin typeface="Cambria" panose="02040503050406030204" pitchFamily="18" charset="0"/>
                <a:ea typeface="Cambria" panose="02040503050406030204" pitchFamily="18" charset="0"/>
              </a:rPr>
              <a:t>Meiri verðbólga í vændum kallar á meira atvinnuleysi svo að Phillips-kúrfan hliðrast upp á við og til hægri</a:t>
            </a: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1905000" y="3390900"/>
          <a:ext cx="5715000" cy="1131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4" imgW="1155600" imgH="228600" progId="Equation.3">
                  <p:embed/>
                </p:oleObj>
              </mc:Choice>
              <mc:Fallback>
                <p:oleObj name="Equation" r:id="rId4" imgW="1155600" imgH="228600" progId="Equation.3">
                  <p:embed/>
                  <p:pic>
                    <p:nvPicPr>
                      <p:cNvPr id="512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390900"/>
                        <a:ext cx="5715000" cy="1131888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rgbClr val="FFCC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5" name="Oval 5"/>
          <p:cNvSpPr>
            <a:spLocks noChangeArrowheads="1"/>
          </p:cNvSpPr>
          <p:nvPr/>
        </p:nvSpPr>
        <p:spPr bwMode="auto">
          <a:xfrm>
            <a:off x="6019800" y="3048000"/>
            <a:ext cx="1676400" cy="1752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eaLnBrk="0" hangingPunct="0">
              <a:defRPr/>
            </a:pPr>
            <a:endParaRPr lang="is-IS"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bldLvl="2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85750" y="1500188"/>
            <a:ext cx="8504238" cy="4572000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Char char=""/>
              <a:defRPr/>
            </a:pPr>
            <a:r>
              <a:rPr lang="is-IS" sz="3200" dirty="0">
                <a:latin typeface="Cambria" panose="02040503050406030204" pitchFamily="18" charset="0"/>
                <a:ea typeface="Cambria" panose="02040503050406030204" pitchFamily="18" charset="0"/>
              </a:rPr>
              <a:t>Phillips-kúrfan í bráð hliðrast einnig til við ýmsa skelli á framboðshlið hagkerfisins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Char char=""/>
              <a:defRPr/>
            </a:pPr>
            <a:r>
              <a:rPr lang="is-IS" sz="3200" dirty="0">
                <a:latin typeface="Cambria" panose="02040503050406030204" pitchFamily="18" charset="0"/>
                <a:ea typeface="Cambria" panose="02040503050406030204" pitchFamily="18" charset="0"/>
              </a:rPr>
              <a:t>Bakslag á framboðshlið hagkerfisins – þ.e. samdráttur heildarframboðs, t.d. vegna olíuverðshækkunar að utan – getur aukið atvinnuleysi við gefinni verðbólgu, þ.e. hliðrað Phillips-kúrfunni til upp og hægri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Char char=""/>
              <a:defRPr/>
            </a:pPr>
            <a:r>
              <a:rPr lang="is-IS" sz="3200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Framboðsskellir</a:t>
            </a:r>
            <a:r>
              <a:rPr lang="is-IS" sz="3200" dirty="0">
                <a:solidFill>
                  <a:srgbClr val="CC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200" dirty="0">
                <a:latin typeface="Cambria" panose="02040503050406030204" pitchFamily="18" charset="0"/>
                <a:ea typeface="Cambria" panose="02040503050406030204" pitchFamily="18" charset="0"/>
              </a:rPr>
              <a:t>af þessu tagi torvelda hagstjórn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80529" y="527050"/>
            <a:ext cx="9143999" cy="758825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is-IS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  <a:ea typeface="Cambria" panose="02040503050406030204" pitchFamily="18" charset="0"/>
              </a:rPr>
              <a:t>Hliðrun Phillips-kúrfunnar í bráð: </a:t>
            </a:r>
            <a:br>
              <a:rPr lang="is-IS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  <a:ea typeface="Cambria" panose="02040503050406030204" pitchFamily="18" charset="0"/>
              </a:rPr>
            </a:br>
            <a:r>
              <a:rPr lang="is-IS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  <a:ea typeface="Cambria" panose="02040503050406030204" pitchFamily="18" charset="0"/>
              </a:rPr>
              <a:t>Framboðsskellir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 bldLvl="2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Char char=""/>
              <a:defRPr/>
            </a:pPr>
            <a:r>
              <a:rPr lang="is-IS" sz="3600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Framboðsskellir</a:t>
            </a:r>
            <a:r>
              <a:rPr lang="is-IS" sz="3600" i="1" dirty="0">
                <a:solidFill>
                  <a:srgbClr val="25A9A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600" dirty="0">
                <a:latin typeface="Cambria" panose="02040503050406030204" pitchFamily="18" charset="0"/>
                <a:ea typeface="Cambria" panose="02040503050406030204" pitchFamily="18" charset="0"/>
              </a:rPr>
              <a:t>breyta kostnaði fyrirtækja og þá um leið verðinu sem þau taka fyrir vöru sína og þjónustu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Char char=""/>
              <a:defRPr/>
            </a:pPr>
            <a:r>
              <a:rPr lang="is-IS" sz="3600" dirty="0">
                <a:latin typeface="Cambria" panose="02040503050406030204" pitchFamily="18" charset="0"/>
                <a:ea typeface="Cambria" panose="02040503050406030204" pitchFamily="18" charset="0"/>
              </a:rPr>
              <a:t>Framboðsskellir hliðra því heildar-framboðskúrfu hagkerfisins …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Char char=""/>
              <a:defRPr/>
            </a:pPr>
            <a:r>
              <a:rPr lang="is-IS" sz="3600" dirty="0">
                <a:latin typeface="Cambria" panose="02040503050406030204" pitchFamily="18" charset="0"/>
                <a:ea typeface="Cambria" panose="02040503050406030204" pitchFamily="18" charset="0"/>
              </a:rPr>
              <a:t>. . . og þá um leið Phillips-kúrfunni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Char char=""/>
              <a:defRPr/>
            </a:pPr>
            <a:r>
              <a:rPr lang="is-IS" sz="3600" dirty="0">
                <a:latin typeface="Cambria" panose="02040503050406030204" pitchFamily="18" charset="0"/>
                <a:ea typeface="Cambria" panose="02040503050406030204" pitchFamily="18" charset="0"/>
              </a:rPr>
              <a:t>Skoðum málið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80529" y="527050"/>
            <a:ext cx="9143999" cy="758825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is-IS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  <a:ea typeface="Cambria" panose="02040503050406030204" pitchFamily="18" charset="0"/>
              </a:rPr>
              <a:t>Hliðrun Phillips-kúrfunnar í bráð: </a:t>
            </a:r>
            <a:br>
              <a:rPr lang="is-IS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  <a:ea typeface="Cambria" panose="02040503050406030204" pitchFamily="18" charset="0"/>
              </a:rPr>
            </a:br>
            <a:r>
              <a:rPr lang="is-IS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  <a:ea typeface="Cambria" panose="02040503050406030204" pitchFamily="18" charset="0"/>
              </a:rPr>
              <a:t>Framboðsskellir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 bldLvl="2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 descr="narrow aqua button bckgrd"/>
          <p:cNvPicPr>
            <a:picLocks noChangeAspect="1" noChangeArrowheads="1"/>
          </p:cNvPicPr>
          <p:nvPr/>
        </p:nvPicPr>
        <p:blipFill>
          <a:blip r:embed="rId3" cstate="print"/>
          <a:srcRect r="168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59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50800"/>
            <a:ext cx="8229600" cy="68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s-I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Bakslag frá framboðshlið</a:t>
            </a:r>
          </a:p>
        </p:txBody>
      </p:sp>
      <p:sp>
        <p:nvSpPr>
          <p:cNvPr id="45060" name="Rectangle 5"/>
          <p:cNvSpPr>
            <a:spLocks noChangeArrowheads="1"/>
          </p:cNvSpPr>
          <p:nvPr/>
        </p:nvSpPr>
        <p:spPr bwMode="auto">
          <a:xfrm>
            <a:off x="1287463" y="2732088"/>
            <a:ext cx="3424237" cy="2225675"/>
          </a:xfrm>
          <a:prstGeom prst="rect">
            <a:avLst/>
          </a:prstGeom>
          <a:solidFill>
            <a:srgbClr val="F3F6F9"/>
          </a:solidFill>
          <a:ln w="152400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5061" name="Rectangle 6"/>
          <p:cNvSpPr>
            <a:spLocks noChangeArrowheads="1"/>
          </p:cNvSpPr>
          <p:nvPr/>
        </p:nvSpPr>
        <p:spPr bwMode="auto">
          <a:xfrm>
            <a:off x="1287463" y="2732088"/>
            <a:ext cx="3424237" cy="2225675"/>
          </a:xfrm>
          <a:prstGeom prst="rect">
            <a:avLst/>
          </a:prstGeom>
          <a:solidFill>
            <a:srgbClr val="F2F4F8"/>
          </a:solidFill>
          <a:ln w="138113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5062" name="Rectangle 7"/>
          <p:cNvSpPr>
            <a:spLocks noChangeArrowheads="1"/>
          </p:cNvSpPr>
          <p:nvPr/>
        </p:nvSpPr>
        <p:spPr bwMode="auto">
          <a:xfrm>
            <a:off x="1287463" y="2732088"/>
            <a:ext cx="3424237" cy="2225675"/>
          </a:xfrm>
          <a:prstGeom prst="rect">
            <a:avLst/>
          </a:prstGeom>
          <a:solidFill>
            <a:srgbClr val="F1F4F7"/>
          </a:solidFill>
          <a:ln w="123825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5063" name="Rectangle 8"/>
          <p:cNvSpPr>
            <a:spLocks noChangeArrowheads="1"/>
          </p:cNvSpPr>
          <p:nvPr/>
        </p:nvSpPr>
        <p:spPr bwMode="auto">
          <a:xfrm>
            <a:off x="1287463" y="2732088"/>
            <a:ext cx="3424237" cy="2225675"/>
          </a:xfrm>
          <a:prstGeom prst="rect">
            <a:avLst/>
          </a:prstGeom>
          <a:solidFill>
            <a:srgbClr val="F0F2F5"/>
          </a:solidFill>
          <a:ln w="111125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5064" name="Rectangle 9"/>
          <p:cNvSpPr>
            <a:spLocks noChangeArrowheads="1"/>
          </p:cNvSpPr>
          <p:nvPr/>
        </p:nvSpPr>
        <p:spPr bwMode="auto">
          <a:xfrm>
            <a:off x="1287463" y="2732088"/>
            <a:ext cx="3424237" cy="2225675"/>
          </a:xfrm>
          <a:prstGeom prst="rect">
            <a:avLst/>
          </a:prstGeom>
          <a:solidFill>
            <a:srgbClr val="EEF1F4"/>
          </a:solidFill>
          <a:ln w="96838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5065" name="Rectangle 10"/>
          <p:cNvSpPr>
            <a:spLocks noChangeArrowheads="1"/>
          </p:cNvSpPr>
          <p:nvPr/>
        </p:nvSpPr>
        <p:spPr bwMode="auto">
          <a:xfrm>
            <a:off x="1287463" y="2732088"/>
            <a:ext cx="3424237" cy="2225675"/>
          </a:xfrm>
          <a:prstGeom prst="rect">
            <a:avLst/>
          </a:prstGeom>
          <a:solidFill>
            <a:srgbClr val="EDEFF3"/>
          </a:solidFill>
          <a:ln w="82550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5066" name="Rectangle 11"/>
          <p:cNvSpPr>
            <a:spLocks noChangeArrowheads="1"/>
          </p:cNvSpPr>
          <p:nvPr/>
        </p:nvSpPr>
        <p:spPr bwMode="auto">
          <a:xfrm>
            <a:off x="1287463" y="2732088"/>
            <a:ext cx="3424237" cy="2225675"/>
          </a:xfrm>
          <a:prstGeom prst="rect">
            <a:avLst/>
          </a:prstGeom>
          <a:solidFill>
            <a:srgbClr val="EBEEF2"/>
          </a:solidFill>
          <a:ln w="68263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5067" name="Rectangle 12"/>
          <p:cNvSpPr>
            <a:spLocks noChangeArrowheads="1"/>
          </p:cNvSpPr>
          <p:nvPr/>
        </p:nvSpPr>
        <p:spPr bwMode="auto">
          <a:xfrm>
            <a:off x="1287463" y="2732088"/>
            <a:ext cx="3424237" cy="2225675"/>
          </a:xfrm>
          <a:prstGeom prst="rect">
            <a:avLst/>
          </a:prstGeom>
          <a:solidFill>
            <a:srgbClr val="EAECF1"/>
          </a:solidFill>
          <a:ln w="55563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5068" name="Rectangle 13"/>
          <p:cNvSpPr>
            <a:spLocks noChangeArrowheads="1"/>
          </p:cNvSpPr>
          <p:nvPr/>
        </p:nvSpPr>
        <p:spPr bwMode="auto">
          <a:xfrm>
            <a:off x="1287463" y="2732088"/>
            <a:ext cx="3424237" cy="2225675"/>
          </a:xfrm>
          <a:prstGeom prst="rect">
            <a:avLst/>
          </a:prstGeom>
          <a:solidFill>
            <a:srgbClr val="E9EBF0"/>
          </a:solidFill>
          <a:ln w="41275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5069" name="Rectangle 14"/>
          <p:cNvSpPr>
            <a:spLocks noChangeArrowheads="1"/>
          </p:cNvSpPr>
          <p:nvPr/>
        </p:nvSpPr>
        <p:spPr bwMode="auto">
          <a:xfrm>
            <a:off x="1287463" y="2732088"/>
            <a:ext cx="3424237" cy="2225675"/>
          </a:xfrm>
          <a:prstGeom prst="rect">
            <a:avLst/>
          </a:prstGeom>
          <a:solidFill>
            <a:srgbClr val="E7EAEF"/>
          </a:solidFill>
          <a:ln w="26988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5070" name="Rectangle 15"/>
          <p:cNvSpPr>
            <a:spLocks noChangeArrowheads="1"/>
          </p:cNvSpPr>
          <p:nvPr/>
        </p:nvSpPr>
        <p:spPr bwMode="auto">
          <a:xfrm>
            <a:off x="1287463" y="2732088"/>
            <a:ext cx="3424237" cy="2225675"/>
          </a:xfrm>
          <a:prstGeom prst="rect">
            <a:avLst/>
          </a:prstGeom>
          <a:solidFill>
            <a:srgbClr val="E6E9EF"/>
          </a:solidFill>
          <a:ln w="14288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5071" name="Rectangle 16"/>
          <p:cNvSpPr>
            <a:spLocks noChangeArrowheads="1"/>
          </p:cNvSpPr>
          <p:nvPr/>
        </p:nvSpPr>
        <p:spPr bwMode="auto">
          <a:xfrm>
            <a:off x="5526088" y="2732088"/>
            <a:ext cx="3313112" cy="2225675"/>
          </a:xfrm>
          <a:prstGeom prst="rect">
            <a:avLst/>
          </a:prstGeom>
          <a:solidFill>
            <a:srgbClr val="F3F6F9"/>
          </a:solidFill>
          <a:ln w="152400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5072" name="Rectangle 17"/>
          <p:cNvSpPr>
            <a:spLocks noChangeArrowheads="1"/>
          </p:cNvSpPr>
          <p:nvPr/>
        </p:nvSpPr>
        <p:spPr bwMode="auto">
          <a:xfrm>
            <a:off x="5526088" y="2732088"/>
            <a:ext cx="3313112" cy="2225675"/>
          </a:xfrm>
          <a:prstGeom prst="rect">
            <a:avLst/>
          </a:prstGeom>
          <a:solidFill>
            <a:srgbClr val="F2F4F8"/>
          </a:solidFill>
          <a:ln w="138113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5073" name="Rectangle 18"/>
          <p:cNvSpPr>
            <a:spLocks noChangeArrowheads="1"/>
          </p:cNvSpPr>
          <p:nvPr/>
        </p:nvSpPr>
        <p:spPr bwMode="auto">
          <a:xfrm>
            <a:off x="5526088" y="2732088"/>
            <a:ext cx="3313112" cy="2225675"/>
          </a:xfrm>
          <a:prstGeom prst="rect">
            <a:avLst/>
          </a:prstGeom>
          <a:solidFill>
            <a:srgbClr val="F1F4F7"/>
          </a:solidFill>
          <a:ln w="123825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5074" name="Rectangle 19"/>
          <p:cNvSpPr>
            <a:spLocks noChangeArrowheads="1"/>
          </p:cNvSpPr>
          <p:nvPr/>
        </p:nvSpPr>
        <p:spPr bwMode="auto">
          <a:xfrm>
            <a:off x="5526088" y="2732088"/>
            <a:ext cx="3313112" cy="2225675"/>
          </a:xfrm>
          <a:prstGeom prst="rect">
            <a:avLst/>
          </a:prstGeom>
          <a:solidFill>
            <a:srgbClr val="F0F2F5"/>
          </a:solidFill>
          <a:ln w="111125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5075" name="Rectangle 20"/>
          <p:cNvSpPr>
            <a:spLocks noChangeArrowheads="1"/>
          </p:cNvSpPr>
          <p:nvPr/>
        </p:nvSpPr>
        <p:spPr bwMode="auto">
          <a:xfrm>
            <a:off x="5526088" y="2732088"/>
            <a:ext cx="3313112" cy="2225675"/>
          </a:xfrm>
          <a:prstGeom prst="rect">
            <a:avLst/>
          </a:prstGeom>
          <a:solidFill>
            <a:srgbClr val="EEF1F4"/>
          </a:solidFill>
          <a:ln w="96838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5076" name="Rectangle 21"/>
          <p:cNvSpPr>
            <a:spLocks noChangeArrowheads="1"/>
          </p:cNvSpPr>
          <p:nvPr/>
        </p:nvSpPr>
        <p:spPr bwMode="auto">
          <a:xfrm>
            <a:off x="5526088" y="2732088"/>
            <a:ext cx="3313112" cy="2225675"/>
          </a:xfrm>
          <a:prstGeom prst="rect">
            <a:avLst/>
          </a:prstGeom>
          <a:solidFill>
            <a:srgbClr val="EDEFF3"/>
          </a:solidFill>
          <a:ln w="82550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5077" name="Rectangle 22"/>
          <p:cNvSpPr>
            <a:spLocks noChangeArrowheads="1"/>
          </p:cNvSpPr>
          <p:nvPr/>
        </p:nvSpPr>
        <p:spPr bwMode="auto">
          <a:xfrm>
            <a:off x="5526088" y="2732088"/>
            <a:ext cx="3313112" cy="2225675"/>
          </a:xfrm>
          <a:prstGeom prst="rect">
            <a:avLst/>
          </a:prstGeom>
          <a:solidFill>
            <a:srgbClr val="EBEEF2"/>
          </a:solidFill>
          <a:ln w="68263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5078" name="Rectangle 23"/>
          <p:cNvSpPr>
            <a:spLocks noChangeArrowheads="1"/>
          </p:cNvSpPr>
          <p:nvPr/>
        </p:nvSpPr>
        <p:spPr bwMode="auto">
          <a:xfrm>
            <a:off x="5526088" y="2732088"/>
            <a:ext cx="3313112" cy="2225675"/>
          </a:xfrm>
          <a:prstGeom prst="rect">
            <a:avLst/>
          </a:prstGeom>
          <a:solidFill>
            <a:srgbClr val="EAECF1"/>
          </a:solidFill>
          <a:ln w="55563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5079" name="Rectangle 24"/>
          <p:cNvSpPr>
            <a:spLocks noChangeArrowheads="1"/>
          </p:cNvSpPr>
          <p:nvPr/>
        </p:nvSpPr>
        <p:spPr bwMode="auto">
          <a:xfrm>
            <a:off x="5526088" y="2732088"/>
            <a:ext cx="3313112" cy="2225675"/>
          </a:xfrm>
          <a:prstGeom prst="rect">
            <a:avLst/>
          </a:prstGeom>
          <a:solidFill>
            <a:srgbClr val="E9EBF0"/>
          </a:solidFill>
          <a:ln w="41275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5080" name="Rectangle 25"/>
          <p:cNvSpPr>
            <a:spLocks noChangeArrowheads="1"/>
          </p:cNvSpPr>
          <p:nvPr/>
        </p:nvSpPr>
        <p:spPr bwMode="auto">
          <a:xfrm>
            <a:off x="5526088" y="2732088"/>
            <a:ext cx="3313112" cy="2225675"/>
          </a:xfrm>
          <a:prstGeom prst="rect">
            <a:avLst/>
          </a:prstGeom>
          <a:solidFill>
            <a:srgbClr val="E7EAEF"/>
          </a:solidFill>
          <a:ln w="26988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5081" name="Rectangle 26"/>
          <p:cNvSpPr>
            <a:spLocks noChangeArrowheads="1"/>
          </p:cNvSpPr>
          <p:nvPr/>
        </p:nvSpPr>
        <p:spPr bwMode="auto">
          <a:xfrm>
            <a:off x="5526088" y="2732088"/>
            <a:ext cx="3313112" cy="2225675"/>
          </a:xfrm>
          <a:prstGeom prst="rect">
            <a:avLst/>
          </a:prstGeom>
          <a:solidFill>
            <a:srgbClr val="E6E9EF"/>
          </a:solidFill>
          <a:ln w="14288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5082" name="Rectangle 27"/>
          <p:cNvSpPr>
            <a:spLocks noChangeArrowheads="1"/>
          </p:cNvSpPr>
          <p:nvPr/>
        </p:nvSpPr>
        <p:spPr bwMode="auto">
          <a:xfrm>
            <a:off x="1231900" y="2663825"/>
            <a:ext cx="3438525" cy="22526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5083" name="Rectangle 28"/>
          <p:cNvSpPr>
            <a:spLocks noChangeArrowheads="1"/>
          </p:cNvSpPr>
          <p:nvPr/>
        </p:nvSpPr>
        <p:spPr bwMode="auto">
          <a:xfrm>
            <a:off x="5484813" y="2663825"/>
            <a:ext cx="3298825" cy="22526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5084" name="Line 29"/>
          <p:cNvSpPr>
            <a:spLocks noChangeShapeType="1"/>
          </p:cNvSpPr>
          <p:nvPr/>
        </p:nvSpPr>
        <p:spPr bwMode="auto">
          <a:xfrm>
            <a:off x="2598738" y="4916488"/>
            <a:ext cx="1587" cy="1587"/>
          </a:xfrm>
          <a:prstGeom prst="line">
            <a:avLst/>
          </a:prstGeom>
          <a:noFill/>
          <a:ln w="14288">
            <a:solidFill>
              <a:srgbClr val="60220F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5085" name="Freeform 30"/>
          <p:cNvSpPr>
            <a:spLocks/>
          </p:cNvSpPr>
          <p:nvPr/>
        </p:nvSpPr>
        <p:spPr bwMode="auto">
          <a:xfrm>
            <a:off x="5484813" y="2663825"/>
            <a:ext cx="3298825" cy="2252663"/>
          </a:xfrm>
          <a:custGeom>
            <a:avLst/>
            <a:gdLst>
              <a:gd name="T0" fmla="*/ 0 w 2078"/>
              <a:gd name="T1" fmla="*/ 0 h 1419"/>
              <a:gd name="T2" fmla="*/ 0 w 2078"/>
              <a:gd name="T3" fmla="*/ 2147483647 h 1419"/>
              <a:gd name="T4" fmla="*/ 2147483647 w 2078"/>
              <a:gd name="T5" fmla="*/ 2147483647 h 1419"/>
              <a:gd name="T6" fmla="*/ 0 60000 65536"/>
              <a:gd name="T7" fmla="*/ 0 60000 65536"/>
              <a:gd name="T8" fmla="*/ 0 60000 65536"/>
              <a:gd name="T9" fmla="*/ 0 w 2078"/>
              <a:gd name="T10" fmla="*/ 0 h 1419"/>
              <a:gd name="T11" fmla="*/ 2078 w 2078"/>
              <a:gd name="T12" fmla="*/ 1419 h 14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78" h="1419">
                <a:moveTo>
                  <a:pt x="0" y="0"/>
                </a:moveTo>
                <a:lnTo>
                  <a:pt x="0" y="1419"/>
                </a:lnTo>
                <a:lnTo>
                  <a:pt x="2078" y="1419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5086" name="Line 31"/>
          <p:cNvSpPr>
            <a:spLocks noChangeShapeType="1"/>
          </p:cNvSpPr>
          <p:nvPr/>
        </p:nvSpPr>
        <p:spPr bwMode="auto">
          <a:xfrm>
            <a:off x="5761038" y="3327400"/>
            <a:ext cx="1463675" cy="1436688"/>
          </a:xfrm>
          <a:prstGeom prst="line">
            <a:avLst/>
          </a:prstGeom>
          <a:noFill/>
          <a:ln w="41275">
            <a:solidFill>
              <a:srgbClr val="003F95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5087" name="Line 32"/>
          <p:cNvSpPr>
            <a:spLocks noChangeShapeType="1"/>
          </p:cNvSpPr>
          <p:nvPr/>
        </p:nvSpPr>
        <p:spPr bwMode="auto">
          <a:xfrm flipV="1">
            <a:off x="2074863" y="3257550"/>
            <a:ext cx="1752600" cy="1617663"/>
          </a:xfrm>
          <a:prstGeom prst="line">
            <a:avLst/>
          </a:prstGeom>
          <a:noFill/>
          <a:ln w="41275">
            <a:solidFill>
              <a:srgbClr val="003F95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5088" name="Line 33"/>
          <p:cNvSpPr>
            <a:spLocks noChangeShapeType="1"/>
          </p:cNvSpPr>
          <p:nvPr/>
        </p:nvSpPr>
        <p:spPr bwMode="auto">
          <a:xfrm>
            <a:off x="1549400" y="3036888"/>
            <a:ext cx="1836738" cy="1768475"/>
          </a:xfrm>
          <a:prstGeom prst="line">
            <a:avLst/>
          </a:prstGeom>
          <a:noFill/>
          <a:ln w="41275">
            <a:solidFill>
              <a:srgbClr val="003F95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5089" name="Freeform 34"/>
          <p:cNvSpPr>
            <a:spLocks/>
          </p:cNvSpPr>
          <p:nvPr/>
        </p:nvSpPr>
        <p:spPr bwMode="auto">
          <a:xfrm>
            <a:off x="1231900" y="2663825"/>
            <a:ext cx="3438525" cy="2252663"/>
          </a:xfrm>
          <a:custGeom>
            <a:avLst/>
            <a:gdLst>
              <a:gd name="T0" fmla="*/ 0 w 2166"/>
              <a:gd name="T1" fmla="*/ 0 h 1419"/>
              <a:gd name="T2" fmla="*/ 0 w 2166"/>
              <a:gd name="T3" fmla="*/ 2147483647 h 1419"/>
              <a:gd name="T4" fmla="*/ 2147483647 w 2166"/>
              <a:gd name="T5" fmla="*/ 2147483647 h 1419"/>
              <a:gd name="T6" fmla="*/ 0 60000 65536"/>
              <a:gd name="T7" fmla="*/ 0 60000 65536"/>
              <a:gd name="T8" fmla="*/ 0 60000 65536"/>
              <a:gd name="T9" fmla="*/ 0 w 2166"/>
              <a:gd name="T10" fmla="*/ 0 h 1419"/>
              <a:gd name="T11" fmla="*/ 2166 w 2166"/>
              <a:gd name="T12" fmla="*/ 1419 h 14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6" h="1419">
                <a:moveTo>
                  <a:pt x="0" y="0"/>
                </a:moveTo>
                <a:lnTo>
                  <a:pt x="0" y="1419"/>
                </a:lnTo>
                <a:lnTo>
                  <a:pt x="2166" y="1419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6051" name="Line 35"/>
          <p:cNvSpPr>
            <a:spLocks noChangeShapeType="1"/>
          </p:cNvSpPr>
          <p:nvPr/>
        </p:nvSpPr>
        <p:spPr bwMode="auto">
          <a:xfrm flipV="1">
            <a:off x="1093788" y="3852863"/>
            <a:ext cx="1587" cy="276225"/>
          </a:xfrm>
          <a:prstGeom prst="line">
            <a:avLst/>
          </a:prstGeom>
          <a:noFill/>
          <a:ln w="17526">
            <a:solidFill>
              <a:srgbClr val="00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6052" name="Line 36"/>
          <p:cNvSpPr>
            <a:spLocks noChangeShapeType="1"/>
          </p:cNvSpPr>
          <p:nvPr/>
        </p:nvSpPr>
        <p:spPr bwMode="auto">
          <a:xfrm>
            <a:off x="6037263" y="3492500"/>
            <a:ext cx="703262" cy="1588"/>
          </a:xfrm>
          <a:prstGeom prst="line">
            <a:avLst/>
          </a:prstGeom>
          <a:noFill/>
          <a:ln w="17526">
            <a:solidFill>
              <a:srgbClr val="00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6053" name="Line 37"/>
          <p:cNvSpPr>
            <a:spLocks noChangeShapeType="1"/>
          </p:cNvSpPr>
          <p:nvPr/>
        </p:nvSpPr>
        <p:spPr bwMode="auto">
          <a:xfrm flipH="1">
            <a:off x="2806700" y="3368675"/>
            <a:ext cx="785813" cy="1588"/>
          </a:xfrm>
          <a:prstGeom prst="line">
            <a:avLst/>
          </a:prstGeom>
          <a:noFill/>
          <a:ln w="17526">
            <a:solidFill>
              <a:srgbClr val="00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6054" name="Line 38"/>
          <p:cNvSpPr>
            <a:spLocks noChangeShapeType="1"/>
          </p:cNvSpPr>
          <p:nvPr/>
        </p:nvSpPr>
        <p:spPr bwMode="auto">
          <a:xfrm flipH="1">
            <a:off x="2378075" y="5081588"/>
            <a:ext cx="317500" cy="1587"/>
          </a:xfrm>
          <a:prstGeom prst="line">
            <a:avLst/>
          </a:prstGeom>
          <a:noFill/>
          <a:ln w="17526">
            <a:solidFill>
              <a:srgbClr val="00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5094" name="Line 39"/>
          <p:cNvSpPr>
            <a:spLocks noChangeShapeType="1"/>
          </p:cNvSpPr>
          <p:nvPr/>
        </p:nvSpPr>
        <p:spPr bwMode="auto">
          <a:xfrm>
            <a:off x="2225675" y="3686175"/>
            <a:ext cx="1588" cy="1588"/>
          </a:xfrm>
          <a:prstGeom prst="line">
            <a:avLst/>
          </a:prstGeom>
          <a:noFill/>
          <a:ln w="14288">
            <a:solidFill>
              <a:srgbClr val="60220F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5095" name="Rectangle 40"/>
          <p:cNvSpPr>
            <a:spLocks noChangeArrowheads="1"/>
          </p:cNvSpPr>
          <p:nvPr/>
        </p:nvSpPr>
        <p:spPr bwMode="auto">
          <a:xfrm>
            <a:off x="3200400" y="4954588"/>
            <a:ext cx="143321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4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Landsframleiðsla</a:t>
            </a:r>
            <a:endParaRPr lang="is-IS" sz="14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5096" name="Rectangle 42"/>
          <p:cNvSpPr>
            <a:spLocks noChangeArrowheads="1"/>
          </p:cNvSpPr>
          <p:nvPr/>
        </p:nvSpPr>
        <p:spPr bwMode="auto">
          <a:xfrm>
            <a:off x="1090613" y="4959350"/>
            <a:ext cx="849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0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5097" name="Rectangle 43"/>
          <p:cNvSpPr>
            <a:spLocks noChangeArrowheads="1"/>
          </p:cNvSpPr>
          <p:nvPr/>
        </p:nvSpPr>
        <p:spPr bwMode="auto">
          <a:xfrm>
            <a:off x="457200" y="2620963"/>
            <a:ext cx="62222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4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Verðlag</a:t>
            </a:r>
            <a:endParaRPr lang="is-IS" sz="14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5098" name="Rectangle 45"/>
          <p:cNvSpPr>
            <a:spLocks noChangeArrowheads="1"/>
          </p:cNvSpPr>
          <p:nvPr/>
        </p:nvSpPr>
        <p:spPr bwMode="auto">
          <a:xfrm>
            <a:off x="3455988" y="4535488"/>
            <a:ext cx="54181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Heildar-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5099" name="Rectangle 46"/>
          <p:cNvSpPr>
            <a:spLocks noChangeArrowheads="1"/>
          </p:cNvSpPr>
          <p:nvPr/>
        </p:nvSpPr>
        <p:spPr bwMode="auto">
          <a:xfrm>
            <a:off x="3455988" y="4719638"/>
            <a:ext cx="66684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eftirspurn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5100" name="Rectangle 47"/>
          <p:cNvSpPr>
            <a:spLocks noChangeArrowheads="1"/>
          </p:cNvSpPr>
          <p:nvPr/>
        </p:nvSpPr>
        <p:spPr bwMode="auto">
          <a:xfrm>
            <a:off x="873125" y="2293938"/>
            <a:ext cx="38433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6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(a) Heildarframboð og heildareftirspurn </a:t>
            </a:r>
            <a:endParaRPr lang="is-IS" sz="16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5101" name="Rectangle 48"/>
          <p:cNvSpPr>
            <a:spLocks noChangeArrowheads="1"/>
          </p:cNvSpPr>
          <p:nvPr/>
        </p:nvSpPr>
        <p:spPr bwMode="auto">
          <a:xfrm>
            <a:off x="7710488" y="4954588"/>
            <a:ext cx="103220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4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Atvinnuleysi</a:t>
            </a:r>
            <a:endParaRPr lang="is-IS" sz="14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5102" name="Rectangle 50"/>
          <p:cNvSpPr>
            <a:spLocks noChangeArrowheads="1"/>
          </p:cNvSpPr>
          <p:nvPr/>
        </p:nvSpPr>
        <p:spPr bwMode="auto">
          <a:xfrm>
            <a:off x="5359400" y="4959350"/>
            <a:ext cx="849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0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5103" name="Rectangle 51"/>
          <p:cNvSpPr>
            <a:spLocks noChangeArrowheads="1"/>
          </p:cNvSpPr>
          <p:nvPr/>
        </p:nvSpPr>
        <p:spPr bwMode="auto">
          <a:xfrm>
            <a:off x="4572000" y="2620963"/>
            <a:ext cx="82913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4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Verðbólga</a:t>
            </a:r>
            <a:endParaRPr lang="is-IS" sz="14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5104" name="Rectangle 53"/>
          <p:cNvSpPr>
            <a:spLocks noChangeArrowheads="1"/>
          </p:cNvSpPr>
          <p:nvPr/>
        </p:nvSpPr>
        <p:spPr bwMode="auto">
          <a:xfrm>
            <a:off x="6397625" y="2293938"/>
            <a:ext cx="175560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6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(b) Phillips-kúrfan</a:t>
            </a:r>
            <a:endParaRPr lang="is-IS" sz="16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2" name="Group 54"/>
          <p:cNvGrpSpPr>
            <a:grpSpLocks/>
          </p:cNvGrpSpPr>
          <p:nvPr/>
        </p:nvGrpSpPr>
        <p:grpSpPr bwMode="auto">
          <a:xfrm>
            <a:off x="141288" y="3768727"/>
            <a:ext cx="925512" cy="931863"/>
            <a:chOff x="89" y="2374"/>
            <a:chExt cx="583" cy="587"/>
          </a:xfrm>
        </p:grpSpPr>
        <p:sp>
          <p:nvSpPr>
            <p:cNvPr id="45161" name="Line 55"/>
            <p:cNvSpPr>
              <a:spLocks noChangeShapeType="1"/>
            </p:cNvSpPr>
            <p:nvPr/>
          </p:nvSpPr>
          <p:spPr bwMode="auto">
            <a:xfrm flipH="1" flipV="1">
              <a:off x="542" y="2435"/>
              <a:ext cx="130" cy="8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5162" name="Rectangle 56"/>
            <p:cNvSpPr>
              <a:spLocks noChangeArrowheads="1"/>
            </p:cNvSpPr>
            <p:nvPr/>
          </p:nvSpPr>
          <p:spPr bwMode="auto">
            <a:xfrm>
              <a:off x="89" y="2374"/>
              <a:ext cx="470" cy="470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5163" name="Rectangle 57"/>
            <p:cNvSpPr>
              <a:spLocks noChangeArrowheads="1"/>
            </p:cNvSpPr>
            <p:nvPr/>
          </p:nvSpPr>
          <p:spPr bwMode="auto">
            <a:xfrm>
              <a:off x="114" y="2380"/>
              <a:ext cx="358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2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3. . . . svo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5164" name="Rectangle 58"/>
            <p:cNvSpPr>
              <a:spLocks noChangeArrowheads="1"/>
            </p:cNvSpPr>
            <p:nvPr/>
          </p:nvSpPr>
          <p:spPr bwMode="auto">
            <a:xfrm>
              <a:off x="114" y="2496"/>
              <a:ext cx="327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2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verðlag 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5165" name="Rectangle 59"/>
            <p:cNvSpPr>
              <a:spLocks noChangeArrowheads="1"/>
            </p:cNvSpPr>
            <p:nvPr/>
          </p:nvSpPr>
          <p:spPr bwMode="auto">
            <a:xfrm>
              <a:off x="114" y="2612"/>
              <a:ext cx="429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2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hækkar … 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5166" name="Rectangle 60"/>
            <p:cNvSpPr>
              <a:spLocks noChangeArrowheads="1"/>
            </p:cNvSpPr>
            <p:nvPr/>
          </p:nvSpPr>
          <p:spPr bwMode="auto">
            <a:xfrm>
              <a:off x="114" y="2728"/>
              <a:ext cx="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3" name="Group 61"/>
          <p:cNvGrpSpPr>
            <a:grpSpLocks/>
          </p:cNvGrpSpPr>
          <p:nvPr/>
        </p:nvGrpSpPr>
        <p:grpSpPr bwMode="auto">
          <a:xfrm>
            <a:off x="1425575" y="2801938"/>
            <a:ext cx="1754188" cy="1603375"/>
            <a:chOff x="898" y="1765"/>
            <a:chExt cx="1105" cy="1010"/>
          </a:xfrm>
        </p:grpSpPr>
        <p:sp>
          <p:nvSpPr>
            <p:cNvPr id="45159" name="Line 62"/>
            <p:cNvSpPr>
              <a:spLocks noChangeShapeType="1"/>
            </p:cNvSpPr>
            <p:nvPr/>
          </p:nvSpPr>
          <p:spPr bwMode="auto">
            <a:xfrm flipV="1">
              <a:off x="898" y="1887"/>
              <a:ext cx="1000" cy="888"/>
            </a:xfrm>
            <a:prstGeom prst="line">
              <a:avLst/>
            </a:prstGeom>
            <a:noFill/>
            <a:ln w="41275">
              <a:solidFill>
                <a:srgbClr val="BF0E2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5160" name="Rectangle 63"/>
            <p:cNvSpPr>
              <a:spLocks noChangeArrowheads="1"/>
            </p:cNvSpPr>
            <p:nvPr/>
          </p:nvSpPr>
          <p:spPr bwMode="auto">
            <a:xfrm>
              <a:off x="1866" y="1765"/>
              <a:ext cx="137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200" i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AS</a:t>
              </a:r>
              <a:r>
                <a:rPr lang="is-IS" sz="1200" baseline="-250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45107" name="Rectangle 64"/>
          <p:cNvSpPr>
            <a:spLocks noChangeArrowheads="1"/>
          </p:cNvSpPr>
          <p:nvPr/>
        </p:nvSpPr>
        <p:spPr bwMode="auto">
          <a:xfrm>
            <a:off x="3865563" y="2903538"/>
            <a:ext cx="54181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Heildar-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5108" name="Rectangle 65"/>
          <p:cNvSpPr>
            <a:spLocks noChangeArrowheads="1"/>
          </p:cNvSpPr>
          <p:nvPr/>
        </p:nvSpPr>
        <p:spPr bwMode="auto">
          <a:xfrm>
            <a:off x="3865563" y="3087688"/>
            <a:ext cx="62273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framboð, 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5109" name="Rectangle 66"/>
          <p:cNvSpPr>
            <a:spLocks noChangeArrowheads="1"/>
          </p:cNvSpPr>
          <p:nvPr/>
        </p:nvSpPr>
        <p:spPr bwMode="auto">
          <a:xfrm>
            <a:off x="3883025" y="3276600"/>
            <a:ext cx="1620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 i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AS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5110" name="Freeform 67"/>
          <p:cNvSpPr>
            <a:spLocks/>
          </p:cNvSpPr>
          <p:nvPr/>
        </p:nvSpPr>
        <p:spPr bwMode="auto">
          <a:xfrm>
            <a:off x="4114800" y="3408363"/>
            <a:ext cx="28575" cy="63500"/>
          </a:xfrm>
          <a:custGeom>
            <a:avLst/>
            <a:gdLst>
              <a:gd name="T0" fmla="*/ 2147483647 w 18"/>
              <a:gd name="T1" fmla="*/ 0 h 40"/>
              <a:gd name="T2" fmla="*/ 2147483647 w 18"/>
              <a:gd name="T3" fmla="*/ 0 h 40"/>
              <a:gd name="T4" fmla="*/ 2147483647 w 18"/>
              <a:gd name="T5" fmla="*/ 2147483647 h 40"/>
              <a:gd name="T6" fmla="*/ 0 w 18"/>
              <a:gd name="T7" fmla="*/ 2147483647 h 40"/>
              <a:gd name="T8" fmla="*/ 0 w 18"/>
              <a:gd name="T9" fmla="*/ 2147483647 h 40"/>
              <a:gd name="T10" fmla="*/ 2147483647 w 18"/>
              <a:gd name="T11" fmla="*/ 2147483647 h 40"/>
              <a:gd name="T12" fmla="*/ 2147483647 w 18"/>
              <a:gd name="T13" fmla="*/ 2147483647 h 40"/>
              <a:gd name="T14" fmla="*/ 2147483647 w 18"/>
              <a:gd name="T15" fmla="*/ 2147483647 h 40"/>
              <a:gd name="T16" fmla="*/ 2147483647 w 18"/>
              <a:gd name="T17" fmla="*/ 2147483647 h 40"/>
              <a:gd name="T18" fmla="*/ 2147483647 w 18"/>
              <a:gd name="T19" fmla="*/ 2147483647 h 40"/>
              <a:gd name="T20" fmla="*/ 2147483647 w 18"/>
              <a:gd name="T21" fmla="*/ 0 h 4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8"/>
              <a:gd name="T34" fmla="*/ 0 h 40"/>
              <a:gd name="T35" fmla="*/ 18 w 18"/>
              <a:gd name="T36" fmla="*/ 40 h 4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8" h="40">
                <a:moveTo>
                  <a:pt x="18" y="0"/>
                </a:moveTo>
                <a:lnTo>
                  <a:pt x="15" y="0"/>
                </a:lnTo>
                <a:lnTo>
                  <a:pt x="9" y="3"/>
                </a:lnTo>
                <a:lnTo>
                  <a:pt x="0" y="8"/>
                </a:lnTo>
                <a:lnTo>
                  <a:pt x="0" y="14"/>
                </a:lnTo>
                <a:lnTo>
                  <a:pt x="9" y="11"/>
                </a:lnTo>
                <a:lnTo>
                  <a:pt x="12" y="8"/>
                </a:lnTo>
                <a:lnTo>
                  <a:pt x="12" y="40"/>
                </a:lnTo>
                <a:lnTo>
                  <a:pt x="18" y="40"/>
                </a:lnTo>
                <a:lnTo>
                  <a:pt x="18" y="3"/>
                </a:lnTo>
                <a:lnTo>
                  <a:pt x="18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45111" name="Group 68"/>
          <p:cNvGrpSpPr>
            <a:grpSpLocks/>
          </p:cNvGrpSpPr>
          <p:nvPr/>
        </p:nvGrpSpPr>
        <p:grpSpPr bwMode="auto">
          <a:xfrm>
            <a:off x="6505562" y="3986202"/>
            <a:ext cx="238125" cy="184149"/>
            <a:chOff x="4098" y="2511"/>
            <a:chExt cx="150" cy="116"/>
          </a:xfrm>
        </p:grpSpPr>
        <p:sp>
          <p:nvSpPr>
            <p:cNvPr id="45157" name="Oval 69"/>
            <p:cNvSpPr>
              <a:spLocks noChangeArrowheads="1"/>
            </p:cNvSpPr>
            <p:nvPr/>
          </p:nvSpPr>
          <p:spPr bwMode="auto">
            <a:xfrm>
              <a:off x="4098" y="2557"/>
              <a:ext cx="58" cy="58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5158" name="Rectangle 70"/>
            <p:cNvSpPr>
              <a:spLocks noChangeArrowheads="1"/>
            </p:cNvSpPr>
            <p:nvPr/>
          </p:nvSpPr>
          <p:spPr bwMode="auto">
            <a:xfrm>
              <a:off x="4187" y="2511"/>
              <a:ext cx="61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2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A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5" name="Group 71"/>
          <p:cNvGrpSpPr>
            <a:grpSpLocks/>
          </p:cNvGrpSpPr>
          <p:nvPr/>
        </p:nvGrpSpPr>
        <p:grpSpPr bwMode="auto">
          <a:xfrm>
            <a:off x="3068638" y="3409950"/>
            <a:ext cx="1563687" cy="912813"/>
            <a:chOff x="1933" y="2148"/>
            <a:chExt cx="985" cy="575"/>
          </a:xfrm>
        </p:grpSpPr>
        <p:sp>
          <p:nvSpPr>
            <p:cNvPr id="45152" name="Line 72"/>
            <p:cNvSpPr>
              <a:spLocks noChangeShapeType="1"/>
            </p:cNvSpPr>
            <p:nvPr/>
          </p:nvSpPr>
          <p:spPr bwMode="auto">
            <a:xfrm>
              <a:off x="1933" y="2148"/>
              <a:ext cx="226" cy="41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5153" name="Rectangle 73"/>
            <p:cNvSpPr>
              <a:spLocks noChangeArrowheads="1"/>
            </p:cNvSpPr>
            <p:nvPr/>
          </p:nvSpPr>
          <p:spPr bwMode="auto">
            <a:xfrm>
              <a:off x="2144" y="2348"/>
              <a:ext cx="774" cy="375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5154" name="Rectangle 74"/>
            <p:cNvSpPr>
              <a:spLocks noChangeArrowheads="1"/>
            </p:cNvSpPr>
            <p:nvPr/>
          </p:nvSpPr>
          <p:spPr bwMode="auto">
            <a:xfrm>
              <a:off x="2171" y="2358"/>
              <a:ext cx="483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2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1. Bakslag á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5155" name="Rectangle 75"/>
            <p:cNvSpPr>
              <a:spLocks noChangeArrowheads="1"/>
            </p:cNvSpPr>
            <p:nvPr/>
          </p:nvSpPr>
          <p:spPr bwMode="auto">
            <a:xfrm>
              <a:off x="2171" y="2474"/>
              <a:ext cx="574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2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framboðshlið 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5156" name="Rectangle 76"/>
            <p:cNvSpPr>
              <a:spLocks noChangeArrowheads="1"/>
            </p:cNvSpPr>
            <p:nvPr/>
          </p:nvSpPr>
          <p:spPr bwMode="auto">
            <a:xfrm>
              <a:off x="2171" y="2590"/>
              <a:ext cx="651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2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hagkerfisins . . . 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6" name="Group 77"/>
          <p:cNvGrpSpPr>
            <a:grpSpLocks/>
          </p:cNvGrpSpPr>
          <p:nvPr/>
        </p:nvGrpSpPr>
        <p:grpSpPr bwMode="auto">
          <a:xfrm>
            <a:off x="6423025" y="2719386"/>
            <a:ext cx="2409825" cy="755649"/>
            <a:chOff x="4046" y="1713"/>
            <a:chExt cx="1518" cy="476"/>
          </a:xfrm>
        </p:grpSpPr>
        <p:sp>
          <p:nvSpPr>
            <p:cNvPr id="45146" name="Line 78"/>
            <p:cNvSpPr>
              <a:spLocks noChangeShapeType="1"/>
            </p:cNvSpPr>
            <p:nvPr/>
          </p:nvSpPr>
          <p:spPr bwMode="auto">
            <a:xfrm flipH="1">
              <a:off x="4046" y="1896"/>
              <a:ext cx="426" cy="26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5147" name="Rectangle 79"/>
            <p:cNvSpPr>
              <a:spLocks noChangeArrowheads="1"/>
            </p:cNvSpPr>
            <p:nvPr/>
          </p:nvSpPr>
          <p:spPr bwMode="auto">
            <a:xfrm>
              <a:off x="4394" y="1713"/>
              <a:ext cx="1170" cy="470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5148" name="Rectangle 80"/>
            <p:cNvSpPr>
              <a:spLocks noChangeArrowheads="1"/>
            </p:cNvSpPr>
            <p:nvPr/>
          </p:nvSpPr>
          <p:spPr bwMode="auto">
            <a:xfrm>
              <a:off x="4433" y="1724"/>
              <a:ext cx="1026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2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4. . . . og hagstjórnendur  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5149" name="Rectangle 81"/>
            <p:cNvSpPr>
              <a:spLocks noChangeArrowheads="1"/>
            </p:cNvSpPr>
            <p:nvPr/>
          </p:nvSpPr>
          <p:spPr bwMode="auto">
            <a:xfrm>
              <a:off x="4433" y="1840"/>
              <a:ext cx="838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2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eiga lakari kosta völ 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5150" name="Rectangle 82"/>
            <p:cNvSpPr>
              <a:spLocks noChangeArrowheads="1"/>
            </p:cNvSpPr>
            <p:nvPr/>
          </p:nvSpPr>
          <p:spPr bwMode="auto">
            <a:xfrm>
              <a:off x="4433" y="1957"/>
              <a:ext cx="692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2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um verðbólgu og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5151" name="Rectangle 83"/>
            <p:cNvSpPr>
              <a:spLocks noChangeArrowheads="1"/>
            </p:cNvSpPr>
            <p:nvPr/>
          </p:nvSpPr>
          <p:spPr bwMode="auto">
            <a:xfrm>
              <a:off x="4433" y="2073"/>
              <a:ext cx="507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2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atvinnuleysi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7" name="Group 84"/>
          <p:cNvGrpSpPr>
            <a:grpSpLocks/>
          </p:cNvGrpSpPr>
          <p:nvPr/>
        </p:nvGrpSpPr>
        <p:grpSpPr bwMode="auto">
          <a:xfrm>
            <a:off x="1016000" y="3598862"/>
            <a:ext cx="1419225" cy="1590674"/>
            <a:chOff x="640" y="2267"/>
            <a:chExt cx="894" cy="1002"/>
          </a:xfrm>
        </p:grpSpPr>
        <p:sp>
          <p:nvSpPr>
            <p:cNvPr id="45140" name="Rectangle 85"/>
            <p:cNvSpPr>
              <a:spLocks noChangeArrowheads="1"/>
            </p:cNvSpPr>
            <p:nvPr/>
          </p:nvSpPr>
          <p:spPr bwMode="auto">
            <a:xfrm>
              <a:off x="1474" y="2273"/>
              <a:ext cx="60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2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B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grpSp>
          <p:nvGrpSpPr>
            <p:cNvPr id="45141" name="Group 86"/>
            <p:cNvGrpSpPr>
              <a:grpSpLocks/>
            </p:cNvGrpSpPr>
            <p:nvPr/>
          </p:nvGrpSpPr>
          <p:grpSpPr bwMode="auto">
            <a:xfrm>
              <a:off x="640" y="2267"/>
              <a:ext cx="807" cy="1002"/>
              <a:chOff x="640" y="2267"/>
              <a:chExt cx="807" cy="1002"/>
            </a:xfrm>
          </p:grpSpPr>
          <p:sp>
            <p:nvSpPr>
              <p:cNvPr id="45142" name="Freeform 87"/>
              <p:cNvSpPr>
                <a:spLocks/>
              </p:cNvSpPr>
              <p:nvPr/>
            </p:nvSpPr>
            <p:spPr bwMode="auto">
              <a:xfrm>
                <a:off x="776" y="2322"/>
                <a:ext cx="626" cy="775"/>
              </a:xfrm>
              <a:custGeom>
                <a:avLst/>
                <a:gdLst>
                  <a:gd name="T0" fmla="*/ 0 w 626"/>
                  <a:gd name="T1" fmla="*/ 0 h 775"/>
                  <a:gd name="T2" fmla="*/ 626 w 626"/>
                  <a:gd name="T3" fmla="*/ 0 h 775"/>
                  <a:gd name="T4" fmla="*/ 626 w 626"/>
                  <a:gd name="T5" fmla="*/ 775 h 775"/>
                  <a:gd name="T6" fmla="*/ 0 60000 65536"/>
                  <a:gd name="T7" fmla="*/ 0 60000 65536"/>
                  <a:gd name="T8" fmla="*/ 0 60000 65536"/>
                  <a:gd name="T9" fmla="*/ 0 w 626"/>
                  <a:gd name="T10" fmla="*/ 0 h 775"/>
                  <a:gd name="T11" fmla="*/ 626 w 626"/>
                  <a:gd name="T12" fmla="*/ 775 h 77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26" h="775">
                    <a:moveTo>
                      <a:pt x="0" y="0"/>
                    </a:moveTo>
                    <a:lnTo>
                      <a:pt x="626" y="0"/>
                    </a:lnTo>
                    <a:lnTo>
                      <a:pt x="626" y="775"/>
                    </a:lnTo>
                  </a:path>
                </a:pathLst>
              </a:custGeom>
              <a:noFill/>
              <a:ln w="14288" cap="flat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45143" name="Oval 88"/>
              <p:cNvSpPr>
                <a:spLocks noChangeArrowheads="1"/>
              </p:cNvSpPr>
              <p:nvPr/>
            </p:nvSpPr>
            <p:spPr bwMode="auto">
              <a:xfrm>
                <a:off x="1376" y="2296"/>
                <a:ext cx="58" cy="58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45144" name="Rectangle 89"/>
              <p:cNvSpPr>
                <a:spLocks noChangeArrowheads="1"/>
              </p:cNvSpPr>
              <p:nvPr/>
            </p:nvSpPr>
            <p:spPr bwMode="auto">
              <a:xfrm>
                <a:off x="640" y="2267"/>
                <a:ext cx="89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200" i="1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P</a:t>
                </a:r>
                <a:r>
                  <a:rPr lang="is-IS" sz="1200" baseline="-2500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2</a:t>
                </a:r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45145" name="Rectangle 90"/>
              <p:cNvSpPr>
                <a:spLocks noChangeArrowheads="1"/>
              </p:cNvSpPr>
              <p:nvPr/>
            </p:nvSpPr>
            <p:spPr bwMode="auto">
              <a:xfrm>
                <a:off x="1358" y="3153"/>
                <a:ext cx="89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200" i="1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Y</a:t>
                </a:r>
                <a:r>
                  <a:rPr lang="is-IS" sz="1200" baseline="-2500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2</a:t>
                </a:r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p:grpSp>
      </p:grpSp>
      <p:grpSp>
        <p:nvGrpSpPr>
          <p:cNvPr id="45115" name="Group 91"/>
          <p:cNvGrpSpPr>
            <a:grpSpLocks/>
          </p:cNvGrpSpPr>
          <p:nvPr/>
        </p:nvGrpSpPr>
        <p:grpSpPr bwMode="auto">
          <a:xfrm>
            <a:off x="1016000" y="4000502"/>
            <a:ext cx="1825625" cy="1189038"/>
            <a:chOff x="640" y="2520"/>
            <a:chExt cx="1150" cy="749"/>
          </a:xfrm>
        </p:grpSpPr>
        <p:sp>
          <p:nvSpPr>
            <p:cNvPr id="45131" name="Oval 92"/>
            <p:cNvSpPr>
              <a:spLocks noChangeArrowheads="1"/>
            </p:cNvSpPr>
            <p:nvPr/>
          </p:nvSpPr>
          <p:spPr bwMode="auto">
            <a:xfrm>
              <a:off x="1716" y="2636"/>
              <a:ext cx="58" cy="58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5132" name="Freeform 93"/>
            <p:cNvSpPr>
              <a:spLocks/>
            </p:cNvSpPr>
            <p:nvPr/>
          </p:nvSpPr>
          <p:spPr bwMode="auto">
            <a:xfrm>
              <a:off x="776" y="2662"/>
              <a:ext cx="974" cy="426"/>
            </a:xfrm>
            <a:custGeom>
              <a:avLst/>
              <a:gdLst>
                <a:gd name="T0" fmla="*/ 0 w 974"/>
                <a:gd name="T1" fmla="*/ 0 h 426"/>
                <a:gd name="T2" fmla="*/ 974 w 974"/>
                <a:gd name="T3" fmla="*/ 0 h 426"/>
                <a:gd name="T4" fmla="*/ 974 w 974"/>
                <a:gd name="T5" fmla="*/ 426 h 426"/>
                <a:gd name="T6" fmla="*/ 0 60000 65536"/>
                <a:gd name="T7" fmla="*/ 0 60000 65536"/>
                <a:gd name="T8" fmla="*/ 0 60000 65536"/>
                <a:gd name="T9" fmla="*/ 0 w 974"/>
                <a:gd name="T10" fmla="*/ 0 h 426"/>
                <a:gd name="T11" fmla="*/ 974 w 974"/>
                <a:gd name="T12" fmla="*/ 426 h 4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74" h="426">
                  <a:moveTo>
                    <a:pt x="0" y="0"/>
                  </a:moveTo>
                  <a:lnTo>
                    <a:pt x="974" y="0"/>
                  </a:lnTo>
                  <a:lnTo>
                    <a:pt x="974" y="426"/>
                  </a:lnTo>
                </a:path>
              </a:pathLst>
            </a:custGeom>
            <a:noFill/>
            <a:ln w="14288" cap="flat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grpSp>
          <p:nvGrpSpPr>
            <p:cNvPr id="45133" name="Group 94"/>
            <p:cNvGrpSpPr>
              <a:grpSpLocks/>
            </p:cNvGrpSpPr>
            <p:nvPr/>
          </p:nvGrpSpPr>
          <p:grpSpPr bwMode="auto">
            <a:xfrm>
              <a:off x="640" y="2604"/>
              <a:ext cx="87" cy="116"/>
              <a:chOff x="640" y="2604"/>
              <a:chExt cx="87" cy="116"/>
            </a:xfrm>
          </p:grpSpPr>
          <p:sp>
            <p:nvSpPr>
              <p:cNvPr id="45138" name="Rectangle 95"/>
              <p:cNvSpPr>
                <a:spLocks noChangeArrowheads="1"/>
              </p:cNvSpPr>
              <p:nvPr/>
            </p:nvSpPr>
            <p:spPr bwMode="auto">
              <a:xfrm>
                <a:off x="640" y="2604"/>
                <a:ext cx="54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200" i="1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P</a:t>
                </a:r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45139" name="Freeform 96"/>
              <p:cNvSpPr>
                <a:spLocks/>
              </p:cNvSpPr>
              <p:nvPr/>
            </p:nvSpPr>
            <p:spPr bwMode="auto">
              <a:xfrm>
                <a:off x="710" y="2662"/>
                <a:ext cx="17" cy="44"/>
              </a:xfrm>
              <a:custGeom>
                <a:avLst/>
                <a:gdLst>
                  <a:gd name="T0" fmla="*/ 17 w 17"/>
                  <a:gd name="T1" fmla="*/ 0 h 44"/>
                  <a:gd name="T2" fmla="*/ 11 w 17"/>
                  <a:gd name="T3" fmla="*/ 0 h 44"/>
                  <a:gd name="T4" fmla="*/ 9 w 17"/>
                  <a:gd name="T5" fmla="*/ 6 h 44"/>
                  <a:gd name="T6" fmla="*/ 0 w 17"/>
                  <a:gd name="T7" fmla="*/ 12 h 44"/>
                  <a:gd name="T8" fmla="*/ 0 w 17"/>
                  <a:gd name="T9" fmla="*/ 18 h 44"/>
                  <a:gd name="T10" fmla="*/ 6 w 17"/>
                  <a:gd name="T11" fmla="*/ 15 h 44"/>
                  <a:gd name="T12" fmla="*/ 11 w 17"/>
                  <a:gd name="T13" fmla="*/ 9 h 44"/>
                  <a:gd name="T14" fmla="*/ 11 w 17"/>
                  <a:gd name="T15" fmla="*/ 44 h 44"/>
                  <a:gd name="T16" fmla="*/ 17 w 17"/>
                  <a:gd name="T17" fmla="*/ 44 h 44"/>
                  <a:gd name="T18" fmla="*/ 17 w 17"/>
                  <a:gd name="T19" fmla="*/ 3 h 44"/>
                  <a:gd name="T20" fmla="*/ 17 w 17"/>
                  <a:gd name="T21" fmla="*/ 0 h 4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7"/>
                  <a:gd name="T34" fmla="*/ 0 h 44"/>
                  <a:gd name="T35" fmla="*/ 17 w 17"/>
                  <a:gd name="T36" fmla="*/ 44 h 4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7" h="44">
                    <a:moveTo>
                      <a:pt x="17" y="0"/>
                    </a:moveTo>
                    <a:lnTo>
                      <a:pt x="11" y="0"/>
                    </a:lnTo>
                    <a:lnTo>
                      <a:pt x="9" y="6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6" y="15"/>
                    </a:lnTo>
                    <a:lnTo>
                      <a:pt x="11" y="9"/>
                    </a:lnTo>
                    <a:lnTo>
                      <a:pt x="11" y="44"/>
                    </a:lnTo>
                    <a:lnTo>
                      <a:pt x="17" y="44"/>
                    </a:lnTo>
                    <a:lnTo>
                      <a:pt x="17" y="3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p:grpSp>
        <p:sp>
          <p:nvSpPr>
            <p:cNvPr id="45134" name="Rectangle 97"/>
            <p:cNvSpPr>
              <a:spLocks noChangeArrowheads="1"/>
            </p:cNvSpPr>
            <p:nvPr/>
          </p:nvSpPr>
          <p:spPr bwMode="auto">
            <a:xfrm>
              <a:off x="1729" y="2520"/>
              <a:ext cx="61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2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A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grpSp>
          <p:nvGrpSpPr>
            <p:cNvPr id="45135" name="Group 98"/>
            <p:cNvGrpSpPr>
              <a:grpSpLocks/>
            </p:cNvGrpSpPr>
            <p:nvPr/>
          </p:nvGrpSpPr>
          <p:grpSpPr bwMode="auto">
            <a:xfrm>
              <a:off x="1706" y="3153"/>
              <a:ext cx="84" cy="116"/>
              <a:chOff x="1706" y="3153"/>
              <a:chExt cx="84" cy="116"/>
            </a:xfrm>
          </p:grpSpPr>
          <p:sp>
            <p:nvSpPr>
              <p:cNvPr id="45136" name="Rectangle 99"/>
              <p:cNvSpPr>
                <a:spLocks noChangeArrowheads="1"/>
              </p:cNvSpPr>
              <p:nvPr/>
            </p:nvSpPr>
            <p:spPr bwMode="auto">
              <a:xfrm>
                <a:off x="1706" y="3153"/>
                <a:ext cx="54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200" i="1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Y</a:t>
                </a:r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45137" name="Freeform 100"/>
              <p:cNvSpPr>
                <a:spLocks/>
              </p:cNvSpPr>
              <p:nvPr/>
            </p:nvSpPr>
            <p:spPr bwMode="auto">
              <a:xfrm>
                <a:off x="1773" y="3211"/>
                <a:ext cx="17" cy="44"/>
              </a:xfrm>
              <a:custGeom>
                <a:avLst/>
                <a:gdLst>
                  <a:gd name="T0" fmla="*/ 17 w 17"/>
                  <a:gd name="T1" fmla="*/ 0 h 44"/>
                  <a:gd name="T2" fmla="*/ 14 w 17"/>
                  <a:gd name="T3" fmla="*/ 0 h 44"/>
                  <a:gd name="T4" fmla="*/ 9 w 17"/>
                  <a:gd name="T5" fmla="*/ 6 h 44"/>
                  <a:gd name="T6" fmla="*/ 0 w 17"/>
                  <a:gd name="T7" fmla="*/ 12 h 44"/>
                  <a:gd name="T8" fmla="*/ 0 w 17"/>
                  <a:gd name="T9" fmla="*/ 18 h 44"/>
                  <a:gd name="T10" fmla="*/ 6 w 17"/>
                  <a:gd name="T11" fmla="*/ 15 h 44"/>
                  <a:gd name="T12" fmla="*/ 12 w 17"/>
                  <a:gd name="T13" fmla="*/ 9 h 44"/>
                  <a:gd name="T14" fmla="*/ 12 w 17"/>
                  <a:gd name="T15" fmla="*/ 44 h 44"/>
                  <a:gd name="T16" fmla="*/ 17 w 17"/>
                  <a:gd name="T17" fmla="*/ 44 h 44"/>
                  <a:gd name="T18" fmla="*/ 17 w 17"/>
                  <a:gd name="T19" fmla="*/ 3 h 44"/>
                  <a:gd name="T20" fmla="*/ 17 w 17"/>
                  <a:gd name="T21" fmla="*/ 0 h 4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7"/>
                  <a:gd name="T34" fmla="*/ 0 h 44"/>
                  <a:gd name="T35" fmla="*/ 17 w 17"/>
                  <a:gd name="T36" fmla="*/ 44 h 4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7" h="44">
                    <a:moveTo>
                      <a:pt x="17" y="0"/>
                    </a:moveTo>
                    <a:lnTo>
                      <a:pt x="14" y="0"/>
                    </a:lnTo>
                    <a:lnTo>
                      <a:pt x="9" y="6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6" y="15"/>
                    </a:lnTo>
                    <a:lnTo>
                      <a:pt x="12" y="9"/>
                    </a:lnTo>
                    <a:lnTo>
                      <a:pt x="12" y="44"/>
                    </a:lnTo>
                    <a:lnTo>
                      <a:pt x="17" y="44"/>
                    </a:lnTo>
                    <a:lnTo>
                      <a:pt x="17" y="3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p:grpSp>
      </p:grpSp>
      <p:sp>
        <p:nvSpPr>
          <p:cNvPr id="45116" name="Rectangle 101"/>
          <p:cNvSpPr>
            <a:spLocks noChangeArrowheads="1"/>
          </p:cNvSpPr>
          <p:nvPr/>
        </p:nvSpPr>
        <p:spPr bwMode="auto">
          <a:xfrm>
            <a:off x="7264400" y="4697413"/>
            <a:ext cx="10447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Phillips-kúrfan, 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5117" name="Rectangle 102"/>
          <p:cNvSpPr>
            <a:spLocks noChangeArrowheads="1"/>
          </p:cNvSpPr>
          <p:nvPr/>
        </p:nvSpPr>
        <p:spPr bwMode="auto">
          <a:xfrm>
            <a:off x="8328025" y="4697413"/>
            <a:ext cx="849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 i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5118" name="Rectangle 103"/>
          <p:cNvSpPr>
            <a:spLocks noChangeArrowheads="1"/>
          </p:cNvSpPr>
          <p:nvPr/>
        </p:nvSpPr>
        <p:spPr bwMode="auto">
          <a:xfrm>
            <a:off x="8439150" y="4697413"/>
            <a:ext cx="833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 i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5119" name="Freeform 104"/>
          <p:cNvSpPr>
            <a:spLocks/>
          </p:cNvSpPr>
          <p:nvPr/>
        </p:nvSpPr>
        <p:spPr bwMode="auto">
          <a:xfrm>
            <a:off x="8583613" y="4789488"/>
            <a:ext cx="26987" cy="68262"/>
          </a:xfrm>
          <a:custGeom>
            <a:avLst/>
            <a:gdLst>
              <a:gd name="T0" fmla="*/ 2147483647 w 17"/>
              <a:gd name="T1" fmla="*/ 0 h 43"/>
              <a:gd name="T2" fmla="*/ 2147483647 w 17"/>
              <a:gd name="T3" fmla="*/ 0 h 43"/>
              <a:gd name="T4" fmla="*/ 2147483647 w 17"/>
              <a:gd name="T5" fmla="*/ 2147483647 h 43"/>
              <a:gd name="T6" fmla="*/ 0 w 17"/>
              <a:gd name="T7" fmla="*/ 2147483647 h 43"/>
              <a:gd name="T8" fmla="*/ 0 w 17"/>
              <a:gd name="T9" fmla="*/ 2147483647 h 43"/>
              <a:gd name="T10" fmla="*/ 2147483647 w 17"/>
              <a:gd name="T11" fmla="*/ 2147483647 h 43"/>
              <a:gd name="T12" fmla="*/ 2147483647 w 17"/>
              <a:gd name="T13" fmla="*/ 2147483647 h 43"/>
              <a:gd name="T14" fmla="*/ 2147483647 w 17"/>
              <a:gd name="T15" fmla="*/ 2147483647 h 43"/>
              <a:gd name="T16" fmla="*/ 2147483647 w 17"/>
              <a:gd name="T17" fmla="*/ 2147483647 h 43"/>
              <a:gd name="T18" fmla="*/ 2147483647 w 17"/>
              <a:gd name="T19" fmla="*/ 2147483647 h 43"/>
              <a:gd name="T20" fmla="*/ 2147483647 w 17"/>
              <a:gd name="T21" fmla="*/ 0 h 4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7"/>
              <a:gd name="T34" fmla="*/ 0 h 43"/>
              <a:gd name="T35" fmla="*/ 17 w 17"/>
              <a:gd name="T36" fmla="*/ 43 h 43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7" h="43">
                <a:moveTo>
                  <a:pt x="17" y="0"/>
                </a:moveTo>
                <a:lnTo>
                  <a:pt x="14" y="0"/>
                </a:lnTo>
                <a:lnTo>
                  <a:pt x="9" y="5"/>
                </a:lnTo>
                <a:lnTo>
                  <a:pt x="0" y="11"/>
                </a:lnTo>
                <a:lnTo>
                  <a:pt x="0" y="17"/>
                </a:lnTo>
                <a:lnTo>
                  <a:pt x="6" y="14"/>
                </a:lnTo>
                <a:lnTo>
                  <a:pt x="11" y="8"/>
                </a:lnTo>
                <a:lnTo>
                  <a:pt x="11" y="43"/>
                </a:lnTo>
                <a:lnTo>
                  <a:pt x="17" y="43"/>
                </a:lnTo>
                <a:lnTo>
                  <a:pt x="17" y="3"/>
                </a:lnTo>
                <a:lnTo>
                  <a:pt x="17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12" name="Group 105"/>
          <p:cNvGrpSpPr>
            <a:grpSpLocks/>
          </p:cNvGrpSpPr>
          <p:nvPr/>
        </p:nvGrpSpPr>
        <p:grpSpPr bwMode="auto">
          <a:xfrm>
            <a:off x="2336799" y="5110163"/>
            <a:ext cx="2177355" cy="358775"/>
            <a:chOff x="1472" y="3219"/>
            <a:chExt cx="1045" cy="226"/>
          </a:xfrm>
        </p:grpSpPr>
        <p:sp>
          <p:nvSpPr>
            <p:cNvPr id="45128" name="Line 106"/>
            <p:cNvSpPr>
              <a:spLocks noChangeShapeType="1"/>
            </p:cNvSpPr>
            <p:nvPr/>
          </p:nvSpPr>
          <p:spPr bwMode="auto">
            <a:xfrm>
              <a:off x="1602" y="3219"/>
              <a:ext cx="44" cy="15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5129" name="Rectangle 107"/>
            <p:cNvSpPr>
              <a:spLocks noChangeArrowheads="1"/>
            </p:cNvSpPr>
            <p:nvPr/>
          </p:nvSpPr>
          <p:spPr bwMode="auto">
            <a:xfrm>
              <a:off x="1472" y="3315"/>
              <a:ext cx="1045" cy="130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5130" name="Rectangle 108"/>
            <p:cNvSpPr>
              <a:spLocks noChangeArrowheads="1"/>
            </p:cNvSpPr>
            <p:nvPr/>
          </p:nvSpPr>
          <p:spPr bwMode="auto">
            <a:xfrm>
              <a:off x="1490" y="3323"/>
              <a:ext cx="969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2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2. . . . dregur úr framleiðslu, . . . 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3" name="Group 109"/>
          <p:cNvGrpSpPr>
            <a:grpSpLocks/>
          </p:cNvGrpSpPr>
          <p:nvPr/>
        </p:nvGrpSpPr>
        <p:grpSpPr bwMode="auto">
          <a:xfrm>
            <a:off x="6299202" y="2898776"/>
            <a:ext cx="1830388" cy="1617663"/>
            <a:chOff x="3968" y="1826"/>
            <a:chExt cx="1153" cy="1019"/>
          </a:xfrm>
        </p:grpSpPr>
        <p:grpSp>
          <p:nvGrpSpPr>
            <p:cNvPr id="45122" name="Group 110"/>
            <p:cNvGrpSpPr>
              <a:grpSpLocks/>
            </p:cNvGrpSpPr>
            <p:nvPr/>
          </p:nvGrpSpPr>
          <p:grpSpPr bwMode="auto">
            <a:xfrm>
              <a:off x="3968" y="1826"/>
              <a:ext cx="1153" cy="1019"/>
              <a:chOff x="3968" y="1826"/>
              <a:chExt cx="1153" cy="1019"/>
            </a:xfrm>
          </p:grpSpPr>
          <p:sp>
            <p:nvSpPr>
              <p:cNvPr id="45126" name="Line 111"/>
              <p:cNvSpPr>
                <a:spLocks noChangeShapeType="1"/>
              </p:cNvSpPr>
              <p:nvPr/>
            </p:nvSpPr>
            <p:spPr bwMode="auto">
              <a:xfrm>
                <a:off x="3968" y="1826"/>
                <a:ext cx="965" cy="923"/>
              </a:xfrm>
              <a:prstGeom prst="line">
                <a:avLst/>
              </a:prstGeom>
              <a:noFill/>
              <a:ln w="41275">
                <a:solidFill>
                  <a:srgbClr val="BF0E2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45127" name="Rectangle 112"/>
              <p:cNvSpPr>
                <a:spLocks noChangeArrowheads="1"/>
              </p:cNvSpPr>
              <p:nvPr/>
            </p:nvSpPr>
            <p:spPr bwMode="auto">
              <a:xfrm>
                <a:off x="4979" y="2729"/>
                <a:ext cx="142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200" i="1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PC</a:t>
                </a:r>
                <a:r>
                  <a:rPr lang="is-IS" sz="1200" baseline="-2500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2</a:t>
                </a:r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p:grpSp>
        <p:grpSp>
          <p:nvGrpSpPr>
            <p:cNvPr id="45123" name="Group 113"/>
            <p:cNvGrpSpPr>
              <a:grpSpLocks/>
            </p:cNvGrpSpPr>
            <p:nvPr/>
          </p:nvGrpSpPr>
          <p:grpSpPr bwMode="auto">
            <a:xfrm>
              <a:off x="4420" y="2209"/>
              <a:ext cx="146" cy="116"/>
              <a:chOff x="4420" y="2209"/>
              <a:chExt cx="146" cy="116"/>
            </a:xfrm>
          </p:grpSpPr>
          <p:sp>
            <p:nvSpPr>
              <p:cNvPr id="45124" name="Oval 114"/>
              <p:cNvSpPr>
                <a:spLocks noChangeArrowheads="1"/>
              </p:cNvSpPr>
              <p:nvPr/>
            </p:nvSpPr>
            <p:spPr bwMode="auto">
              <a:xfrm>
                <a:off x="4420" y="2252"/>
                <a:ext cx="58" cy="58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45125" name="Rectangle 115"/>
              <p:cNvSpPr>
                <a:spLocks noChangeArrowheads="1"/>
              </p:cNvSpPr>
              <p:nvPr/>
            </p:nvSpPr>
            <p:spPr bwMode="auto">
              <a:xfrm>
                <a:off x="4506" y="2209"/>
                <a:ext cx="60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20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B</a:t>
                </a:r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p:grpSp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86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6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6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6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6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86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51" grpId="0" animBg="1"/>
      <p:bldP spid="86052" grpId="0" animBg="1"/>
      <p:bldP spid="86053" grpId="0" animBg="1"/>
      <p:bldP spid="8605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Char char=""/>
              <a:defRPr/>
            </a:pPr>
            <a:r>
              <a:rPr lang="is-IS" sz="3600" dirty="0">
                <a:latin typeface="Cambria" panose="02040503050406030204" pitchFamily="18" charset="0"/>
                <a:ea typeface="Cambria" panose="02040503050406030204" pitchFamily="18" charset="0"/>
              </a:rPr>
              <a:t>Eftir 1970 stóðu hagstjórnendur frammi fyrir tveim kostum þegar OPEC dró úr framleiðslu olíu og hækkaði með því móti olíuverðið</a:t>
            </a:r>
          </a:p>
          <a:p>
            <a:pPr marL="548640" lvl="1" indent="-274320" eaLnBrk="1" fontAlgn="auto" hangingPunct="1">
              <a:spcAft>
                <a:spcPts val="0"/>
              </a:spcAft>
              <a:buClr>
                <a:srgbClr val="FFC000"/>
              </a:buClr>
              <a:buFont typeface="Wingdings"/>
              <a:buChar char=""/>
              <a:defRPr/>
            </a:pPr>
            <a:r>
              <a:rPr lang="is-IS" sz="3200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Vinna gegn atvinnuleysi</a:t>
            </a:r>
            <a:r>
              <a:rPr lang="is-IS" sz="3200" dirty="0">
                <a:latin typeface="Cambria" panose="02040503050406030204" pitchFamily="18" charset="0"/>
                <a:ea typeface="Cambria" panose="02040503050406030204" pitchFamily="18" charset="0"/>
              </a:rPr>
              <a:t> með því að þenja út eftirspurn og umbera aukna verðbólgu </a:t>
            </a:r>
          </a:p>
          <a:p>
            <a:pPr marL="548640" lvl="1" indent="-274320" eaLnBrk="1" fontAlgn="auto" hangingPunct="1">
              <a:spcAft>
                <a:spcPts val="0"/>
              </a:spcAft>
              <a:buClr>
                <a:srgbClr val="FFC000"/>
              </a:buClr>
              <a:buFont typeface="Wingdings"/>
              <a:buChar char=""/>
              <a:defRPr/>
            </a:pPr>
            <a:r>
              <a:rPr lang="is-IS" sz="3200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Vinna gegn verðbólgu</a:t>
            </a:r>
            <a:r>
              <a:rPr lang="is-IS" sz="3200" dirty="0">
                <a:latin typeface="Cambria" panose="02040503050406030204" pitchFamily="18" charset="0"/>
                <a:ea typeface="Cambria" panose="02040503050406030204" pitchFamily="18" charset="0"/>
              </a:rPr>
              <a:t> með því að draga saman eftirspurn og umbera aukið atvinnuleysi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80529" y="527050"/>
            <a:ext cx="9143999" cy="758825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is-IS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  <a:ea typeface="Cambria" panose="02040503050406030204" pitchFamily="18" charset="0"/>
              </a:rPr>
              <a:t>Hliðrun Phillips-kúrfunnar í bráð: </a:t>
            </a:r>
            <a:br>
              <a:rPr lang="is-IS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  <a:ea typeface="Cambria" panose="02040503050406030204" pitchFamily="18" charset="0"/>
              </a:rPr>
            </a:br>
            <a:r>
              <a:rPr lang="is-IS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  <a:ea typeface="Cambria" panose="02040503050406030204" pitchFamily="18" charset="0"/>
              </a:rPr>
              <a:t>Framboðsskellir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 bldLvl="2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narrow aqua button bckgrd"/>
          <p:cNvPicPr>
            <a:picLocks noChangeAspect="1" noChangeArrowheads="1"/>
          </p:cNvPicPr>
          <p:nvPr/>
        </p:nvPicPr>
        <p:blipFill>
          <a:blip r:embed="rId3" cstate="print"/>
          <a:srcRect r="1688"/>
          <a:stretch>
            <a:fillRect/>
          </a:stretch>
        </p:blipFill>
        <p:spPr bwMode="auto">
          <a:xfrm>
            <a:off x="214313" y="142875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7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222920"/>
            <a:ext cx="8229600" cy="68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s-I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Bandaríkin: Framboðsskellir 1970-1980</a:t>
            </a:r>
          </a:p>
        </p:txBody>
      </p:sp>
      <p:sp>
        <p:nvSpPr>
          <p:cNvPr id="47108" name="Rectangle 5"/>
          <p:cNvSpPr>
            <a:spLocks noChangeArrowheads="1"/>
          </p:cNvSpPr>
          <p:nvPr/>
        </p:nvSpPr>
        <p:spPr bwMode="auto">
          <a:xfrm>
            <a:off x="2265363" y="1236663"/>
            <a:ext cx="5830887" cy="4756150"/>
          </a:xfrm>
          <a:prstGeom prst="rect">
            <a:avLst/>
          </a:prstGeom>
          <a:solidFill>
            <a:srgbClr val="F3F6F9"/>
          </a:solidFill>
          <a:ln w="209550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7109" name="Rectangle 6"/>
          <p:cNvSpPr>
            <a:spLocks noChangeArrowheads="1"/>
          </p:cNvSpPr>
          <p:nvPr/>
        </p:nvSpPr>
        <p:spPr bwMode="auto">
          <a:xfrm>
            <a:off x="2265363" y="1236663"/>
            <a:ext cx="5830887" cy="4756150"/>
          </a:xfrm>
          <a:prstGeom prst="rect">
            <a:avLst/>
          </a:prstGeom>
          <a:solidFill>
            <a:srgbClr val="F2F4F8"/>
          </a:solidFill>
          <a:ln w="190500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7110" name="Rectangle 7"/>
          <p:cNvSpPr>
            <a:spLocks noChangeArrowheads="1"/>
          </p:cNvSpPr>
          <p:nvPr/>
        </p:nvSpPr>
        <p:spPr bwMode="auto">
          <a:xfrm>
            <a:off x="2265363" y="1236663"/>
            <a:ext cx="5830887" cy="4756150"/>
          </a:xfrm>
          <a:prstGeom prst="rect">
            <a:avLst/>
          </a:prstGeom>
          <a:solidFill>
            <a:srgbClr val="F1F4F7"/>
          </a:solidFill>
          <a:ln w="171450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7111" name="Rectangle 8"/>
          <p:cNvSpPr>
            <a:spLocks noChangeArrowheads="1"/>
          </p:cNvSpPr>
          <p:nvPr/>
        </p:nvSpPr>
        <p:spPr bwMode="auto">
          <a:xfrm>
            <a:off x="2265363" y="1236663"/>
            <a:ext cx="5830887" cy="4756150"/>
          </a:xfrm>
          <a:prstGeom prst="rect">
            <a:avLst/>
          </a:prstGeom>
          <a:solidFill>
            <a:srgbClr val="F0F2F5"/>
          </a:solidFill>
          <a:ln w="152400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7112" name="Rectangle 9"/>
          <p:cNvSpPr>
            <a:spLocks noChangeArrowheads="1"/>
          </p:cNvSpPr>
          <p:nvPr/>
        </p:nvSpPr>
        <p:spPr bwMode="auto">
          <a:xfrm>
            <a:off x="2265363" y="1236663"/>
            <a:ext cx="5830887" cy="4756150"/>
          </a:xfrm>
          <a:prstGeom prst="rect">
            <a:avLst/>
          </a:prstGeom>
          <a:solidFill>
            <a:srgbClr val="EEF1F4"/>
          </a:solidFill>
          <a:ln w="133350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7113" name="Rectangle 10"/>
          <p:cNvSpPr>
            <a:spLocks noChangeArrowheads="1"/>
          </p:cNvSpPr>
          <p:nvPr/>
        </p:nvSpPr>
        <p:spPr bwMode="auto">
          <a:xfrm>
            <a:off x="2265363" y="1236663"/>
            <a:ext cx="5830887" cy="4756150"/>
          </a:xfrm>
          <a:prstGeom prst="rect">
            <a:avLst/>
          </a:prstGeom>
          <a:solidFill>
            <a:srgbClr val="EDEFF3"/>
          </a:solidFill>
          <a:ln w="114300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7114" name="Rectangle 11"/>
          <p:cNvSpPr>
            <a:spLocks noChangeArrowheads="1"/>
          </p:cNvSpPr>
          <p:nvPr/>
        </p:nvSpPr>
        <p:spPr bwMode="auto">
          <a:xfrm>
            <a:off x="2265363" y="1236663"/>
            <a:ext cx="5830887" cy="4756150"/>
          </a:xfrm>
          <a:prstGeom prst="rect">
            <a:avLst/>
          </a:prstGeom>
          <a:solidFill>
            <a:srgbClr val="EBEEF2"/>
          </a:solidFill>
          <a:ln w="95250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7115" name="Rectangle 12"/>
          <p:cNvSpPr>
            <a:spLocks noChangeArrowheads="1"/>
          </p:cNvSpPr>
          <p:nvPr/>
        </p:nvSpPr>
        <p:spPr bwMode="auto">
          <a:xfrm>
            <a:off x="2265363" y="1236663"/>
            <a:ext cx="5830887" cy="4756150"/>
          </a:xfrm>
          <a:prstGeom prst="rect">
            <a:avLst/>
          </a:prstGeom>
          <a:solidFill>
            <a:srgbClr val="EAECF1"/>
          </a:solidFill>
          <a:ln w="76200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7116" name="Rectangle 13"/>
          <p:cNvSpPr>
            <a:spLocks noChangeArrowheads="1"/>
          </p:cNvSpPr>
          <p:nvPr/>
        </p:nvSpPr>
        <p:spPr bwMode="auto">
          <a:xfrm>
            <a:off x="2265363" y="1236663"/>
            <a:ext cx="5830887" cy="4756150"/>
          </a:xfrm>
          <a:prstGeom prst="rect">
            <a:avLst/>
          </a:prstGeom>
          <a:solidFill>
            <a:srgbClr val="E9EBF0"/>
          </a:solidFill>
          <a:ln w="57150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7117" name="Rectangle 14"/>
          <p:cNvSpPr>
            <a:spLocks noChangeArrowheads="1"/>
          </p:cNvSpPr>
          <p:nvPr/>
        </p:nvSpPr>
        <p:spPr bwMode="auto">
          <a:xfrm>
            <a:off x="2265363" y="1236663"/>
            <a:ext cx="5830887" cy="4756150"/>
          </a:xfrm>
          <a:prstGeom prst="rect">
            <a:avLst/>
          </a:prstGeom>
          <a:solidFill>
            <a:srgbClr val="E7EAEF"/>
          </a:solidFill>
          <a:ln w="38100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7118" name="Rectangle 15"/>
          <p:cNvSpPr>
            <a:spLocks noChangeArrowheads="1"/>
          </p:cNvSpPr>
          <p:nvPr/>
        </p:nvSpPr>
        <p:spPr bwMode="auto">
          <a:xfrm>
            <a:off x="2265363" y="1236663"/>
            <a:ext cx="5830887" cy="4756150"/>
          </a:xfrm>
          <a:prstGeom prst="rect">
            <a:avLst/>
          </a:prstGeom>
          <a:solidFill>
            <a:srgbClr val="E6E9EF"/>
          </a:solidFill>
          <a:ln w="19050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7119" name="Rectangle 16"/>
          <p:cNvSpPr>
            <a:spLocks noChangeArrowheads="1"/>
          </p:cNvSpPr>
          <p:nvPr/>
        </p:nvSpPr>
        <p:spPr bwMode="auto">
          <a:xfrm>
            <a:off x="2151063" y="1104900"/>
            <a:ext cx="5888037" cy="48307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7120" name="Freeform 17"/>
          <p:cNvSpPr>
            <a:spLocks/>
          </p:cNvSpPr>
          <p:nvPr/>
        </p:nvSpPr>
        <p:spPr bwMode="auto">
          <a:xfrm>
            <a:off x="2151063" y="1104900"/>
            <a:ext cx="5888037" cy="4830763"/>
          </a:xfrm>
          <a:custGeom>
            <a:avLst/>
            <a:gdLst>
              <a:gd name="T0" fmla="*/ 0 w 3709"/>
              <a:gd name="T1" fmla="*/ 0 h 3043"/>
              <a:gd name="T2" fmla="*/ 0 w 3709"/>
              <a:gd name="T3" fmla="*/ 2147483647 h 3043"/>
              <a:gd name="T4" fmla="*/ 2147483647 w 3709"/>
              <a:gd name="T5" fmla="*/ 2147483647 h 3043"/>
              <a:gd name="T6" fmla="*/ 0 60000 65536"/>
              <a:gd name="T7" fmla="*/ 0 60000 65536"/>
              <a:gd name="T8" fmla="*/ 0 60000 65536"/>
              <a:gd name="T9" fmla="*/ 0 w 3709"/>
              <a:gd name="T10" fmla="*/ 0 h 3043"/>
              <a:gd name="T11" fmla="*/ 3709 w 3709"/>
              <a:gd name="T12" fmla="*/ 3043 h 30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09" h="3043">
                <a:moveTo>
                  <a:pt x="0" y="0"/>
                </a:moveTo>
                <a:lnTo>
                  <a:pt x="0" y="3043"/>
                </a:lnTo>
                <a:lnTo>
                  <a:pt x="3709" y="3043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7121" name="Rectangle 18"/>
          <p:cNvSpPr>
            <a:spLocks noChangeArrowheads="1"/>
          </p:cNvSpPr>
          <p:nvPr/>
        </p:nvSpPr>
        <p:spPr bwMode="auto">
          <a:xfrm>
            <a:off x="2513013" y="6011863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7122" name="Rectangle 19"/>
          <p:cNvSpPr>
            <a:spLocks noChangeArrowheads="1"/>
          </p:cNvSpPr>
          <p:nvPr/>
        </p:nvSpPr>
        <p:spPr bwMode="auto">
          <a:xfrm>
            <a:off x="2949575" y="6011863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7123" name="Rectangle 20"/>
          <p:cNvSpPr>
            <a:spLocks noChangeArrowheads="1"/>
          </p:cNvSpPr>
          <p:nvPr/>
        </p:nvSpPr>
        <p:spPr bwMode="auto">
          <a:xfrm>
            <a:off x="3367088" y="6011863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7124" name="Rectangle 21"/>
          <p:cNvSpPr>
            <a:spLocks noChangeArrowheads="1"/>
          </p:cNvSpPr>
          <p:nvPr/>
        </p:nvSpPr>
        <p:spPr bwMode="auto">
          <a:xfrm>
            <a:off x="3803650" y="6011863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4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7125" name="Rectangle 22"/>
          <p:cNvSpPr>
            <a:spLocks noChangeArrowheads="1"/>
          </p:cNvSpPr>
          <p:nvPr/>
        </p:nvSpPr>
        <p:spPr bwMode="auto">
          <a:xfrm>
            <a:off x="4241800" y="6011863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5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7126" name="Rectangle 23"/>
          <p:cNvSpPr>
            <a:spLocks noChangeArrowheads="1"/>
          </p:cNvSpPr>
          <p:nvPr/>
        </p:nvSpPr>
        <p:spPr bwMode="auto">
          <a:xfrm>
            <a:off x="4659313" y="6011863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6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7127" name="Rectangle 24"/>
          <p:cNvSpPr>
            <a:spLocks noChangeArrowheads="1"/>
          </p:cNvSpPr>
          <p:nvPr/>
        </p:nvSpPr>
        <p:spPr bwMode="auto">
          <a:xfrm>
            <a:off x="5095875" y="6011863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7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7128" name="Rectangle 25"/>
          <p:cNvSpPr>
            <a:spLocks noChangeArrowheads="1"/>
          </p:cNvSpPr>
          <p:nvPr/>
        </p:nvSpPr>
        <p:spPr bwMode="auto">
          <a:xfrm>
            <a:off x="5513388" y="6011863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8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7129" name="Rectangle 26"/>
          <p:cNvSpPr>
            <a:spLocks noChangeArrowheads="1"/>
          </p:cNvSpPr>
          <p:nvPr/>
        </p:nvSpPr>
        <p:spPr bwMode="auto">
          <a:xfrm>
            <a:off x="5949950" y="6011863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9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7130" name="Rectangle 27"/>
          <p:cNvSpPr>
            <a:spLocks noChangeArrowheads="1"/>
          </p:cNvSpPr>
          <p:nvPr/>
        </p:nvSpPr>
        <p:spPr bwMode="auto">
          <a:xfrm>
            <a:off x="6311900" y="6011863"/>
            <a:ext cx="24045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10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7131" name="Rectangle 28"/>
          <p:cNvSpPr>
            <a:spLocks noChangeArrowheads="1"/>
          </p:cNvSpPr>
          <p:nvPr/>
        </p:nvSpPr>
        <p:spPr bwMode="auto">
          <a:xfrm>
            <a:off x="1943100" y="6011863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0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7132" name="Rectangle 29"/>
          <p:cNvSpPr>
            <a:spLocks noChangeArrowheads="1"/>
          </p:cNvSpPr>
          <p:nvPr/>
        </p:nvSpPr>
        <p:spPr bwMode="auto">
          <a:xfrm>
            <a:off x="1943100" y="5022850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7133" name="Rectangle 30"/>
          <p:cNvSpPr>
            <a:spLocks noChangeArrowheads="1"/>
          </p:cNvSpPr>
          <p:nvPr/>
        </p:nvSpPr>
        <p:spPr bwMode="auto">
          <a:xfrm>
            <a:off x="1943100" y="4222750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4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7134" name="Rectangle 31"/>
          <p:cNvSpPr>
            <a:spLocks noChangeArrowheads="1"/>
          </p:cNvSpPr>
          <p:nvPr/>
        </p:nvSpPr>
        <p:spPr bwMode="auto">
          <a:xfrm>
            <a:off x="1943100" y="3405188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6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7135" name="Rectangle 32"/>
          <p:cNvSpPr>
            <a:spLocks noChangeArrowheads="1"/>
          </p:cNvSpPr>
          <p:nvPr/>
        </p:nvSpPr>
        <p:spPr bwMode="auto">
          <a:xfrm>
            <a:off x="1943100" y="2606675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8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7136" name="Rectangle 33"/>
          <p:cNvSpPr>
            <a:spLocks noChangeArrowheads="1"/>
          </p:cNvSpPr>
          <p:nvPr/>
        </p:nvSpPr>
        <p:spPr bwMode="auto">
          <a:xfrm>
            <a:off x="1809750" y="1789113"/>
            <a:ext cx="24045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10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4241800" y="2151063"/>
            <a:ext cx="1557338" cy="2092325"/>
            <a:chOff x="2672" y="1355"/>
            <a:chExt cx="981" cy="1318"/>
          </a:xfrm>
        </p:grpSpPr>
        <p:sp>
          <p:nvSpPr>
            <p:cNvPr id="47194" name="Line 35"/>
            <p:cNvSpPr>
              <a:spLocks noChangeShapeType="1"/>
            </p:cNvSpPr>
            <p:nvPr/>
          </p:nvSpPr>
          <p:spPr bwMode="auto">
            <a:xfrm>
              <a:off x="2672" y="2301"/>
              <a:ext cx="203" cy="372"/>
            </a:xfrm>
            <a:prstGeom prst="line">
              <a:avLst/>
            </a:prstGeom>
            <a:noFill/>
            <a:ln w="57150">
              <a:solidFill>
                <a:srgbClr val="D2435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7195" name="Line 36"/>
            <p:cNvSpPr>
              <a:spLocks noChangeShapeType="1"/>
            </p:cNvSpPr>
            <p:nvPr/>
          </p:nvSpPr>
          <p:spPr bwMode="auto">
            <a:xfrm flipH="1">
              <a:off x="2672" y="1510"/>
              <a:ext cx="215" cy="791"/>
            </a:xfrm>
            <a:prstGeom prst="line">
              <a:avLst/>
            </a:prstGeom>
            <a:noFill/>
            <a:ln w="57150">
              <a:solidFill>
                <a:srgbClr val="D2435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7196" name="Line 37"/>
            <p:cNvSpPr>
              <a:spLocks noChangeShapeType="1"/>
            </p:cNvSpPr>
            <p:nvPr/>
          </p:nvSpPr>
          <p:spPr bwMode="auto">
            <a:xfrm flipH="1">
              <a:off x="2887" y="1355"/>
              <a:ext cx="766" cy="155"/>
            </a:xfrm>
            <a:prstGeom prst="line">
              <a:avLst/>
            </a:prstGeom>
            <a:noFill/>
            <a:ln w="57150">
              <a:solidFill>
                <a:srgbClr val="D2435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87078" name="Line 38"/>
          <p:cNvSpPr>
            <a:spLocks noChangeShapeType="1"/>
          </p:cNvSpPr>
          <p:nvPr/>
        </p:nvSpPr>
        <p:spPr bwMode="auto">
          <a:xfrm flipV="1">
            <a:off x="5456238" y="2151063"/>
            <a:ext cx="342900" cy="1444625"/>
          </a:xfrm>
          <a:prstGeom prst="line">
            <a:avLst/>
          </a:prstGeom>
          <a:noFill/>
          <a:ln w="57150">
            <a:solidFill>
              <a:srgbClr val="D2435C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3" name="Group 39"/>
          <p:cNvGrpSpPr>
            <a:grpSpLocks/>
          </p:cNvGrpSpPr>
          <p:nvPr/>
        </p:nvGrpSpPr>
        <p:grpSpPr bwMode="auto">
          <a:xfrm>
            <a:off x="4678363" y="2492375"/>
            <a:ext cx="777875" cy="1103313"/>
            <a:chOff x="2947" y="1570"/>
            <a:chExt cx="490" cy="695"/>
          </a:xfrm>
        </p:grpSpPr>
        <p:sp>
          <p:nvSpPr>
            <p:cNvPr id="47191" name="Line 40"/>
            <p:cNvSpPr>
              <a:spLocks noChangeShapeType="1"/>
            </p:cNvSpPr>
            <p:nvPr/>
          </p:nvSpPr>
          <p:spPr bwMode="auto">
            <a:xfrm>
              <a:off x="3270" y="2169"/>
              <a:ext cx="167" cy="96"/>
            </a:xfrm>
            <a:prstGeom prst="line">
              <a:avLst/>
            </a:prstGeom>
            <a:noFill/>
            <a:ln w="57150">
              <a:solidFill>
                <a:srgbClr val="D2435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7192" name="Line 41"/>
            <p:cNvSpPr>
              <a:spLocks noChangeShapeType="1"/>
            </p:cNvSpPr>
            <p:nvPr/>
          </p:nvSpPr>
          <p:spPr bwMode="auto">
            <a:xfrm>
              <a:off x="2995" y="1810"/>
              <a:ext cx="275" cy="359"/>
            </a:xfrm>
            <a:prstGeom prst="line">
              <a:avLst/>
            </a:prstGeom>
            <a:noFill/>
            <a:ln w="57150">
              <a:solidFill>
                <a:srgbClr val="D2435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7193" name="Line 42"/>
            <p:cNvSpPr>
              <a:spLocks noChangeShapeType="1"/>
            </p:cNvSpPr>
            <p:nvPr/>
          </p:nvSpPr>
          <p:spPr bwMode="auto">
            <a:xfrm>
              <a:off x="2947" y="1570"/>
              <a:ext cx="48" cy="240"/>
            </a:xfrm>
            <a:prstGeom prst="line">
              <a:avLst/>
            </a:prstGeom>
            <a:noFill/>
            <a:ln w="57150">
              <a:solidFill>
                <a:srgbClr val="D2435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4" name="Group 43"/>
          <p:cNvGrpSpPr>
            <a:grpSpLocks/>
          </p:cNvGrpSpPr>
          <p:nvPr/>
        </p:nvGrpSpPr>
        <p:grpSpPr bwMode="auto">
          <a:xfrm>
            <a:off x="4678363" y="2187575"/>
            <a:ext cx="739775" cy="304800"/>
            <a:chOff x="2947" y="1378"/>
            <a:chExt cx="466" cy="192"/>
          </a:xfrm>
        </p:grpSpPr>
        <p:sp>
          <p:nvSpPr>
            <p:cNvPr id="47189" name="Line 44"/>
            <p:cNvSpPr>
              <a:spLocks noChangeShapeType="1"/>
            </p:cNvSpPr>
            <p:nvPr/>
          </p:nvSpPr>
          <p:spPr bwMode="auto">
            <a:xfrm flipH="1">
              <a:off x="2947" y="1402"/>
              <a:ext cx="347" cy="168"/>
            </a:xfrm>
            <a:prstGeom prst="line">
              <a:avLst/>
            </a:prstGeom>
            <a:noFill/>
            <a:ln w="57150">
              <a:solidFill>
                <a:srgbClr val="D2435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7190" name="Line 45"/>
            <p:cNvSpPr>
              <a:spLocks noChangeShapeType="1"/>
            </p:cNvSpPr>
            <p:nvPr/>
          </p:nvSpPr>
          <p:spPr bwMode="auto">
            <a:xfrm flipH="1">
              <a:off x="3294" y="1378"/>
              <a:ext cx="119" cy="24"/>
            </a:xfrm>
            <a:prstGeom prst="line">
              <a:avLst/>
            </a:prstGeom>
            <a:noFill/>
            <a:ln w="57150">
              <a:solidFill>
                <a:srgbClr val="D2435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47141" name="Line 46"/>
          <p:cNvSpPr>
            <a:spLocks noChangeShapeType="1"/>
          </p:cNvSpPr>
          <p:nvPr/>
        </p:nvSpPr>
        <p:spPr bwMode="auto">
          <a:xfrm flipH="1">
            <a:off x="2170113" y="1903413"/>
            <a:ext cx="152400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7142" name="Line 47"/>
          <p:cNvSpPr>
            <a:spLocks noChangeShapeType="1"/>
          </p:cNvSpPr>
          <p:nvPr/>
        </p:nvSpPr>
        <p:spPr bwMode="auto">
          <a:xfrm flipH="1">
            <a:off x="2170113" y="2720975"/>
            <a:ext cx="152400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7143" name="Line 48"/>
          <p:cNvSpPr>
            <a:spLocks noChangeShapeType="1"/>
          </p:cNvSpPr>
          <p:nvPr/>
        </p:nvSpPr>
        <p:spPr bwMode="auto">
          <a:xfrm flipH="1">
            <a:off x="2170113" y="3519488"/>
            <a:ext cx="152400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7144" name="Line 49"/>
          <p:cNvSpPr>
            <a:spLocks noChangeShapeType="1"/>
          </p:cNvSpPr>
          <p:nvPr/>
        </p:nvSpPr>
        <p:spPr bwMode="auto">
          <a:xfrm flipH="1">
            <a:off x="2170113" y="4337050"/>
            <a:ext cx="152400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7145" name="Line 50"/>
          <p:cNvSpPr>
            <a:spLocks noChangeShapeType="1"/>
          </p:cNvSpPr>
          <p:nvPr/>
        </p:nvSpPr>
        <p:spPr bwMode="auto">
          <a:xfrm flipH="1">
            <a:off x="2170113" y="5137150"/>
            <a:ext cx="152400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7146" name="Line 51"/>
          <p:cNvSpPr>
            <a:spLocks noChangeShapeType="1"/>
          </p:cNvSpPr>
          <p:nvPr/>
        </p:nvSpPr>
        <p:spPr bwMode="auto">
          <a:xfrm>
            <a:off x="2589213" y="5783263"/>
            <a:ext cx="1587" cy="152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7147" name="Line 52"/>
          <p:cNvSpPr>
            <a:spLocks noChangeShapeType="1"/>
          </p:cNvSpPr>
          <p:nvPr/>
        </p:nvSpPr>
        <p:spPr bwMode="auto">
          <a:xfrm>
            <a:off x="3025775" y="5783263"/>
            <a:ext cx="1588" cy="152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7148" name="Line 53"/>
          <p:cNvSpPr>
            <a:spLocks noChangeShapeType="1"/>
          </p:cNvSpPr>
          <p:nvPr/>
        </p:nvSpPr>
        <p:spPr bwMode="auto">
          <a:xfrm>
            <a:off x="3443288" y="5783263"/>
            <a:ext cx="1587" cy="152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7149" name="Line 54"/>
          <p:cNvSpPr>
            <a:spLocks noChangeShapeType="1"/>
          </p:cNvSpPr>
          <p:nvPr/>
        </p:nvSpPr>
        <p:spPr bwMode="auto">
          <a:xfrm>
            <a:off x="3879850" y="5783263"/>
            <a:ext cx="1588" cy="152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7150" name="Line 55"/>
          <p:cNvSpPr>
            <a:spLocks noChangeShapeType="1"/>
          </p:cNvSpPr>
          <p:nvPr/>
        </p:nvSpPr>
        <p:spPr bwMode="auto">
          <a:xfrm>
            <a:off x="4297363" y="5783263"/>
            <a:ext cx="1587" cy="152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7151" name="Line 56"/>
          <p:cNvSpPr>
            <a:spLocks noChangeShapeType="1"/>
          </p:cNvSpPr>
          <p:nvPr/>
        </p:nvSpPr>
        <p:spPr bwMode="auto">
          <a:xfrm>
            <a:off x="4735513" y="5783263"/>
            <a:ext cx="1587" cy="152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7152" name="Line 57"/>
          <p:cNvSpPr>
            <a:spLocks noChangeShapeType="1"/>
          </p:cNvSpPr>
          <p:nvPr/>
        </p:nvSpPr>
        <p:spPr bwMode="auto">
          <a:xfrm>
            <a:off x="5172075" y="5783263"/>
            <a:ext cx="1588" cy="152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7153" name="Line 58"/>
          <p:cNvSpPr>
            <a:spLocks noChangeShapeType="1"/>
          </p:cNvSpPr>
          <p:nvPr/>
        </p:nvSpPr>
        <p:spPr bwMode="auto">
          <a:xfrm>
            <a:off x="5589588" y="5783263"/>
            <a:ext cx="1587" cy="152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7154" name="Line 59"/>
          <p:cNvSpPr>
            <a:spLocks noChangeShapeType="1"/>
          </p:cNvSpPr>
          <p:nvPr/>
        </p:nvSpPr>
        <p:spPr bwMode="auto">
          <a:xfrm>
            <a:off x="6026150" y="5783263"/>
            <a:ext cx="1588" cy="152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7155" name="Line 60"/>
          <p:cNvSpPr>
            <a:spLocks noChangeShapeType="1"/>
          </p:cNvSpPr>
          <p:nvPr/>
        </p:nvSpPr>
        <p:spPr bwMode="auto">
          <a:xfrm>
            <a:off x="6443663" y="5783263"/>
            <a:ext cx="1587" cy="152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7156" name="Rectangle 61"/>
          <p:cNvSpPr>
            <a:spLocks noChangeArrowheads="1"/>
          </p:cNvSpPr>
          <p:nvPr/>
        </p:nvSpPr>
        <p:spPr bwMode="auto">
          <a:xfrm>
            <a:off x="6577013" y="6043613"/>
            <a:ext cx="15827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6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Atvinnuleysi (%)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7157" name="Rectangle 63"/>
          <p:cNvSpPr>
            <a:spLocks noChangeArrowheads="1"/>
          </p:cNvSpPr>
          <p:nvPr/>
        </p:nvSpPr>
        <p:spPr bwMode="auto">
          <a:xfrm>
            <a:off x="801688" y="1112838"/>
            <a:ext cx="94827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6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Verðbólga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7158" name="Rectangle 64"/>
          <p:cNvSpPr>
            <a:spLocks noChangeArrowheads="1"/>
          </p:cNvSpPr>
          <p:nvPr/>
        </p:nvSpPr>
        <p:spPr bwMode="auto">
          <a:xfrm>
            <a:off x="958850" y="1366838"/>
            <a:ext cx="83676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6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(% á ári)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5" name="Group 65"/>
          <p:cNvGrpSpPr>
            <a:grpSpLocks/>
          </p:cNvGrpSpPr>
          <p:nvPr/>
        </p:nvGrpSpPr>
        <p:grpSpPr bwMode="auto">
          <a:xfrm>
            <a:off x="4360863" y="4205288"/>
            <a:ext cx="396875" cy="357187"/>
            <a:chOff x="2747" y="2649"/>
            <a:chExt cx="250" cy="225"/>
          </a:xfrm>
        </p:grpSpPr>
        <p:sp>
          <p:nvSpPr>
            <p:cNvPr id="47187" name="Oval 66"/>
            <p:cNvSpPr>
              <a:spLocks noChangeArrowheads="1"/>
            </p:cNvSpPr>
            <p:nvPr/>
          </p:nvSpPr>
          <p:spPr bwMode="auto">
            <a:xfrm>
              <a:off x="2839" y="2649"/>
              <a:ext cx="58" cy="58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7188" name="Rectangle 67"/>
            <p:cNvSpPr>
              <a:spLocks noChangeArrowheads="1"/>
            </p:cNvSpPr>
            <p:nvPr/>
          </p:nvSpPr>
          <p:spPr bwMode="auto">
            <a:xfrm>
              <a:off x="2747" y="2738"/>
              <a:ext cx="25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4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1972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6" name="Group 68"/>
          <p:cNvGrpSpPr>
            <a:grpSpLocks/>
          </p:cNvGrpSpPr>
          <p:nvPr/>
        </p:nvGrpSpPr>
        <p:grpSpPr bwMode="auto">
          <a:xfrm>
            <a:off x="5741988" y="2058988"/>
            <a:ext cx="533400" cy="215900"/>
            <a:chOff x="3617" y="1297"/>
            <a:chExt cx="336" cy="136"/>
          </a:xfrm>
        </p:grpSpPr>
        <p:sp>
          <p:nvSpPr>
            <p:cNvPr id="47185" name="Oval 69"/>
            <p:cNvSpPr>
              <a:spLocks noChangeArrowheads="1"/>
            </p:cNvSpPr>
            <p:nvPr/>
          </p:nvSpPr>
          <p:spPr bwMode="auto">
            <a:xfrm>
              <a:off x="3617" y="1319"/>
              <a:ext cx="58" cy="58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7186" name="Rectangle 70"/>
            <p:cNvSpPr>
              <a:spLocks noChangeArrowheads="1"/>
            </p:cNvSpPr>
            <p:nvPr/>
          </p:nvSpPr>
          <p:spPr bwMode="auto">
            <a:xfrm>
              <a:off x="3703" y="1297"/>
              <a:ext cx="25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4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1975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7" name="Group 71"/>
          <p:cNvGrpSpPr>
            <a:grpSpLocks/>
          </p:cNvGrpSpPr>
          <p:nvPr/>
        </p:nvGrpSpPr>
        <p:grpSpPr bwMode="auto">
          <a:xfrm>
            <a:off x="5224463" y="1976438"/>
            <a:ext cx="396875" cy="266700"/>
            <a:chOff x="3291" y="1245"/>
            <a:chExt cx="250" cy="168"/>
          </a:xfrm>
        </p:grpSpPr>
        <p:sp>
          <p:nvSpPr>
            <p:cNvPr id="47183" name="Oval 72"/>
            <p:cNvSpPr>
              <a:spLocks noChangeArrowheads="1"/>
            </p:cNvSpPr>
            <p:nvPr/>
          </p:nvSpPr>
          <p:spPr bwMode="auto">
            <a:xfrm>
              <a:off x="3389" y="1355"/>
              <a:ext cx="58" cy="58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7184" name="Rectangle 73"/>
            <p:cNvSpPr>
              <a:spLocks noChangeArrowheads="1"/>
            </p:cNvSpPr>
            <p:nvPr/>
          </p:nvSpPr>
          <p:spPr bwMode="auto">
            <a:xfrm>
              <a:off x="3291" y="1245"/>
              <a:ext cx="25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4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1981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8" name="Group 74"/>
          <p:cNvGrpSpPr>
            <a:grpSpLocks/>
          </p:cNvGrpSpPr>
          <p:nvPr/>
        </p:nvGrpSpPr>
        <p:grpSpPr bwMode="auto">
          <a:xfrm>
            <a:off x="5418138" y="3538538"/>
            <a:ext cx="520700" cy="223837"/>
            <a:chOff x="3413" y="2229"/>
            <a:chExt cx="328" cy="141"/>
          </a:xfrm>
        </p:grpSpPr>
        <p:sp>
          <p:nvSpPr>
            <p:cNvPr id="47181" name="Oval 75"/>
            <p:cNvSpPr>
              <a:spLocks noChangeArrowheads="1"/>
            </p:cNvSpPr>
            <p:nvPr/>
          </p:nvSpPr>
          <p:spPr bwMode="auto">
            <a:xfrm>
              <a:off x="3413" y="2229"/>
              <a:ext cx="58" cy="58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7182" name="Rectangle 76"/>
            <p:cNvSpPr>
              <a:spLocks noChangeArrowheads="1"/>
            </p:cNvSpPr>
            <p:nvPr/>
          </p:nvSpPr>
          <p:spPr bwMode="auto">
            <a:xfrm>
              <a:off x="3491" y="2234"/>
              <a:ext cx="25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4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1976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9" name="Group 77"/>
          <p:cNvGrpSpPr>
            <a:grpSpLocks/>
          </p:cNvGrpSpPr>
          <p:nvPr/>
        </p:nvGrpSpPr>
        <p:grpSpPr bwMode="auto">
          <a:xfrm>
            <a:off x="4716463" y="2778125"/>
            <a:ext cx="530225" cy="215900"/>
            <a:chOff x="2971" y="1750"/>
            <a:chExt cx="334" cy="136"/>
          </a:xfrm>
        </p:grpSpPr>
        <p:sp>
          <p:nvSpPr>
            <p:cNvPr id="47179" name="Oval 78"/>
            <p:cNvSpPr>
              <a:spLocks noChangeArrowheads="1"/>
            </p:cNvSpPr>
            <p:nvPr/>
          </p:nvSpPr>
          <p:spPr bwMode="auto">
            <a:xfrm>
              <a:off x="2971" y="1774"/>
              <a:ext cx="58" cy="58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7180" name="Rectangle 79"/>
            <p:cNvSpPr>
              <a:spLocks noChangeArrowheads="1"/>
            </p:cNvSpPr>
            <p:nvPr/>
          </p:nvSpPr>
          <p:spPr bwMode="auto">
            <a:xfrm>
              <a:off x="3055" y="1750"/>
              <a:ext cx="25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4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1978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0" name="Group 80"/>
          <p:cNvGrpSpPr>
            <a:grpSpLocks/>
          </p:cNvGrpSpPr>
          <p:nvPr/>
        </p:nvGrpSpPr>
        <p:grpSpPr bwMode="auto">
          <a:xfrm>
            <a:off x="4621213" y="2454275"/>
            <a:ext cx="530225" cy="266700"/>
            <a:chOff x="2911" y="1546"/>
            <a:chExt cx="334" cy="168"/>
          </a:xfrm>
        </p:grpSpPr>
        <p:sp>
          <p:nvSpPr>
            <p:cNvPr id="47177" name="Oval 81"/>
            <p:cNvSpPr>
              <a:spLocks noChangeArrowheads="1"/>
            </p:cNvSpPr>
            <p:nvPr/>
          </p:nvSpPr>
          <p:spPr bwMode="auto">
            <a:xfrm>
              <a:off x="2911" y="1546"/>
              <a:ext cx="58" cy="58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7178" name="Rectangle 82"/>
            <p:cNvSpPr>
              <a:spLocks noChangeArrowheads="1"/>
            </p:cNvSpPr>
            <p:nvPr/>
          </p:nvSpPr>
          <p:spPr bwMode="auto">
            <a:xfrm>
              <a:off x="2995" y="1578"/>
              <a:ext cx="25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4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1979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1" name="Group 83"/>
          <p:cNvGrpSpPr>
            <a:grpSpLocks/>
          </p:cNvGrpSpPr>
          <p:nvPr/>
        </p:nvGrpSpPr>
        <p:grpSpPr bwMode="auto">
          <a:xfrm>
            <a:off x="4767263" y="2084388"/>
            <a:ext cx="515937" cy="215900"/>
            <a:chOff x="3003" y="1313"/>
            <a:chExt cx="325" cy="136"/>
          </a:xfrm>
        </p:grpSpPr>
        <p:sp>
          <p:nvSpPr>
            <p:cNvPr id="47175" name="Oval 84"/>
            <p:cNvSpPr>
              <a:spLocks noChangeArrowheads="1"/>
            </p:cNvSpPr>
            <p:nvPr/>
          </p:nvSpPr>
          <p:spPr bwMode="auto">
            <a:xfrm>
              <a:off x="3270" y="1378"/>
              <a:ext cx="58" cy="58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7176" name="Rectangle 85"/>
            <p:cNvSpPr>
              <a:spLocks noChangeArrowheads="1"/>
            </p:cNvSpPr>
            <p:nvPr/>
          </p:nvSpPr>
          <p:spPr bwMode="auto">
            <a:xfrm>
              <a:off x="3003" y="1313"/>
              <a:ext cx="25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4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1980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2" name="Group 86"/>
          <p:cNvGrpSpPr>
            <a:grpSpLocks/>
          </p:cNvGrpSpPr>
          <p:nvPr/>
        </p:nvGrpSpPr>
        <p:grpSpPr bwMode="auto">
          <a:xfrm>
            <a:off x="3749675" y="3603625"/>
            <a:ext cx="546100" cy="215900"/>
            <a:chOff x="2362" y="2270"/>
            <a:chExt cx="344" cy="136"/>
          </a:xfrm>
        </p:grpSpPr>
        <p:sp>
          <p:nvSpPr>
            <p:cNvPr id="47173" name="Oval 87"/>
            <p:cNvSpPr>
              <a:spLocks noChangeArrowheads="1"/>
            </p:cNvSpPr>
            <p:nvPr/>
          </p:nvSpPr>
          <p:spPr bwMode="auto">
            <a:xfrm>
              <a:off x="2648" y="2277"/>
              <a:ext cx="58" cy="58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7174" name="Rectangle 88"/>
            <p:cNvSpPr>
              <a:spLocks noChangeArrowheads="1"/>
            </p:cNvSpPr>
            <p:nvPr/>
          </p:nvSpPr>
          <p:spPr bwMode="auto">
            <a:xfrm>
              <a:off x="2362" y="2270"/>
              <a:ext cx="25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4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1973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3" name="Group 89"/>
          <p:cNvGrpSpPr>
            <a:grpSpLocks/>
          </p:cNvGrpSpPr>
          <p:nvPr/>
        </p:nvGrpSpPr>
        <p:grpSpPr bwMode="auto">
          <a:xfrm>
            <a:off x="4079875" y="2346325"/>
            <a:ext cx="538163" cy="215900"/>
            <a:chOff x="2570" y="1478"/>
            <a:chExt cx="339" cy="136"/>
          </a:xfrm>
        </p:grpSpPr>
        <p:sp>
          <p:nvSpPr>
            <p:cNvPr id="47171" name="Oval 90"/>
            <p:cNvSpPr>
              <a:spLocks noChangeArrowheads="1"/>
            </p:cNvSpPr>
            <p:nvPr/>
          </p:nvSpPr>
          <p:spPr bwMode="auto">
            <a:xfrm>
              <a:off x="2851" y="1486"/>
              <a:ext cx="58" cy="58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7172" name="Rectangle 91"/>
            <p:cNvSpPr>
              <a:spLocks noChangeArrowheads="1"/>
            </p:cNvSpPr>
            <p:nvPr/>
          </p:nvSpPr>
          <p:spPr bwMode="auto">
            <a:xfrm>
              <a:off x="2570" y="1478"/>
              <a:ext cx="25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4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1974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4" name="Group 92"/>
          <p:cNvGrpSpPr>
            <a:grpSpLocks/>
          </p:cNvGrpSpPr>
          <p:nvPr/>
        </p:nvGrpSpPr>
        <p:grpSpPr bwMode="auto">
          <a:xfrm>
            <a:off x="4703763" y="3405188"/>
            <a:ext cx="522287" cy="255587"/>
            <a:chOff x="2963" y="2145"/>
            <a:chExt cx="329" cy="161"/>
          </a:xfrm>
        </p:grpSpPr>
        <p:sp>
          <p:nvSpPr>
            <p:cNvPr id="47169" name="Oval 93"/>
            <p:cNvSpPr>
              <a:spLocks noChangeArrowheads="1"/>
            </p:cNvSpPr>
            <p:nvPr/>
          </p:nvSpPr>
          <p:spPr bwMode="auto">
            <a:xfrm>
              <a:off x="3234" y="2145"/>
              <a:ext cx="58" cy="58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7170" name="Rectangle 94"/>
            <p:cNvSpPr>
              <a:spLocks noChangeArrowheads="1"/>
            </p:cNvSpPr>
            <p:nvPr/>
          </p:nvSpPr>
          <p:spPr bwMode="auto">
            <a:xfrm>
              <a:off x="2963" y="2170"/>
              <a:ext cx="25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4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1977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1" dur="500"/>
                                        <p:tgtEl>
                                          <p:spTgt spid="87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6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500"/>
                            </p:stCondLst>
                            <p:childTnLst>
                              <p:par>
                                <p:cTn id="67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7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65919"/>
            <a:ext cx="9144000" cy="7588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Hvað kostar að draga úr verðbólgu?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spcBef>
                <a:spcPts val="500"/>
              </a:spcBef>
              <a:buClr>
                <a:srgbClr val="C00000"/>
              </a:buClr>
              <a:buSzPct val="100000"/>
            </a:pPr>
            <a:r>
              <a:rPr lang="is-IS" dirty="0">
                <a:latin typeface="Cambria" panose="02040503050406030204" pitchFamily="18" charset="0"/>
                <a:ea typeface="Cambria" panose="02040503050406030204" pitchFamily="18" charset="0"/>
              </a:rPr>
              <a:t>Til að draga úr verðbólgu þarf seðlabankinn að gæta aðhalds í peningamálum </a:t>
            </a:r>
          </a:p>
          <a:p>
            <a:pPr eaLnBrk="1" hangingPunct="1">
              <a:spcBef>
                <a:spcPts val="500"/>
              </a:spcBef>
              <a:buClr>
                <a:srgbClr val="C00000"/>
              </a:buClr>
              <a:buSzPct val="100000"/>
            </a:pPr>
            <a:r>
              <a:rPr lang="is-IS" dirty="0">
                <a:latin typeface="Cambria" panose="02040503050406030204" pitchFamily="18" charset="0"/>
                <a:ea typeface="Cambria" panose="02040503050406030204" pitchFamily="18" charset="0"/>
              </a:rPr>
              <a:t>Þegar seðlabankinn hægir á vexti peningamagns í umferð eða hækkar stýrivexti dregur hann úr heildareftirspurn</a:t>
            </a:r>
          </a:p>
          <a:p>
            <a:pPr eaLnBrk="1" hangingPunct="1">
              <a:spcBef>
                <a:spcPts val="500"/>
              </a:spcBef>
              <a:buClr>
                <a:srgbClr val="C00000"/>
              </a:buClr>
              <a:buSzPct val="100000"/>
            </a:pPr>
            <a:r>
              <a:rPr lang="is-IS" dirty="0">
                <a:latin typeface="Cambria" panose="02040503050406030204" pitchFamily="18" charset="0"/>
                <a:ea typeface="Cambria" panose="02040503050406030204" pitchFamily="18" charset="0"/>
              </a:rPr>
              <a:t>Samdráttur peningamagns eða vaxtahækkun dregur úr framleiðslu á vörum og þjónustu</a:t>
            </a:r>
          </a:p>
          <a:p>
            <a:pPr eaLnBrk="1" hangingPunct="1">
              <a:spcBef>
                <a:spcPts val="500"/>
              </a:spcBef>
              <a:buClr>
                <a:srgbClr val="C00000"/>
              </a:buClr>
              <a:buSzPct val="100000"/>
            </a:pPr>
            <a:r>
              <a:rPr lang="is-IS" dirty="0">
                <a:latin typeface="Cambria" panose="02040503050406030204" pitchFamily="18" charset="0"/>
                <a:ea typeface="Cambria" panose="02040503050406030204" pitchFamily="18" charset="0"/>
              </a:rPr>
              <a:t>Minni framleiðsla kallar á meira atvinnuleysi skv. lögmáli Okuns</a:t>
            </a:r>
          </a:p>
          <a:p>
            <a:pPr eaLnBrk="1" hangingPunct="1">
              <a:spcBef>
                <a:spcPts val="500"/>
              </a:spcBef>
              <a:buClr>
                <a:srgbClr val="C00000"/>
              </a:buClr>
              <a:buSzPct val="100000"/>
            </a:pPr>
            <a:r>
              <a:rPr lang="is-IS" dirty="0">
                <a:latin typeface="Cambria" panose="02040503050406030204" pitchFamily="18" charset="0"/>
                <a:ea typeface="Cambria" panose="02040503050406030204" pitchFamily="18" charset="0"/>
              </a:rPr>
              <a:t>Aðhald í ríkisfjármálum hefur svipuð áhrif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 bldLvl="2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 descr="narrow aqua button bckgrd"/>
          <p:cNvPicPr>
            <a:picLocks noChangeAspect="1" noChangeArrowheads="1"/>
          </p:cNvPicPr>
          <p:nvPr/>
        </p:nvPicPr>
        <p:blipFill>
          <a:blip r:embed="rId3" cstate="print"/>
          <a:srcRect r="168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5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50800"/>
            <a:ext cx="8229600" cy="68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s-I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Aðhald í peningamálum í bráð og lengd</a:t>
            </a:r>
          </a:p>
        </p:txBody>
      </p:sp>
      <p:sp>
        <p:nvSpPr>
          <p:cNvPr id="49156" name="Rectangle 5"/>
          <p:cNvSpPr>
            <a:spLocks noChangeArrowheads="1"/>
          </p:cNvSpPr>
          <p:nvPr/>
        </p:nvSpPr>
        <p:spPr bwMode="auto">
          <a:xfrm>
            <a:off x="1508125" y="1670050"/>
            <a:ext cx="6543675" cy="3787775"/>
          </a:xfrm>
          <a:prstGeom prst="rect">
            <a:avLst/>
          </a:prstGeom>
          <a:solidFill>
            <a:srgbClr val="F3F6F9"/>
          </a:solidFill>
          <a:ln w="204788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9157" name="Rectangle 6"/>
          <p:cNvSpPr>
            <a:spLocks noChangeArrowheads="1"/>
          </p:cNvSpPr>
          <p:nvPr/>
        </p:nvSpPr>
        <p:spPr bwMode="auto">
          <a:xfrm>
            <a:off x="1508125" y="1670050"/>
            <a:ext cx="6543675" cy="3787775"/>
          </a:xfrm>
          <a:prstGeom prst="rect">
            <a:avLst/>
          </a:prstGeom>
          <a:solidFill>
            <a:srgbClr val="F2F4F8"/>
          </a:solidFill>
          <a:ln w="185738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9158" name="Rectangle 7"/>
          <p:cNvSpPr>
            <a:spLocks noChangeArrowheads="1"/>
          </p:cNvSpPr>
          <p:nvPr/>
        </p:nvSpPr>
        <p:spPr bwMode="auto">
          <a:xfrm>
            <a:off x="1508125" y="1670050"/>
            <a:ext cx="6543675" cy="3787775"/>
          </a:xfrm>
          <a:prstGeom prst="rect">
            <a:avLst/>
          </a:prstGeom>
          <a:solidFill>
            <a:srgbClr val="F1F4F7"/>
          </a:solidFill>
          <a:ln w="168275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9159" name="Rectangle 8"/>
          <p:cNvSpPr>
            <a:spLocks noChangeArrowheads="1"/>
          </p:cNvSpPr>
          <p:nvPr/>
        </p:nvSpPr>
        <p:spPr bwMode="auto">
          <a:xfrm>
            <a:off x="1508125" y="1670050"/>
            <a:ext cx="6543675" cy="3787775"/>
          </a:xfrm>
          <a:prstGeom prst="rect">
            <a:avLst/>
          </a:prstGeom>
          <a:solidFill>
            <a:srgbClr val="F0F2F5"/>
          </a:solidFill>
          <a:ln w="149225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9160" name="Rectangle 9"/>
          <p:cNvSpPr>
            <a:spLocks noChangeArrowheads="1"/>
          </p:cNvSpPr>
          <p:nvPr/>
        </p:nvSpPr>
        <p:spPr bwMode="auto">
          <a:xfrm>
            <a:off x="1508125" y="1670050"/>
            <a:ext cx="6543675" cy="3787775"/>
          </a:xfrm>
          <a:prstGeom prst="rect">
            <a:avLst/>
          </a:prstGeom>
          <a:solidFill>
            <a:srgbClr val="EEF1F4"/>
          </a:solidFill>
          <a:ln w="130175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9161" name="Rectangle 10"/>
          <p:cNvSpPr>
            <a:spLocks noChangeArrowheads="1"/>
          </p:cNvSpPr>
          <p:nvPr/>
        </p:nvSpPr>
        <p:spPr bwMode="auto">
          <a:xfrm>
            <a:off x="1508125" y="1670050"/>
            <a:ext cx="6543675" cy="3787775"/>
          </a:xfrm>
          <a:prstGeom prst="rect">
            <a:avLst/>
          </a:prstGeom>
          <a:solidFill>
            <a:srgbClr val="EDEFF3"/>
          </a:solidFill>
          <a:ln w="111125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9162" name="Rectangle 11"/>
          <p:cNvSpPr>
            <a:spLocks noChangeArrowheads="1"/>
          </p:cNvSpPr>
          <p:nvPr/>
        </p:nvSpPr>
        <p:spPr bwMode="auto">
          <a:xfrm>
            <a:off x="1508125" y="1670050"/>
            <a:ext cx="6543675" cy="3787775"/>
          </a:xfrm>
          <a:prstGeom prst="rect">
            <a:avLst/>
          </a:prstGeom>
          <a:solidFill>
            <a:srgbClr val="EBEEF2"/>
          </a:solidFill>
          <a:ln w="93663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9163" name="Rectangle 12"/>
          <p:cNvSpPr>
            <a:spLocks noChangeArrowheads="1"/>
          </p:cNvSpPr>
          <p:nvPr/>
        </p:nvSpPr>
        <p:spPr bwMode="auto">
          <a:xfrm>
            <a:off x="1508125" y="1670050"/>
            <a:ext cx="6543675" cy="3787775"/>
          </a:xfrm>
          <a:prstGeom prst="rect">
            <a:avLst/>
          </a:prstGeom>
          <a:solidFill>
            <a:srgbClr val="EAECF1"/>
          </a:solidFill>
          <a:ln w="74613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9164" name="Rectangle 13"/>
          <p:cNvSpPr>
            <a:spLocks noChangeArrowheads="1"/>
          </p:cNvSpPr>
          <p:nvPr/>
        </p:nvSpPr>
        <p:spPr bwMode="auto">
          <a:xfrm>
            <a:off x="1508125" y="1670050"/>
            <a:ext cx="6543675" cy="3787775"/>
          </a:xfrm>
          <a:prstGeom prst="rect">
            <a:avLst/>
          </a:prstGeom>
          <a:solidFill>
            <a:srgbClr val="E9EBF0"/>
          </a:solidFill>
          <a:ln w="55563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9165" name="Rectangle 14"/>
          <p:cNvSpPr>
            <a:spLocks noChangeArrowheads="1"/>
          </p:cNvSpPr>
          <p:nvPr/>
        </p:nvSpPr>
        <p:spPr bwMode="auto">
          <a:xfrm>
            <a:off x="1508125" y="1670050"/>
            <a:ext cx="6543675" cy="3787775"/>
          </a:xfrm>
          <a:prstGeom prst="rect">
            <a:avLst/>
          </a:prstGeom>
          <a:solidFill>
            <a:srgbClr val="E7EAEF"/>
          </a:solidFill>
          <a:ln w="36513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9166" name="Rectangle 15"/>
          <p:cNvSpPr>
            <a:spLocks noChangeArrowheads="1"/>
          </p:cNvSpPr>
          <p:nvPr/>
        </p:nvSpPr>
        <p:spPr bwMode="auto">
          <a:xfrm>
            <a:off x="1508125" y="1670050"/>
            <a:ext cx="6543675" cy="3787775"/>
          </a:xfrm>
          <a:prstGeom prst="rect">
            <a:avLst/>
          </a:prstGeom>
          <a:solidFill>
            <a:srgbClr val="E6E9EF"/>
          </a:solidFill>
          <a:ln w="19050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9167" name="Rectangle 16"/>
          <p:cNvSpPr>
            <a:spLocks noChangeArrowheads="1"/>
          </p:cNvSpPr>
          <p:nvPr/>
        </p:nvSpPr>
        <p:spPr bwMode="auto">
          <a:xfrm>
            <a:off x="1358900" y="1557338"/>
            <a:ext cx="6654800" cy="38449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9168" name="Freeform 17"/>
          <p:cNvSpPr>
            <a:spLocks/>
          </p:cNvSpPr>
          <p:nvPr/>
        </p:nvSpPr>
        <p:spPr bwMode="auto">
          <a:xfrm>
            <a:off x="1358900" y="1557338"/>
            <a:ext cx="6654800" cy="3844925"/>
          </a:xfrm>
          <a:custGeom>
            <a:avLst/>
            <a:gdLst>
              <a:gd name="T0" fmla="*/ 0 w 4192"/>
              <a:gd name="T1" fmla="*/ 0 h 2422"/>
              <a:gd name="T2" fmla="*/ 0 w 4192"/>
              <a:gd name="T3" fmla="*/ 2147483647 h 2422"/>
              <a:gd name="T4" fmla="*/ 2147483647 w 4192"/>
              <a:gd name="T5" fmla="*/ 2147483647 h 2422"/>
              <a:gd name="T6" fmla="*/ 0 60000 65536"/>
              <a:gd name="T7" fmla="*/ 0 60000 65536"/>
              <a:gd name="T8" fmla="*/ 0 60000 65536"/>
              <a:gd name="T9" fmla="*/ 0 w 4192"/>
              <a:gd name="T10" fmla="*/ 0 h 2422"/>
              <a:gd name="T11" fmla="*/ 4192 w 4192"/>
              <a:gd name="T12" fmla="*/ 2422 h 242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192" h="2422">
                <a:moveTo>
                  <a:pt x="0" y="0"/>
                </a:moveTo>
                <a:lnTo>
                  <a:pt x="0" y="2422"/>
                </a:lnTo>
                <a:lnTo>
                  <a:pt x="4192" y="2422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9169" name="Line 18"/>
          <p:cNvSpPr>
            <a:spLocks noChangeShapeType="1"/>
          </p:cNvSpPr>
          <p:nvPr/>
        </p:nvSpPr>
        <p:spPr bwMode="auto">
          <a:xfrm>
            <a:off x="4491038" y="5402263"/>
            <a:ext cx="1587" cy="1587"/>
          </a:xfrm>
          <a:prstGeom prst="line">
            <a:avLst/>
          </a:prstGeom>
          <a:noFill/>
          <a:ln w="19050">
            <a:solidFill>
              <a:srgbClr val="60220F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9170" name="Line 19"/>
          <p:cNvSpPr>
            <a:spLocks noChangeShapeType="1"/>
          </p:cNvSpPr>
          <p:nvPr/>
        </p:nvSpPr>
        <p:spPr bwMode="auto">
          <a:xfrm>
            <a:off x="3371850" y="1687513"/>
            <a:ext cx="1588" cy="3714750"/>
          </a:xfrm>
          <a:prstGeom prst="line">
            <a:avLst/>
          </a:prstGeom>
          <a:noFill/>
          <a:ln w="55563">
            <a:solidFill>
              <a:srgbClr val="00A4BC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3568700" y="4057650"/>
            <a:ext cx="2727325" cy="1588"/>
            <a:chOff x="2248" y="2556"/>
            <a:chExt cx="1718" cy="1"/>
          </a:xfrm>
        </p:grpSpPr>
        <p:sp>
          <p:nvSpPr>
            <p:cNvPr id="49220" name="Line 21"/>
            <p:cNvSpPr>
              <a:spLocks noChangeShapeType="1"/>
            </p:cNvSpPr>
            <p:nvPr/>
          </p:nvSpPr>
          <p:spPr bwMode="auto">
            <a:xfrm flipH="1">
              <a:off x="2248" y="2556"/>
              <a:ext cx="144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9221" name="Line 22"/>
            <p:cNvSpPr>
              <a:spLocks noChangeShapeType="1"/>
            </p:cNvSpPr>
            <p:nvPr/>
          </p:nvSpPr>
          <p:spPr bwMode="auto">
            <a:xfrm flipH="1">
              <a:off x="2448" y="2556"/>
              <a:ext cx="144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9222" name="Line 23"/>
            <p:cNvSpPr>
              <a:spLocks noChangeShapeType="1"/>
            </p:cNvSpPr>
            <p:nvPr/>
          </p:nvSpPr>
          <p:spPr bwMode="auto">
            <a:xfrm flipH="1">
              <a:off x="2636" y="2556"/>
              <a:ext cx="144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9223" name="Line 24"/>
            <p:cNvSpPr>
              <a:spLocks noChangeShapeType="1"/>
            </p:cNvSpPr>
            <p:nvPr/>
          </p:nvSpPr>
          <p:spPr bwMode="auto">
            <a:xfrm flipH="1">
              <a:off x="2835" y="2556"/>
              <a:ext cx="144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9224" name="Line 25"/>
            <p:cNvSpPr>
              <a:spLocks noChangeShapeType="1"/>
            </p:cNvSpPr>
            <p:nvPr/>
          </p:nvSpPr>
          <p:spPr bwMode="auto">
            <a:xfrm flipH="1">
              <a:off x="3035" y="2556"/>
              <a:ext cx="144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9225" name="Line 26"/>
            <p:cNvSpPr>
              <a:spLocks noChangeShapeType="1"/>
            </p:cNvSpPr>
            <p:nvPr/>
          </p:nvSpPr>
          <p:spPr bwMode="auto">
            <a:xfrm flipH="1">
              <a:off x="3235" y="2556"/>
              <a:ext cx="144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9226" name="Line 27"/>
            <p:cNvSpPr>
              <a:spLocks noChangeShapeType="1"/>
            </p:cNvSpPr>
            <p:nvPr/>
          </p:nvSpPr>
          <p:spPr bwMode="auto">
            <a:xfrm flipH="1">
              <a:off x="3423" y="2556"/>
              <a:ext cx="144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9227" name="Line 28"/>
            <p:cNvSpPr>
              <a:spLocks noChangeShapeType="1"/>
            </p:cNvSpPr>
            <p:nvPr/>
          </p:nvSpPr>
          <p:spPr bwMode="auto">
            <a:xfrm flipH="1">
              <a:off x="3622" y="2556"/>
              <a:ext cx="144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9228" name="Line 29"/>
            <p:cNvSpPr>
              <a:spLocks noChangeShapeType="1"/>
            </p:cNvSpPr>
            <p:nvPr/>
          </p:nvSpPr>
          <p:spPr bwMode="auto">
            <a:xfrm flipH="1">
              <a:off x="3822" y="2556"/>
              <a:ext cx="144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49172" name="Rectangle 30"/>
          <p:cNvSpPr>
            <a:spLocks noChangeArrowheads="1"/>
          </p:cNvSpPr>
          <p:nvPr/>
        </p:nvSpPr>
        <p:spPr bwMode="auto">
          <a:xfrm>
            <a:off x="6792913" y="5432425"/>
            <a:ext cx="12080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6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Atvinnuleysi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9173" name="Rectangle 32"/>
          <p:cNvSpPr>
            <a:spLocks noChangeArrowheads="1"/>
          </p:cNvSpPr>
          <p:nvPr/>
        </p:nvSpPr>
        <p:spPr bwMode="auto">
          <a:xfrm>
            <a:off x="1146175" y="5438775"/>
            <a:ext cx="112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6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0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9174" name="Rectangle 33"/>
          <p:cNvSpPr>
            <a:spLocks noChangeArrowheads="1"/>
          </p:cNvSpPr>
          <p:nvPr/>
        </p:nvSpPr>
        <p:spPr bwMode="auto">
          <a:xfrm>
            <a:off x="2743200" y="5438775"/>
            <a:ext cx="6635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6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Eðlilegt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9175" name="Rectangle 34"/>
          <p:cNvSpPr>
            <a:spLocks noChangeArrowheads="1"/>
          </p:cNvSpPr>
          <p:nvPr/>
        </p:nvSpPr>
        <p:spPr bwMode="auto">
          <a:xfrm>
            <a:off x="2717800" y="5686425"/>
            <a:ext cx="107465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6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atvinnuleysi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9176" name="Rectangle 35"/>
          <p:cNvSpPr>
            <a:spLocks noChangeArrowheads="1"/>
          </p:cNvSpPr>
          <p:nvPr/>
        </p:nvSpPr>
        <p:spPr bwMode="auto">
          <a:xfrm>
            <a:off x="304800" y="1506538"/>
            <a:ext cx="94827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6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Verðbólga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9177" name="Rectangle 37"/>
          <p:cNvSpPr>
            <a:spLocks noChangeArrowheads="1"/>
          </p:cNvSpPr>
          <p:nvPr/>
        </p:nvSpPr>
        <p:spPr bwMode="auto">
          <a:xfrm>
            <a:off x="3505200" y="1630363"/>
            <a:ext cx="130792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6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Phillips-kúrfan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9178" name="Rectangle 38"/>
          <p:cNvSpPr>
            <a:spLocks noChangeArrowheads="1"/>
          </p:cNvSpPr>
          <p:nvPr/>
        </p:nvSpPr>
        <p:spPr bwMode="auto">
          <a:xfrm>
            <a:off x="3505200" y="1879600"/>
            <a:ext cx="89768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6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til lengdar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3" name="Group 39"/>
          <p:cNvGrpSpPr>
            <a:grpSpLocks/>
          </p:cNvGrpSpPr>
          <p:nvPr/>
        </p:nvGrpSpPr>
        <p:grpSpPr bwMode="auto">
          <a:xfrm>
            <a:off x="2682875" y="2117725"/>
            <a:ext cx="5010150" cy="2312988"/>
            <a:chOff x="1690" y="1334"/>
            <a:chExt cx="3156" cy="1457"/>
          </a:xfrm>
        </p:grpSpPr>
        <p:sp>
          <p:nvSpPr>
            <p:cNvPr id="49216" name="Line 40"/>
            <p:cNvSpPr>
              <a:spLocks noChangeShapeType="1"/>
            </p:cNvSpPr>
            <p:nvPr/>
          </p:nvSpPr>
          <p:spPr bwMode="auto">
            <a:xfrm>
              <a:off x="1690" y="1334"/>
              <a:ext cx="2830" cy="1457"/>
            </a:xfrm>
            <a:prstGeom prst="line">
              <a:avLst/>
            </a:prstGeom>
            <a:noFill/>
            <a:ln w="55563">
              <a:solidFill>
                <a:srgbClr val="003F95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9217" name="Rectangle 41"/>
            <p:cNvSpPr>
              <a:spLocks noChangeArrowheads="1"/>
            </p:cNvSpPr>
            <p:nvPr/>
          </p:nvSpPr>
          <p:spPr bwMode="auto">
            <a:xfrm>
              <a:off x="3536" y="1994"/>
              <a:ext cx="131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6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   Phillips-kúrfan í bráð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9218" name="Rectangle 42"/>
            <p:cNvSpPr>
              <a:spLocks noChangeArrowheads="1"/>
            </p:cNvSpPr>
            <p:nvPr/>
          </p:nvSpPr>
          <p:spPr bwMode="auto">
            <a:xfrm>
              <a:off x="3661" y="2150"/>
              <a:ext cx="118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6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með mikla verðbólgu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9219" name="Rectangle 43"/>
            <p:cNvSpPr>
              <a:spLocks noChangeArrowheads="1"/>
            </p:cNvSpPr>
            <p:nvPr/>
          </p:nvSpPr>
          <p:spPr bwMode="auto">
            <a:xfrm>
              <a:off x="3967" y="2307"/>
              <a:ext cx="54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6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í vændum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1768475" y="3236914"/>
            <a:ext cx="5305425" cy="2049463"/>
            <a:chOff x="1114" y="2039"/>
            <a:chExt cx="3342" cy="1291"/>
          </a:xfrm>
        </p:grpSpPr>
        <p:sp>
          <p:nvSpPr>
            <p:cNvPr id="49212" name="Line 45"/>
            <p:cNvSpPr>
              <a:spLocks noChangeShapeType="1"/>
            </p:cNvSpPr>
            <p:nvPr/>
          </p:nvSpPr>
          <p:spPr bwMode="auto">
            <a:xfrm>
              <a:off x="1114" y="2039"/>
              <a:ext cx="2502" cy="1281"/>
            </a:xfrm>
            <a:prstGeom prst="line">
              <a:avLst/>
            </a:prstGeom>
            <a:noFill/>
            <a:ln w="55563">
              <a:solidFill>
                <a:srgbClr val="BF0E2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9213" name="Rectangle 46"/>
            <p:cNvSpPr>
              <a:spLocks noChangeArrowheads="1"/>
            </p:cNvSpPr>
            <p:nvPr/>
          </p:nvSpPr>
          <p:spPr bwMode="auto">
            <a:xfrm>
              <a:off x="3231" y="2862"/>
              <a:ext cx="116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6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Phillips-kúrfan í bráð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9214" name="Rectangle 47"/>
            <p:cNvSpPr>
              <a:spLocks noChangeArrowheads="1"/>
            </p:cNvSpPr>
            <p:nvPr/>
          </p:nvSpPr>
          <p:spPr bwMode="auto">
            <a:xfrm>
              <a:off x="3383" y="3019"/>
              <a:ext cx="107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6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með litla verðbólgu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9215" name="Rectangle 48"/>
            <p:cNvSpPr>
              <a:spLocks noChangeArrowheads="1"/>
            </p:cNvSpPr>
            <p:nvPr/>
          </p:nvSpPr>
          <p:spPr bwMode="auto">
            <a:xfrm>
              <a:off x="3661" y="3175"/>
              <a:ext cx="54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6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í vændum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5" name="Group 49"/>
          <p:cNvGrpSpPr>
            <a:grpSpLocks/>
          </p:cNvGrpSpPr>
          <p:nvPr/>
        </p:nvGrpSpPr>
        <p:grpSpPr bwMode="auto">
          <a:xfrm>
            <a:off x="4192588" y="1090613"/>
            <a:ext cx="3787775" cy="1736725"/>
            <a:chOff x="2641" y="687"/>
            <a:chExt cx="2219" cy="1094"/>
          </a:xfrm>
        </p:grpSpPr>
        <p:sp>
          <p:nvSpPr>
            <p:cNvPr id="49206" name="Line 50"/>
            <p:cNvSpPr>
              <a:spLocks noChangeShapeType="1"/>
            </p:cNvSpPr>
            <p:nvPr/>
          </p:nvSpPr>
          <p:spPr bwMode="auto">
            <a:xfrm flipV="1">
              <a:off x="2641" y="1193"/>
              <a:ext cx="1186" cy="58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grpSp>
          <p:nvGrpSpPr>
            <p:cNvPr id="49207" name="Group 51"/>
            <p:cNvGrpSpPr>
              <a:grpSpLocks/>
            </p:cNvGrpSpPr>
            <p:nvPr/>
          </p:nvGrpSpPr>
          <p:grpSpPr bwMode="auto">
            <a:xfrm>
              <a:off x="3028" y="687"/>
              <a:ext cx="1832" cy="482"/>
              <a:chOff x="3028" y="687"/>
              <a:chExt cx="1832" cy="482"/>
            </a:xfrm>
          </p:grpSpPr>
          <p:sp>
            <p:nvSpPr>
              <p:cNvPr id="49208" name="Rectangle 52"/>
              <p:cNvSpPr>
                <a:spLocks noChangeArrowheads="1"/>
              </p:cNvSpPr>
              <p:nvPr/>
            </p:nvSpPr>
            <p:spPr bwMode="auto">
              <a:xfrm>
                <a:off x="3028" y="687"/>
                <a:ext cx="1832" cy="482"/>
              </a:xfrm>
              <a:prstGeom prst="rect">
                <a:avLst/>
              </a:prstGeom>
              <a:solidFill>
                <a:srgbClr val="E1E5E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49209" name="Rectangle 53"/>
              <p:cNvSpPr>
                <a:spLocks noChangeArrowheads="1"/>
              </p:cNvSpPr>
              <p:nvPr/>
            </p:nvSpPr>
            <p:spPr bwMode="auto">
              <a:xfrm>
                <a:off x="3078" y="698"/>
                <a:ext cx="1661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60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1. Aðhald í peningamálum færir</a:t>
                </a:r>
              </a:p>
            </p:txBody>
          </p:sp>
          <p:sp>
            <p:nvSpPr>
              <p:cNvPr id="49210" name="Rectangle 54"/>
              <p:cNvSpPr>
                <a:spLocks noChangeArrowheads="1"/>
              </p:cNvSpPr>
              <p:nvPr/>
            </p:nvSpPr>
            <p:spPr bwMode="auto">
              <a:xfrm>
                <a:off x="3078" y="855"/>
                <a:ext cx="1493" cy="1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60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hagkerfið niður eftir Phillips-</a:t>
                </a:r>
              </a:p>
            </p:txBody>
          </p:sp>
          <p:sp>
            <p:nvSpPr>
              <p:cNvPr id="49211" name="Rectangle 55"/>
              <p:cNvSpPr>
                <a:spLocks noChangeArrowheads="1"/>
              </p:cNvSpPr>
              <p:nvPr/>
            </p:nvSpPr>
            <p:spPr bwMode="auto">
              <a:xfrm>
                <a:off x="3078" y="1011"/>
                <a:ext cx="1378" cy="1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60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kúrfunni í bráð úr A í B, . . . </a:t>
                </a:r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p:grpSp>
      </p:grpSp>
      <p:grpSp>
        <p:nvGrpSpPr>
          <p:cNvPr id="7" name="Group 56"/>
          <p:cNvGrpSpPr>
            <a:grpSpLocks/>
          </p:cNvGrpSpPr>
          <p:nvPr/>
        </p:nvGrpSpPr>
        <p:grpSpPr bwMode="auto">
          <a:xfrm>
            <a:off x="3809999" y="4114800"/>
            <a:ext cx="4771409" cy="2493963"/>
            <a:chOff x="2641" y="2592"/>
            <a:chExt cx="2055" cy="1504"/>
          </a:xfrm>
        </p:grpSpPr>
        <p:sp>
          <p:nvSpPr>
            <p:cNvPr id="49201" name="Rectangle 57"/>
            <p:cNvSpPr>
              <a:spLocks noChangeArrowheads="1"/>
            </p:cNvSpPr>
            <p:nvPr/>
          </p:nvSpPr>
          <p:spPr bwMode="auto">
            <a:xfrm>
              <a:off x="2641" y="3626"/>
              <a:ext cx="2055" cy="470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9202" name="Line 58"/>
            <p:cNvSpPr>
              <a:spLocks noChangeShapeType="1"/>
            </p:cNvSpPr>
            <p:nvPr/>
          </p:nvSpPr>
          <p:spPr bwMode="auto">
            <a:xfrm flipH="1" flipV="1">
              <a:off x="3017" y="2592"/>
              <a:ext cx="317" cy="98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9203" name="Rectangle 59"/>
            <p:cNvSpPr>
              <a:spLocks noChangeArrowheads="1"/>
            </p:cNvSpPr>
            <p:nvPr/>
          </p:nvSpPr>
          <p:spPr bwMode="auto">
            <a:xfrm>
              <a:off x="2687" y="3625"/>
              <a:ext cx="1913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6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2. . . . en verðbólga í vændum eltir verðbólgu í raun </a:t>
              </a:r>
            </a:p>
          </p:txBody>
        </p:sp>
        <p:sp>
          <p:nvSpPr>
            <p:cNvPr id="49204" name="Rectangle 60"/>
            <p:cNvSpPr>
              <a:spLocks noChangeArrowheads="1"/>
            </p:cNvSpPr>
            <p:nvPr/>
          </p:nvSpPr>
          <p:spPr bwMode="auto">
            <a:xfrm>
              <a:off x="2687" y="3782"/>
              <a:ext cx="1767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6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til lengdar </a:t>
              </a:r>
              <a:r>
                <a:rPr lang="is-IS" sz="17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svo Phillips-kúrfan í bráð hliðrast</a:t>
              </a:r>
            </a:p>
          </p:txBody>
        </p:sp>
        <p:sp>
          <p:nvSpPr>
            <p:cNvPr id="49205" name="Rectangle 61"/>
            <p:cNvSpPr>
              <a:spLocks noChangeArrowheads="1"/>
            </p:cNvSpPr>
            <p:nvPr/>
          </p:nvSpPr>
          <p:spPr bwMode="auto">
            <a:xfrm>
              <a:off x="2687" y="3938"/>
              <a:ext cx="1848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7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til vinstri niður eftir langtímakúrfunni úr B í C</a:t>
              </a:r>
              <a:r>
                <a:rPr lang="is-IS" sz="16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.</a:t>
              </a:r>
            </a:p>
          </p:txBody>
        </p:sp>
      </p:grpSp>
      <p:grpSp>
        <p:nvGrpSpPr>
          <p:cNvPr id="8" name="Group 62"/>
          <p:cNvGrpSpPr>
            <a:grpSpLocks/>
          </p:cNvGrpSpPr>
          <p:nvPr/>
        </p:nvGrpSpPr>
        <p:grpSpPr bwMode="auto">
          <a:xfrm>
            <a:off x="3614738" y="2546350"/>
            <a:ext cx="2571750" cy="1381125"/>
            <a:chOff x="2277" y="1604"/>
            <a:chExt cx="1620" cy="870"/>
          </a:xfrm>
        </p:grpSpPr>
        <p:sp>
          <p:nvSpPr>
            <p:cNvPr id="49193" name="Freeform 63"/>
            <p:cNvSpPr>
              <a:spLocks/>
            </p:cNvSpPr>
            <p:nvPr/>
          </p:nvSpPr>
          <p:spPr bwMode="auto">
            <a:xfrm>
              <a:off x="2277" y="1604"/>
              <a:ext cx="152" cy="106"/>
            </a:xfrm>
            <a:custGeom>
              <a:avLst/>
              <a:gdLst>
                <a:gd name="T0" fmla="*/ 6431 w 13"/>
                <a:gd name="T1" fmla="*/ 6525 h 9"/>
                <a:gd name="T2" fmla="*/ 0 w 13"/>
                <a:gd name="T3" fmla="*/ 9846 h 9"/>
                <a:gd name="T4" fmla="*/ 0 w 13"/>
                <a:gd name="T5" fmla="*/ 11377 h 9"/>
                <a:gd name="T6" fmla="*/ 11213 w 13"/>
                <a:gd name="T7" fmla="*/ 11377 h 9"/>
                <a:gd name="T8" fmla="*/ 20777 w 13"/>
                <a:gd name="T9" fmla="*/ 14699 h 9"/>
                <a:gd name="T10" fmla="*/ 12850 w 13"/>
                <a:gd name="T11" fmla="*/ 8186 h 9"/>
                <a:gd name="T12" fmla="*/ 6431 w 13"/>
                <a:gd name="T13" fmla="*/ 0 h 9"/>
                <a:gd name="T14" fmla="*/ 6431 w 13"/>
                <a:gd name="T15" fmla="*/ 0 h 9"/>
                <a:gd name="T16" fmla="*/ 6431 w 13"/>
                <a:gd name="T17" fmla="*/ 6525 h 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"/>
                <a:gd name="T28" fmla="*/ 0 h 9"/>
                <a:gd name="T29" fmla="*/ 13 w 13"/>
                <a:gd name="T30" fmla="*/ 9 h 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" h="9">
                  <a:moveTo>
                    <a:pt x="4" y="4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9" y="8"/>
                    <a:pt x="11" y="8"/>
                    <a:pt x="13" y="9"/>
                  </a:cubicBezTo>
                  <a:cubicBezTo>
                    <a:pt x="11" y="8"/>
                    <a:pt x="9" y="6"/>
                    <a:pt x="8" y="5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lnTo>
                    <a:pt x="4" y="4"/>
                  </a:lnTo>
                  <a:close/>
                </a:path>
              </a:pathLst>
            </a:custGeom>
            <a:solidFill>
              <a:srgbClr val="003F9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9194" name="Freeform 64"/>
            <p:cNvSpPr>
              <a:spLocks/>
            </p:cNvSpPr>
            <p:nvPr/>
          </p:nvSpPr>
          <p:spPr bwMode="auto">
            <a:xfrm>
              <a:off x="2488" y="1710"/>
              <a:ext cx="153" cy="106"/>
            </a:xfrm>
            <a:custGeom>
              <a:avLst/>
              <a:gdLst>
                <a:gd name="T0" fmla="*/ 6508 w 13"/>
                <a:gd name="T1" fmla="*/ 8186 h 9"/>
                <a:gd name="T2" fmla="*/ 0 w 13"/>
                <a:gd name="T3" fmla="*/ 11377 h 9"/>
                <a:gd name="T4" fmla="*/ 0 w 13"/>
                <a:gd name="T5" fmla="*/ 11377 h 9"/>
                <a:gd name="T6" fmla="*/ 9839 w 13"/>
                <a:gd name="T7" fmla="*/ 13038 h 9"/>
                <a:gd name="T8" fmla="*/ 21196 w 13"/>
                <a:gd name="T9" fmla="*/ 14699 h 9"/>
                <a:gd name="T10" fmla="*/ 13017 w 13"/>
                <a:gd name="T11" fmla="*/ 8186 h 9"/>
                <a:gd name="T12" fmla="*/ 6508 w 13"/>
                <a:gd name="T13" fmla="*/ 0 h 9"/>
                <a:gd name="T14" fmla="*/ 6508 w 13"/>
                <a:gd name="T15" fmla="*/ 0 h 9"/>
                <a:gd name="T16" fmla="*/ 6508 w 13"/>
                <a:gd name="T17" fmla="*/ 8186 h 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"/>
                <a:gd name="T28" fmla="*/ 0 h 9"/>
                <a:gd name="T29" fmla="*/ 13 w 13"/>
                <a:gd name="T30" fmla="*/ 9 h 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" h="9">
                  <a:moveTo>
                    <a:pt x="4" y="5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8" y="8"/>
                    <a:pt x="11" y="9"/>
                    <a:pt x="13" y="9"/>
                  </a:cubicBezTo>
                  <a:cubicBezTo>
                    <a:pt x="11" y="8"/>
                    <a:pt x="9" y="7"/>
                    <a:pt x="8" y="5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lnTo>
                    <a:pt x="4" y="5"/>
                  </a:lnTo>
                  <a:close/>
                </a:path>
              </a:pathLst>
            </a:custGeom>
            <a:solidFill>
              <a:srgbClr val="003F9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9195" name="Freeform 65"/>
            <p:cNvSpPr>
              <a:spLocks/>
            </p:cNvSpPr>
            <p:nvPr/>
          </p:nvSpPr>
          <p:spPr bwMode="auto">
            <a:xfrm>
              <a:off x="2700" y="1828"/>
              <a:ext cx="140" cy="94"/>
            </a:xfrm>
            <a:custGeom>
              <a:avLst/>
              <a:gdLst>
                <a:gd name="T0" fmla="*/ 6393 w 12"/>
                <a:gd name="T1" fmla="*/ 6486 h 8"/>
                <a:gd name="T2" fmla="*/ 0 w 12"/>
                <a:gd name="T3" fmla="*/ 9658 h 8"/>
                <a:gd name="T4" fmla="*/ 0 w 12"/>
                <a:gd name="T5" fmla="*/ 9658 h 8"/>
                <a:gd name="T6" fmla="*/ 9532 w 12"/>
                <a:gd name="T7" fmla="*/ 11315 h 8"/>
                <a:gd name="T8" fmla="*/ 19052 w 12"/>
                <a:gd name="T9" fmla="*/ 12972 h 8"/>
                <a:gd name="T10" fmla="*/ 12658 w 12"/>
                <a:gd name="T11" fmla="*/ 6486 h 8"/>
                <a:gd name="T12" fmla="*/ 6393 w 12"/>
                <a:gd name="T13" fmla="*/ 0 h 8"/>
                <a:gd name="T14" fmla="*/ 4760 w 12"/>
                <a:gd name="T15" fmla="*/ 0 h 8"/>
                <a:gd name="T16" fmla="*/ 6393 w 12"/>
                <a:gd name="T17" fmla="*/ 6486 h 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8"/>
                <a:gd name="T29" fmla="*/ 12 w 12"/>
                <a:gd name="T30" fmla="*/ 8 h 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8">
                  <a:moveTo>
                    <a:pt x="4" y="4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8" y="7"/>
                    <a:pt x="10" y="8"/>
                    <a:pt x="12" y="8"/>
                  </a:cubicBezTo>
                  <a:cubicBezTo>
                    <a:pt x="11" y="7"/>
                    <a:pt x="9" y="6"/>
                    <a:pt x="8" y="4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3" y="0"/>
                    <a:pt x="3" y="0"/>
                    <a:pt x="3" y="0"/>
                  </a:cubicBezTo>
                  <a:lnTo>
                    <a:pt x="4" y="4"/>
                  </a:lnTo>
                  <a:close/>
                </a:path>
              </a:pathLst>
            </a:custGeom>
            <a:solidFill>
              <a:srgbClr val="003F9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9196" name="Freeform 66"/>
            <p:cNvSpPr>
              <a:spLocks/>
            </p:cNvSpPr>
            <p:nvPr/>
          </p:nvSpPr>
          <p:spPr bwMode="auto">
            <a:xfrm>
              <a:off x="2911" y="1933"/>
              <a:ext cx="141" cy="106"/>
            </a:xfrm>
            <a:custGeom>
              <a:avLst/>
              <a:gdLst>
                <a:gd name="T0" fmla="*/ 6486 w 12"/>
                <a:gd name="T1" fmla="*/ 6525 h 9"/>
                <a:gd name="T2" fmla="*/ 0 w 12"/>
                <a:gd name="T3" fmla="*/ 9846 h 9"/>
                <a:gd name="T4" fmla="*/ 0 w 12"/>
                <a:gd name="T5" fmla="*/ 9846 h 9"/>
                <a:gd name="T6" fmla="*/ 9799 w 12"/>
                <a:gd name="T7" fmla="*/ 11377 h 9"/>
                <a:gd name="T8" fmla="*/ 19470 w 12"/>
                <a:gd name="T9" fmla="*/ 14699 h 9"/>
                <a:gd name="T10" fmla="*/ 12984 w 12"/>
                <a:gd name="T11" fmla="*/ 8186 h 9"/>
                <a:gd name="T12" fmla="*/ 6486 w 12"/>
                <a:gd name="T13" fmla="*/ 0 h 9"/>
                <a:gd name="T14" fmla="*/ 4829 w 12"/>
                <a:gd name="T15" fmla="*/ 0 h 9"/>
                <a:gd name="T16" fmla="*/ 6486 w 12"/>
                <a:gd name="T17" fmla="*/ 6525 h 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9"/>
                <a:gd name="T29" fmla="*/ 12 w 12"/>
                <a:gd name="T30" fmla="*/ 9 h 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9">
                  <a:moveTo>
                    <a:pt x="4" y="4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8" y="8"/>
                    <a:pt x="10" y="8"/>
                    <a:pt x="12" y="9"/>
                  </a:cubicBezTo>
                  <a:cubicBezTo>
                    <a:pt x="11" y="7"/>
                    <a:pt x="9" y="6"/>
                    <a:pt x="8" y="5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3" y="0"/>
                    <a:pt x="3" y="0"/>
                    <a:pt x="3" y="0"/>
                  </a:cubicBezTo>
                  <a:lnTo>
                    <a:pt x="4" y="4"/>
                  </a:lnTo>
                  <a:close/>
                </a:path>
              </a:pathLst>
            </a:custGeom>
            <a:solidFill>
              <a:srgbClr val="003F9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9197" name="Freeform 67"/>
            <p:cNvSpPr>
              <a:spLocks/>
            </p:cNvSpPr>
            <p:nvPr/>
          </p:nvSpPr>
          <p:spPr bwMode="auto">
            <a:xfrm>
              <a:off x="3122" y="2039"/>
              <a:ext cx="141" cy="106"/>
            </a:xfrm>
            <a:custGeom>
              <a:avLst/>
              <a:gdLst>
                <a:gd name="T0" fmla="*/ 6486 w 12"/>
                <a:gd name="T1" fmla="*/ 6525 h 9"/>
                <a:gd name="T2" fmla="*/ 0 w 12"/>
                <a:gd name="T3" fmla="*/ 9846 h 9"/>
                <a:gd name="T4" fmla="*/ 0 w 12"/>
                <a:gd name="T5" fmla="*/ 11377 h 9"/>
                <a:gd name="T6" fmla="*/ 9799 w 12"/>
                <a:gd name="T7" fmla="*/ 11377 h 9"/>
                <a:gd name="T8" fmla="*/ 19470 w 12"/>
                <a:gd name="T9" fmla="*/ 14699 h 9"/>
                <a:gd name="T10" fmla="*/ 12984 w 12"/>
                <a:gd name="T11" fmla="*/ 8186 h 9"/>
                <a:gd name="T12" fmla="*/ 4829 w 12"/>
                <a:gd name="T13" fmla="*/ 0 h 9"/>
                <a:gd name="T14" fmla="*/ 4829 w 12"/>
                <a:gd name="T15" fmla="*/ 0 h 9"/>
                <a:gd name="T16" fmla="*/ 6486 w 12"/>
                <a:gd name="T17" fmla="*/ 6525 h 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9"/>
                <a:gd name="T29" fmla="*/ 12 w 12"/>
                <a:gd name="T30" fmla="*/ 9 h 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9">
                  <a:moveTo>
                    <a:pt x="4" y="4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8" y="8"/>
                    <a:pt x="10" y="8"/>
                    <a:pt x="12" y="9"/>
                  </a:cubicBezTo>
                  <a:cubicBezTo>
                    <a:pt x="11" y="8"/>
                    <a:pt x="9" y="6"/>
                    <a:pt x="8" y="5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lnTo>
                    <a:pt x="4" y="4"/>
                  </a:lnTo>
                  <a:close/>
                </a:path>
              </a:pathLst>
            </a:custGeom>
            <a:solidFill>
              <a:srgbClr val="003F9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9198" name="Freeform 68"/>
            <p:cNvSpPr>
              <a:spLocks/>
            </p:cNvSpPr>
            <p:nvPr/>
          </p:nvSpPr>
          <p:spPr bwMode="auto">
            <a:xfrm>
              <a:off x="3334" y="2145"/>
              <a:ext cx="141" cy="106"/>
            </a:xfrm>
            <a:custGeom>
              <a:avLst/>
              <a:gdLst>
                <a:gd name="T0" fmla="*/ 6486 w 12"/>
                <a:gd name="T1" fmla="*/ 8186 h 9"/>
                <a:gd name="T2" fmla="*/ 0 w 12"/>
                <a:gd name="T3" fmla="*/ 11377 h 9"/>
                <a:gd name="T4" fmla="*/ 0 w 12"/>
                <a:gd name="T5" fmla="*/ 11377 h 9"/>
                <a:gd name="T6" fmla="*/ 9799 w 12"/>
                <a:gd name="T7" fmla="*/ 11377 h 9"/>
                <a:gd name="T8" fmla="*/ 19470 w 12"/>
                <a:gd name="T9" fmla="*/ 14699 h 9"/>
                <a:gd name="T10" fmla="*/ 11327 w 12"/>
                <a:gd name="T11" fmla="*/ 8186 h 9"/>
                <a:gd name="T12" fmla="*/ 4829 w 12"/>
                <a:gd name="T13" fmla="*/ 0 h 9"/>
                <a:gd name="T14" fmla="*/ 4829 w 12"/>
                <a:gd name="T15" fmla="*/ 0 h 9"/>
                <a:gd name="T16" fmla="*/ 6486 w 12"/>
                <a:gd name="T17" fmla="*/ 8186 h 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9"/>
                <a:gd name="T29" fmla="*/ 12 w 12"/>
                <a:gd name="T30" fmla="*/ 9 h 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9">
                  <a:moveTo>
                    <a:pt x="4" y="5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8" y="8"/>
                    <a:pt x="10" y="9"/>
                    <a:pt x="12" y="9"/>
                  </a:cubicBezTo>
                  <a:cubicBezTo>
                    <a:pt x="11" y="8"/>
                    <a:pt x="9" y="6"/>
                    <a:pt x="7" y="5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lnTo>
                    <a:pt x="4" y="5"/>
                  </a:lnTo>
                  <a:close/>
                </a:path>
              </a:pathLst>
            </a:custGeom>
            <a:solidFill>
              <a:srgbClr val="003F9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9199" name="Freeform 69"/>
            <p:cNvSpPr>
              <a:spLocks/>
            </p:cNvSpPr>
            <p:nvPr/>
          </p:nvSpPr>
          <p:spPr bwMode="auto">
            <a:xfrm>
              <a:off x="3545" y="2263"/>
              <a:ext cx="141" cy="94"/>
            </a:xfrm>
            <a:custGeom>
              <a:avLst/>
              <a:gdLst>
                <a:gd name="T0" fmla="*/ 4829 w 12"/>
                <a:gd name="T1" fmla="*/ 6486 h 8"/>
                <a:gd name="T2" fmla="*/ 0 w 12"/>
                <a:gd name="T3" fmla="*/ 9658 h 8"/>
                <a:gd name="T4" fmla="*/ 0 w 12"/>
                <a:gd name="T5" fmla="*/ 9658 h 8"/>
                <a:gd name="T6" fmla="*/ 9799 w 12"/>
                <a:gd name="T7" fmla="*/ 11315 h 8"/>
                <a:gd name="T8" fmla="*/ 19470 w 12"/>
                <a:gd name="T9" fmla="*/ 12972 h 8"/>
                <a:gd name="T10" fmla="*/ 11327 w 12"/>
                <a:gd name="T11" fmla="*/ 6486 h 8"/>
                <a:gd name="T12" fmla="*/ 4829 w 12"/>
                <a:gd name="T13" fmla="*/ 0 h 8"/>
                <a:gd name="T14" fmla="*/ 4829 w 12"/>
                <a:gd name="T15" fmla="*/ 0 h 8"/>
                <a:gd name="T16" fmla="*/ 4829 w 12"/>
                <a:gd name="T17" fmla="*/ 6486 h 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8"/>
                <a:gd name="T29" fmla="*/ 12 w 12"/>
                <a:gd name="T30" fmla="*/ 8 h 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8">
                  <a:moveTo>
                    <a:pt x="3" y="4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8" y="7"/>
                    <a:pt x="10" y="8"/>
                    <a:pt x="12" y="8"/>
                  </a:cubicBezTo>
                  <a:cubicBezTo>
                    <a:pt x="11" y="7"/>
                    <a:pt x="9" y="6"/>
                    <a:pt x="7" y="4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lnTo>
                    <a:pt x="3" y="4"/>
                  </a:lnTo>
                  <a:close/>
                </a:path>
              </a:pathLst>
            </a:custGeom>
            <a:solidFill>
              <a:srgbClr val="003F9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9200" name="Freeform 70"/>
            <p:cNvSpPr>
              <a:spLocks/>
            </p:cNvSpPr>
            <p:nvPr/>
          </p:nvSpPr>
          <p:spPr bwMode="auto">
            <a:xfrm>
              <a:off x="3757" y="2368"/>
              <a:ext cx="140" cy="106"/>
            </a:xfrm>
            <a:custGeom>
              <a:avLst/>
              <a:gdLst>
                <a:gd name="T0" fmla="*/ 4760 w 12"/>
                <a:gd name="T1" fmla="*/ 6525 h 9"/>
                <a:gd name="T2" fmla="*/ 0 w 12"/>
                <a:gd name="T3" fmla="*/ 9846 h 9"/>
                <a:gd name="T4" fmla="*/ 0 w 12"/>
                <a:gd name="T5" fmla="*/ 9846 h 9"/>
                <a:gd name="T6" fmla="*/ 9532 w 12"/>
                <a:gd name="T7" fmla="*/ 11377 h 9"/>
                <a:gd name="T8" fmla="*/ 19052 w 12"/>
                <a:gd name="T9" fmla="*/ 14699 h 9"/>
                <a:gd name="T10" fmla="*/ 11165 w 12"/>
                <a:gd name="T11" fmla="*/ 8186 h 9"/>
                <a:gd name="T12" fmla="*/ 4760 w 12"/>
                <a:gd name="T13" fmla="*/ 0 h 9"/>
                <a:gd name="T14" fmla="*/ 4760 w 12"/>
                <a:gd name="T15" fmla="*/ 0 h 9"/>
                <a:gd name="T16" fmla="*/ 4760 w 12"/>
                <a:gd name="T17" fmla="*/ 6525 h 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9"/>
                <a:gd name="T29" fmla="*/ 12 w 12"/>
                <a:gd name="T30" fmla="*/ 9 h 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9">
                  <a:moveTo>
                    <a:pt x="3" y="4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8" y="8"/>
                    <a:pt x="10" y="8"/>
                    <a:pt x="12" y="9"/>
                  </a:cubicBezTo>
                  <a:cubicBezTo>
                    <a:pt x="11" y="7"/>
                    <a:pt x="9" y="6"/>
                    <a:pt x="7" y="5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lnTo>
                    <a:pt x="3" y="4"/>
                  </a:lnTo>
                  <a:close/>
                </a:path>
              </a:pathLst>
            </a:custGeom>
            <a:solidFill>
              <a:srgbClr val="003F9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9" name="Group 71"/>
          <p:cNvGrpSpPr>
            <a:grpSpLocks/>
          </p:cNvGrpSpPr>
          <p:nvPr/>
        </p:nvGrpSpPr>
        <p:grpSpPr bwMode="auto">
          <a:xfrm>
            <a:off x="6332538" y="4002094"/>
            <a:ext cx="209550" cy="347663"/>
            <a:chOff x="3989" y="2521"/>
            <a:chExt cx="132" cy="219"/>
          </a:xfrm>
        </p:grpSpPr>
        <p:sp>
          <p:nvSpPr>
            <p:cNvPr id="49191" name="Oval 72"/>
            <p:cNvSpPr>
              <a:spLocks noChangeArrowheads="1"/>
            </p:cNvSpPr>
            <p:nvPr/>
          </p:nvSpPr>
          <p:spPr bwMode="auto">
            <a:xfrm>
              <a:off x="4038" y="2521"/>
              <a:ext cx="83" cy="82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9192" name="Rectangle 73"/>
            <p:cNvSpPr>
              <a:spLocks noChangeArrowheads="1"/>
            </p:cNvSpPr>
            <p:nvPr/>
          </p:nvSpPr>
          <p:spPr bwMode="auto">
            <a:xfrm>
              <a:off x="3989" y="2585"/>
              <a:ext cx="7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6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B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0" name="Group 74"/>
          <p:cNvGrpSpPr>
            <a:grpSpLocks/>
          </p:cNvGrpSpPr>
          <p:nvPr/>
        </p:nvGrpSpPr>
        <p:grpSpPr bwMode="auto">
          <a:xfrm>
            <a:off x="3140075" y="4002081"/>
            <a:ext cx="306388" cy="273049"/>
            <a:chOff x="1978" y="2521"/>
            <a:chExt cx="193" cy="172"/>
          </a:xfrm>
        </p:grpSpPr>
        <p:sp>
          <p:nvSpPr>
            <p:cNvPr id="49189" name="Oval 75"/>
            <p:cNvSpPr>
              <a:spLocks noChangeArrowheads="1"/>
            </p:cNvSpPr>
            <p:nvPr/>
          </p:nvSpPr>
          <p:spPr bwMode="auto">
            <a:xfrm>
              <a:off x="2089" y="2521"/>
              <a:ext cx="82" cy="82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9190" name="Rectangle 76"/>
            <p:cNvSpPr>
              <a:spLocks noChangeArrowheads="1"/>
            </p:cNvSpPr>
            <p:nvPr/>
          </p:nvSpPr>
          <p:spPr bwMode="auto">
            <a:xfrm>
              <a:off x="1978" y="2538"/>
              <a:ext cx="7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6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C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1" name="Group 77"/>
          <p:cNvGrpSpPr>
            <a:grpSpLocks/>
          </p:cNvGrpSpPr>
          <p:nvPr/>
        </p:nvGrpSpPr>
        <p:grpSpPr bwMode="auto">
          <a:xfrm>
            <a:off x="3146425" y="2416179"/>
            <a:ext cx="300038" cy="274638"/>
            <a:chOff x="1982" y="1522"/>
            <a:chExt cx="189" cy="173"/>
          </a:xfrm>
        </p:grpSpPr>
        <p:sp>
          <p:nvSpPr>
            <p:cNvPr id="49187" name="Oval 78"/>
            <p:cNvSpPr>
              <a:spLocks noChangeArrowheads="1"/>
            </p:cNvSpPr>
            <p:nvPr/>
          </p:nvSpPr>
          <p:spPr bwMode="auto">
            <a:xfrm>
              <a:off x="2089" y="1522"/>
              <a:ext cx="82" cy="82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9188" name="Rectangle 79"/>
            <p:cNvSpPr>
              <a:spLocks noChangeArrowheads="1"/>
            </p:cNvSpPr>
            <p:nvPr/>
          </p:nvSpPr>
          <p:spPr bwMode="auto">
            <a:xfrm>
              <a:off x="1982" y="1540"/>
              <a:ext cx="8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6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A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Char char=""/>
              <a:defRPr/>
            </a:pPr>
            <a:r>
              <a:rPr lang="is-IS" sz="2800" dirty="0"/>
              <a:t>Til að draga úr verðbólgu þarf seðlabankinn að leggja aukið atvinnuleysi á efnahagslífið og þá um leið samdrátt í framleiðslu og tekjum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Char char=""/>
              <a:defRPr/>
            </a:pPr>
            <a:r>
              <a:rPr lang="is-IS" sz="2800" dirty="0"/>
              <a:t>Þegar seðlabankinn ræðst gegn verðbólgu, færir hagkerfið sig niður eftir Phillips-kúrfunni í bráð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Char char=""/>
              <a:defRPr/>
            </a:pPr>
            <a:r>
              <a:rPr lang="is-IS" sz="2800" dirty="0"/>
              <a:t>Verðbólgan minnkar á kostnað aukins atvinnuleysis í bráð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Char char=""/>
              <a:defRPr/>
            </a:pPr>
            <a:r>
              <a:rPr lang="is-IS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Taylor-reglan</a:t>
            </a:r>
            <a:r>
              <a:rPr lang="is-IS" sz="2800" dirty="0"/>
              <a:t> lýsir hversu mikla hækkun stýrivaxta þarf til að ná settu verðbólgumarki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65919"/>
            <a:ext cx="9144000" cy="7588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Hvað kostar að draga úr verðbólgu?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 bldLvl="2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Char char=""/>
              <a:defRPr/>
            </a:pPr>
            <a:r>
              <a:rPr lang="is-IS" sz="3200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Fórnarhlutfallið</a:t>
            </a:r>
            <a:r>
              <a:rPr lang="is-IS" sz="3200" i="1" dirty="0">
                <a:solidFill>
                  <a:srgbClr val="25A9A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200" dirty="0">
                <a:latin typeface="Cambria" panose="02040503050406030204" pitchFamily="18" charset="0"/>
                <a:ea typeface="Cambria" panose="02040503050406030204" pitchFamily="18" charset="0"/>
              </a:rPr>
              <a:t>er mælt sem samdráttur landsframleiðslu í prósentum talið sem tapast við að draga úr verðbólgu um eitt prósentustig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Char char=""/>
              <a:defRPr/>
            </a:pPr>
            <a:r>
              <a:rPr lang="is-IS" sz="3200" dirty="0">
                <a:latin typeface="Cambria" panose="02040503050406030204" pitchFamily="18" charset="0"/>
                <a:ea typeface="Cambria" panose="02040503050406030204" pitchFamily="18" charset="0"/>
              </a:rPr>
              <a:t>Fórnarhlutfallið í Bandaríkjunum er talið vera í kringum </a:t>
            </a:r>
            <a:r>
              <a:rPr lang="is-IS" sz="3200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fimm </a:t>
            </a:r>
            <a:r>
              <a:rPr lang="is-IS" sz="3200" dirty="0">
                <a:latin typeface="Cambria" panose="02040503050406030204" pitchFamily="18" charset="0"/>
                <a:ea typeface="Cambria" panose="02040503050406030204" pitchFamily="18" charset="0"/>
              </a:rPr>
              <a:t>skv. kennslubókinni</a:t>
            </a:r>
          </a:p>
          <a:p>
            <a:pPr marL="548640" lvl="1" indent="-274320" eaLnBrk="1" fontAlgn="auto" hangingPunct="1">
              <a:spcAft>
                <a:spcPts val="0"/>
              </a:spcAft>
              <a:buClr>
                <a:srgbClr val="FFC000"/>
              </a:buClr>
              <a:buFont typeface="Wingdings"/>
              <a:buChar char=""/>
              <a:defRPr/>
            </a:pPr>
            <a:r>
              <a:rPr lang="is-IS" sz="2600" dirty="0">
                <a:latin typeface="Cambria" panose="02040503050406030204" pitchFamily="18" charset="0"/>
                <a:ea typeface="Cambria" panose="02040503050406030204" pitchFamily="18" charset="0"/>
              </a:rPr>
              <a:t>Til að draga úr verðbólgu úr 10% 1979-1981 í 4% hefði útheimt 30% samdrátt landsframleiðslu! – af  því að fimm sinnum sex eru þrjátíu</a:t>
            </a:r>
          </a:p>
          <a:p>
            <a:pPr marL="823277" lvl="2" indent="-274320" eaLnBrk="1" fontAlgn="auto" hangingPunct="1">
              <a:spcAft>
                <a:spcPts val="0"/>
              </a:spcAft>
              <a:buClr>
                <a:srgbClr val="FFC000"/>
              </a:buClr>
              <a:buFont typeface="Wingdings"/>
              <a:buChar char=""/>
              <a:defRPr/>
            </a:pPr>
            <a:r>
              <a:rPr lang="is-IS" sz="2400" dirty="0">
                <a:latin typeface="Cambria" panose="02040503050406030204" pitchFamily="18" charset="0"/>
                <a:ea typeface="Cambria" panose="02040503050406030204" pitchFamily="18" charset="0"/>
              </a:rPr>
              <a:t>Heldur virðist það nú há tala!</a:t>
            </a:r>
          </a:p>
          <a:p>
            <a:pPr marL="1097915" lvl="3" indent="-274320" eaLnBrk="1" fontAlgn="auto" hangingPunct="1">
              <a:spcAft>
                <a:spcPts val="0"/>
              </a:spcAft>
              <a:buClr>
                <a:srgbClr val="FFC000"/>
              </a:buClr>
              <a:buFont typeface="Wingdings"/>
              <a:buChar char=""/>
              <a:defRPr/>
            </a:pPr>
            <a:r>
              <a:rPr lang="is-IS" dirty="0">
                <a:latin typeface="Cambria" panose="02040503050406030204" pitchFamily="18" charset="0"/>
                <a:ea typeface="Cambria" panose="02040503050406030204" pitchFamily="18" charset="0"/>
              </a:rPr>
              <a:t>Í nýrri útgáfu kennslubókarinnar (2020) hefur matið á fórnarhlutfallinu verið </a:t>
            </a:r>
            <a:r>
              <a:rPr lang="is-IS">
                <a:latin typeface="Cambria" panose="02040503050406030204" pitchFamily="18" charset="0"/>
                <a:ea typeface="Cambria" panose="02040503050406030204" pitchFamily="18" charset="0"/>
              </a:rPr>
              <a:t>lækkað út fimm niður </a:t>
            </a:r>
            <a:r>
              <a:rPr lang="is-IS" dirty="0">
                <a:latin typeface="Cambria" panose="02040503050406030204" pitchFamily="18" charset="0"/>
                <a:ea typeface="Cambria" panose="02040503050406030204" pitchFamily="18" charset="0"/>
              </a:rPr>
              <a:t>í þrjá til fimm </a:t>
            </a:r>
            <a:r>
              <a:rPr lang="is-IS" sz="2400" dirty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</a:t>
            </a:r>
            <a:endParaRPr lang="is-I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65919"/>
            <a:ext cx="9144000" cy="7588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Hvað kostar að draga úr verðbólgu?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narrow aqua button bckgrd"/>
          <p:cNvPicPr>
            <a:picLocks noChangeAspect="1" noChangeArrowheads="1"/>
          </p:cNvPicPr>
          <p:nvPr/>
        </p:nvPicPr>
        <p:blipFill>
          <a:blip r:embed="rId3" cstate="print"/>
          <a:srcRect r="168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50800"/>
            <a:ext cx="8229600" cy="68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s-I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Samdráttur heildarframboðs</a:t>
            </a:r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2052638" y="1825625"/>
            <a:ext cx="6300787" cy="4098925"/>
          </a:xfrm>
          <a:prstGeom prst="rect">
            <a:avLst/>
          </a:prstGeom>
          <a:solidFill>
            <a:srgbClr val="F3F6F9"/>
          </a:solidFill>
          <a:ln w="200025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2533" name="Rectangle 6"/>
          <p:cNvSpPr>
            <a:spLocks noChangeArrowheads="1"/>
          </p:cNvSpPr>
          <p:nvPr/>
        </p:nvSpPr>
        <p:spPr bwMode="auto">
          <a:xfrm>
            <a:off x="2052638" y="1825625"/>
            <a:ext cx="6300787" cy="4098925"/>
          </a:xfrm>
          <a:prstGeom prst="rect">
            <a:avLst/>
          </a:prstGeom>
          <a:solidFill>
            <a:srgbClr val="F2F4F8"/>
          </a:solidFill>
          <a:ln w="180975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2534" name="Rectangle 7"/>
          <p:cNvSpPr>
            <a:spLocks noChangeArrowheads="1"/>
          </p:cNvSpPr>
          <p:nvPr/>
        </p:nvSpPr>
        <p:spPr bwMode="auto">
          <a:xfrm>
            <a:off x="2052638" y="1825625"/>
            <a:ext cx="6300787" cy="4098925"/>
          </a:xfrm>
          <a:prstGeom prst="rect">
            <a:avLst/>
          </a:prstGeom>
          <a:solidFill>
            <a:srgbClr val="F1F4F7"/>
          </a:solidFill>
          <a:ln w="163513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2535" name="Rectangle 8"/>
          <p:cNvSpPr>
            <a:spLocks noChangeArrowheads="1"/>
          </p:cNvSpPr>
          <p:nvPr/>
        </p:nvSpPr>
        <p:spPr bwMode="auto">
          <a:xfrm>
            <a:off x="2052638" y="1825625"/>
            <a:ext cx="6300787" cy="4098925"/>
          </a:xfrm>
          <a:prstGeom prst="rect">
            <a:avLst/>
          </a:prstGeom>
          <a:solidFill>
            <a:srgbClr val="F0F2F5"/>
          </a:solidFill>
          <a:ln w="146050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2536" name="Rectangle 9"/>
          <p:cNvSpPr>
            <a:spLocks noChangeArrowheads="1"/>
          </p:cNvSpPr>
          <p:nvPr/>
        </p:nvSpPr>
        <p:spPr bwMode="auto">
          <a:xfrm>
            <a:off x="2052638" y="1825625"/>
            <a:ext cx="6300787" cy="4098925"/>
          </a:xfrm>
          <a:prstGeom prst="rect">
            <a:avLst/>
          </a:prstGeom>
          <a:solidFill>
            <a:srgbClr val="EEF1F4"/>
          </a:solidFill>
          <a:ln w="127000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2537" name="Rectangle 10"/>
          <p:cNvSpPr>
            <a:spLocks noChangeArrowheads="1"/>
          </p:cNvSpPr>
          <p:nvPr/>
        </p:nvSpPr>
        <p:spPr bwMode="auto">
          <a:xfrm>
            <a:off x="2052638" y="1825625"/>
            <a:ext cx="6300787" cy="4098925"/>
          </a:xfrm>
          <a:prstGeom prst="rect">
            <a:avLst/>
          </a:prstGeom>
          <a:solidFill>
            <a:srgbClr val="EDEFF3"/>
          </a:solidFill>
          <a:ln w="109538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2538" name="Rectangle 11"/>
          <p:cNvSpPr>
            <a:spLocks noChangeArrowheads="1"/>
          </p:cNvSpPr>
          <p:nvPr/>
        </p:nvSpPr>
        <p:spPr bwMode="auto">
          <a:xfrm>
            <a:off x="2052638" y="1825625"/>
            <a:ext cx="6300787" cy="4098925"/>
          </a:xfrm>
          <a:prstGeom prst="rect">
            <a:avLst/>
          </a:prstGeom>
          <a:solidFill>
            <a:srgbClr val="EBEEF2"/>
          </a:solidFill>
          <a:ln w="90488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2539" name="Rectangle 12"/>
          <p:cNvSpPr>
            <a:spLocks noChangeArrowheads="1"/>
          </p:cNvSpPr>
          <p:nvPr/>
        </p:nvSpPr>
        <p:spPr bwMode="auto">
          <a:xfrm>
            <a:off x="2052638" y="1825625"/>
            <a:ext cx="6300787" cy="4098925"/>
          </a:xfrm>
          <a:prstGeom prst="rect">
            <a:avLst/>
          </a:prstGeom>
          <a:solidFill>
            <a:srgbClr val="EAECF1"/>
          </a:solidFill>
          <a:ln w="73025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2540" name="Rectangle 13"/>
          <p:cNvSpPr>
            <a:spLocks noChangeArrowheads="1"/>
          </p:cNvSpPr>
          <p:nvPr/>
        </p:nvSpPr>
        <p:spPr bwMode="auto">
          <a:xfrm>
            <a:off x="2052638" y="1825625"/>
            <a:ext cx="6300787" cy="4098925"/>
          </a:xfrm>
          <a:prstGeom prst="rect">
            <a:avLst/>
          </a:prstGeom>
          <a:solidFill>
            <a:srgbClr val="E9EBF0"/>
          </a:solidFill>
          <a:ln w="53975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2541" name="Rectangle 14"/>
          <p:cNvSpPr>
            <a:spLocks noChangeArrowheads="1"/>
          </p:cNvSpPr>
          <p:nvPr/>
        </p:nvSpPr>
        <p:spPr bwMode="auto">
          <a:xfrm>
            <a:off x="2052638" y="1825625"/>
            <a:ext cx="6300787" cy="4098925"/>
          </a:xfrm>
          <a:prstGeom prst="rect">
            <a:avLst/>
          </a:prstGeom>
          <a:solidFill>
            <a:srgbClr val="E7EAEF"/>
          </a:solidFill>
          <a:ln w="36513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2542" name="Rectangle 15"/>
          <p:cNvSpPr>
            <a:spLocks noChangeArrowheads="1"/>
          </p:cNvSpPr>
          <p:nvPr/>
        </p:nvSpPr>
        <p:spPr bwMode="auto">
          <a:xfrm>
            <a:off x="2052638" y="1825625"/>
            <a:ext cx="6300787" cy="4098925"/>
          </a:xfrm>
          <a:prstGeom prst="rect">
            <a:avLst/>
          </a:prstGeom>
          <a:solidFill>
            <a:srgbClr val="E6E9EF"/>
          </a:solidFill>
          <a:ln w="17463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2543" name="Rectangle 16"/>
          <p:cNvSpPr>
            <a:spLocks noChangeArrowheads="1"/>
          </p:cNvSpPr>
          <p:nvPr/>
        </p:nvSpPr>
        <p:spPr bwMode="auto">
          <a:xfrm>
            <a:off x="1889125" y="1662113"/>
            <a:ext cx="6427788" cy="42068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2544" name="Line 17"/>
          <p:cNvSpPr>
            <a:spLocks noChangeShapeType="1"/>
          </p:cNvSpPr>
          <p:nvPr/>
        </p:nvSpPr>
        <p:spPr bwMode="auto">
          <a:xfrm>
            <a:off x="4540250" y="6342063"/>
            <a:ext cx="1588" cy="1587"/>
          </a:xfrm>
          <a:prstGeom prst="line">
            <a:avLst/>
          </a:prstGeom>
          <a:noFill/>
          <a:ln w="17463">
            <a:solidFill>
              <a:srgbClr val="60220F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6754" name="Line 18"/>
          <p:cNvSpPr>
            <a:spLocks noChangeShapeType="1"/>
          </p:cNvSpPr>
          <p:nvPr/>
        </p:nvSpPr>
        <p:spPr bwMode="auto">
          <a:xfrm flipH="1">
            <a:off x="5684838" y="3276600"/>
            <a:ext cx="744537" cy="1588"/>
          </a:xfrm>
          <a:prstGeom prst="line">
            <a:avLst/>
          </a:prstGeom>
          <a:noFill/>
          <a:ln w="17526">
            <a:solidFill>
              <a:srgbClr val="00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6755" name="Line 19"/>
          <p:cNvSpPr>
            <a:spLocks noChangeShapeType="1"/>
          </p:cNvSpPr>
          <p:nvPr/>
        </p:nvSpPr>
        <p:spPr bwMode="auto">
          <a:xfrm flipH="1">
            <a:off x="4106863" y="6051550"/>
            <a:ext cx="236537" cy="1588"/>
          </a:xfrm>
          <a:prstGeom prst="line">
            <a:avLst/>
          </a:prstGeom>
          <a:noFill/>
          <a:ln w="17526">
            <a:solidFill>
              <a:srgbClr val="00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2547" name="Line 20"/>
          <p:cNvSpPr>
            <a:spLocks noChangeShapeType="1"/>
          </p:cNvSpPr>
          <p:nvPr/>
        </p:nvSpPr>
        <p:spPr bwMode="auto">
          <a:xfrm>
            <a:off x="4540250" y="2278063"/>
            <a:ext cx="1588" cy="3590925"/>
          </a:xfrm>
          <a:prstGeom prst="line">
            <a:avLst/>
          </a:prstGeom>
          <a:noFill/>
          <a:ln w="53975">
            <a:solidFill>
              <a:srgbClr val="0094AC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6757" name="Line 21"/>
          <p:cNvSpPr>
            <a:spLocks noChangeShapeType="1"/>
          </p:cNvSpPr>
          <p:nvPr/>
        </p:nvSpPr>
        <p:spPr bwMode="auto">
          <a:xfrm flipV="1">
            <a:off x="1689100" y="4221163"/>
            <a:ext cx="3175" cy="268287"/>
          </a:xfrm>
          <a:prstGeom prst="line">
            <a:avLst/>
          </a:prstGeom>
          <a:noFill/>
          <a:ln w="17526">
            <a:solidFill>
              <a:srgbClr val="00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2549" name="Freeform 22"/>
          <p:cNvSpPr>
            <a:spLocks/>
          </p:cNvSpPr>
          <p:nvPr/>
        </p:nvSpPr>
        <p:spPr bwMode="auto">
          <a:xfrm>
            <a:off x="1889125" y="1662113"/>
            <a:ext cx="6427788" cy="4206875"/>
          </a:xfrm>
          <a:custGeom>
            <a:avLst/>
            <a:gdLst>
              <a:gd name="T0" fmla="*/ 0 w 4049"/>
              <a:gd name="T1" fmla="*/ 0 h 2650"/>
              <a:gd name="T2" fmla="*/ 0 w 4049"/>
              <a:gd name="T3" fmla="*/ 2147483647 h 2650"/>
              <a:gd name="T4" fmla="*/ 2147483647 w 4049"/>
              <a:gd name="T5" fmla="*/ 2147483647 h 2650"/>
              <a:gd name="T6" fmla="*/ 0 60000 65536"/>
              <a:gd name="T7" fmla="*/ 0 60000 65536"/>
              <a:gd name="T8" fmla="*/ 0 60000 65536"/>
              <a:gd name="T9" fmla="*/ 0 w 4049"/>
              <a:gd name="T10" fmla="*/ 0 h 2650"/>
              <a:gd name="T11" fmla="*/ 4049 w 4049"/>
              <a:gd name="T12" fmla="*/ 2650 h 26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49" h="2650">
                <a:moveTo>
                  <a:pt x="0" y="0"/>
                </a:moveTo>
                <a:lnTo>
                  <a:pt x="0" y="2650"/>
                </a:lnTo>
                <a:lnTo>
                  <a:pt x="4049" y="2650"/>
                </a:lnTo>
              </a:path>
            </a:pathLst>
          </a:custGeom>
          <a:noFill/>
          <a:ln w="174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2550" name="Rectangle 23"/>
          <p:cNvSpPr>
            <a:spLocks noChangeArrowheads="1"/>
          </p:cNvSpPr>
          <p:nvPr/>
        </p:nvSpPr>
        <p:spPr bwMode="auto">
          <a:xfrm>
            <a:off x="7273925" y="5935663"/>
            <a:ext cx="105886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5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Framleiðsla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2551" name="Rectangle 25"/>
          <p:cNvSpPr>
            <a:spLocks noChangeArrowheads="1"/>
          </p:cNvSpPr>
          <p:nvPr/>
        </p:nvSpPr>
        <p:spPr bwMode="auto">
          <a:xfrm>
            <a:off x="1143000" y="1593850"/>
            <a:ext cx="66588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5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Verðlag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2552" name="Rectangle 27"/>
          <p:cNvSpPr>
            <a:spLocks noChangeArrowheads="1"/>
          </p:cNvSpPr>
          <p:nvPr/>
        </p:nvSpPr>
        <p:spPr bwMode="auto">
          <a:xfrm>
            <a:off x="1609725" y="5942013"/>
            <a:ext cx="10636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5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0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2668588" y="2949576"/>
            <a:ext cx="4660900" cy="2771776"/>
            <a:chOff x="1681" y="1858"/>
            <a:chExt cx="2936" cy="1746"/>
          </a:xfrm>
        </p:grpSpPr>
        <p:sp>
          <p:nvSpPr>
            <p:cNvPr id="22601" name="Line 29"/>
            <p:cNvSpPr>
              <a:spLocks noChangeShapeType="1"/>
            </p:cNvSpPr>
            <p:nvPr/>
          </p:nvSpPr>
          <p:spPr bwMode="auto">
            <a:xfrm flipH="1" flipV="1">
              <a:off x="1681" y="1858"/>
              <a:ext cx="2014" cy="1691"/>
            </a:xfrm>
            <a:prstGeom prst="line">
              <a:avLst/>
            </a:prstGeom>
            <a:noFill/>
            <a:ln w="53975">
              <a:solidFill>
                <a:srgbClr val="003F95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2602" name="Rectangle 30"/>
            <p:cNvSpPr>
              <a:spLocks noChangeArrowheads="1"/>
            </p:cNvSpPr>
            <p:nvPr/>
          </p:nvSpPr>
          <p:spPr bwMode="auto">
            <a:xfrm>
              <a:off x="3706" y="3459"/>
              <a:ext cx="911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5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Heildareftirspurn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490538" y="4364038"/>
            <a:ext cx="1162050" cy="1125537"/>
            <a:chOff x="309" y="2749"/>
            <a:chExt cx="732" cy="709"/>
          </a:xfrm>
        </p:grpSpPr>
        <p:sp>
          <p:nvSpPr>
            <p:cNvPr id="22596" name="Line 32"/>
            <p:cNvSpPr>
              <a:spLocks noChangeShapeType="1"/>
            </p:cNvSpPr>
            <p:nvPr/>
          </p:nvSpPr>
          <p:spPr bwMode="auto">
            <a:xfrm flipH="1">
              <a:off x="686" y="2749"/>
              <a:ext cx="343" cy="29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2597" name="Rectangle 33"/>
            <p:cNvSpPr>
              <a:spLocks noChangeArrowheads="1"/>
            </p:cNvSpPr>
            <p:nvPr/>
          </p:nvSpPr>
          <p:spPr bwMode="auto">
            <a:xfrm>
              <a:off x="309" y="2989"/>
              <a:ext cx="732" cy="469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2598" name="Rectangle 34"/>
            <p:cNvSpPr>
              <a:spLocks noChangeArrowheads="1"/>
            </p:cNvSpPr>
            <p:nvPr/>
          </p:nvSpPr>
          <p:spPr bwMode="auto">
            <a:xfrm>
              <a:off x="336" y="2998"/>
              <a:ext cx="586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5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3. … svo að 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2599" name="Rectangle 35"/>
            <p:cNvSpPr>
              <a:spLocks noChangeArrowheads="1"/>
            </p:cNvSpPr>
            <p:nvPr/>
          </p:nvSpPr>
          <p:spPr bwMode="auto">
            <a:xfrm>
              <a:off x="336" y="3152"/>
              <a:ext cx="395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5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verðlag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2600" name="Rectangle 36"/>
            <p:cNvSpPr>
              <a:spLocks noChangeArrowheads="1"/>
            </p:cNvSpPr>
            <p:nvPr/>
          </p:nvSpPr>
          <p:spPr bwMode="auto">
            <a:xfrm>
              <a:off x="336" y="3305"/>
              <a:ext cx="407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5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hækkar.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1289050" y="6159500"/>
            <a:ext cx="2960688" cy="344488"/>
            <a:chOff x="812" y="3880"/>
            <a:chExt cx="1865" cy="217"/>
          </a:xfrm>
        </p:grpSpPr>
        <p:sp>
          <p:nvSpPr>
            <p:cNvPr id="22593" name="Rectangle 38"/>
            <p:cNvSpPr>
              <a:spLocks noChangeArrowheads="1"/>
            </p:cNvSpPr>
            <p:nvPr/>
          </p:nvSpPr>
          <p:spPr bwMode="auto">
            <a:xfrm>
              <a:off x="812" y="3926"/>
              <a:ext cx="1716" cy="171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2594" name="Line 39"/>
            <p:cNvSpPr>
              <a:spLocks noChangeShapeType="1"/>
            </p:cNvSpPr>
            <p:nvPr/>
          </p:nvSpPr>
          <p:spPr bwMode="auto">
            <a:xfrm flipH="1">
              <a:off x="2528" y="3880"/>
              <a:ext cx="149" cy="14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2595" name="Rectangle 40"/>
            <p:cNvSpPr>
              <a:spLocks noChangeArrowheads="1"/>
            </p:cNvSpPr>
            <p:nvPr/>
          </p:nvSpPr>
          <p:spPr bwMode="auto">
            <a:xfrm>
              <a:off x="839" y="3939"/>
              <a:ext cx="1489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5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2. …. dregur úr framleiðslu …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5" name="Group 41"/>
          <p:cNvGrpSpPr>
            <a:grpSpLocks/>
          </p:cNvGrpSpPr>
          <p:nvPr/>
        </p:nvGrpSpPr>
        <p:grpSpPr bwMode="auto">
          <a:xfrm>
            <a:off x="5738813" y="1063625"/>
            <a:ext cx="3048000" cy="2159000"/>
            <a:chOff x="3615" y="670"/>
            <a:chExt cx="1920" cy="1360"/>
          </a:xfrm>
        </p:grpSpPr>
        <p:sp>
          <p:nvSpPr>
            <p:cNvPr id="22589" name="Line 42"/>
            <p:cNvSpPr>
              <a:spLocks noChangeShapeType="1"/>
            </p:cNvSpPr>
            <p:nvPr/>
          </p:nvSpPr>
          <p:spPr bwMode="auto">
            <a:xfrm flipV="1">
              <a:off x="3924" y="933"/>
              <a:ext cx="515" cy="109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2590" name="Rectangle 43"/>
            <p:cNvSpPr>
              <a:spLocks noChangeArrowheads="1"/>
            </p:cNvSpPr>
            <p:nvPr/>
          </p:nvSpPr>
          <p:spPr bwMode="auto">
            <a:xfrm>
              <a:off x="3615" y="670"/>
              <a:ext cx="1920" cy="331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2591" name="Rectangle 44"/>
            <p:cNvSpPr>
              <a:spLocks noChangeArrowheads="1"/>
            </p:cNvSpPr>
            <p:nvPr/>
          </p:nvSpPr>
          <p:spPr bwMode="auto">
            <a:xfrm>
              <a:off x="3646" y="678"/>
              <a:ext cx="162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5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1. Samdráttur heildarframboðs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2592" name="Rectangle 45"/>
            <p:cNvSpPr>
              <a:spLocks noChangeArrowheads="1"/>
            </p:cNvSpPr>
            <p:nvPr/>
          </p:nvSpPr>
          <p:spPr bwMode="auto">
            <a:xfrm>
              <a:off x="3646" y="832"/>
              <a:ext cx="1768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5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í bráð, t.d. vegna kauphækkunar …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3541713" y="2282825"/>
            <a:ext cx="4341812" cy="2825750"/>
            <a:chOff x="2231" y="1438"/>
            <a:chExt cx="2735" cy="1780"/>
          </a:xfrm>
        </p:grpSpPr>
        <p:sp>
          <p:nvSpPr>
            <p:cNvPr id="22583" name="Line 47"/>
            <p:cNvSpPr>
              <a:spLocks noChangeShapeType="1"/>
            </p:cNvSpPr>
            <p:nvPr/>
          </p:nvSpPr>
          <p:spPr bwMode="auto">
            <a:xfrm flipV="1">
              <a:off x="2231" y="1938"/>
              <a:ext cx="2196" cy="1280"/>
            </a:xfrm>
            <a:prstGeom prst="line">
              <a:avLst/>
            </a:prstGeom>
            <a:noFill/>
            <a:ln w="53975">
              <a:solidFill>
                <a:srgbClr val="003F95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2584" name="Rectangle 48"/>
            <p:cNvSpPr>
              <a:spLocks noChangeArrowheads="1"/>
            </p:cNvSpPr>
            <p:nvPr/>
          </p:nvSpPr>
          <p:spPr bwMode="auto">
            <a:xfrm>
              <a:off x="4409" y="1438"/>
              <a:ext cx="427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5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Heildar-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2585" name="Rectangle 49"/>
            <p:cNvSpPr>
              <a:spLocks noChangeArrowheads="1"/>
            </p:cNvSpPr>
            <p:nvPr/>
          </p:nvSpPr>
          <p:spPr bwMode="auto">
            <a:xfrm>
              <a:off x="4390" y="1592"/>
              <a:ext cx="441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5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framboð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2586" name="Rectangle 50"/>
            <p:cNvSpPr>
              <a:spLocks noChangeArrowheads="1"/>
            </p:cNvSpPr>
            <p:nvPr/>
          </p:nvSpPr>
          <p:spPr bwMode="auto">
            <a:xfrm>
              <a:off x="4348" y="1746"/>
              <a:ext cx="348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5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í bráð, 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2587" name="Rectangle 51"/>
            <p:cNvSpPr>
              <a:spLocks noChangeArrowheads="1"/>
            </p:cNvSpPr>
            <p:nvPr/>
          </p:nvSpPr>
          <p:spPr bwMode="auto">
            <a:xfrm>
              <a:off x="4770" y="1746"/>
              <a:ext cx="129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500" i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AS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2588" name="Freeform 52"/>
            <p:cNvSpPr>
              <a:spLocks/>
            </p:cNvSpPr>
            <p:nvPr/>
          </p:nvSpPr>
          <p:spPr bwMode="auto">
            <a:xfrm>
              <a:off x="4943" y="1822"/>
              <a:ext cx="23" cy="54"/>
            </a:xfrm>
            <a:custGeom>
              <a:avLst/>
              <a:gdLst>
                <a:gd name="T0" fmla="*/ 23 w 23"/>
                <a:gd name="T1" fmla="*/ 0 h 54"/>
                <a:gd name="T2" fmla="*/ 19 w 23"/>
                <a:gd name="T3" fmla="*/ 0 h 54"/>
                <a:gd name="T4" fmla="*/ 11 w 23"/>
                <a:gd name="T5" fmla="*/ 8 h 54"/>
                <a:gd name="T6" fmla="*/ 0 w 23"/>
                <a:gd name="T7" fmla="*/ 12 h 54"/>
                <a:gd name="T8" fmla="*/ 0 w 23"/>
                <a:gd name="T9" fmla="*/ 19 h 54"/>
                <a:gd name="T10" fmla="*/ 7 w 23"/>
                <a:gd name="T11" fmla="*/ 16 h 54"/>
                <a:gd name="T12" fmla="*/ 15 w 23"/>
                <a:gd name="T13" fmla="*/ 12 h 54"/>
                <a:gd name="T14" fmla="*/ 15 w 23"/>
                <a:gd name="T15" fmla="*/ 54 h 54"/>
                <a:gd name="T16" fmla="*/ 23 w 23"/>
                <a:gd name="T17" fmla="*/ 54 h 54"/>
                <a:gd name="T18" fmla="*/ 23 w 23"/>
                <a:gd name="T19" fmla="*/ 4 h 54"/>
                <a:gd name="T20" fmla="*/ 23 w 23"/>
                <a:gd name="T21" fmla="*/ 0 h 5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3"/>
                <a:gd name="T34" fmla="*/ 0 h 54"/>
                <a:gd name="T35" fmla="*/ 23 w 23"/>
                <a:gd name="T36" fmla="*/ 54 h 5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3" h="54">
                  <a:moveTo>
                    <a:pt x="23" y="0"/>
                  </a:moveTo>
                  <a:lnTo>
                    <a:pt x="19" y="0"/>
                  </a:lnTo>
                  <a:lnTo>
                    <a:pt x="11" y="8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7" y="16"/>
                  </a:lnTo>
                  <a:lnTo>
                    <a:pt x="15" y="12"/>
                  </a:lnTo>
                  <a:lnTo>
                    <a:pt x="15" y="54"/>
                  </a:lnTo>
                  <a:lnTo>
                    <a:pt x="23" y="54"/>
                  </a:lnTo>
                  <a:lnTo>
                    <a:pt x="23" y="4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22558" name="Rectangle 53"/>
          <p:cNvSpPr>
            <a:spLocks noChangeArrowheads="1"/>
          </p:cNvSpPr>
          <p:nvPr/>
        </p:nvSpPr>
        <p:spPr bwMode="auto">
          <a:xfrm>
            <a:off x="4684713" y="2222500"/>
            <a:ext cx="67807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5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Heildar-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2559" name="Rectangle 54"/>
          <p:cNvSpPr>
            <a:spLocks noChangeArrowheads="1"/>
          </p:cNvSpPr>
          <p:nvPr/>
        </p:nvSpPr>
        <p:spPr bwMode="auto">
          <a:xfrm>
            <a:off x="4637088" y="2466975"/>
            <a:ext cx="7000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5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framboð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2560" name="Rectangle 55"/>
          <p:cNvSpPr>
            <a:spLocks noChangeArrowheads="1"/>
          </p:cNvSpPr>
          <p:nvPr/>
        </p:nvSpPr>
        <p:spPr bwMode="auto">
          <a:xfrm>
            <a:off x="4791075" y="2709863"/>
            <a:ext cx="5730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5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í lengd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7" name="Group 56"/>
          <p:cNvGrpSpPr>
            <a:grpSpLocks/>
          </p:cNvGrpSpPr>
          <p:nvPr/>
        </p:nvGrpSpPr>
        <p:grpSpPr bwMode="auto">
          <a:xfrm>
            <a:off x="1530350" y="4198939"/>
            <a:ext cx="3170238" cy="1979613"/>
            <a:chOff x="964" y="2645"/>
            <a:chExt cx="1997" cy="1247"/>
          </a:xfrm>
        </p:grpSpPr>
        <p:grpSp>
          <p:nvGrpSpPr>
            <p:cNvPr id="22574" name="Group 57"/>
            <p:cNvGrpSpPr>
              <a:grpSpLocks/>
            </p:cNvGrpSpPr>
            <p:nvPr/>
          </p:nvGrpSpPr>
          <p:grpSpPr bwMode="auto">
            <a:xfrm>
              <a:off x="2801" y="3747"/>
              <a:ext cx="108" cy="145"/>
              <a:chOff x="2773" y="3747"/>
              <a:chExt cx="108" cy="145"/>
            </a:xfrm>
          </p:grpSpPr>
          <p:sp>
            <p:nvSpPr>
              <p:cNvPr id="22581" name="Rectangle 58"/>
              <p:cNvSpPr>
                <a:spLocks noChangeArrowheads="1"/>
              </p:cNvSpPr>
              <p:nvPr/>
            </p:nvSpPr>
            <p:spPr bwMode="auto">
              <a:xfrm>
                <a:off x="2773" y="3747"/>
                <a:ext cx="67" cy="1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500" i="1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Y</a:t>
                </a:r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22582" name="Freeform 59"/>
              <p:cNvSpPr>
                <a:spLocks/>
              </p:cNvSpPr>
              <p:nvPr/>
            </p:nvSpPr>
            <p:spPr bwMode="auto">
              <a:xfrm>
                <a:off x="2858" y="3827"/>
                <a:ext cx="23" cy="54"/>
              </a:xfrm>
              <a:custGeom>
                <a:avLst/>
                <a:gdLst>
                  <a:gd name="T0" fmla="*/ 23 w 23"/>
                  <a:gd name="T1" fmla="*/ 0 h 54"/>
                  <a:gd name="T2" fmla="*/ 15 w 23"/>
                  <a:gd name="T3" fmla="*/ 0 h 54"/>
                  <a:gd name="T4" fmla="*/ 11 w 23"/>
                  <a:gd name="T5" fmla="*/ 4 h 54"/>
                  <a:gd name="T6" fmla="*/ 0 w 23"/>
                  <a:gd name="T7" fmla="*/ 12 h 54"/>
                  <a:gd name="T8" fmla="*/ 0 w 23"/>
                  <a:gd name="T9" fmla="*/ 20 h 54"/>
                  <a:gd name="T10" fmla="*/ 7 w 23"/>
                  <a:gd name="T11" fmla="*/ 16 h 54"/>
                  <a:gd name="T12" fmla="*/ 15 w 23"/>
                  <a:gd name="T13" fmla="*/ 12 h 54"/>
                  <a:gd name="T14" fmla="*/ 15 w 23"/>
                  <a:gd name="T15" fmla="*/ 54 h 54"/>
                  <a:gd name="T16" fmla="*/ 23 w 23"/>
                  <a:gd name="T17" fmla="*/ 54 h 54"/>
                  <a:gd name="T18" fmla="*/ 23 w 23"/>
                  <a:gd name="T19" fmla="*/ 4 h 54"/>
                  <a:gd name="T20" fmla="*/ 23 w 23"/>
                  <a:gd name="T21" fmla="*/ 0 h 5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3"/>
                  <a:gd name="T34" fmla="*/ 0 h 54"/>
                  <a:gd name="T35" fmla="*/ 23 w 23"/>
                  <a:gd name="T36" fmla="*/ 54 h 5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3" h="54">
                    <a:moveTo>
                      <a:pt x="23" y="0"/>
                    </a:moveTo>
                    <a:lnTo>
                      <a:pt x="15" y="0"/>
                    </a:lnTo>
                    <a:lnTo>
                      <a:pt x="11" y="4"/>
                    </a:lnTo>
                    <a:lnTo>
                      <a:pt x="0" y="12"/>
                    </a:lnTo>
                    <a:lnTo>
                      <a:pt x="0" y="20"/>
                    </a:lnTo>
                    <a:lnTo>
                      <a:pt x="7" y="16"/>
                    </a:lnTo>
                    <a:lnTo>
                      <a:pt x="15" y="12"/>
                    </a:lnTo>
                    <a:lnTo>
                      <a:pt x="15" y="54"/>
                    </a:lnTo>
                    <a:lnTo>
                      <a:pt x="23" y="54"/>
                    </a:lnTo>
                    <a:lnTo>
                      <a:pt x="23" y="4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p:grpSp>
        <p:grpSp>
          <p:nvGrpSpPr>
            <p:cNvPr id="22575" name="Group 60"/>
            <p:cNvGrpSpPr>
              <a:grpSpLocks/>
            </p:cNvGrpSpPr>
            <p:nvPr/>
          </p:nvGrpSpPr>
          <p:grpSpPr bwMode="auto">
            <a:xfrm>
              <a:off x="964" y="2645"/>
              <a:ext cx="1997" cy="287"/>
              <a:chOff x="964" y="2645"/>
              <a:chExt cx="1997" cy="287"/>
            </a:xfrm>
          </p:grpSpPr>
          <p:sp>
            <p:nvSpPr>
              <p:cNvPr id="22576" name="Line 61"/>
              <p:cNvSpPr>
                <a:spLocks noChangeShapeType="1"/>
              </p:cNvSpPr>
              <p:nvPr/>
            </p:nvSpPr>
            <p:spPr bwMode="auto">
              <a:xfrm>
                <a:off x="1190" y="2852"/>
                <a:ext cx="1670" cy="1"/>
              </a:xfrm>
              <a:prstGeom prst="line">
                <a:avLst/>
              </a:prstGeom>
              <a:noFill/>
              <a:ln w="17463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22577" name="Oval 62"/>
              <p:cNvSpPr>
                <a:spLocks noChangeArrowheads="1"/>
              </p:cNvSpPr>
              <p:nvPr/>
            </p:nvSpPr>
            <p:spPr bwMode="auto">
              <a:xfrm>
                <a:off x="2826" y="2818"/>
                <a:ext cx="75" cy="75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22578" name="Rectangle 63"/>
              <p:cNvSpPr>
                <a:spLocks noChangeArrowheads="1"/>
              </p:cNvSpPr>
              <p:nvPr/>
            </p:nvSpPr>
            <p:spPr bwMode="auto">
              <a:xfrm>
                <a:off x="2885" y="2645"/>
                <a:ext cx="76" cy="1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50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A</a:t>
                </a:r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22579" name="Rectangle 64"/>
              <p:cNvSpPr>
                <a:spLocks noChangeArrowheads="1"/>
              </p:cNvSpPr>
              <p:nvPr/>
            </p:nvSpPr>
            <p:spPr bwMode="auto">
              <a:xfrm>
                <a:off x="964" y="2787"/>
                <a:ext cx="68" cy="1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500" i="1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P</a:t>
                </a:r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22580" name="Freeform 65"/>
              <p:cNvSpPr>
                <a:spLocks/>
              </p:cNvSpPr>
              <p:nvPr/>
            </p:nvSpPr>
            <p:spPr bwMode="auto">
              <a:xfrm>
                <a:off x="1049" y="2863"/>
                <a:ext cx="23" cy="58"/>
              </a:xfrm>
              <a:custGeom>
                <a:avLst/>
                <a:gdLst>
                  <a:gd name="T0" fmla="*/ 23 w 23"/>
                  <a:gd name="T1" fmla="*/ 0 h 58"/>
                  <a:gd name="T2" fmla="*/ 19 w 23"/>
                  <a:gd name="T3" fmla="*/ 0 h 58"/>
                  <a:gd name="T4" fmla="*/ 11 w 23"/>
                  <a:gd name="T5" fmla="*/ 8 h 58"/>
                  <a:gd name="T6" fmla="*/ 0 w 23"/>
                  <a:gd name="T7" fmla="*/ 16 h 58"/>
                  <a:gd name="T8" fmla="*/ 0 w 23"/>
                  <a:gd name="T9" fmla="*/ 23 h 58"/>
                  <a:gd name="T10" fmla="*/ 8 w 23"/>
                  <a:gd name="T11" fmla="*/ 19 h 58"/>
                  <a:gd name="T12" fmla="*/ 15 w 23"/>
                  <a:gd name="T13" fmla="*/ 16 h 58"/>
                  <a:gd name="T14" fmla="*/ 15 w 23"/>
                  <a:gd name="T15" fmla="*/ 58 h 58"/>
                  <a:gd name="T16" fmla="*/ 23 w 23"/>
                  <a:gd name="T17" fmla="*/ 58 h 58"/>
                  <a:gd name="T18" fmla="*/ 23 w 23"/>
                  <a:gd name="T19" fmla="*/ 4 h 58"/>
                  <a:gd name="T20" fmla="*/ 23 w 23"/>
                  <a:gd name="T21" fmla="*/ 0 h 5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3"/>
                  <a:gd name="T34" fmla="*/ 0 h 58"/>
                  <a:gd name="T35" fmla="*/ 23 w 23"/>
                  <a:gd name="T36" fmla="*/ 58 h 5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3" h="58">
                    <a:moveTo>
                      <a:pt x="23" y="0"/>
                    </a:moveTo>
                    <a:lnTo>
                      <a:pt x="19" y="0"/>
                    </a:lnTo>
                    <a:lnTo>
                      <a:pt x="11" y="8"/>
                    </a:lnTo>
                    <a:lnTo>
                      <a:pt x="0" y="16"/>
                    </a:lnTo>
                    <a:lnTo>
                      <a:pt x="0" y="23"/>
                    </a:lnTo>
                    <a:lnTo>
                      <a:pt x="8" y="19"/>
                    </a:lnTo>
                    <a:lnTo>
                      <a:pt x="15" y="16"/>
                    </a:lnTo>
                    <a:lnTo>
                      <a:pt x="15" y="58"/>
                    </a:lnTo>
                    <a:lnTo>
                      <a:pt x="23" y="58"/>
                    </a:lnTo>
                    <a:lnTo>
                      <a:pt x="23" y="4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p:grpSp>
      </p:grpSp>
      <p:grpSp>
        <p:nvGrpSpPr>
          <p:cNvPr id="10" name="Group 66"/>
          <p:cNvGrpSpPr>
            <a:grpSpLocks/>
          </p:cNvGrpSpPr>
          <p:nvPr/>
        </p:nvGrpSpPr>
        <p:grpSpPr bwMode="auto">
          <a:xfrm>
            <a:off x="2668588" y="2471738"/>
            <a:ext cx="3668712" cy="2346325"/>
            <a:chOff x="1681" y="1557"/>
            <a:chExt cx="2311" cy="1478"/>
          </a:xfrm>
        </p:grpSpPr>
        <p:sp>
          <p:nvSpPr>
            <p:cNvPr id="22572" name="Line 67"/>
            <p:cNvSpPr>
              <a:spLocks noChangeShapeType="1"/>
            </p:cNvSpPr>
            <p:nvPr/>
          </p:nvSpPr>
          <p:spPr bwMode="auto">
            <a:xfrm flipV="1">
              <a:off x="1681" y="1733"/>
              <a:ext cx="2277" cy="1302"/>
            </a:xfrm>
            <a:prstGeom prst="line">
              <a:avLst/>
            </a:prstGeom>
            <a:noFill/>
            <a:ln w="53975">
              <a:solidFill>
                <a:srgbClr val="AD0D1B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2573" name="Rectangle 68"/>
            <p:cNvSpPr>
              <a:spLocks noChangeArrowheads="1"/>
            </p:cNvSpPr>
            <p:nvPr/>
          </p:nvSpPr>
          <p:spPr bwMode="auto">
            <a:xfrm>
              <a:off x="3818" y="1557"/>
              <a:ext cx="174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500" i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AS</a:t>
              </a:r>
              <a:r>
                <a:rPr lang="is-IS" sz="1500" baseline="-250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1" name="Group 69"/>
          <p:cNvGrpSpPr>
            <a:grpSpLocks/>
          </p:cNvGrpSpPr>
          <p:nvPr/>
        </p:nvGrpSpPr>
        <p:grpSpPr bwMode="auto">
          <a:xfrm>
            <a:off x="1530350" y="3752851"/>
            <a:ext cx="2516188" cy="2425701"/>
            <a:chOff x="964" y="2364"/>
            <a:chExt cx="1585" cy="1528"/>
          </a:xfrm>
        </p:grpSpPr>
        <p:sp>
          <p:nvSpPr>
            <p:cNvPr id="22567" name="Freeform 70"/>
            <p:cNvSpPr>
              <a:spLocks/>
            </p:cNvSpPr>
            <p:nvPr/>
          </p:nvSpPr>
          <p:spPr bwMode="auto">
            <a:xfrm>
              <a:off x="1190" y="2555"/>
              <a:ext cx="1315" cy="1142"/>
            </a:xfrm>
            <a:custGeom>
              <a:avLst/>
              <a:gdLst>
                <a:gd name="T0" fmla="*/ 0 w 1315"/>
                <a:gd name="T1" fmla="*/ 0 h 1142"/>
                <a:gd name="T2" fmla="*/ 1315 w 1315"/>
                <a:gd name="T3" fmla="*/ 0 h 1142"/>
                <a:gd name="T4" fmla="*/ 1315 w 1315"/>
                <a:gd name="T5" fmla="*/ 1142 h 1142"/>
                <a:gd name="T6" fmla="*/ 0 60000 65536"/>
                <a:gd name="T7" fmla="*/ 0 60000 65536"/>
                <a:gd name="T8" fmla="*/ 0 60000 65536"/>
                <a:gd name="T9" fmla="*/ 0 w 1315"/>
                <a:gd name="T10" fmla="*/ 0 h 1142"/>
                <a:gd name="T11" fmla="*/ 1315 w 1315"/>
                <a:gd name="T12" fmla="*/ 1142 h 11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15" h="1142">
                  <a:moveTo>
                    <a:pt x="0" y="0"/>
                  </a:moveTo>
                  <a:lnTo>
                    <a:pt x="1315" y="0"/>
                  </a:lnTo>
                  <a:lnTo>
                    <a:pt x="1315" y="1142"/>
                  </a:lnTo>
                </a:path>
              </a:pathLst>
            </a:custGeom>
            <a:noFill/>
            <a:ln w="17463" cap="flat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2568" name="Oval 71"/>
            <p:cNvSpPr>
              <a:spLocks noChangeArrowheads="1"/>
            </p:cNvSpPr>
            <p:nvPr/>
          </p:nvSpPr>
          <p:spPr bwMode="auto">
            <a:xfrm>
              <a:off x="2471" y="2509"/>
              <a:ext cx="75" cy="75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2569" name="Rectangle 72"/>
            <p:cNvSpPr>
              <a:spLocks noChangeArrowheads="1"/>
            </p:cNvSpPr>
            <p:nvPr/>
          </p:nvSpPr>
          <p:spPr bwMode="auto">
            <a:xfrm>
              <a:off x="2475" y="2364"/>
              <a:ext cx="74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5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B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2570" name="Rectangle 73"/>
            <p:cNvSpPr>
              <a:spLocks noChangeArrowheads="1"/>
            </p:cNvSpPr>
            <p:nvPr/>
          </p:nvSpPr>
          <p:spPr bwMode="auto">
            <a:xfrm>
              <a:off x="2416" y="3747"/>
              <a:ext cx="111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500" i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Y</a:t>
              </a:r>
              <a:r>
                <a:rPr lang="is-IS" sz="1500" baseline="-250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2571" name="Rectangle 74"/>
            <p:cNvSpPr>
              <a:spLocks noChangeArrowheads="1"/>
            </p:cNvSpPr>
            <p:nvPr/>
          </p:nvSpPr>
          <p:spPr bwMode="auto">
            <a:xfrm>
              <a:off x="964" y="2491"/>
              <a:ext cx="112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500" i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P</a:t>
              </a:r>
              <a:r>
                <a:rPr lang="is-IS" sz="1500" baseline="-250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72" name="TextBox 71"/>
          <p:cNvSpPr txBox="1"/>
          <p:nvPr/>
        </p:nvSpPr>
        <p:spPr>
          <a:xfrm rot="21407305">
            <a:off x="5514502" y="4181680"/>
            <a:ext cx="3275908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is-IS" sz="3200">
                <a:latin typeface="Cambria" panose="02040503050406030204" pitchFamily="18" charset="0"/>
                <a:ea typeface="Cambria" panose="02040503050406030204" pitchFamily="18" charset="0"/>
              </a:rPr>
              <a:t>Hvað gerist næst?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16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6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6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67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67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54" grpId="0" animBg="1"/>
      <p:bldP spid="116755" grpId="0" animBg="1"/>
      <p:bldP spid="116757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653951"/>
            <a:ext cx="8534400" cy="758825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is-I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Ræðar vændir: Er hægt að útrýma verðbólgu án þess að það kosti neitt? 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Char char=""/>
              <a:defRPr/>
            </a:pP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Kenningin um </a:t>
            </a:r>
            <a:r>
              <a:rPr lang="is-IS" sz="2800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ræðar vændir</a:t>
            </a:r>
            <a:r>
              <a:rPr lang="is-IS" sz="2800" i="1" dirty="0">
                <a:solidFill>
                  <a:srgbClr val="25A9A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segir að fólk noti á hagkvæmasta hátt allar tiltækar upplýsingar til að spá fyrir um framtíðina, einnig upplýsingar um hagstjórnarstefnu stjórnvalda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Char char=""/>
              <a:defRPr/>
            </a:pP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Sé svo, þá er verðbólga í vændum alltaf – og ekki bara í bráð! – jöfn verðbólgu í reynd: </a:t>
            </a:r>
            <a:b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				</a:t>
            </a:r>
            <a:r>
              <a:rPr lang="is-IS" sz="4000" b="1" dirty="0">
                <a:latin typeface="Symbol" panose="05050102010706020507" pitchFamily="18" charset="2"/>
                <a:ea typeface="Cambria" panose="02040503050406030204" pitchFamily="18" charset="0"/>
              </a:rPr>
              <a:t>p</a:t>
            </a:r>
            <a:r>
              <a:rPr lang="is-IS" sz="4000" b="1" baseline="30000" dirty="0">
                <a:latin typeface="Cambria" panose="02040503050406030204" pitchFamily="18" charset="0"/>
                <a:ea typeface="Cambria" panose="02040503050406030204" pitchFamily="18" charset="0"/>
              </a:rPr>
              <a:t>E </a:t>
            </a:r>
            <a:r>
              <a:rPr lang="is-IS" sz="4000" b="1" dirty="0">
                <a:latin typeface="Cambria" panose="02040503050406030204" pitchFamily="18" charset="0"/>
                <a:ea typeface="Cambria" panose="02040503050406030204" pitchFamily="18" charset="0"/>
              </a:rPr>
              <a:t>= </a:t>
            </a:r>
            <a:r>
              <a:rPr lang="is-IS" sz="4000" b="1" dirty="0">
                <a:latin typeface="Symbol" panose="05050102010706020507" pitchFamily="18" charset="2"/>
                <a:ea typeface="Cambria" panose="02040503050406030204" pitchFamily="18" charset="0"/>
              </a:rPr>
              <a:t>p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Char char=""/>
              <a:defRPr/>
            </a:pP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Og þá er atvinnuleysið ævinlega – og ekki bara í bráð! – í eðlilegu horfi: </a:t>
            </a:r>
            <a:r>
              <a:rPr lang="is-IS" sz="4000" dirty="0">
                <a:latin typeface="Cambria" panose="02040503050406030204" pitchFamily="18" charset="0"/>
                <a:ea typeface="Cambria" panose="02040503050406030204" pitchFamily="18" charset="0"/>
              </a:rPr>
              <a:t>u = u</a:t>
            </a:r>
            <a:r>
              <a:rPr lang="is-IS" sz="40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F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Char char=""/>
              <a:defRPr/>
            </a:pP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Hver trúir því?!</a:t>
            </a:r>
          </a:p>
          <a:p>
            <a:pPr marL="548958" lvl="1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Char char=""/>
              <a:defRPr/>
            </a:pPr>
            <a:r>
              <a:rPr lang="is-IS" sz="2300" dirty="0">
                <a:latin typeface="Cambria" panose="02040503050406030204" pitchFamily="18" charset="0"/>
                <a:ea typeface="Cambria" panose="02040503050406030204" pitchFamily="18" charset="0"/>
              </a:rPr>
              <a:t>Atvinnuleysi á Spáni var 26% 2013, fór niður í 14% 2019 og er nú 17%. Eðlilegt? Nei.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 bldLvl="2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buClr>
                <a:srgbClr val="C00000"/>
              </a:buClr>
              <a:buSzPct val="100000"/>
            </a:pPr>
            <a:r>
              <a:rPr lang="is-IS" sz="3000" dirty="0">
                <a:latin typeface="Cambria" panose="02040503050406030204" pitchFamily="18" charset="0"/>
                <a:ea typeface="Cambria" panose="02040503050406030204" pitchFamily="18" charset="0"/>
              </a:rPr>
              <a:t>Verðbólga í vændum skýrir hvers vegna Phillips-kúrfan hallar niður í bráð og er lóðrétt til lengdar</a:t>
            </a:r>
          </a:p>
          <a:p>
            <a:pPr eaLnBrk="1" hangingPunct="1">
              <a:buClr>
                <a:srgbClr val="C00000"/>
              </a:buClr>
              <a:buSzPct val="100000"/>
            </a:pPr>
            <a:r>
              <a:rPr lang="is-IS" sz="3000" dirty="0">
                <a:latin typeface="Cambria" panose="02040503050406030204" pitchFamily="18" charset="0"/>
                <a:ea typeface="Cambria" panose="02040503050406030204" pitchFamily="18" charset="0"/>
              </a:rPr>
              <a:t>Hversu hratt neikvæða sambandið milli verðbólgu og atvinnuleysis ,,hverfur” – þ.e. flyzt úr bráð í lengd – ræðst af því hversu hratt verðbólga í vændum lagast að verðbólgu í raun </a:t>
            </a:r>
          </a:p>
          <a:p>
            <a:pPr eaLnBrk="1" hangingPunct="1">
              <a:buClr>
                <a:srgbClr val="C00000"/>
              </a:buClr>
              <a:buSzPct val="100000"/>
            </a:pPr>
            <a:r>
              <a:rPr lang="is-IS" sz="3000" dirty="0">
                <a:latin typeface="Cambria" panose="02040503050406030204" pitchFamily="18" charset="0"/>
                <a:ea typeface="Cambria" panose="02040503050406030204" pitchFamily="18" charset="0"/>
              </a:rPr>
              <a:t>Skv. kenningunni um ræðar vændir er fórnarhlutfallið lægra en menn hafa haldið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653951"/>
            <a:ext cx="8534400" cy="758825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is-I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Ræðar vændir: Er hægt að útrýma verðbólgu án þess að það kosti neitt?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 bldLvl="2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5496" y="365919"/>
            <a:ext cx="9108503" cy="7588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Þegar verðbólgan var keyrð niður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buClr>
                <a:srgbClr val="C00000"/>
              </a:buClr>
              <a:buSzPct val="100000"/>
            </a:pPr>
            <a:r>
              <a:rPr lang="is-IS" sz="3200" dirty="0">
                <a:latin typeface="Cambria" panose="02040503050406030204" pitchFamily="18" charset="0"/>
                <a:ea typeface="Cambria" panose="02040503050406030204" pitchFamily="18" charset="0"/>
              </a:rPr>
              <a:t>Árin 1970-1980 var verðbólga ein helzta meinsemdin í bandarísku efnahagslífi </a:t>
            </a:r>
          </a:p>
          <a:p>
            <a:pPr eaLnBrk="1" hangingPunct="1">
              <a:buClr>
                <a:srgbClr val="C00000"/>
              </a:buClr>
              <a:buSzPct val="100000"/>
            </a:pPr>
            <a:r>
              <a:rPr lang="is-IS" sz="3200" dirty="0">
                <a:latin typeface="Cambria" panose="02040503050406030204" pitchFamily="18" charset="0"/>
                <a:ea typeface="Cambria" panose="02040503050406030204" pitchFamily="18" charset="0"/>
              </a:rPr>
              <a:t>Seðlabankinn keyrði verðbólguna niður (úr 10% í 4%) á kostnað aukins atvinnuleysis (um 10% 1983)</a:t>
            </a:r>
          </a:p>
          <a:p>
            <a:pPr eaLnBrk="1" hangingPunct="1">
              <a:buClr>
                <a:srgbClr val="C00000"/>
              </a:buClr>
              <a:buSzPct val="100000"/>
            </a:pPr>
            <a:r>
              <a:rPr lang="is-IS" sz="3200" dirty="0">
                <a:latin typeface="Cambria" panose="02040503050406030204" pitchFamily="18" charset="0"/>
                <a:ea typeface="Cambria" panose="02040503050406030204" pitchFamily="18" charset="0"/>
              </a:rPr>
              <a:t>Voru það góð skipti?</a:t>
            </a:r>
          </a:p>
          <a:p>
            <a:pPr eaLnBrk="1" hangingPunct="1">
              <a:buClr>
                <a:srgbClr val="C00000"/>
              </a:buClr>
              <a:buSzPct val="100000"/>
            </a:pPr>
            <a:r>
              <a:rPr lang="is-IS" sz="3200" dirty="0">
                <a:latin typeface="Cambria" panose="02040503050406030204" pitchFamily="18" charset="0"/>
                <a:ea typeface="Cambria" panose="02040503050406030204" pitchFamily="18" charset="0"/>
              </a:rPr>
              <a:t>Skoðum ferilinn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 bldLvl="2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 descr="narrow aqua button bckgrd"/>
          <p:cNvPicPr>
            <a:picLocks noChangeAspect="1" noChangeArrowheads="1"/>
          </p:cNvPicPr>
          <p:nvPr/>
        </p:nvPicPr>
        <p:blipFill>
          <a:blip r:embed="rId3" cstate="print"/>
          <a:srcRect r="168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299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50800"/>
            <a:ext cx="8458200" cy="68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s-I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  Þegar verðbólgan var keyrð niður 1979-1987</a:t>
            </a:r>
          </a:p>
        </p:txBody>
      </p:sp>
      <p:sp>
        <p:nvSpPr>
          <p:cNvPr id="55300" name="Rectangle 5"/>
          <p:cNvSpPr>
            <a:spLocks noChangeArrowheads="1"/>
          </p:cNvSpPr>
          <p:nvPr/>
        </p:nvSpPr>
        <p:spPr bwMode="auto">
          <a:xfrm>
            <a:off x="2322513" y="1260475"/>
            <a:ext cx="5718175" cy="4699000"/>
          </a:xfrm>
          <a:prstGeom prst="rect">
            <a:avLst/>
          </a:prstGeom>
          <a:solidFill>
            <a:srgbClr val="F3F6F9"/>
          </a:solidFill>
          <a:ln w="207963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5301" name="Rectangle 6"/>
          <p:cNvSpPr>
            <a:spLocks noChangeArrowheads="1"/>
          </p:cNvSpPr>
          <p:nvPr/>
        </p:nvSpPr>
        <p:spPr bwMode="auto">
          <a:xfrm>
            <a:off x="2322513" y="1260475"/>
            <a:ext cx="5718175" cy="4699000"/>
          </a:xfrm>
          <a:prstGeom prst="rect">
            <a:avLst/>
          </a:prstGeom>
          <a:solidFill>
            <a:srgbClr val="F2F4F8"/>
          </a:solidFill>
          <a:ln w="188913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5302" name="Rectangle 7"/>
          <p:cNvSpPr>
            <a:spLocks noChangeArrowheads="1"/>
          </p:cNvSpPr>
          <p:nvPr/>
        </p:nvSpPr>
        <p:spPr bwMode="auto">
          <a:xfrm>
            <a:off x="2322513" y="1260475"/>
            <a:ext cx="5718175" cy="4699000"/>
          </a:xfrm>
          <a:prstGeom prst="rect">
            <a:avLst/>
          </a:prstGeom>
          <a:solidFill>
            <a:srgbClr val="F1F4F7"/>
          </a:solidFill>
          <a:ln w="169863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5303" name="Rectangle 8"/>
          <p:cNvSpPr>
            <a:spLocks noChangeArrowheads="1"/>
          </p:cNvSpPr>
          <p:nvPr/>
        </p:nvSpPr>
        <p:spPr bwMode="auto">
          <a:xfrm>
            <a:off x="2322513" y="1260475"/>
            <a:ext cx="5718175" cy="4699000"/>
          </a:xfrm>
          <a:prstGeom prst="rect">
            <a:avLst/>
          </a:prstGeom>
          <a:solidFill>
            <a:srgbClr val="F0F2F5"/>
          </a:solidFill>
          <a:ln w="150813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5304" name="Rectangle 9"/>
          <p:cNvSpPr>
            <a:spLocks noChangeArrowheads="1"/>
          </p:cNvSpPr>
          <p:nvPr/>
        </p:nvSpPr>
        <p:spPr bwMode="auto">
          <a:xfrm>
            <a:off x="2322513" y="1260475"/>
            <a:ext cx="5718175" cy="4699000"/>
          </a:xfrm>
          <a:prstGeom prst="rect">
            <a:avLst/>
          </a:prstGeom>
          <a:solidFill>
            <a:srgbClr val="EEF1F4"/>
          </a:solidFill>
          <a:ln w="131763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5305" name="Rectangle 10"/>
          <p:cNvSpPr>
            <a:spLocks noChangeArrowheads="1"/>
          </p:cNvSpPr>
          <p:nvPr/>
        </p:nvSpPr>
        <p:spPr bwMode="auto">
          <a:xfrm>
            <a:off x="2322513" y="1260475"/>
            <a:ext cx="5718175" cy="4699000"/>
          </a:xfrm>
          <a:prstGeom prst="rect">
            <a:avLst/>
          </a:prstGeom>
          <a:solidFill>
            <a:srgbClr val="EDEFF3"/>
          </a:solidFill>
          <a:ln w="114300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5306" name="Rectangle 11"/>
          <p:cNvSpPr>
            <a:spLocks noChangeArrowheads="1"/>
          </p:cNvSpPr>
          <p:nvPr/>
        </p:nvSpPr>
        <p:spPr bwMode="auto">
          <a:xfrm>
            <a:off x="2322513" y="1260475"/>
            <a:ext cx="5718175" cy="4699000"/>
          </a:xfrm>
          <a:prstGeom prst="rect">
            <a:avLst/>
          </a:prstGeom>
          <a:solidFill>
            <a:srgbClr val="EBEEF2"/>
          </a:solidFill>
          <a:ln w="95250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5307" name="Rectangle 12"/>
          <p:cNvSpPr>
            <a:spLocks noChangeArrowheads="1"/>
          </p:cNvSpPr>
          <p:nvPr/>
        </p:nvSpPr>
        <p:spPr bwMode="auto">
          <a:xfrm>
            <a:off x="2322513" y="1260475"/>
            <a:ext cx="5718175" cy="4699000"/>
          </a:xfrm>
          <a:prstGeom prst="rect">
            <a:avLst/>
          </a:prstGeom>
          <a:solidFill>
            <a:srgbClr val="EAECF1"/>
          </a:solidFill>
          <a:ln w="76200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5308" name="Rectangle 13"/>
          <p:cNvSpPr>
            <a:spLocks noChangeArrowheads="1"/>
          </p:cNvSpPr>
          <p:nvPr/>
        </p:nvSpPr>
        <p:spPr bwMode="auto">
          <a:xfrm>
            <a:off x="2322513" y="1260475"/>
            <a:ext cx="5718175" cy="4699000"/>
          </a:xfrm>
          <a:prstGeom prst="rect">
            <a:avLst/>
          </a:prstGeom>
          <a:solidFill>
            <a:srgbClr val="E9EBF0"/>
          </a:solidFill>
          <a:ln w="57150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5309" name="Rectangle 14"/>
          <p:cNvSpPr>
            <a:spLocks noChangeArrowheads="1"/>
          </p:cNvSpPr>
          <p:nvPr/>
        </p:nvSpPr>
        <p:spPr bwMode="auto">
          <a:xfrm>
            <a:off x="2322513" y="1260475"/>
            <a:ext cx="5718175" cy="4699000"/>
          </a:xfrm>
          <a:prstGeom prst="rect">
            <a:avLst/>
          </a:prstGeom>
          <a:solidFill>
            <a:srgbClr val="E7EAEF"/>
          </a:solidFill>
          <a:ln w="38100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5310" name="Rectangle 15"/>
          <p:cNvSpPr>
            <a:spLocks noChangeArrowheads="1"/>
          </p:cNvSpPr>
          <p:nvPr/>
        </p:nvSpPr>
        <p:spPr bwMode="auto">
          <a:xfrm>
            <a:off x="2322513" y="1260475"/>
            <a:ext cx="5718175" cy="4756150"/>
          </a:xfrm>
          <a:prstGeom prst="rect">
            <a:avLst/>
          </a:prstGeom>
          <a:solidFill>
            <a:srgbClr val="E6E9EF"/>
          </a:solidFill>
          <a:ln w="19050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5311" name="Rectangle 16"/>
          <p:cNvSpPr>
            <a:spLocks noChangeArrowheads="1"/>
          </p:cNvSpPr>
          <p:nvPr/>
        </p:nvSpPr>
        <p:spPr bwMode="auto">
          <a:xfrm>
            <a:off x="2190750" y="1109663"/>
            <a:ext cx="5813425" cy="48307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5312" name="Freeform 17"/>
          <p:cNvSpPr>
            <a:spLocks/>
          </p:cNvSpPr>
          <p:nvPr/>
        </p:nvSpPr>
        <p:spPr bwMode="auto">
          <a:xfrm>
            <a:off x="2190750" y="1109663"/>
            <a:ext cx="5813425" cy="4830762"/>
          </a:xfrm>
          <a:custGeom>
            <a:avLst/>
            <a:gdLst>
              <a:gd name="T0" fmla="*/ 0 w 3662"/>
              <a:gd name="T1" fmla="*/ 0 h 3043"/>
              <a:gd name="T2" fmla="*/ 0 w 3662"/>
              <a:gd name="T3" fmla="*/ 2147483647 h 3043"/>
              <a:gd name="T4" fmla="*/ 2147483647 w 3662"/>
              <a:gd name="T5" fmla="*/ 2147483647 h 3043"/>
              <a:gd name="T6" fmla="*/ 0 60000 65536"/>
              <a:gd name="T7" fmla="*/ 0 60000 65536"/>
              <a:gd name="T8" fmla="*/ 0 60000 65536"/>
              <a:gd name="T9" fmla="*/ 0 w 3662"/>
              <a:gd name="T10" fmla="*/ 0 h 3043"/>
              <a:gd name="T11" fmla="*/ 3662 w 3662"/>
              <a:gd name="T12" fmla="*/ 3043 h 30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62" h="3043">
                <a:moveTo>
                  <a:pt x="0" y="0"/>
                </a:moveTo>
                <a:lnTo>
                  <a:pt x="0" y="3043"/>
                </a:lnTo>
                <a:lnTo>
                  <a:pt x="3662" y="3043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5313" name="Rectangle 18"/>
          <p:cNvSpPr>
            <a:spLocks noChangeArrowheads="1"/>
          </p:cNvSpPr>
          <p:nvPr/>
        </p:nvSpPr>
        <p:spPr bwMode="auto">
          <a:xfrm>
            <a:off x="2549525" y="6016625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5314" name="Rectangle 19"/>
          <p:cNvSpPr>
            <a:spLocks noChangeArrowheads="1"/>
          </p:cNvSpPr>
          <p:nvPr/>
        </p:nvSpPr>
        <p:spPr bwMode="auto">
          <a:xfrm>
            <a:off x="2967038" y="6016625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5315" name="Rectangle 20"/>
          <p:cNvSpPr>
            <a:spLocks noChangeArrowheads="1"/>
          </p:cNvSpPr>
          <p:nvPr/>
        </p:nvSpPr>
        <p:spPr bwMode="auto">
          <a:xfrm>
            <a:off x="3402013" y="6016625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5316" name="Rectangle 21"/>
          <p:cNvSpPr>
            <a:spLocks noChangeArrowheads="1"/>
          </p:cNvSpPr>
          <p:nvPr/>
        </p:nvSpPr>
        <p:spPr bwMode="auto">
          <a:xfrm>
            <a:off x="3836988" y="6016625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4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5317" name="Rectangle 22"/>
          <p:cNvSpPr>
            <a:spLocks noChangeArrowheads="1"/>
          </p:cNvSpPr>
          <p:nvPr/>
        </p:nvSpPr>
        <p:spPr bwMode="auto">
          <a:xfrm>
            <a:off x="4254500" y="6016625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5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5318" name="Rectangle 23"/>
          <p:cNvSpPr>
            <a:spLocks noChangeArrowheads="1"/>
          </p:cNvSpPr>
          <p:nvPr/>
        </p:nvSpPr>
        <p:spPr bwMode="auto">
          <a:xfrm>
            <a:off x="4689475" y="6016625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6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5319" name="Rectangle 24"/>
          <p:cNvSpPr>
            <a:spLocks noChangeArrowheads="1"/>
          </p:cNvSpPr>
          <p:nvPr/>
        </p:nvSpPr>
        <p:spPr bwMode="auto">
          <a:xfrm>
            <a:off x="5124450" y="6016625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7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5320" name="Rectangle 25"/>
          <p:cNvSpPr>
            <a:spLocks noChangeArrowheads="1"/>
          </p:cNvSpPr>
          <p:nvPr/>
        </p:nvSpPr>
        <p:spPr bwMode="auto">
          <a:xfrm>
            <a:off x="5541963" y="6016625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8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5321" name="Rectangle 26"/>
          <p:cNvSpPr>
            <a:spLocks noChangeArrowheads="1"/>
          </p:cNvSpPr>
          <p:nvPr/>
        </p:nvSpPr>
        <p:spPr bwMode="auto">
          <a:xfrm>
            <a:off x="5976938" y="6016625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9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5322" name="Rectangle 27"/>
          <p:cNvSpPr>
            <a:spLocks noChangeArrowheads="1"/>
          </p:cNvSpPr>
          <p:nvPr/>
        </p:nvSpPr>
        <p:spPr bwMode="auto">
          <a:xfrm>
            <a:off x="6337300" y="6016625"/>
            <a:ext cx="24045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10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5323" name="Rectangle 28"/>
          <p:cNvSpPr>
            <a:spLocks noChangeArrowheads="1"/>
          </p:cNvSpPr>
          <p:nvPr/>
        </p:nvSpPr>
        <p:spPr bwMode="auto">
          <a:xfrm>
            <a:off x="1962150" y="6016625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0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5324" name="Rectangle 29"/>
          <p:cNvSpPr>
            <a:spLocks noChangeArrowheads="1"/>
          </p:cNvSpPr>
          <p:nvPr/>
        </p:nvSpPr>
        <p:spPr bwMode="auto">
          <a:xfrm>
            <a:off x="1962150" y="5027613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5325" name="Rectangle 30"/>
          <p:cNvSpPr>
            <a:spLocks noChangeArrowheads="1"/>
          </p:cNvSpPr>
          <p:nvPr/>
        </p:nvSpPr>
        <p:spPr bwMode="auto">
          <a:xfrm>
            <a:off x="1962150" y="4227513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4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5326" name="Rectangle 31"/>
          <p:cNvSpPr>
            <a:spLocks noChangeArrowheads="1"/>
          </p:cNvSpPr>
          <p:nvPr/>
        </p:nvSpPr>
        <p:spPr bwMode="auto">
          <a:xfrm>
            <a:off x="1962150" y="3409950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6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5327" name="Rectangle 32"/>
          <p:cNvSpPr>
            <a:spLocks noChangeArrowheads="1"/>
          </p:cNvSpPr>
          <p:nvPr/>
        </p:nvSpPr>
        <p:spPr bwMode="auto">
          <a:xfrm>
            <a:off x="1962150" y="2611438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8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5328" name="Rectangle 33"/>
          <p:cNvSpPr>
            <a:spLocks noChangeArrowheads="1"/>
          </p:cNvSpPr>
          <p:nvPr/>
        </p:nvSpPr>
        <p:spPr bwMode="auto">
          <a:xfrm>
            <a:off x="1849438" y="1793875"/>
            <a:ext cx="24045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10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4689475" y="2192338"/>
            <a:ext cx="757238" cy="304800"/>
            <a:chOff x="2954" y="1381"/>
            <a:chExt cx="477" cy="192"/>
          </a:xfrm>
        </p:grpSpPr>
        <p:sp>
          <p:nvSpPr>
            <p:cNvPr id="55387" name="Line 35"/>
            <p:cNvSpPr>
              <a:spLocks noChangeShapeType="1"/>
            </p:cNvSpPr>
            <p:nvPr/>
          </p:nvSpPr>
          <p:spPr bwMode="auto">
            <a:xfrm flipH="1">
              <a:off x="2954" y="1405"/>
              <a:ext cx="358" cy="168"/>
            </a:xfrm>
            <a:prstGeom prst="line">
              <a:avLst/>
            </a:prstGeom>
            <a:noFill/>
            <a:ln w="57150">
              <a:solidFill>
                <a:srgbClr val="D2435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5388" name="Line 36"/>
            <p:cNvSpPr>
              <a:spLocks noChangeShapeType="1"/>
            </p:cNvSpPr>
            <p:nvPr/>
          </p:nvSpPr>
          <p:spPr bwMode="auto">
            <a:xfrm flipH="1">
              <a:off x="3312" y="1381"/>
              <a:ext cx="119" cy="24"/>
            </a:xfrm>
            <a:prstGeom prst="line">
              <a:avLst/>
            </a:prstGeom>
            <a:noFill/>
            <a:ln w="57150">
              <a:solidFill>
                <a:srgbClr val="D2435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4841875" y="2192338"/>
            <a:ext cx="1495425" cy="2701925"/>
            <a:chOff x="3050" y="1381"/>
            <a:chExt cx="942" cy="1702"/>
          </a:xfrm>
        </p:grpSpPr>
        <p:sp>
          <p:nvSpPr>
            <p:cNvPr id="55381" name="Line 38"/>
            <p:cNvSpPr>
              <a:spLocks noChangeShapeType="1"/>
            </p:cNvSpPr>
            <p:nvPr/>
          </p:nvSpPr>
          <p:spPr bwMode="auto">
            <a:xfrm flipH="1" flipV="1">
              <a:off x="3431" y="1381"/>
              <a:ext cx="561" cy="767"/>
            </a:xfrm>
            <a:prstGeom prst="line">
              <a:avLst/>
            </a:prstGeom>
            <a:noFill/>
            <a:ln w="57150">
              <a:solidFill>
                <a:srgbClr val="D2435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5382" name="Line 39"/>
            <p:cNvSpPr>
              <a:spLocks noChangeShapeType="1"/>
            </p:cNvSpPr>
            <p:nvPr/>
          </p:nvSpPr>
          <p:spPr bwMode="auto">
            <a:xfrm flipV="1">
              <a:off x="3968" y="2148"/>
              <a:ext cx="24" cy="551"/>
            </a:xfrm>
            <a:prstGeom prst="line">
              <a:avLst/>
            </a:prstGeom>
            <a:noFill/>
            <a:ln w="57150">
              <a:solidFill>
                <a:srgbClr val="D2435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5383" name="Line 40"/>
            <p:cNvSpPr>
              <a:spLocks noChangeShapeType="1"/>
            </p:cNvSpPr>
            <p:nvPr/>
          </p:nvSpPr>
          <p:spPr bwMode="auto">
            <a:xfrm flipV="1">
              <a:off x="3407" y="2699"/>
              <a:ext cx="561" cy="24"/>
            </a:xfrm>
            <a:prstGeom prst="line">
              <a:avLst/>
            </a:prstGeom>
            <a:noFill/>
            <a:ln w="57150">
              <a:solidFill>
                <a:srgbClr val="D2435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5384" name="Line 41"/>
            <p:cNvSpPr>
              <a:spLocks noChangeShapeType="1"/>
            </p:cNvSpPr>
            <p:nvPr/>
          </p:nvSpPr>
          <p:spPr bwMode="auto">
            <a:xfrm flipV="1">
              <a:off x="3324" y="2723"/>
              <a:ext cx="83" cy="180"/>
            </a:xfrm>
            <a:prstGeom prst="line">
              <a:avLst/>
            </a:prstGeom>
            <a:noFill/>
            <a:ln w="57150">
              <a:solidFill>
                <a:srgbClr val="D2435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5385" name="Line 42"/>
            <p:cNvSpPr>
              <a:spLocks noChangeShapeType="1"/>
            </p:cNvSpPr>
            <p:nvPr/>
          </p:nvSpPr>
          <p:spPr bwMode="auto">
            <a:xfrm flipV="1">
              <a:off x="3264" y="2903"/>
              <a:ext cx="60" cy="180"/>
            </a:xfrm>
            <a:prstGeom prst="line">
              <a:avLst/>
            </a:prstGeom>
            <a:noFill/>
            <a:ln w="57150">
              <a:solidFill>
                <a:srgbClr val="D2435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5386" name="Line 43"/>
            <p:cNvSpPr>
              <a:spLocks noChangeShapeType="1"/>
            </p:cNvSpPr>
            <p:nvPr/>
          </p:nvSpPr>
          <p:spPr bwMode="auto">
            <a:xfrm>
              <a:off x="3050" y="2951"/>
              <a:ext cx="214" cy="132"/>
            </a:xfrm>
            <a:prstGeom prst="line">
              <a:avLst/>
            </a:prstGeom>
            <a:noFill/>
            <a:ln w="57150">
              <a:solidFill>
                <a:srgbClr val="D2435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55331" name="Line 44"/>
          <p:cNvSpPr>
            <a:spLocks noChangeShapeType="1"/>
          </p:cNvSpPr>
          <p:nvPr/>
        </p:nvSpPr>
        <p:spPr bwMode="auto">
          <a:xfrm flipH="1">
            <a:off x="2190750" y="1908175"/>
            <a:ext cx="1508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5332" name="Line 45"/>
          <p:cNvSpPr>
            <a:spLocks noChangeShapeType="1"/>
          </p:cNvSpPr>
          <p:nvPr/>
        </p:nvSpPr>
        <p:spPr bwMode="auto">
          <a:xfrm flipH="1">
            <a:off x="2190750" y="2725738"/>
            <a:ext cx="150813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5333" name="Line 46"/>
          <p:cNvSpPr>
            <a:spLocks noChangeShapeType="1"/>
          </p:cNvSpPr>
          <p:nvPr/>
        </p:nvSpPr>
        <p:spPr bwMode="auto">
          <a:xfrm flipH="1">
            <a:off x="2190750" y="3524250"/>
            <a:ext cx="1508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5334" name="Line 47"/>
          <p:cNvSpPr>
            <a:spLocks noChangeShapeType="1"/>
          </p:cNvSpPr>
          <p:nvPr/>
        </p:nvSpPr>
        <p:spPr bwMode="auto">
          <a:xfrm flipH="1">
            <a:off x="2190750" y="4341813"/>
            <a:ext cx="150813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5335" name="Line 48"/>
          <p:cNvSpPr>
            <a:spLocks noChangeShapeType="1"/>
          </p:cNvSpPr>
          <p:nvPr/>
        </p:nvSpPr>
        <p:spPr bwMode="auto">
          <a:xfrm flipH="1">
            <a:off x="2190750" y="5141913"/>
            <a:ext cx="150813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5336" name="Line 49"/>
          <p:cNvSpPr>
            <a:spLocks noChangeShapeType="1"/>
          </p:cNvSpPr>
          <p:nvPr/>
        </p:nvSpPr>
        <p:spPr bwMode="auto">
          <a:xfrm>
            <a:off x="2625725" y="5788025"/>
            <a:ext cx="1588" cy="152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5337" name="Line 50"/>
          <p:cNvSpPr>
            <a:spLocks noChangeShapeType="1"/>
          </p:cNvSpPr>
          <p:nvPr/>
        </p:nvSpPr>
        <p:spPr bwMode="auto">
          <a:xfrm>
            <a:off x="3041650" y="5788025"/>
            <a:ext cx="1588" cy="152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5338" name="Line 51"/>
          <p:cNvSpPr>
            <a:spLocks noChangeShapeType="1"/>
          </p:cNvSpPr>
          <p:nvPr/>
        </p:nvSpPr>
        <p:spPr bwMode="auto">
          <a:xfrm>
            <a:off x="3478213" y="5788025"/>
            <a:ext cx="1587" cy="152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5339" name="Line 52"/>
          <p:cNvSpPr>
            <a:spLocks noChangeShapeType="1"/>
          </p:cNvSpPr>
          <p:nvPr/>
        </p:nvSpPr>
        <p:spPr bwMode="auto">
          <a:xfrm>
            <a:off x="3894138" y="5788025"/>
            <a:ext cx="1587" cy="152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5340" name="Line 53"/>
          <p:cNvSpPr>
            <a:spLocks noChangeShapeType="1"/>
          </p:cNvSpPr>
          <p:nvPr/>
        </p:nvSpPr>
        <p:spPr bwMode="auto">
          <a:xfrm>
            <a:off x="4329113" y="5788025"/>
            <a:ext cx="1587" cy="152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5341" name="Line 54"/>
          <p:cNvSpPr>
            <a:spLocks noChangeShapeType="1"/>
          </p:cNvSpPr>
          <p:nvPr/>
        </p:nvSpPr>
        <p:spPr bwMode="auto">
          <a:xfrm>
            <a:off x="4765675" y="5788025"/>
            <a:ext cx="1588" cy="152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5342" name="Line 55"/>
          <p:cNvSpPr>
            <a:spLocks noChangeShapeType="1"/>
          </p:cNvSpPr>
          <p:nvPr/>
        </p:nvSpPr>
        <p:spPr bwMode="auto">
          <a:xfrm>
            <a:off x="5181600" y="5788025"/>
            <a:ext cx="1588" cy="152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5343" name="Line 56"/>
          <p:cNvSpPr>
            <a:spLocks noChangeShapeType="1"/>
          </p:cNvSpPr>
          <p:nvPr/>
        </p:nvSpPr>
        <p:spPr bwMode="auto">
          <a:xfrm>
            <a:off x="5618163" y="5788025"/>
            <a:ext cx="1587" cy="152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5344" name="Line 57"/>
          <p:cNvSpPr>
            <a:spLocks noChangeShapeType="1"/>
          </p:cNvSpPr>
          <p:nvPr/>
        </p:nvSpPr>
        <p:spPr bwMode="auto">
          <a:xfrm>
            <a:off x="6034088" y="5788025"/>
            <a:ext cx="1587" cy="152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5345" name="Line 58"/>
          <p:cNvSpPr>
            <a:spLocks noChangeShapeType="1"/>
          </p:cNvSpPr>
          <p:nvPr/>
        </p:nvSpPr>
        <p:spPr bwMode="auto">
          <a:xfrm>
            <a:off x="6469063" y="5788025"/>
            <a:ext cx="1587" cy="152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5346" name="Rectangle 59"/>
          <p:cNvSpPr>
            <a:spLocks noChangeArrowheads="1"/>
          </p:cNvSpPr>
          <p:nvPr/>
        </p:nvSpPr>
        <p:spPr bwMode="auto">
          <a:xfrm>
            <a:off x="6604000" y="6024563"/>
            <a:ext cx="15827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6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Atvinnuleysi (%)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5347" name="Rectangle 61"/>
          <p:cNvSpPr>
            <a:spLocks noChangeArrowheads="1"/>
          </p:cNvSpPr>
          <p:nvPr/>
        </p:nvSpPr>
        <p:spPr bwMode="auto">
          <a:xfrm>
            <a:off x="823913" y="1112838"/>
            <a:ext cx="94827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6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Verðbólga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5348" name="Rectangle 62"/>
          <p:cNvSpPr>
            <a:spLocks noChangeArrowheads="1"/>
          </p:cNvSpPr>
          <p:nvPr/>
        </p:nvSpPr>
        <p:spPr bwMode="auto">
          <a:xfrm>
            <a:off x="915988" y="1365250"/>
            <a:ext cx="83676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6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(% á ári)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4" name="Group 63"/>
          <p:cNvGrpSpPr>
            <a:grpSpLocks/>
          </p:cNvGrpSpPr>
          <p:nvPr/>
        </p:nvGrpSpPr>
        <p:grpSpPr bwMode="auto">
          <a:xfrm>
            <a:off x="4976813" y="2024063"/>
            <a:ext cx="396875" cy="260350"/>
            <a:chOff x="3135" y="1275"/>
            <a:chExt cx="250" cy="164"/>
          </a:xfrm>
        </p:grpSpPr>
        <p:sp>
          <p:nvSpPr>
            <p:cNvPr id="55379" name="Oval 64"/>
            <p:cNvSpPr>
              <a:spLocks noChangeArrowheads="1"/>
            </p:cNvSpPr>
            <p:nvPr/>
          </p:nvSpPr>
          <p:spPr bwMode="auto">
            <a:xfrm>
              <a:off x="3288" y="1381"/>
              <a:ext cx="58" cy="58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5380" name="Rectangle 65"/>
            <p:cNvSpPr>
              <a:spLocks noChangeArrowheads="1"/>
            </p:cNvSpPr>
            <p:nvPr/>
          </p:nvSpPr>
          <p:spPr bwMode="auto">
            <a:xfrm>
              <a:off x="3135" y="1275"/>
              <a:ext cx="25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4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1980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5" name="Group 66"/>
          <p:cNvGrpSpPr>
            <a:grpSpLocks/>
          </p:cNvGrpSpPr>
          <p:nvPr/>
        </p:nvGrpSpPr>
        <p:grpSpPr bwMode="auto">
          <a:xfrm>
            <a:off x="5408613" y="2011363"/>
            <a:ext cx="522287" cy="236537"/>
            <a:chOff x="3407" y="1267"/>
            <a:chExt cx="329" cy="149"/>
          </a:xfrm>
        </p:grpSpPr>
        <p:sp>
          <p:nvSpPr>
            <p:cNvPr id="55377" name="Oval 67"/>
            <p:cNvSpPr>
              <a:spLocks noChangeArrowheads="1"/>
            </p:cNvSpPr>
            <p:nvPr/>
          </p:nvSpPr>
          <p:spPr bwMode="auto">
            <a:xfrm>
              <a:off x="3407" y="1358"/>
              <a:ext cx="58" cy="58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5378" name="Rectangle 68"/>
            <p:cNvSpPr>
              <a:spLocks noChangeArrowheads="1"/>
            </p:cNvSpPr>
            <p:nvPr/>
          </p:nvSpPr>
          <p:spPr bwMode="auto">
            <a:xfrm>
              <a:off x="3486" y="1267"/>
              <a:ext cx="25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4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1981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6" name="Group 69"/>
          <p:cNvGrpSpPr>
            <a:grpSpLocks/>
          </p:cNvGrpSpPr>
          <p:nvPr/>
        </p:nvGrpSpPr>
        <p:grpSpPr bwMode="auto">
          <a:xfrm>
            <a:off x="6299200" y="3321050"/>
            <a:ext cx="555625" cy="215900"/>
            <a:chOff x="3968" y="2092"/>
            <a:chExt cx="350" cy="136"/>
          </a:xfrm>
        </p:grpSpPr>
        <p:sp>
          <p:nvSpPr>
            <p:cNvPr id="55375" name="Oval 70"/>
            <p:cNvSpPr>
              <a:spLocks noChangeArrowheads="1"/>
            </p:cNvSpPr>
            <p:nvPr/>
          </p:nvSpPr>
          <p:spPr bwMode="auto">
            <a:xfrm>
              <a:off x="3968" y="2112"/>
              <a:ext cx="58" cy="58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5376" name="Rectangle 71"/>
            <p:cNvSpPr>
              <a:spLocks noChangeArrowheads="1"/>
            </p:cNvSpPr>
            <p:nvPr/>
          </p:nvSpPr>
          <p:spPr bwMode="auto">
            <a:xfrm>
              <a:off x="4068" y="2092"/>
              <a:ext cx="25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4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1982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7" name="Group 72"/>
          <p:cNvGrpSpPr>
            <a:grpSpLocks/>
          </p:cNvGrpSpPr>
          <p:nvPr/>
        </p:nvGrpSpPr>
        <p:grpSpPr bwMode="auto">
          <a:xfrm>
            <a:off x="5237163" y="4106863"/>
            <a:ext cx="396875" cy="269875"/>
            <a:chOff x="3299" y="2587"/>
            <a:chExt cx="250" cy="170"/>
          </a:xfrm>
        </p:grpSpPr>
        <p:sp>
          <p:nvSpPr>
            <p:cNvPr id="55373" name="Oval 73"/>
            <p:cNvSpPr>
              <a:spLocks noChangeArrowheads="1"/>
            </p:cNvSpPr>
            <p:nvPr/>
          </p:nvSpPr>
          <p:spPr bwMode="auto">
            <a:xfrm>
              <a:off x="3372" y="2699"/>
              <a:ext cx="58" cy="58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5374" name="Rectangle 74"/>
            <p:cNvSpPr>
              <a:spLocks noChangeArrowheads="1"/>
            </p:cNvSpPr>
            <p:nvPr/>
          </p:nvSpPr>
          <p:spPr bwMode="auto">
            <a:xfrm>
              <a:off x="3299" y="2587"/>
              <a:ext cx="25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4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1984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8" name="Group 75"/>
          <p:cNvGrpSpPr>
            <a:grpSpLocks/>
          </p:cNvGrpSpPr>
          <p:nvPr/>
        </p:nvGrpSpPr>
        <p:grpSpPr bwMode="auto">
          <a:xfrm>
            <a:off x="5014913" y="4837113"/>
            <a:ext cx="396875" cy="352425"/>
            <a:chOff x="3159" y="3047"/>
            <a:chExt cx="250" cy="222"/>
          </a:xfrm>
        </p:grpSpPr>
        <p:sp>
          <p:nvSpPr>
            <p:cNvPr id="55371" name="Oval 76"/>
            <p:cNvSpPr>
              <a:spLocks noChangeArrowheads="1"/>
            </p:cNvSpPr>
            <p:nvPr/>
          </p:nvSpPr>
          <p:spPr bwMode="auto">
            <a:xfrm>
              <a:off x="3240" y="3047"/>
              <a:ext cx="58" cy="58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5372" name="Rectangle 77"/>
            <p:cNvSpPr>
              <a:spLocks noChangeArrowheads="1"/>
            </p:cNvSpPr>
            <p:nvPr/>
          </p:nvSpPr>
          <p:spPr bwMode="auto">
            <a:xfrm>
              <a:off x="3159" y="3133"/>
              <a:ext cx="25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4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1986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9" name="Group 78"/>
          <p:cNvGrpSpPr>
            <a:grpSpLocks/>
          </p:cNvGrpSpPr>
          <p:nvPr/>
        </p:nvGrpSpPr>
        <p:grpSpPr bwMode="auto">
          <a:xfrm>
            <a:off x="5219700" y="4543425"/>
            <a:ext cx="552450" cy="215900"/>
            <a:chOff x="3288" y="2862"/>
            <a:chExt cx="348" cy="136"/>
          </a:xfrm>
        </p:grpSpPr>
        <p:sp>
          <p:nvSpPr>
            <p:cNvPr id="55369" name="Oval 79"/>
            <p:cNvSpPr>
              <a:spLocks noChangeArrowheads="1"/>
            </p:cNvSpPr>
            <p:nvPr/>
          </p:nvSpPr>
          <p:spPr bwMode="auto">
            <a:xfrm>
              <a:off x="3288" y="2867"/>
              <a:ext cx="58" cy="58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5370" name="Rectangle 80"/>
            <p:cNvSpPr>
              <a:spLocks noChangeArrowheads="1"/>
            </p:cNvSpPr>
            <p:nvPr/>
          </p:nvSpPr>
          <p:spPr bwMode="auto">
            <a:xfrm>
              <a:off x="3386" y="2862"/>
              <a:ext cx="25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4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1985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0" name="Group 81"/>
          <p:cNvGrpSpPr>
            <a:grpSpLocks/>
          </p:cNvGrpSpPr>
          <p:nvPr/>
        </p:nvGrpSpPr>
        <p:grpSpPr bwMode="auto">
          <a:xfrm>
            <a:off x="4241800" y="2219325"/>
            <a:ext cx="503238" cy="425450"/>
            <a:chOff x="2672" y="1398"/>
            <a:chExt cx="317" cy="268"/>
          </a:xfrm>
        </p:grpSpPr>
        <p:grpSp>
          <p:nvGrpSpPr>
            <p:cNvPr id="55365" name="Group 82"/>
            <p:cNvGrpSpPr>
              <a:grpSpLocks/>
            </p:cNvGrpSpPr>
            <p:nvPr/>
          </p:nvGrpSpPr>
          <p:grpSpPr bwMode="auto">
            <a:xfrm>
              <a:off x="2672" y="1530"/>
              <a:ext cx="316" cy="136"/>
              <a:chOff x="2672" y="1530"/>
              <a:chExt cx="316" cy="136"/>
            </a:xfrm>
          </p:grpSpPr>
          <p:sp>
            <p:nvSpPr>
              <p:cNvPr id="55367" name="Oval 83"/>
              <p:cNvSpPr>
                <a:spLocks noChangeArrowheads="1"/>
              </p:cNvSpPr>
              <p:nvPr/>
            </p:nvSpPr>
            <p:spPr bwMode="auto">
              <a:xfrm>
                <a:off x="2930" y="1549"/>
                <a:ext cx="58" cy="58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55368" name="Rectangle 84"/>
              <p:cNvSpPr>
                <a:spLocks noChangeArrowheads="1"/>
              </p:cNvSpPr>
              <p:nvPr/>
            </p:nvSpPr>
            <p:spPr bwMode="auto">
              <a:xfrm>
                <a:off x="2672" y="1530"/>
                <a:ext cx="250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40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1979</a:t>
                </a:r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p:grpSp>
        <p:sp>
          <p:nvSpPr>
            <p:cNvPr id="55366" name="Rectangle 85"/>
            <p:cNvSpPr>
              <a:spLocks noChangeArrowheads="1"/>
            </p:cNvSpPr>
            <p:nvPr/>
          </p:nvSpPr>
          <p:spPr bwMode="auto">
            <a:xfrm>
              <a:off x="2908" y="1398"/>
              <a:ext cx="8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6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A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2" name="Group 86"/>
          <p:cNvGrpSpPr>
            <a:grpSpLocks/>
          </p:cNvGrpSpPr>
          <p:nvPr/>
        </p:nvGrpSpPr>
        <p:grpSpPr bwMode="auto">
          <a:xfrm>
            <a:off x="6142038" y="4162425"/>
            <a:ext cx="396875" cy="419100"/>
            <a:chOff x="3869" y="2622"/>
            <a:chExt cx="250" cy="264"/>
          </a:xfrm>
        </p:grpSpPr>
        <p:grpSp>
          <p:nvGrpSpPr>
            <p:cNvPr id="55361" name="Group 87"/>
            <p:cNvGrpSpPr>
              <a:grpSpLocks/>
            </p:cNvGrpSpPr>
            <p:nvPr/>
          </p:nvGrpSpPr>
          <p:grpSpPr bwMode="auto">
            <a:xfrm>
              <a:off x="3869" y="2664"/>
              <a:ext cx="250" cy="222"/>
              <a:chOff x="3869" y="2664"/>
              <a:chExt cx="250" cy="222"/>
            </a:xfrm>
          </p:grpSpPr>
          <p:sp>
            <p:nvSpPr>
              <p:cNvPr id="55363" name="Oval 88"/>
              <p:cNvSpPr>
                <a:spLocks noChangeArrowheads="1"/>
              </p:cNvSpPr>
              <p:nvPr/>
            </p:nvSpPr>
            <p:spPr bwMode="auto">
              <a:xfrm>
                <a:off x="3944" y="2664"/>
                <a:ext cx="58" cy="58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55364" name="Rectangle 89"/>
              <p:cNvSpPr>
                <a:spLocks noChangeArrowheads="1"/>
              </p:cNvSpPr>
              <p:nvPr/>
            </p:nvSpPr>
            <p:spPr bwMode="auto">
              <a:xfrm>
                <a:off x="3869" y="2750"/>
                <a:ext cx="250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40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1983</a:t>
                </a:r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p:grpSp>
        <p:sp>
          <p:nvSpPr>
            <p:cNvPr id="55362" name="Rectangle 90"/>
            <p:cNvSpPr>
              <a:spLocks noChangeArrowheads="1"/>
            </p:cNvSpPr>
            <p:nvPr/>
          </p:nvSpPr>
          <p:spPr bwMode="auto">
            <a:xfrm>
              <a:off x="4024" y="2622"/>
              <a:ext cx="7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6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B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4" name="Group 91"/>
          <p:cNvGrpSpPr>
            <a:grpSpLocks/>
          </p:cNvGrpSpPr>
          <p:nvPr/>
        </p:nvGrpSpPr>
        <p:grpSpPr bwMode="auto">
          <a:xfrm>
            <a:off x="4667250" y="4448179"/>
            <a:ext cx="396875" cy="549276"/>
            <a:chOff x="2940" y="2802"/>
            <a:chExt cx="250" cy="346"/>
          </a:xfrm>
        </p:grpSpPr>
        <p:sp>
          <p:nvSpPr>
            <p:cNvPr id="55358" name="Oval 92"/>
            <p:cNvSpPr>
              <a:spLocks noChangeArrowheads="1"/>
            </p:cNvSpPr>
            <p:nvPr/>
          </p:nvSpPr>
          <p:spPr bwMode="auto">
            <a:xfrm>
              <a:off x="3014" y="2915"/>
              <a:ext cx="58" cy="58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5359" name="Rectangle 93"/>
            <p:cNvSpPr>
              <a:spLocks noChangeArrowheads="1"/>
            </p:cNvSpPr>
            <p:nvPr/>
          </p:nvSpPr>
          <p:spPr bwMode="auto">
            <a:xfrm>
              <a:off x="2940" y="2802"/>
              <a:ext cx="25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4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1987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5360" name="Rectangle 94"/>
            <p:cNvSpPr>
              <a:spLocks noChangeArrowheads="1"/>
            </p:cNvSpPr>
            <p:nvPr/>
          </p:nvSpPr>
          <p:spPr bwMode="auto">
            <a:xfrm>
              <a:off x="2972" y="2993"/>
              <a:ext cx="7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6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C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365919"/>
            <a:ext cx="8534400" cy="758825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Hvað gerðist næst?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buClr>
                <a:srgbClr val="C00000"/>
              </a:buClr>
              <a:buSzPct val="100000"/>
            </a:pPr>
            <a:r>
              <a:rPr lang="is-IS" sz="3000" dirty="0">
                <a:latin typeface="Cambria" panose="02040503050406030204" pitchFamily="18" charset="0"/>
                <a:ea typeface="Cambria" panose="02040503050406030204" pitchFamily="18" charset="0"/>
              </a:rPr>
              <a:t>Eftir þetta dundi hagstæður framboðsskellur á bandaríska hagkerfinu, og öðrum</a:t>
            </a:r>
          </a:p>
          <a:p>
            <a:pPr eaLnBrk="1" hangingPunct="1">
              <a:buClr>
                <a:srgbClr val="C00000"/>
              </a:buClr>
              <a:buSzPct val="100000"/>
            </a:pPr>
            <a:r>
              <a:rPr lang="is-IS" sz="3000" dirty="0">
                <a:latin typeface="Cambria" panose="02040503050406030204" pitchFamily="18" charset="0"/>
                <a:ea typeface="Cambria" panose="02040503050406030204" pitchFamily="18" charset="0"/>
              </a:rPr>
              <a:t>1986 ákvað OPEC (samtök ellefu olíuútflutningsríkja) að hætta við að halda aftur af olíuframleiðslu og leyfa olíuverði að lækka á heimsmarkaði</a:t>
            </a:r>
          </a:p>
          <a:p>
            <a:pPr eaLnBrk="1" hangingPunct="1">
              <a:buClr>
                <a:srgbClr val="C00000"/>
              </a:buClr>
              <a:buSzPct val="100000"/>
            </a:pPr>
            <a:r>
              <a:rPr lang="is-IS" sz="3000" dirty="0">
                <a:latin typeface="Cambria" panose="02040503050406030204" pitchFamily="18" charset="0"/>
                <a:ea typeface="Cambria" panose="02040503050406030204" pitchFamily="18" charset="0"/>
              </a:rPr>
              <a:t>Þetta leiddi til minni verðbólgu og minna atvinnuleysis ...</a:t>
            </a:r>
          </a:p>
          <a:p>
            <a:pPr eaLnBrk="1" hangingPunct="1">
              <a:buClr>
                <a:srgbClr val="C00000"/>
              </a:buClr>
              <a:buSzPct val="100000"/>
            </a:pPr>
            <a:r>
              <a:rPr lang="is-IS" sz="3000" dirty="0">
                <a:latin typeface="Cambria" panose="02040503050406030204" pitchFamily="18" charset="0"/>
                <a:ea typeface="Cambria" panose="02040503050406030204" pitchFamily="18" charset="0"/>
              </a:rPr>
              <a:t>... og létti seðlabönkum lífið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 bldLvl="2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2" descr="narrow aqua button bckgrd"/>
          <p:cNvPicPr>
            <a:picLocks noChangeAspect="1" noChangeArrowheads="1"/>
          </p:cNvPicPr>
          <p:nvPr/>
        </p:nvPicPr>
        <p:blipFill>
          <a:blip r:embed="rId3" cstate="print"/>
          <a:srcRect r="168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011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50800"/>
            <a:ext cx="9144000" cy="685800"/>
          </a:xfrm>
        </p:spPr>
        <p:txBody>
          <a:bodyPr>
            <a:no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is-I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  Bandaríkin: Verðbólga og atvinnuleysi 1984-2002</a:t>
            </a:r>
          </a:p>
        </p:txBody>
      </p:sp>
      <p:sp>
        <p:nvSpPr>
          <p:cNvPr id="57348" name="Rectangle 5"/>
          <p:cNvSpPr>
            <a:spLocks noChangeArrowheads="1"/>
          </p:cNvSpPr>
          <p:nvPr/>
        </p:nvSpPr>
        <p:spPr bwMode="auto">
          <a:xfrm>
            <a:off x="2370138" y="1298575"/>
            <a:ext cx="5761037" cy="4697413"/>
          </a:xfrm>
          <a:prstGeom prst="rect">
            <a:avLst/>
          </a:prstGeom>
          <a:solidFill>
            <a:srgbClr val="F3F6F9"/>
          </a:solidFill>
          <a:ln w="209550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7349" name="Rectangle 6"/>
          <p:cNvSpPr>
            <a:spLocks noChangeArrowheads="1"/>
          </p:cNvSpPr>
          <p:nvPr/>
        </p:nvSpPr>
        <p:spPr bwMode="auto">
          <a:xfrm>
            <a:off x="2370138" y="1298575"/>
            <a:ext cx="5761037" cy="4697413"/>
          </a:xfrm>
          <a:prstGeom prst="rect">
            <a:avLst/>
          </a:prstGeom>
          <a:solidFill>
            <a:srgbClr val="F2F4F8"/>
          </a:solidFill>
          <a:ln w="190500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7350" name="Rectangle 7"/>
          <p:cNvSpPr>
            <a:spLocks noChangeArrowheads="1"/>
          </p:cNvSpPr>
          <p:nvPr/>
        </p:nvSpPr>
        <p:spPr bwMode="auto">
          <a:xfrm>
            <a:off x="2370138" y="1298575"/>
            <a:ext cx="5761037" cy="4697413"/>
          </a:xfrm>
          <a:prstGeom prst="rect">
            <a:avLst/>
          </a:prstGeom>
          <a:solidFill>
            <a:srgbClr val="F1F4F7"/>
          </a:solidFill>
          <a:ln w="171450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7351" name="Rectangle 8"/>
          <p:cNvSpPr>
            <a:spLocks noChangeArrowheads="1"/>
          </p:cNvSpPr>
          <p:nvPr/>
        </p:nvSpPr>
        <p:spPr bwMode="auto">
          <a:xfrm>
            <a:off x="2370138" y="1298575"/>
            <a:ext cx="5761037" cy="4697413"/>
          </a:xfrm>
          <a:prstGeom prst="rect">
            <a:avLst/>
          </a:prstGeom>
          <a:solidFill>
            <a:srgbClr val="F0F2F5"/>
          </a:solidFill>
          <a:ln w="152400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7352" name="Rectangle 9"/>
          <p:cNvSpPr>
            <a:spLocks noChangeArrowheads="1"/>
          </p:cNvSpPr>
          <p:nvPr/>
        </p:nvSpPr>
        <p:spPr bwMode="auto">
          <a:xfrm>
            <a:off x="2370138" y="1298575"/>
            <a:ext cx="5761037" cy="4697413"/>
          </a:xfrm>
          <a:prstGeom prst="rect">
            <a:avLst/>
          </a:prstGeom>
          <a:solidFill>
            <a:srgbClr val="EEF1F4"/>
          </a:solidFill>
          <a:ln w="133350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7353" name="Rectangle 10"/>
          <p:cNvSpPr>
            <a:spLocks noChangeArrowheads="1"/>
          </p:cNvSpPr>
          <p:nvPr/>
        </p:nvSpPr>
        <p:spPr bwMode="auto">
          <a:xfrm>
            <a:off x="2370138" y="1298575"/>
            <a:ext cx="5761037" cy="4697413"/>
          </a:xfrm>
          <a:prstGeom prst="rect">
            <a:avLst/>
          </a:prstGeom>
          <a:solidFill>
            <a:srgbClr val="EDEFF3"/>
          </a:solidFill>
          <a:ln w="114300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7354" name="Rectangle 11"/>
          <p:cNvSpPr>
            <a:spLocks noChangeArrowheads="1"/>
          </p:cNvSpPr>
          <p:nvPr/>
        </p:nvSpPr>
        <p:spPr bwMode="auto">
          <a:xfrm>
            <a:off x="2370138" y="1298575"/>
            <a:ext cx="5761037" cy="4697413"/>
          </a:xfrm>
          <a:prstGeom prst="rect">
            <a:avLst/>
          </a:prstGeom>
          <a:solidFill>
            <a:srgbClr val="EBEEF2"/>
          </a:solidFill>
          <a:ln w="95250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7355" name="Rectangle 12"/>
          <p:cNvSpPr>
            <a:spLocks noChangeArrowheads="1"/>
          </p:cNvSpPr>
          <p:nvPr/>
        </p:nvSpPr>
        <p:spPr bwMode="auto">
          <a:xfrm>
            <a:off x="2370138" y="1298575"/>
            <a:ext cx="5761037" cy="4697413"/>
          </a:xfrm>
          <a:prstGeom prst="rect">
            <a:avLst/>
          </a:prstGeom>
          <a:solidFill>
            <a:srgbClr val="EAECF1"/>
          </a:solidFill>
          <a:ln w="76200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7356" name="Rectangle 13"/>
          <p:cNvSpPr>
            <a:spLocks noChangeArrowheads="1"/>
          </p:cNvSpPr>
          <p:nvPr/>
        </p:nvSpPr>
        <p:spPr bwMode="auto">
          <a:xfrm>
            <a:off x="2370138" y="1298575"/>
            <a:ext cx="5761037" cy="4697413"/>
          </a:xfrm>
          <a:prstGeom prst="rect">
            <a:avLst/>
          </a:prstGeom>
          <a:solidFill>
            <a:srgbClr val="E9EBF0"/>
          </a:solidFill>
          <a:ln w="57150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7357" name="Rectangle 14"/>
          <p:cNvSpPr>
            <a:spLocks noChangeArrowheads="1"/>
          </p:cNvSpPr>
          <p:nvPr/>
        </p:nvSpPr>
        <p:spPr bwMode="auto">
          <a:xfrm>
            <a:off x="2370138" y="1298575"/>
            <a:ext cx="5761037" cy="4697413"/>
          </a:xfrm>
          <a:prstGeom prst="rect">
            <a:avLst/>
          </a:prstGeom>
          <a:solidFill>
            <a:srgbClr val="E7EAEF"/>
          </a:solidFill>
          <a:ln w="38100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7358" name="Rectangle 15"/>
          <p:cNvSpPr>
            <a:spLocks noChangeArrowheads="1"/>
          </p:cNvSpPr>
          <p:nvPr/>
        </p:nvSpPr>
        <p:spPr bwMode="auto">
          <a:xfrm>
            <a:off x="2370138" y="1298575"/>
            <a:ext cx="5761037" cy="4754563"/>
          </a:xfrm>
          <a:prstGeom prst="rect">
            <a:avLst/>
          </a:prstGeom>
          <a:solidFill>
            <a:srgbClr val="E6E9EF"/>
          </a:solidFill>
          <a:ln w="19050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7359" name="Rectangle 16"/>
          <p:cNvSpPr>
            <a:spLocks noChangeArrowheads="1"/>
          </p:cNvSpPr>
          <p:nvPr/>
        </p:nvSpPr>
        <p:spPr bwMode="auto">
          <a:xfrm>
            <a:off x="2236788" y="1125538"/>
            <a:ext cx="5856287" cy="4851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7360" name="Freeform 17"/>
          <p:cNvSpPr>
            <a:spLocks/>
          </p:cNvSpPr>
          <p:nvPr/>
        </p:nvSpPr>
        <p:spPr bwMode="auto">
          <a:xfrm>
            <a:off x="2236788" y="1125538"/>
            <a:ext cx="5856287" cy="4851400"/>
          </a:xfrm>
          <a:custGeom>
            <a:avLst/>
            <a:gdLst>
              <a:gd name="T0" fmla="*/ 0 w 3689"/>
              <a:gd name="T1" fmla="*/ 0 h 3056"/>
              <a:gd name="T2" fmla="*/ 0 w 3689"/>
              <a:gd name="T3" fmla="*/ 2147483647 h 3056"/>
              <a:gd name="T4" fmla="*/ 2147483647 w 3689"/>
              <a:gd name="T5" fmla="*/ 2147483647 h 3056"/>
              <a:gd name="T6" fmla="*/ 0 60000 65536"/>
              <a:gd name="T7" fmla="*/ 0 60000 65536"/>
              <a:gd name="T8" fmla="*/ 0 60000 65536"/>
              <a:gd name="T9" fmla="*/ 0 w 3689"/>
              <a:gd name="T10" fmla="*/ 0 h 3056"/>
              <a:gd name="T11" fmla="*/ 3689 w 3689"/>
              <a:gd name="T12" fmla="*/ 3056 h 30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89" h="3056">
                <a:moveTo>
                  <a:pt x="0" y="0"/>
                </a:moveTo>
                <a:lnTo>
                  <a:pt x="0" y="3056"/>
                </a:lnTo>
                <a:lnTo>
                  <a:pt x="3689" y="3056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7361" name="Rectangle 18"/>
          <p:cNvSpPr>
            <a:spLocks noChangeArrowheads="1"/>
          </p:cNvSpPr>
          <p:nvPr/>
        </p:nvSpPr>
        <p:spPr bwMode="auto">
          <a:xfrm>
            <a:off x="2597150" y="6034088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7362" name="Rectangle 19"/>
          <p:cNvSpPr>
            <a:spLocks noChangeArrowheads="1"/>
          </p:cNvSpPr>
          <p:nvPr/>
        </p:nvSpPr>
        <p:spPr bwMode="auto">
          <a:xfrm>
            <a:off x="3035300" y="6034088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7363" name="Rectangle 20"/>
          <p:cNvSpPr>
            <a:spLocks noChangeArrowheads="1"/>
          </p:cNvSpPr>
          <p:nvPr/>
        </p:nvSpPr>
        <p:spPr bwMode="auto">
          <a:xfrm>
            <a:off x="3452813" y="6034088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7364" name="Rectangle 21"/>
          <p:cNvSpPr>
            <a:spLocks noChangeArrowheads="1"/>
          </p:cNvSpPr>
          <p:nvPr/>
        </p:nvSpPr>
        <p:spPr bwMode="auto">
          <a:xfrm>
            <a:off x="3890963" y="6034088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4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7365" name="Rectangle 22"/>
          <p:cNvSpPr>
            <a:spLocks noChangeArrowheads="1"/>
          </p:cNvSpPr>
          <p:nvPr/>
        </p:nvSpPr>
        <p:spPr bwMode="auto">
          <a:xfrm>
            <a:off x="4308475" y="6034088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5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7366" name="Rectangle 23"/>
          <p:cNvSpPr>
            <a:spLocks noChangeArrowheads="1"/>
          </p:cNvSpPr>
          <p:nvPr/>
        </p:nvSpPr>
        <p:spPr bwMode="auto">
          <a:xfrm>
            <a:off x="4746625" y="6034088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6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7367" name="Rectangle 24"/>
          <p:cNvSpPr>
            <a:spLocks noChangeArrowheads="1"/>
          </p:cNvSpPr>
          <p:nvPr/>
        </p:nvSpPr>
        <p:spPr bwMode="auto">
          <a:xfrm>
            <a:off x="5183188" y="6034088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7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7368" name="Rectangle 25"/>
          <p:cNvSpPr>
            <a:spLocks noChangeArrowheads="1"/>
          </p:cNvSpPr>
          <p:nvPr/>
        </p:nvSpPr>
        <p:spPr bwMode="auto">
          <a:xfrm>
            <a:off x="5602288" y="6034088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8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7369" name="Rectangle 26"/>
          <p:cNvSpPr>
            <a:spLocks noChangeArrowheads="1"/>
          </p:cNvSpPr>
          <p:nvPr/>
        </p:nvSpPr>
        <p:spPr bwMode="auto">
          <a:xfrm>
            <a:off x="6038850" y="6034088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9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7370" name="Rectangle 27"/>
          <p:cNvSpPr>
            <a:spLocks noChangeArrowheads="1"/>
          </p:cNvSpPr>
          <p:nvPr/>
        </p:nvSpPr>
        <p:spPr bwMode="auto">
          <a:xfrm>
            <a:off x="6419850" y="6034088"/>
            <a:ext cx="24045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10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7371" name="Rectangle 28"/>
          <p:cNvSpPr>
            <a:spLocks noChangeArrowheads="1"/>
          </p:cNvSpPr>
          <p:nvPr/>
        </p:nvSpPr>
        <p:spPr bwMode="auto">
          <a:xfrm>
            <a:off x="2008188" y="6015038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0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7372" name="Rectangle 29"/>
          <p:cNvSpPr>
            <a:spLocks noChangeArrowheads="1"/>
          </p:cNvSpPr>
          <p:nvPr/>
        </p:nvSpPr>
        <p:spPr bwMode="auto">
          <a:xfrm>
            <a:off x="2008188" y="5041900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7373" name="Rectangle 30"/>
          <p:cNvSpPr>
            <a:spLocks noChangeArrowheads="1"/>
          </p:cNvSpPr>
          <p:nvPr/>
        </p:nvSpPr>
        <p:spPr bwMode="auto">
          <a:xfrm>
            <a:off x="2008188" y="4238625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4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7374" name="Rectangle 31"/>
          <p:cNvSpPr>
            <a:spLocks noChangeArrowheads="1"/>
          </p:cNvSpPr>
          <p:nvPr/>
        </p:nvSpPr>
        <p:spPr bwMode="auto">
          <a:xfrm>
            <a:off x="2008188" y="3417888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6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7375" name="Rectangle 32"/>
          <p:cNvSpPr>
            <a:spLocks noChangeArrowheads="1"/>
          </p:cNvSpPr>
          <p:nvPr/>
        </p:nvSpPr>
        <p:spPr bwMode="auto">
          <a:xfrm>
            <a:off x="2008188" y="2616200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8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7376" name="Rectangle 33"/>
          <p:cNvSpPr>
            <a:spLocks noChangeArrowheads="1"/>
          </p:cNvSpPr>
          <p:nvPr/>
        </p:nvSpPr>
        <p:spPr bwMode="auto">
          <a:xfrm>
            <a:off x="1951038" y="1795463"/>
            <a:ext cx="24045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10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4498975" y="4448175"/>
            <a:ext cx="950913" cy="649288"/>
            <a:chOff x="2834" y="2802"/>
            <a:chExt cx="599" cy="409"/>
          </a:xfrm>
        </p:grpSpPr>
        <p:grpSp>
          <p:nvGrpSpPr>
            <p:cNvPr id="57473" name="Group 35"/>
            <p:cNvGrpSpPr>
              <a:grpSpLocks/>
            </p:cNvGrpSpPr>
            <p:nvPr/>
          </p:nvGrpSpPr>
          <p:grpSpPr bwMode="auto">
            <a:xfrm>
              <a:off x="3301" y="2826"/>
              <a:ext cx="132" cy="385"/>
              <a:chOff x="3301" y="2826"/>
              <a:chExt cx="132" cy="385"/>
            </a:xfrm>
          </p:grpSpPr>
          <p:sp>
            <p:nvSpPr>
              <p:cNvPr id="57477" name="Line 36"/>
              <p:cNvSpPr>
                <a:spLocks noChangeShapeType="1"/>
              </p:cNvSpPr>
              <p:nvPr/>
            </p:nvSpPr>
            <p:spPr bwMode="auto">
              <a:xfrm flipV="1">
                <a:off x="3349" y="2826"/>
                <a:ext cx="84" cy="121"/>
              </a:xfrm>
              <a:prstGeom prst="line">
                <a:avLst/>
              </a:prstGeom>
              <a:noFill/>
              <a:ln w="57150">
                <a:solidFill>
                  <a:srgbClr val="EDA03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57478" name="Line 37"/>
              <p:cNvSpPr>
                <a:spLocks noChangeShapeType="1"/>
              </p:cNvSpPr>
              <p:nvPr/>
            </p:nvSpPr>
            <p:spPr bwMode="auto">
              <a:xfrm flipV="1">
                <a:off x="3301" y="2947"/>
                <a:ext cx="48" cy="264"/>
              </a:xfrm>
              <a:prstGeom prst="line">
                <a:avLst/>
              </a:prstGeom>
              <a:noFill/>
              <a:ln w="57150">
                <a:solidFill>
                  <a:srgbClr val="EDA03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p:grpSp>
        <p:sp>
          <p:nvSpPr>
            <p:cNvPr id="57474" name="Line 38"/>
            <p:cNvSpPr>
              <a:spLocks noChangeShapeType="1"/>
            </p:cNvSpPr>
            <p:nvPr/>
          </p:nvSpPr>
          <p:spPr bwMode="auto">
            <a:xfrm>
              <a:off x="3086" y="3007"/>
              <a:ext cx="215" cy="204"/>
            </a:xfrm>
            <a:prstGeom prst="line">
              <a:avLst/>
            </a:prstGeom>
            <a:noFill/>
            <a:ln w="57150">
              <a:solidFill>
                <a:srgbClr val="EDA03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7475" name="Line 39"/>
            <p:cNvSpPr>
              <a:spLocks noChangeShapeType="1"/>
            </p:cNvSpPr>
            <p:nvPr/>
          </p:nvSpPr>
          <p:spPr bwMode="auto">
            <a:xfrm>
              <a:off x="2894" y="2899"/>
              <a:ext cx="192" cy="108"/>
            </a:xfrm>
            <a:prstGeom prst="line">
              <a:avLst/>
            </a:prstGeom>
            <a:noFill/>
            <a:ln w="57150">
              <a:solidFill>
                <a:srgbClr val="EDA03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7476" name="Line 40"/>
            <p:cNvSpPr>
              <a:spLocks noChangeShapeType="1"/>
            </p:cNvSpPr>
            <p:nvPr/>
          </p:nvSpPr>
          <p:spPr bwMode="auto">
            <a:xfrm>
              <a:off x="2834" y="2802"/>
              <a:ext cx="60" cy="97"/>
            </a:xfrm>
            <a:prstGeom prst="line">
              <a:avLst/>
            </a:prstGeom>
            <a:noFill/>
            <a:ln w="57150">
              <a:solidFill>
                <a:srgbClr val="EDA03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4498975" y="4410075"/>
            <a:ext cx="950913" cy="592138"/>
            <a:chOff x="2834" y="2778"/>
            <a:chExt cx="599" cy="373"/>
          </a:xfrm>
        </p:grpSpPr>
        <p:sp>
          <p:nvSpPr>
            <p:cNvPr id="57470" name="Line 42"/>
            <p:cNvSpPr>
              <a:spLocks noChangeShapeType="1"/>
            </p:cNvSpPr>
            <p:nvPr/>
          </p:nvSpPr>
          <p:spPr bwMode="auto">
            <a:xfrm flipH="1">
              <a:off x="2834" y="2778"/>
              <a:ext cx="84" cy="24"/>
            </a:xfrm>
            <a:prstGeom prst="line">
              <a:avLst/>
            </a:prstGeom>
            <a:noFill/>
            <a:ln w="57150">
              <a:solidFill>
                <a:srgbClr val="EDA03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7471" name="Line 43"/>
            <p:cNvSpPr>
              <a:spLocks noChangeShapeType="1"/>
            </p:cNvSpPr>
            <p:nvPr/>
          </p:nvSpPr>
          <p:spPr bwMode="auto">
            <a:xfrm flipH="1" flipV="1">
              <a:off x="2918" y="2778"/>
              <a:ext cx="323" cy="73"/>
            </a:xfrm>
            <a:prstGeom prst="line">
              <a:avLst/>
            </a:prstGeom>
            <a:noFill/>
            <a:ln w="57150">
              <a:solidFill>
                <a:srgbClr val="EDA03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7472" name="Line 44"/>
            <p:cNvSpPr>
              <a:spLocks noChangeShapeType="1"/>
            </p:cNvSpPr>
            <p:nvPr/>
          </p:nvSpPr>
          <p:spPr bwMode="auto">
            <a:xfrm flipH="1" flipV="1">
              <a:off x="3241" y="2851"/>
              <a:ext cx="192" cy="300"/>
            </a:xfrm>
            <a:prstGeom prst="line">
              <a:avLst/>
            </a:prstGeom>
            <a:noFill/>
            <a:ln w="57150">
              <a:solidFill>
                <a:srgbClr val="EDA03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5" name="Group 45"/>
          <p:cNvGrpSpPr>
            <a:grpSpLocks/>
          </p:cNvGrpSpPr>
          <p:nvPr/>
        </p:nvGrpSpPr>
        <p:grpSpPr bwMode="auto">
          <a:xfrm>
            <a:off x="3948113" y="5002213"/>
            <a:ext cx="1501775" cy="496887"/>
            <a:chOff x="2487" y="3151"/>
            <a:chExt cx="946" cy="313"/>
          </a:xfrm>
        </p:grpSpPr>
        <p:sp>
          <p:nvSpPr>
            <p:cNvPr id="57462" name="Line 46"/>
            <p:cNvSpPr>
              <a:spLocks noChangeShapeType="1"/>
            </p:cNvSpPr>
            <p:nvPr/>
          </p:nvSpPr>
          <p:spPr bwMode="auto">
            <a:xfrm>
              <a:off x="3277" y="3151"/>
              <a:ext cx="156" cy="1"/>
            </a:xfrm>
            <a:prstGeom prst="line">
              <a:avLst/>
            </a:prstGeom>
            <a:noFill/>
            <a:ln w="57150">
              <a:solidFill>
                <a:srgbClr val="EDA03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7463" name="Line 47"/>
            <p:cNvSpPr>
              <a:spLocks noChangeShapeType="1"/>
            </p:cNvSpPr>
            <p:nvPr/>
          </p:nvSpPr>
          <p:spPr bwMode="auto">
            <a:xfrm flipV="1">
              <a:off x="3062" y="3151"/>
              <a:ext cx="215" cy="84"/>
            </a:xfrm>
            <a:prstGeom prst="line">
              <a:avLst/>
            </a:prstGeom>
            <a:noFill/>
            <a:ln w="57150">
              <a:solidFill>
                <a:srgbClr val="EDA03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7464" name="Line 48"/>
            <p:cNvSpPr>
              <a:spLocks noChangeShapeType="1"/>
            </p:cNvSpPr>
            <p:nvPr/>
          </p:nvSpPr>
          <p:spPr bwMode="auto">
            <a:xfrm>
              <a:off x="2918" y="3211"/>
              <a:ext cx="144" cy="24"/>
            </a:xfrm>
            <a:prstGeom prst="line">
              <a:avLst/>
            </a:prstGeom>
            <a:noFill/>
            <a:ln w="57150">
              <a:solidFill>
                <a:srgbClr val="EDA03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7465" name="Line 49"/>
            <p:cNvSpPr>
              <a:spLocks noChangeShapeType="1"/>
            </p:cNvSpPr>
            <p:nvPr/>
          </p:nvSpPr>
          <p:spPr bwMode="auto">
            <a:xfrm flipV="1">
              <a:off x="2870" y="3211"/>
              <a:ext cx="48" cy="73"/>
            </a:xfrm>
            <a:prstGeom prst="line">
              <a:avLst/>
            </a:prstGeom>
            <a:noFill/>
            <a:ln w="57150">
              <a:solidFill>
                <a:srgbClr val="EDA03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7466" name="Line 50"/>
            <p:cNvSpPr>
              <a:spLocks noChangeShapeType="1"/>
            </p:cNvSpPr>
            <p:nvPr/>
          </p:nvSpPr>
          <p:spPr bwMode="auto">
            <a:xfrm>
              <a:off x="2726" y="3284"/>
              <a:ext cx="144" cy="1"/>
            </a:xfrm>
            <a:prstGeom prst="line">
              <a:avLst/>
            </a:prstGeom>
            <a:noFill/>
            <a:ln w="57150">
              <a:solidFill>
                <a:srgbClr val="EDA03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7467" name="Line 51"/>
            <p:cNvSpPr>
              <a:spLocks noChangeShapeType="1"/>
            </p:cNvSpPr>
            <p:nvPr/>
          </p:nvSpPr>
          <p:spPr bwMode="auto">
            <a:xfrm flipV="1">
              <a:off x="2619" y="3284"/>
              <a:ext cx="107" cy="180"/>
            </a:xfrm>
            <a:prstGeom prst="line">
              <a:avLst/>
            </a:prstGeom>
            <a:noFill/>
            <a:ln w="57150">
              <a:solidFill>
                <a:srgbClr val="EDA03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7468" name="Line 52"/>
            <p:cNvSpPr>
              <a:spLocks noChangeShapeType="1"/>
            </p:cNvSpPr>
            <p:nvPr/>
          </p:nvSpPr>
          <p:spPr bwMode="auto">
            <a:xfrm>
              <a:off x="2547" y="3416"/>
              <a:ext cx="72" cy="48"/>
            </a:xfrm>
            <a:prstGeom prst="line">
              <a:avLst/>
            </a:prstGeom>
            <a:noFill/>
            <a:ln w="57150">
              <a:solidFill>
                <a:srgbClr val="EDA03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7469" name="Line 53"/>
            <p:cNvSpPr>
              <a:spLocks noChangeShapeType="1"/>
            </p:cNvSpPr>
            <p:nvPr/>
          </p:nvSpPr>
          <p:spPr bwMode="auto">
            <a:xfrm>
              <a:off x="2487" y="3187"/>
              <a:ext cx="60" cy="229"/>
            </a:xfrm>
            <a:prstGeom prst="line">
              <a:avLst/>
            </a:prstGeom>
            <a:noFill/>
            <a:ln w="57150">
              <a:solidFill>
                <a:srgbClr val="EDA03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6" name="Group 54"/>
          <p:cNvGrpSpPr>
            <a:grpSpLocks/>
          </p:cNvGrpSpPr>
          <p:nvPr/>
        </p:nvGrpSpPr>
        <p:grpSpPr bwMode="auto">
          <a:xfrm>
            <a:off x="3948113" y="5059363"/>
            <a:ext cx="741362" cy="401637"/>
            <a:chOff x="2487" y="3187"/>
            <a:chExt cx="467" cy="253"/>
          </a:xfrm>
        </p:grpSpPr>
        <p:sp>
          <p:nvSpPr>
            <p:cNvPr id="57460" name="Line 55"/>
            <p:cNvSpPr>
              <a:spLocks noChangeShapeType="1"/>
            </p:cNvSpPr>
            <p:nvPr/>
          </p:nvSpPr>
          <p:spPr bwMode="auto">
            <a:xfrm flipH="1" flipV="1">
              <a:off x="2487" y="3187"/>
              <a:ext cx="215" cy="24"/>
            </a:xfrm>
            <a:prstGeom prst="line">
              <a:avLst/>
            </a:prstGeom>
            <a:noFill/>
            <a:ln w="57150">
              <a:solidFill>
                <a:srgbClr val="EDA03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7461" name="Line 56"/>
            <p:cNvSpPr>
              <a:spLocks noChangeShapeType="1"/>
            </p:cNvSpPr>
            <p:nvPr/>
          </p:nvSpPr>
          <p:spPr bwMode="auto">
            <a:xfrm flipH="1" flipV="1">
              <a:off x="2702" y="3211"/>
              <a:ext cx="252" cy="229"/>
            </a:xfrm>
            <a:prstGeom prst="line">
              <a:avLst/>
            </a:prstGeom>
            <a:noFill/>
            <a:ln w="57150">
              <a:solidFill>
                <a:srgbClr val="EDA03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57381" name="Line 57"/>
          <p:cNvSpPr>
            <a:spLocks noChangeShapeType="1"/>
          </p:cNvSpPr>
          <p:nvPr/>
        </p:nvSpPr>
        <p:spPr bwMode="auto">
          <a:xfrm flipH="1">
            <a:off x="2236788" y="1928813"/>
            <a:ext cx="152400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7382" name="Line 58"/>
          <p:cNvSpPr>
            <a:spLocks noChangeShapeType="1"/>
          </p:cNvSpPr>
          <p:nvPr/>
        </p:nvSpPr>
        <p:spPr bwMode="auto">
          <a:xfrm flipH="1">
            <a:off x="2236788" y="2749550"/>
            <a:ext cx="152400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7383" name="Line 59"/>
          <p:cNvSpPr>
            <a:spLocks noChangeShapeType="1"/>
          </p:cNvSpPr>
          <p:nvPr/>
        </p:nvSpPr>
        <p:spPr bwMode="auto">
          <a:xfrm flipH="1">
            <a:off x="2236788" y="3551238"/>
            <a:ext cx="152400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7384" name="Line 60"/>
          <p:cNvSpPr>
            <a:spLocks noChangeShapeType="1"/>
          </p:cNvSpPr>
          <p:nvPr/>
        </p:nvSpPr>
        <p:spPr bwMode="auto">
          <a:xfrm flipH="1">
            <a:off x="2236788" y="4371975"/>
            <a:ext cx="152400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7385" name="Line 61"/>
          <p:cNvSpPr>
            <a:spLocks noChangeShapeType="1"/>
          </p:cNvSpPr>
          <p:nvPr/>
        </p:nvSpPr>
        <p:spPr bwMode="auto">
          <a:xfrm flipH="1">
            <a:off x="2236788" y="5173663"/>
            <a:ext cx="152400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7386" name="Line 62"/>
          <p:cNvSpPr>
            <a:spLocks noChangeShapeType="1"/>
          </p:cNvSpPr>
          <p:nvPr/>
        </p:nvSpPr>
        <p:spPr bwMode="auto">
          <a:xfrm>
            <a:off x="2654300" y="5822950"/>
            <a:ext cx="1588" cy="1539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7387" name="Line 63"/>
          <p:cNvSpPr>
            <a:spLocks noChangeShapeType="1"/>
          </p:cNvSpPr>
          <p:nvPr/>
        </p:nvSpPr>
        <p:spPr bwMode="auto">
          <a:xfrm>
            <a:off x="3092450" y="5822950"/>
            <a:ext cx="1588" cy="1539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7388" name="Line 64"/>
          <p:cNvSpPr>
            <a:spLocks noChangeShapeType="1"/>
          </p:cNvSpPr>
          <p:nvPr/>
        </p:nvSpPr>
        <p:spPr bwMode="auto">
          <a:xfrm>
            <a:off x="3529013" y="5822950"/>
            <a:ext cx="1587" cy="1539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7389" name="Line 65"/>
          <p:cNvSpPr>
            <a:spLocks noChangeShapeType="1"/>
          </p:cNvSpPr>
          <p:nvPr/>
        </p:nvSpPr>
        <p:spPr bwMode="auto">
          <a:xfrm>
            <a:off x="3948113" y="5822950"/>
            <a:ext cx="1587" cy="1539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7390" name="Line 66"/>
          <p:cNvSpPr>
            <a:spLocks noChangeShapeType="1"/>
          </p:cNvSpPr>
          <p:nvPr/>
        </p:nvSpPr>
        <p:spPr bwMode="auto">
          <a:xfrm>
            <a:off x="4384675" y="5822950"/>
            <a:ext cx="1588" cy="1539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7391" name="Line 67"/>
          <p:cNvSpPr>
            <a:spLocks noChangeShapeType="1"/>
          </p:cNvSpPr>
          <p:nvPr/>
        </p:nvSpPr>
        <p:spPr bwMode="auto">
          <a:xfrm>
            <a:off x="4803775" y="5822950"/>
            <a:ext cx="1588" cy="1539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7392" name="Line 68"/>
          <p:cNvSpPr>
            <a:spLocks noChangeShapeType="1"/>
          </p:cNvSpPr>
          <p:nvPr/>
        </p:nvSpPr>
        <p:spPr bwMode="auto">
          <a:xfrm>
            <a:off x="5240338" y="5822950"/>
            <a:ext cx="1587" cy="1539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7393" name="Line 69"/>
          <p:cNvSpPr>
            <a:spLocks noChangeShapeType="1"/>
          </p:cNvSpPr>
          <p:nvPr/>
        </p:nvSpPr>
        <p:spPr bwMode="auto">
          <a:xfrm>
            <a:off x="5678488" y="5822950"/>
            <a:ext cx="1587" cy="1539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7394" name="Line 70"/>
          <p:cNvSpPr>
            <a:spLocks noChangeShapeType="1"/>
          </p:cNvSpPr>
          <p:nvPr/>
        </p:nvSpPr>
        <p:spPr bwMode="auto">
          <a:xfrm>
            <a:off x="6096000" y="5822950"/>
            <a:ext cx="1588" cy="1539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7395" name="Line 71"/>
          <p:cNvSpPr>
            <a:spLocks noChangeShapeType="1"/>
          </p:cNvSpPr>
          <p:nvPr/>
        </p:nvSpPr>
        <p:spPr bwMode="auto">
          <a:xfrm>
            <a:off x="6534150" y="5822950"/>
            <a:ext cx="1588" cy="1539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7396" name="Rectangle 72"/>
          <p:cNvSpPr>
            <a:spLocks noChangeArrowheads="1"/>
          </p:cNvSpPr>
          <p:nvPr/>
        </p:nvSpPr>
        <p:spPr bwMode="auto">
          <a:xfrm>
            <a:off x="6781800" y="6049963"/>
            <a:ext cx="15827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6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Atvinnuleysi (%)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7397" name="Rectangle 74"/>
          <p:cNvSpPr>
            <a:spLocks noChangeArrowheads="1"/>
          </p:cNvSpPr>
          <p:nvPr/>
        </p:nvSpPr>
        <p:spPr bwMode="auto">
          <a:xfrm>
            <a:off x="755650" y="1047750"/>
            <a:ext cx="94827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6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Verðbólga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7398" name="Rectangle 75"/>
          <p:cNvSpPr>
            <a:spLocks noChangeArrowheads="1"/>
          </p:cNvSpPr>
          <p:nvPr/>
        </p:nvSpPr>
        <p:spPr bwMode="auto">
          <a:xfrm>
            <a:off x="839788" y="1304925"/>
            <a:ext cx="83676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6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(% á ári)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7" name="Group 76"/>
          <p:cNvGrpSpPr>
            <a:grpSpLocks/>
          </p:cNvGrpSpPr>
          <p:nvPr/>
        </p:nvGrpSpPr>
        <p:grpSpPr bwMode="auto">
          <a:xfrm>
            <a:off x="5411788" y="4335463"/>
            <a:ext cx="498475" cy="228600"/>
            <a:chOff x="3409" y="2731"/>
            <a:chExt cx="314" cy="144"/>
          </a:xfrm>
        </p:grpSpPr>
        <p:sp>
          <p:nvSpPr>
            <p:cNvPr id="57458" name="Oval 77"/>
            <p:cNvSpPr>
              <a:spLocks noChangeArrowheads="1"/>
            </p:cNvSpPr>
            <p:nvPr/>
          </p:nvSpPr>
          <p:spPr bwMode="auto">
            <a:xfrm>
              <a:off x="3409" y="2814"/>
              <a:ext cx="60" cy="61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7459" name="Rectangle 78"/>
            <p:cNvSpPr>
              <a:spLocks noChangeArrowheads="1"/>
            </p:cNvSpPr>
            <p:nvPr/>
          </p:nvSpPr>
          <p:spPr bwMode="auto">
            <a:xfrm>
              <a:off x="3473" y="2731"/>
              <a:ext cx="25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4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1984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8" name="Group 79"/>
          <p:cNvGrpSpPr>
            <a:grpSpLocks/>
          </p:cNvGrpSpPr>
          <p:nvPr/>
        </p:nvGrpSpPr>
        <p:grpSpPr bwMode="auto">
          <a:xfrm>
            <a:off x="4887913" y="4244975"/>
            <a:ext cx="396875" cy="338138"/>
            <a:chOff x="3079" y="2674"/>
            <a:chExt cx="250" cy="213"/>
          </a:xfrm>
        </p:grpSpPr>
        <p:sp>
          <p:nvSpPr>
            <p:cNvPr id="57456" name="Oval 80"/>
            <p:cNvSpPr>
              <a:spLocks noChangeArrowheads="1"/>
            </p:cNvSpPr>
            <p:nvPr/>
          </p:nvSpPr>
          <p:spPr bwMode="auto">
            <a:xfrm>
              <a:off x="3206" y="2826"/>
              <a:ext cx="59" cy="61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7457" name="Rectangle 81"/>
            <p:cNvSpPr>
              <a:spLocks noChangeArrowheads="1"/>
            </p:cNvSpPr>
            <p:nvPr/>
          </p:nvSpPr>
          <p:spPr bwMode="auto">
            <a:xfrm>
              <a:off x="3079" y="2674"/>
              <a:ext cx="25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4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1991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9" name="Group 82"/>
          <p:cNvGrpSpPr>
            <a:grpSpLocks/>
          </p:cNvGrpSpPr>
          <p:nvPr/>
        </p:nvGrpSpPr>
        <p:grpSpPr bwMode="auto">
          <a:xfrm>
            <a:off x="5278438" y="4586288"/>
            <a:ext cx="509587" cy="215900"/>
            <a:chOff x="3325" y="2889"/>
            <a:chExt cx="321" cy="136"/>
          </a:xfrm>
        </p:grpSpPr>
        <p:sp>
          <p:nvSpPr>
            <p:cNvPr id="57454" name="Oval 83"/>
            <p:cNvSpPr>
              <a:spLocks noChangeArrowheads="1"/>
            </p:cNvSpPr>
            <p:nvPr/>
          </p:nvSpPr>
          <p:spPr bwMode="auto">
            <a:xfrm>
              <a:off x="3325" y="2935"/>
              <a:ext cx="60" cy="6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7455" name="Rectangle 84"/>
            <p:cNvSpPr>
              <a:spLocks noChangeArrowheads="1"/>
            </p:cNvSpPr>
            <p:nvPr/>
          </p:nvSpPr>
          <p:spPr bwMode="auto">
            <a:xfrm>
              <a:off x="3396" y="2889"/>
              <a:ext cx="25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4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1985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0" name="Group 85"/>
          <p:cNvGrpSpPr>
            <a:grpSpLocks/>
          </p:cNvGrpSpPr>
          <p:nvPr/>
        </p:nvGrpSpPr>
        <p:grpSpPr bwMode="auto">
          <a:xfrm>
            <a:off x="5411788" y="4914900"/>
            <a:ext cx="485775" cy="215900"/>
            <a:chOff x="3409" y="3096"/>
            <a:chExt cx="306" cy="136"/>
          </a:xfrm>
        </p:grpSpPr>
        <p:sp>
          <p:nvSpPr>
            <p:cNvPr id="57452" name="Oval 86"/>
            <p:cNvSpPr>
              <a:spLocks noChangeArrowheads="1"/>
            </p:cNvSpPr>
            <p:nvPr/>
          </p:nvSpPr>
          <p:spPr bwMode="auto">
            <a:xfrm>
              <a:off x="3409" y="3127"/>
              <a:ext cx="60" cy="6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7453" name="Rectangle 87"/>
            <p:cNvSpPr>
              <a:spLocks noChangeArrowheads="1"/>
            </p:cNvSpPr>
            <p:nvPr/>
          </p:nvSpPr>
          <p:spPr bwMode="auto">
            <a:xfrm>
              <a:off x="3465" y="3096"/>
              <a:ext cx="25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4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1992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1" name="Group 88"/>
          <p:cNvGrpSpPr>
            <a:grpSpLocks/>
          </p:cNvGrpSpPr>
          <p:nvPr/>
        </p:nvGrpSpPr>
        <p:grpSpPr bwMode="auto">
          <a:xfrm>
            <a:off x="5183188" y="5078413"/>
            <a:ext cx="579437" cy="246062"/>
            <a:chOff x="3265" y="3199"/>
            <a:chExt cx="365" cy="155"/>
          </a:xfrm>
        </p:grpSpPr>
        <p:sp>
          <p:nvSpPr>
            <p:cNvPr id="57449" name="Oval 89"/>
            <p:cNvSpPr>
              <a:spLocks noChangeArrowheads="1"/>
            </p:cNvSpPr>
            <p:nvPr/>
          </p:nvSpPr>
          <p:spPr bwMode="auto">
            <a:xfrm>
              <a:off x="3265" y="3199"/>
              <a:ext cx="60" cy="6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7450" name="Line 90"/>
            <p:cNvSpPr>
              <a:spLocks noChangeShapeType="1"/>
            </p:cNvSpPr>
            <p:nvPr/>
          </p:nvSpPr>
          <p:spPr bwMode="auto">
            <a:xfrm>
              <a:off x="3313" y="3235"/>
              <a:ext cx="72" cy="4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7451" name="Rectangle 91"/>
            <p:cNvSpPr>
              <a:spLocks noChangeArrowheads="1"/>
            </p:cNvSpPr>
            <p:nvPr/>
          </p:nvSpPr>
          <p:spPr bwMode="auto">
            <a:xfrm>
              <a:off x="3380" y="3218"/>
              <a:ext cx="25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4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1986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2" name="Group 92"/>
          <p:cNvGrpSpPr>
            <a:grpSpLocks/>
          </p:cNvGrpSpPr>
          <p:nvPr/>
        </p:nvGrpSpPr>
        <p:grpSpPr bwMode="auto">
          <a:xfrm>
            <a:off x="4972050" y="4983163"/>
            <a:ext cx="396875" cy="541337"/>
            <a:chOff x="3132" y="3139"/>
            <a:chExt cx="250" cy="341"/>
          </a:xfrm>
        </p:grpSpPr>
        <p:sp>
          <p:nvSpPr>
            <p:cNvPr id="57446" name="Oval 93"/>
            <p:cNvSpPr>
              <a:spLocks noChangeArrowheads="1"/>
            </p:cNvSpPr>
            <p:nvPr/>
          </p:nvSpPr>
          <p:spPr bwMode="auto">
            <a:xfrm>
              <a:off x="3241" y="3139"/>
              <a:ext cx="60" cy="6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7447" name="Line 94"/>
            <p:cNvSpPr>
              <a:spLocks noChangeShapeType="1"/>
            </p:cNvSpPr>
            <p:nvPr/>
          </p:nvSpPr>
          <p:spPr bwMode="auto">
            <a:xfrm>
              <a:off x="3265" y="3175"/>
              <a:ext cx="1" cy="18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7448" name="Rectangle 95"/>
            <p:cNvSpPr>
              <a:spLocks noChangeArrowheads="1"/>
            </p:cNvSpPr>
            <p:nvPr/>
          </p:nvSpPr>
          <p:spPr bwMode="auto">
            <a:xfrm>
              <a:off x="3132" y="3344"/>
              <a:ext cx="25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4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1993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3" name="Group 96"/>
          <p:cNvGrpSpPr>
            <a:grpSpLocks/>
          </p:cNvGrpSpPr>
          <p:nvPr/>
        </p:nvGrpSpPr>
        <p:grpSpPr bwMode="auto">
          <a:xfrm>
            <a:off x="4643438" y="5097463"/>
            <a:ext cx="396875" cy="285750"/>
            <a:chOff x="2925" y="3211"/>
            <a:chExt cx="250" cy="180"/>
          </a:xfrm>
        </p:grpSpPr>
        <p:sp>
          <p:nvSpPr>
            <p:cNvPr id="57444" name="Oval 97"/>
            <p:cNvSpPr>
              <a:spLocks noChangeArrowheads="1"/>
            </p:cNvSpPr>
            <p:nvPr/>
          </p:nvSpPr>
          <p:spPr bwMode="auto">
            <a:xfrm>
              <a:off x="3026" y="3211"/>
              <a:ext cx="60" cy="61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7445" name="Rectangle 98"/>
            <p:cNvSpPr>
              <a:spLocks noChangeArrowheads="1"/>
            </p:cNvSpPr>
            <p:nvPr/>
          </p:nvSpPr>
          <p:spPr bwMode="auto">
            <a:xfrm>
              <a:off x="2925" y="3255"/>
              <a:ext cx="25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4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1994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4" name="Group 99"/>
          <p:cNvGrpSpPr>
            <a:grpSpLocks/>
          </p:cNvGrpSpPr>
          <p:nvPr/>
        </p:nvGrpSpPr>
        <p:grpSpPr bwMode="auto">
          <a:xfrm>
            <a:off x="4140200" y="4541838"/>
            <a:ext cx="530225" cy="215900"/>
            <a:chOff x="2608" y="2861"/>
            <a:chExt cx="334" cy="136"/>
          </a:xfrm>
        </p:grpSpPr>
        <p:sp>
          <p:nvSpPr>
            <p:cNvPr id="57442" name="Oval 100"/>
            <p:cNvSpPr>
              <a:spLocks noChangeArrowheads="1"/>
            </p:cNvSpPr>
            <p:nvPr/>
          </p:nvSpPr>
          <p:spPr bwMode="auto">
            <a:xfrm>
              <a:off x="2882" y="2887"/>
              <a:ext cx="60" cy="6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7443" name="Rectangle 101"/>
            <p:cNvSpPr>
              <a:spLocks noChangeArrowheads="1"/>
            </p:cNvSpPr>
            <p:nvPr/>
          </p:nvSpPr>
          <p:spPr bwMode="auto">
            <a:xfrm>
              <a:off x="2608" y="2861"/>
              <a:ext cx="25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4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1988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5" name="Group 102"/>
          <p:cNvGrpSpPr>
            <a:grpSpLocks/>
          </p:cNvGrpSpPr>
          <p:nvPr/>
        </p:nvGrpSpPr>
        <p:grpSpPr bwMode="auto">
          <a:xfrm>
            <a:off x="4392613" y="4716463"/>
            <a:ext cx="525462" cy="227012"/>
            <a:chOff x="2767" y="2971"/>
            <a:chExt cx="331" cy="143"/>
          </a:xfrm>
        </p:grpSpPr>
        <p:sp>
          <p:nvSpPr>
            <p:cNvPr id="57440" name="Oval 103"/>
            <p:cNvSpPr>
              <a:spLocks noChangeArrowheads="1"/>
            </p:cNvSpPr>
            <p:nvPr/>
          </p:nvSpPr>
          <p:spPr bwMode="auto">
            <a:xfrm>
              <a:off x="3038" y="2971"/>
              <a:ext cx="60" cy="6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7441" name="Rectangle 104"/>
            <p:cNvSpPr>
              <a:spLocks noChangeArrowheads="1"/>
            </p:cNvSpPr>
            <p:nvPr/>
          </p:nvSpPr>
          <p:spPr bwMode="auto">
            <a:xfrm>
              <a:off x="2767" y="2978"/>
              <a:ext cx="25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4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1987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6" name="Group 105"/>
          <p:cNvGrpSpPr>
            <a:grpSpLocks/>
          </p:cNvGrpSpPr>
          <p:nvPr/>
        </p:nvGrpSpPr>
        <p:grpSpPr bwMode="auto">
          <a:xfrm>
            <a:off x="4443413" y="4889500"/>
            <a:ext cx="396875" cy="284163"/>
            <a:chOff x="2799" y="3080"/>
            <a:chExt cx="250" cy="179"/>
          </a:xfrm>
        </p:grpSpPr>
        <p:sp>
          <p:nvSpPr>
            <p:cNvPr id="57438" name="Oval 106"/>
            <p:cNvSpPr>
              <a:spLocks noChangeArrowheads="1"/>
            </p:cNvSpPr>
            <p:nvPr/>
          </p:nvSpPr>
          <p:spPr bwMode="auto">
            <a:xfrm>
              <a:off x="2894" y="3199"/>
              <a:ext cx="60" cy="6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7439" name="Rectangle 107"/>
            <p:cNvSpPr>
              <a:spLocks noChangeArrowheads="1"/>
            </p:cNvSpPr>
            <p:nvPr/>
          </p:nvSpPr>
          <p:spPr bwMode="auto">
            <a:xfrm>
              <a:off x="2799" y="3080"/>
              <a:ext cx="25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4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1995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7" name="Group 108"/>
          <p:cNvGrpSpPr>
            <a:grpSpLocks/>
          </p:cNvGrpSpPr>
          <p:nvPr/>
        </p:nvGrpSpPr>
        <p:grpSpPr bwMode="auto">
          <a:xfrm>
            <a:off x="4256088" y="5173663"/>
            <a:ext cx="396875" cy="641350"/>
            <a:chOff x="2681" y="3259"/>
            <a:chExt cx="250" cy="404"/>
          </a:xfrm>
        </p:grpSpPr>
        <p:sp>
          <p:nvSpPr>
            <p:cNvPr id="57435" name="Line 109"/>
            <p:cNvSpPr>
              <a:spLocks noChangeShapeType="1"/>
            </p:cNvSpPr>
            <p:nvPr/>
          </p:nvSpPr>
          <p:spPr bwMode="auto">
            <a:xfrm flipH="1">
              <a:off x="2822" y="3296"/>
              <a:ext cx="48" cy="22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7436" name="Oval 110"/>
            <p:cNvSpPr>
              <a:spLocks noChangeArrowheads="1"/>
            </p:cNvSpPr>
            <p:nvPr/>
          </p:nvSpPr>
          <p:spPr bwMode="auto">
            <a:xfrm>
              <a:off x="2834" y="3259"/>
              <a:ext cx="60" cy="61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7437" name="Rectangle 111"/>
            <p:cNvSpPr>
              <a:spLocks noChangeArrowheads="1"/>
            </p:cNvSpPr>
            <p:nvPr/>
          </p:nvSpPr>
          <p:spPr bwMode="auto">
            <a:xfrm>
              <a:off x="2681" y="3527"/>
              <a:ext cx="25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4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1996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8" name="Group 112"/>
          <p:cNvGrpSpPr>
            <a:grpSpLocks/>
          </p:cNvGrpSpPr>
          <p:nvPr/>
        </p:nvGrpSpPr>
        <p:grpSpPr bwMode="auto">
          <a:xfrm>
            <a:off x="4632325" y="5403850"/>
            <a:ext cx="466725" cy="261938"/>
            <a:chOff x="2918" y="3404"/>
            <a:chExt cx="294" cy="165"/>
          </a:xfrm>
        </p:grpSpPr>
        <p:sp>
          <p:nvSpPr>
            <p:cNvPr id="57433" name="Oval 113"/>
            <p:cNvSpPr>
              <a:spLocks noChangeArrowheads="1"/>
            </p:cNvSpPr>
            <p:nvPr/>
          </p:nvSpPr>
          <p:spPr bwMode="auto">
            <a:xfrm>
              <a:off x="2918" y="3404"/>
              <a:ext cx="60" cy="6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7434" name="Rectangle 114"/>
            <p:cNvSpPr>
              <a:spLocks noChangeArrowheads="1"/>
            </p:cNvSpPr>
            <p:nvPr/>
          </p:nvSpPr>
          <p:spPr bwMode="auto">
            <a:xfrm>
              <a:off x="2962" y="3433"/>
              <a:ext cx="25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4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2002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9" name="Group 115"/>
          <p:cNvGrpSpPr>
            <a:grpSpLocks/>
          </p:cNvGrpSpPr>
          <p:nvPr/>
        </p:nvGrpSpPr>
        <p:grpSpPr bwMode="auto">
          <a:xfrm>
            <a:off x="3779838" y="5441950"/>
            <a:ext cx="434975" cy="301625"/>
            <a:chOff x="2381" y="3428"/>
            <a:chExt cx="274" cy="190"/>
          </a:xfrm>
        </p:grpSpPr>
        <p:sp>
          <p:nvSpPr>
            <p:cNvPr id="57431" name="Oval 116"/>
            <p:cNvSpPr>
              <a:spLocks noChangeArrowheads="1"/>
            </p:cNvSpPr>
            <p:nvPr/>
          </p:nvSpPr>
          <p:spPr bwMode="auto">
            <a:xfrm>
              <a:off x="2595" y="3428"/>
              <a:ext cx="60" cy="6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7432" name="Rectangle 117"/>
            <p:cNvSpPr>
              <a:spLocks noChangeArrowheads="1"/>
            </p:cNvSpPr>
            <p:nvPr/>
          </p:nvSpPr>
          <p:spPr bwMode="auto">
            <a:xfrm>
              <a:off x="2381" y="3482"/>
              <a:ext cx="25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4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1998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20" name="Group 118"/>
          <p:cNvGrpSpPr>
            <a:grpSpLocks/>
          </p:cNvGrpSpPr>
          <p:nvPr/>
        </p:nvGrpSpPr>
        <p:grpSpPr bwMode="auto">
          <a:xfrm>
            <a:off x="3541713" y="5353050"/>
            <a:ext cx="539750" cy="215900"/>
            <a:chOff x="2231" y="3372"/>
            <a:chExt cx="340" cy="136"/>
          </a:xfrm>
        </p:grpSpPr>
        <p:sp>
          <p:nvSpPr>
            <p:cNvPr id="57429" name="Oval 119"/>
            <p:cNvSpPr>
              <a:spLocks noChangeArrowheads="1"/>
            </p:cNvSpPr>
            <p:nvPr/>
          </p:nvSpPr>
          <p:spPr bwMode="auto">
            <a:xfrm>
              <a:off x="2511" y="3380"/>
              <a:ext cx="60" cy="6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7430" name="Rectangle 120"/>
            <p:cNvSpPr>
              <a:spLocks noChangeArrowheads="1"/>
            </p:cNvSpPr>
            <p:nvPr/>
          </p:nvSpPr>
          <p:spPr bwMode="auto">
            <a:xfrm>
              <a:off x="2231" y="3372"/>
              <a:ext cx="25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4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1999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21" name="Group 121"/>
          <p:cNvGrpSpPr>
            <a:grpSpLocks/>
          </p:cNvGrpSpPr>
          <p:nvPr/>
        </p:nvGrpSpPr>
        <p:grpSpPr bwMode="auto">
          <a:xfrm>
            <a:off x="3457575" y="4960938"/>
            <a:ext cx="547688" cy="215900"/>
            <a:chOff x="2178" y="3125"/>
            <a:chExt cx="345" cy="136"/>
          </a:xfrm>
        </p:grpSpPr>
        <p:sp>
          <p:nvSpPr>
            <p:cNvPr id="57427" name="Oval 122"/>
            <p:cNvSpPr>
              <a:spLocks noChangeArrowheads="1"/>
            </p:cNvSpPr>
            <p:nvPr/>
          </p:nvSpPr>
          <p:spPr bwMode="auto">
            <a:xfrm>
              <a:off x="2463" y="3151"/>
              <a:ext cx="60" cy="6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7428" name="Rectangle 123"/>
            <p:cNvSpPr>
              <a:spLocks noChangeArrowheads="1"/>
            </p:cNvSpPr>
            <p:nvPr/>
          </p:nvSpPr>
          <p:spPr bwMode="auto">
            <a:xfrm>
              <a:off x="2178" y="3125"/>
              <a:ext cx="25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4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2000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22" name="Group 124"/>
          <p:cNvGrpSpPr>
            <a:grpSpLocks/>
          </p:cNvGrpSpPr>
          <p:nvPr/>
        </p:nvGrpSpPr>
        <p:grpSpPr bwMode="auto">
          <a:xfrm>
            <a:off x="3921125" y="4773613"/>
            <a:ext cx="406400" cy="361950"/>
            <a:chOff x="2470" y="3007"/>
            <a:chExt cx="256" cy="228"/>
          </a:xfrm>
        </p:grpSpPr>
        <p:sp>
          <p:nvSpPr>
            <p:cNvPr id="57424" name="Oval 125"/>
            <p:cNvSpPr>
              <a:spLocks noChangeArrowheads="1"/>
            </p:cNvSpPr>
            <p:nvPr/>
          </p:nvSpPr>
          <p:spPr bwMode="auto">
            <a:xfrm>
              <a:off x="2666" y="3175"/>
              <a:ext cx="60" cy="6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7425" name="Line 126"/>
            <p:cNvSpPr>
              <a:spLocks noChangeShapeType="1"/>
            </p:cNvSpPr>
            <p:nvPr/>
          </p:nvSpPr>
          <p:spPr bwMode="auto">
            <a:xfrm>
              <a:off x="2607" y="3127"/>
              <a:ext cx="95" cy="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7426" name="Rectangle 127"/>
            <p:cNvSpPr>
              <a:spLocks noChangeArrowheads="1"/>
            </p:cNvSpPr>
            <p:nvPr/>
          </p:nvSpPr>
          <p:spPr bwMode="auto">
            <a:xfrm>
              <a:off x="2470" y="3007"/>
              <a:ext cx="25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4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2001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23" name="Group 128"/>
          <p:cNvGrpSpPr>
            <a:grpSpLocks/>
          </p:cNvGrpSpPr>
          <p:nvPr/>
        </p:nvGrpSpPr>
        <p:grpSpPr bwMode="auto">
          <a:xfrm>
            <a:off x="3998913" y="4335463"/>
            <a:ext cx="557212" cy="215900"/>
            <a:chOff x="2519" y="2731"/>
            <a:chExt cx="351" cy="136"/>
          </a:xfrm>
        </p:grpSpPr>
        <p:sp>
          <p:nvSpPr>
            <p:cNvPr id="57422" name="Oval 129"/>
            <p:cNvSpPr>
              <a:spLocks noChangeArrowheads="1"/>
            </p:cNvSpPr>
            <p:nvPr/>
          </p:nvSpPr>
          <p:spPr bwMode="auto">
            <a:xfrm>
              <a:off x="2810" y="2778"/>
              <a:ext cx="60" cy="6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7423" name="Rectangle 130"/>
            <p:cNvSpPr>
              <a:spLocks noChangeArrowheads="1"/>
            </p:cNvSpPr>
            <p:nvPr/>
          </p:nvSpPr>
          <p:spPr bwMode="auto">
            <a:xfrm>
              <a:off x="2519" y="2731"/>
              <a:ext cx="25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4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1989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24" name="Group 131"/>
          <p:cNvGrpSpPr>
            <a:grpSpLocks/>
          </p:cNvGrpSpPr>
          <p:nvPr/>
        </p:nvGrpSpPr>
        <p:grpSpPr bwMode="auto">
          <a:xfrm>
            <a:off x="4346575" y="4135438"/>
            <a:ext cx="396875" cy="331787"/>
            <a:chOff x="2738" y="2605"/>
            <a:chExt cx="250" cy="209"/>
          </a:xfrm>
        </p:grpSpPr>
        <p:sp>
          <p:nvSpPr>
            <p:cNvPr id="57420" name="Oval 132"/>
            <p:cNvSpPr>
              <a:spLocks noChangeArrowheads="1"/>
            </p:cNvSpPr>
            <p:nvPr/>
          </p:nvSpPr>
          <p:spPr bwMode="auto">
            <a:xfrm>
              <a:off x="2894" y="2754"/>
              <a:ext cx="60" cy="6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7421" name="Rectangle 133"/>
            <p:cNvSpPr>
              <a:spLocks noChangeArrowheads="1"/>
            </p:cNvSpPr>
            <p:nvPr/>
          </p:nvSpPr>
          <p:spPr bwMode="auto">
            <a:xfrm>
              <a:off x="2738" y="2605"/>
              <a:ext cx="25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4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1990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25" name="Group 134"/>
          <p:cNvGrpSpPr>
            <a:grpSpLocks/>
          </p:cNvGrpSpPr>
          <p:nvPr/>
        </p:nvGrpSpPr>
        <p:grpSpPr bwMode="auto">
          <a:xfrm>
            <a:off x="3870325" y="5146675"/>
            <a:ext cx="514350" cy="215900"/>
            <a:chOff x="2438" y="3242"/>
            <a:chExt cx="324" cy="136"/>
          </a:xfrm>
        </p:grpSpPr>
        <p:sp>
          <p:nvSpPr>
            <p:cNvPr id="57418" name="Oval 135"/>
            <p:cNvSpPr>
              <a:spLocks noChangeArrowheads="1"/>
            </p:cNvSpPr>
            <p:nvPr/>
          </p:nvSpPr>
          <p:spPr bwMode="auto">
            <a:xfrm>
              <a:off x="2702" y="3259"/>
              <a:ext cx="60" cy="61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7419" name="Rectangle 136"/>
            <p:cNvSpPr>
              <a:spLocks noChangeArrowheads="1"/>
            </p:cNvSpPr>
            <p:nvPr/>
          </p:nvSpPr>
          <p:spPr bwMode="auto">
            <a:xfrm>
              <a:off x="2438" y="3242"/>
              <a:ext cx="25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4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1997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365919"/>
            <a:ext cx="8534400" cy="7588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Árin frá 1990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4"/>
            <a:ext cx="8504238" cy="5070177"/>
          </a:xfrm>
        </p:spPr>
        <p:txBody>
          <a:bodyPr/>
          <a:lstStyle/>
          <a:p>
            <a:pPr eaLnBrk="1" hangingPunct="1">
              <a:spcBef>
                <a:spcPts val="300"/>
              </a:spcBef>
              <a:buClr>
                <a:srgbClr val="C00000"/>
              </a:buClr>
              <a:buSzPct val="100000"/>
            </a:pP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Sveiflur í verðbólgu og atvinnuleysi hafa verið tiltölulega litlar undangengin ár þar eð seðlabankinn bandaríski hefur haft hemil á þeim með sínum aðferðum, einkum vöxtum</a:t>
            </a:r>
          </a:p>
          <a:p>
            <a:pPr eaLnBrk="1" hangingPunct="1">
              <a:spcBef>
                <a:spcPts val="300"/>
              </a:spcBef>
              <a:buClr>
                <a:srgbClr val="C00000"/>
              </a:buClr>
              <a:buSzPct val="100000"/>
            </a:pP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Verðbólga um heiminn hefur farið minnkandi þar eð menn hafa m.a. gert sér grein fyrir skaðlegum áhrifum hennar á hagvöxt til langs tíma litið</a:t>
            </a:r>
          </a:p>
          <a:p>
            <a:pPr eaLnBrk="1" hangingPunct="1">
              <a:spcBef>
                <a:spcPts val="300"/>
              </a:spcBef>
              <a:buClr>
                <a:srgbClr val="C00000"/>
              </a:buClr>
              <a:buSzPct val="100000"/>
            </a:pP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Hagstjórn hefur tekið framförum um allan heim síðan 1990</a:t>
            </a:r>
          </a:p>
          <a:p>
            <a:pPr lvl="1" eaLnBrk="1" hangingPunct="1">
              <a:spcBef>
                <a:spcPts val="300"/>
              </a:spcBef>
              <a:buClr>
                <a:srgbClr val="FFC000"/>
              </a:buClr>
            </a:pPr>
            <a:r>
              <a:rPr lang="is-IS" sz="2400" dirty="0">
                <a:latin typeface="Cambria" panose="02040503050406030204" pitchFamily="18" charset="0"/>
                <a:ea typeface="Cambria" panose="02040503050406030204" pitchFamily="18" charset="0"/>
              </a:rPr>
              <a:t>Einnig hér heima – þrátt fyrir hrun og aðra vitleysu</a:t>
            </a:r>
          </a:p>
          <a:p>
            <a:pPr lvl="1" eaLnBrk="1" hangingPunct="1">
              <a:spcBef>
                <a:spcPts val="300"/>
              </a:spcBef>
              <a:buClr>
                <a:srgbClr val="FFC000"/>
              </a:buClr>
            </a:pPr>
            <a:r>
              <a:rPr lang="is-IS" sz="2400" dirty="0">
                <a:latin typeface="Cambria" panose="02040503050406030204" pitchFamily="18" charset="0"/>
                <a:ea typeface="Cambria" panose="02040503050406030204" pitchFamily="18" charset="0"/>
              </a:rPr>
              <a:t>Nýtt bakslag í Bandaríkjunum eftir 2016 (tollar o.fl.)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 bldLvl="2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365919"/>
            <a:ext cx="8534400" cy="7588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Árin frá 1990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Char char=""/>
              <a:defRPr/>
            </a:pPr>
            <a:r>
              <a:rPr lang="is-IS" sz="3000" dirty="0">
                <a:latin typeface="Cambria" panose="02040503050406030204" pitchFamily="18" charset="0"/>
                <a:ea typeface="Cambria" panose="02040503050406030204" pitchFamily="18" charset="0"/>
              </a:rPr>
              <a:t>Hér voru mikil umsvif fram að covid19-faraldrinum, en tiltölulega lítil verðbólga miðað við fyrri tíð, en hún fer þó vaxandi</a:t>
            </a:r>
          </a:p>
          <a:p>
            <a:pPr marL="548958" lvl="1" indent="-27432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Char char=""/>
              <a:defRPr/>
            </a:pPr>
            <a:r>
              <a:rPr lang="is-IS" sz="2500" dirty="0">
                <a:latin typeface="Cambria" panose="02040503050406030204" pitchFamily="18" charset="0"/>
                <a:ea typeface="Cambria" panose="02040503050406030204" pitchFamily="18" charset="0"/>
              </a:rPr>
              <a:t>Gengi krónunnar hefur fallið um 17% frá áramótum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Char char=""/>
              <a:defRPr/>
            </a:pPr>
            <a:r>
              <a:rPr lang="is-IS" sz="3000" dirty="0">
                <a:latin typeface="Cambria" panose="02040503050406030204" pitchFamily="18" charset="0"/>
                <a:ea typeface="Cambria" panose="02040503050406030204" pitchFamily="18" charset="0"/>
              </a:rPr>
              <a:t>Hvers vegna minni verðbólga?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Char char=""/>
              <a:defRPr/>
            </a:pPr>
            <a:r>
              <a:rPr lang="is-IS" sz="3000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Innflutningur vinnuafls</a:t>
            </a:r>
            <a:r>
              <a:rPr lang="is-IS" sz="3000" dirty="0">
                <a:latin typeface="Cambria" panose="02040503050406030204" pitchFamily="18" charset="0"/>
                <a:ea typeface="Cambria" panose="02040503050406030204" pitchFamily="18" charset="0"/>
              </a:rPr>
              <a:t> hefur aukizt til muna</a:t>
            </a:r>
          </a:p>
          <a:p>
            <a:pPr marL="548958" lvl="1" indent="-27432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Char char=""/>
              <a:defRPr/>
            </a:pPr>
            <a:r>
              <a:rPr lang="is-IS" sz="2500" dirty="0">
                <a:latin typeface="Cambria" panose="02040503050406030204" pitchFamily="18" charset="0"/>
                <a:ea typeface="Cambria" panose="02040503050406030204" pitchFamily="18" charset="0"/>
              </a:rPr>
              <a:t>Hann tryggir meiri sveigjanleika á vinnumarkaði ...</a:t>
            </a:r>
          </a:p>
          <a:p>
            <a:pPr marL="548958" lvl="1" indent="-27432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Char char=""/>
              <a:defRPr/>
            </a:pPr>
            <a:r>
              <a:rPr lang="is-IS" sz="2500" dirty="0">
                <a:latin typeface="Cambria" panose="02040503050406030204" pitchFamily="18" charset="0"/>
                <a:ea typeface="Cambria" panose="02040503050406030204" pitchFamily="18" charset="0"/>
              </a:rPr>
              <a:t>... og hliðrar Phillips-kúrfunnni til vinstri og heldur þannig aftur af verðbólgu</a:t>
            </a:r>
          </a:p>
          <a:p>
            <a:pPr marL="548958" lvl="1" indent="-27432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Char char=""/>
              <a:defRPr/>
            </a:pPr>
            <a:r>
              <a:rPr lang="is-IS" sz="2500" dirty="0">
                <a:latin typeface="Cambria" panose="02040503050406030204" pitchFamily="18" charset="0"/>
                <a:ea typeface="Cambria" panose="02040503050406030204" pitchFamily="18" charset="0"/>
              </a:rPr>
              <a:t>Góðar fréttir! – svo langt sem þær ná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 bldLvl="2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365919"/>
            <a:ext cx="8534400" cy="7588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Horfur næstu ára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79512" y="1527174"/>
            <a:ext cx="8784976" cy="5142185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spcBef>
                <a:spcPts val="3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Char char=""/>
              <a:defRPr/>
            </a:pPr>
            <a:r>
              <a:rPr lang="is-IS" sz="3000" dirty="0">
                <a:latin typeface="Cambria" panose="02040503050406030204" pitchFamily="18" charset="0"/>
                <a:ea typeface="Cambria" panose="02040503050406030204" pitchFamily="18" charset="0"/>
              </a:rPr>
              <a:t>Minnkandi umsvif í efnahagslífinu, blikur á lofti</a:t>
            </a:r>
          </a:p>
          <a:p>
            <a:pPr marL="548958" lvl="1" indent="-274320" eaLnBrk="1" fontAlgn="auto" hangingPunct="1">
              <a:spcBef>
                <a:spcPts val="3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Char char=""/>
              <a:defRPr/>
            </a:pPr>
            <a:r>
              <a:rPr lang="is-IS" sz="2500" dirty="0">
                <a:latin typeface="Cambria" panose="02040503050406030204" pitchFamily="18" charset="0"/>
                <a:ea typeface="Cambria" panose="02040503050406030204" pitchFamily="18" charset="0"/>
              </a:rPr>
              <a:t>Spurðum í fyrra: </a:t>
            </a:r>
          </a:p>
          <a:p>
            <a:pPr marL="823595" lvl="2" indent="-274320" eaLnBrk="1" fontAlgn="auto" hangingPunct="1">
              <a:spcBef>
                <a:spcPts val="3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Char char=""/>
              <a:defRPr/>
            </a:pPr>
            <a:r>
              <a:rPr lang="is-IS" sz="2300" dirty="0">
                <a:latin typeface="Cambria" panose="02040503050406030204" pitchFamily="18" charset="0"/>
                <a:ea typeface="Cambria" panose="02040503050406030204" pitchFamily="18" charset="0"/>
              </a:rPr>
              <a:t>Mun ferðamönnum fækka? Hratt eða hægt? </a:t>
            </a:r>
          </a:p>
          <a:p>
            <a:pPr marL="823595" lvl="2" indent="-274320" eaLnBrk="1" fontAlgn="auto" hangingPunct="1">
              <a:spcBef>
                <a:spcPts val="3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Char char=""/>
              <a:defRPr/>
            </a:pPr>
            <a:r>
              <a:rPr lang="is-IS" sz="2300" dirty="0">
                <a:latin typeface="Cambria" panose="02040503050406030204" pitchFamily="18" charset="0"/>
                <a:ea typeface="Cambria" panose="02040503050406030204" pitchFamily="18" charset="0"/>
              </a:rPr>
              <a:t>Mun gengi krónunnar falla meira en orðið er?</a:t>
            </a:r>
          </a:p>
          <a:p>
            <a:pPr marL="823595" lvl="2" indent="-274320" eaLnBrk="1" fontAlgn="auto" hangingPunct="1">
              <a:spcBef>
                <a:spcPts val="3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Char char=""/>
              <a:defRPr/>
            </a:pPr>
            <a:r>
              <a:rPr lang="is-IS" sz="2300" dirty="0">
                <a:latin typeface="Cambria" panose="02040503050406030204" pitchFamily="18" charset="0"/>
                <a:ea typeface="Cambria" panose="02040503050406030204" pitchFamily="18" charset="0"/>
              </a:rPr>
              <a:t>Faraldurinn hefur svarað báðum spurningum</a:t>
            </a:r>
          </a:p>
          <a:p>
            <a:pPr marL="548958" lvl="1" indent="-274320" eaLnBrk="1" fontAlgn="auto" hangingPunct="1">
              <a:spcBef>
                <a:spcPts val="3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Char char=""/>
              <a:defRPr/>
            </a:pPr>
            <a:r>
              <a:rPr lang="is-IS" sz="2500" dirty="0">
                <a:latin typeface="Cambria" panose="02040503050406030204" pitchFamily="18" charset="0"/>
                <a:ea typeface="Cambria" panose="02040503050406030204" pitchFamily="18" charset="0"/>
              </a:rPr>
              <a:t>Munu kjarasamningar leiða til aukinnar verðbólgu eða atvinnuleysis?</a:t>
            </a:r>
          </a:p>
          <a:p>
            <a:pPr marL="823595" lvl="2" indent="-274320" eaLnBrk="1" fontAlgn="auto" hangingPunct="1">
              <a:spcBef>
                <a:spcPts val="3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Char char=""/>
              <a:defRPr/>
            </a:pPr>
            <a:r>
              <a:rPr lang="is-IS" sz="2300" dirty="0">
                <a:latin typeface="Cambria" panose="02040503050406030204" pitchFamily="18" charset="0"/>
                <a:ea typeface="Cambria" panose="02040503050406030204" pitchFamily="18" charset="0"/>
              </a:rPr>
              <a:t>Tekjuskiptingin skiptir máli: Launakapphlaup</a:t>
            </a:r>
          </a:p>
          <a:p>
            <a:pPr marL="823595" lvl="2" indent="-274320" eaLnBrk="1" fontAlgn="auto" hangingPunct="1">
              <a:spcBef>
                <a:spcPts val="3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Char char=""/>
              <a:defRPr/>
            </a:pPr>
            <a:r>
              <a:rPr lang="is-IS" sz="2300" dirty="0">
                <a:latin typeface="Cambria" panose="02040503050406030204" pitchFamily="18" charset="0"/>
                <a:ea typeface="Cambria" panose="02040503050406030204" pitchFamily="18" charset="0"/>
              </a:rPr>
              <a:t>Launþegar heimta sömu hækkun og forstjórar hafa fengið og keppa innbyrðis</a:t>
            </a:r>
          </a:p>
          <a:p>
            <a:pPr marL="274320" indent="-274320" eaLnBrk="1" fontAlgn="auto" hangingPunct="1">
              <a:spcBef>
                <a:spcPts val="3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Char char=""/>
              <a:defRPr/>
            </a:pPr>
            <a:r>
              <a:rPr lang="is-IS" sz="3000" dirty="0">
                <a:latin typeface="Cambria" panose="02040503050406030204" pitchFamily="18" charset="0"/>
                <a:ea typeface="Cambria" panose="02040503050406030204" pitchFamily="18" charset="0"/>
              </a:rPr>
              <a:t>Innflutningur vinnuafls getur snúizt við</a:t>
            </a:r>
          </a:p>
          <a:p>
            <a:pPr marL="548958" lvl="1" indent="-274320" eaLnBrk="1" fontAlgn="auto" hangingPunct="1">
              <a:spcBef>
                <a:spcPts val="3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Char char=""/>
              <a:defRPr/>
            </a:pPr>
            <a:r>
              <a:rPr lang="is-IS" sz="2500" dirty="0">
                <a:latin typeface="Cambria" panose="02040503050406030204" pitchFamily="18" charset="0"/>
                <a:ea typeface="Cambria" panose="02040503050406030204" pitchFamily="18" charset="0"/>
              </a:rPr>
              <a:t>Atvinnuleysi eykst þá minna en ella</a:t>
            </a:r>
          </a:p>
        </p:txBody>
      </p:sp>
    </p:spTree>
    <p:extLst>
      <p:ext uri="{BB962C8B-B14F-4D97-AF65-F5344CB8AC3E}">
        <p14:creationId xmlns:p14="http://schemas.microsoft.com/office/powerpoint/2010/main" val="4104634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7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 bldLvl="2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365919"/>
            <a:ext cx="8534400" cy="758825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Yfirlit</a:t>
            </a:r>
            <a:endParaRPr lang="is-I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nard MT Condensed" panose="02050806060905020404" pitchFamily="18" charset="0"/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484784"/>
            <a:ext cx="8504238" cy="4572000"/>
          </a:xfrm>
        </p:spPr>
        <p:txBody>
          <a:bodyPr/>
          <a:lstStyle/>
          <a:p>
            <a:pPr marL="514350" indent="-514350" eaLnBrk="1" hangingPunct="1">
              <a:buClr>
                <a:srgbClr val="C00000"/>
              </a:buClr>
              <a:buSzPct val="100000"/>
            </a:pP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Phillips-kúrfan lýsir neikvæðu sambandi milli atvinnuleysis og verðbólgu til skamms tíma </a:t>
            </a:r>
          </a:p>
          <a:p>
            <a:pPr marL="514350" indent="-514350" eaLnBrk="1" hangingPunct="1">
              <a:buClr>
                <a:srgbClr val="C00000"/>
              </a:buClr>
              <a:buSzPct val="100000"/>
            </a:pP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Með því að þenja heildareftirspurn geta stjórnvöld fært hagkerfið upp eftir Phillips-kúrfunni að meiri verðbólgu og minna atvinnuleysi</a:t>
            </a:r>
          </a:p>
          <a:p>
            <a:pPr marL="514350" indent="-514350" eaLnBrk="1" hangingPunct="1">
              <a:buClr>
                <a:srgbClr val="C00000"/>
              </a:buClr>
              <a:buSzPct val="100000"/>
            </a:pP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Með því að draga úr heildareftirspurn geta stjórnvöld fært hagkerfið niður eftir Phillips-kúrfunni að minni verðbólgu og meira atvinnuleysi</a:t>
            </a:r>
          </a:p>
        </p:txBody>
      </p:sp>
      <p:sp>
        <p:nvSpPr>
          <p:cNvPr id="60420" name="Line 4"/>
          <p:cNvSpPr>
            <a:spLocks noChangeShapeType="1"/>
          </p:cNvSpPr>
          <p:nvPr/>
        </p:nvSpPr>
        <p:spPr bwMode="auto">
          <a:xfrm>
            <a:off x="473075" y="1108075"/>
            <a:ext cx="8293100" cy="0"/>
          </a:xfrm>
          <a:prstGeom prst="line">
            <a:avLst/>
          </a:prstGeom>
          <a:noFill/>
          <a:ln w="12700">
            <a:solidFill>
              <a:srgbClr val="FFFFCC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 bldLvl="2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narrow aqua button bckgrd"/>
          <p:cNvPicPr>
            <a:picLocks noChangeAspect="1" noChangeArrowheads="1"/>
          </p:cNvPicPr>
          <p:nvPr/>
        </p:nvPicPr>
        <p:blipFill>
          <a:blip r:embed="rId3" cstate="print"/>
          <a:srcRect r="168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7763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50800"/>
            <a:ext cx="8354888" cy="685800"/>
          </a:xfrm>
        </p:spPr>
        <p:txBody>
          <a:bodyPr>
            <a:no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is-I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Aðlögun hagstjórnar að framboðsskellum</a:t>
            </a:r>
          </a:p>
        </p:txBody>
      </p:sp>
      <p:sp>
        <p:nvSpPr>
          <p:cNvPr id="23556" name="Rectangle 5"/>
          <p:cNvSpPr>
            <a:spLocks noChangeArrowheads="1"/>
          </p:cNvSpPr>
          <p:nvPr/>
        </p:nvSpPr>
        <p:spPr bwMode="auto">
          <a:xfrm>
            <a:off x="1976438" y="2003425"/>
            <a:ext cx="6191250" cy="3929063"/>
          </a:xfrm>
          <a:prstGeom prst="rect">
            <a:avLst/>
          </a:prstGeom>
          <a:solidFill>
            <a:srgbClr val="F3F6F9"/>
          </a:solidFill>
          <a:ln w="195263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3557" name="Rectangle 6"/>
          <p:cNvSpPr>
            <a:spLocks noChangeArrowheads="1"/>
          </p:cNvSpPr>
          <p:nvPr/>
        </p:nvSpPr>
        <p:spPr bwMode="auto">
          <a:xfrm>
            <a:off x="1976438" y="2003425"/>
            <a:ext cx="6191250" cy="3929063"/>
          </a:xfrm>
          <a:prstGeom prst="rect">
            <a:avLst/>
          </a:prstGeom>
          <a:solidFill>
            <a:srgbClr val="F2F4F8"/>
          </a:solidFill>
          <a:ln w="176213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3558" name="Rectangle 7"/>
          <p:cNvSpPr>
            <a:spLocks noChangeArrowheads="1"/>
          </p:cNvSpPr>
          <p:nvPr/>
        </p:nvSpPr>
        <p:spPr bwMode="auto">
          <a:xfrm>
            <a:off x="1976438" y="2003425"/>
            <a:ext cx="6191250" cy="3929063"/>
          </a:xfrm>
          <a:prstGeom prst="rect">
            <a:avLst/>
          </a:prstGeom>
          <a:solidFill>
            <a:srgbClr val="F1F4F7"/>
          </a:solidFill>
          <a:ln w="158750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3559" name="Rectangle 8"/>
          <p:cNvSpPr>
            <a:spLocks noChangeArrowheads="1"/>
          </p:cNvSpPr>
          <p:nvPr/>
        </p:nvSpPr>
        <p:spPr bwMode="auto">
          <a:xfrm>
            <a:off x="1976438" y="2003425"/>
            <a:ext cx="6191250" cy="3929063"/>
          </a:xfrm>
          <a:prstGeom prst="rect">
            <a:avLst/>
          </a:prstGeom>
          <a:solidFill>
            <a:srgbClr val="F0F2F5"/>
          </a:solidFill>
          <a:ln w="141288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3560" name="Rectangle 9"/>
          <p:cNvSpPr>
            <a:spLocks noChangeArrowheads="1"/>
          </p:cNvSpPr>
          <p:nvPr/>
        </p:nvSpPr>
        <p:spPr bwMode="auto">
          <a:xfrm>
            <a:off x="1976438" y="2003425"/>
            <a:ext cx="6191250" cy="3929063"/>
          </a:xfrm>
          <a:prstGeom prst="rect">
            <a:avLst/>
          </a:prstGeom>
          <a:solidFill>
            <a:srgbClr val="EEF1F4"/>
          </a:solidFill>
          <a:ln w="123825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3561" name="Rectangle 10"/>
          <p:cNvSpPr>
            <a:spLocks noChangeArrowheads="1"/>
          </p:cNvSpPr>
          <p:nvPr/>
        </p:nvSpPr>
        <p:spPr bwMode="auto">
          <a:xfrm>
            <a:off x="1976438" y="2003425"/>
            <a:ext cx="6191250" cy="3929063"/>
          </a:xfrm>
          <a:prstGeom prst="rect">
            <a:avLst/>
          </a:prstGeom>
          <a:solidFill>
            <a:srgbClr val="EDEFF3"/>
          </a:solidFill>
          <a:ln w="106363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3562" name="Rectangle 11"/>
          <p:cNvSpPr>
            <a:spLocks noChangeArrowheads="1"/>
          </p:cNvSpPr>
          <p:nvPr/>
        </p:nvSpPr>
        <p:spPr bwMode="auto">
          <a:xfrm>
            <a:off x="1976438" y="2003425"/>
            <a:ext cx="6191250" cy="3929063"/>
          </a:xfrm>
          <a:prstGeom prst="rect">
            <a:avLst/>
          </a:prstGeom>
          <a:solidFill>
            <a:srgbClr val="EBEEF2"/>
          </a:solidFill>
          <a:ln w="88900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3563" name="Rectangle 12"/>
          <p:cNvSpPr>
            <a:spLocks noChangeArrowheads="1"/>
          </p:cNvSpPr>
          <p:nvPr/>
        </p:nvSpPr>
        <p:spPr bwMode="auto">
          <a:xfrm>
            <a:off x="1976438" y="2003425"/>
            <a:ext cx="6191250" cy="3929063"/>
          </a:xfrm>
          <a:prstGeom prst="rect">
            <a:avLst/>
          </a:prstGeom>
          <a:solidFill>
            <a:srgbClr val="EAECF1"/>
          </a:solidFill>
          <a:ln w="71438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3564" name="Rectangle 13"/>
          <p:cNvSpPr>
            <a:spLocks noChangeArrowheads="1"/>
          </p:cNvSpPr>
          <p:nvPr/>
        </p:nvSpPr>
        <p:spPr bwMode="auto">
          <a:xfrm>
            <a:off x="1976438" y="2003425"/>
            <a:ext cx="6191250" cy="3929063"/>
          </a:xfrm>
          <a:prstGeom prst="rect">
            <a:avLst/>
          </a:prstGeom>
          <a:solidFill>
            <a:srgbClr val="E9EBF0"/>
          </a:solidFill>
          <a:ln w="52388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3565" name="Rectangle 14"/>
          <p:cNvSpPr>
            <a:spLocks noChangeArrowheads="1"/>
          </p:cNvSpPr>
          <p:nvPr/>
        </p:nvSpPr>
        <p:spPr bwMode="auto">
          <a:xfrm>
            <a:off x="1976438" y="2003425"/>
            <a:ext cx="6191250" cy="3929063"/>
          </a:xfrm>
          <a:prstGeom prst="rect">
            <a:avLst/>
          </a:prstGeom>
          <a:solidFill>
            <a:srgbClr val="E7EAEF"/>
          </a:solidFill>
          <a:ln w="34925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3566" name="Rectangle 15"/>
          <p:cNvSpPr>
            <a:spLocks noChangeArrowheads="1"/>
          </p:cNvSpPr>
          <p:nvPr/>
        </p:nvSpPr>
        <p:spPr bwMode="auto">
          <a:xfrm>
            <a:off x="1976438" y="2003425"/>
            <a:ext cx="6191250" cy="3929063"/>
          </a:xfrm>
          <a:prstGeom prst="rect">
            <a:avLst/>
          </a:prstGeom>
          <a:solidFill>
            <a:srgbClr val="E6E9EF"/>
          </a:solidFill>
          <a:ln w="17463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3567" name="Rectangle 16"/>
          <p:cNvSpPr>
            <a:spLocks noChangeArrowheads="1"/>
          </p:cNvSpPr>
          <p:nvPr/>
        </p:nvSpPr>
        <p:spPr bwMode="auto">
          <a:xfrm>
            <a:off x="1835150" y="1754188"/>
            <a:ext cx="6261100" cy="41068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3568" name="Line 17"/>
          <p:cNvSpPr>
            <a:spLocks noChangeShapeType="1"/>
          </p:cNvSpPr>
          <p:nvPr/>
        </p:nvSpPr>
        <p:spPr bwMode="auto">
          <a:xfrm>
            <a:off x="4418013" y="2357438"/>
            <a:ext cx="1587" cy="3503612"/>
          </a:xfrm>
          <a:prstGeom prst="line">
            <a:avLst/>
          </a:prstGeom>
          <a:noFill/>
          <a:ln w="52388">
            <a:solidFill>
              <a:srgbClr val="0094AC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3569" name="Line 18"/>
          <p:cNvSpPr>
            <a:spLocks noChangeShapeType="1"/>
          </p:cNvSpPr>
          <p:nvPr/>
        </p:nvSpPr>
        <p:spPr bwMode="auto">
          <a:xfrm flipH="1" flipV="1">
            <a:off x="2595563" y="3011488"/>
            <a:ext cx="3113087" cy="2619375"/>
          </a:xfrm>
          <a:prstGeom prst="line">
            <a:avLst/>
          </a:prstGeom>
          <a:noFill/>
          <a:ln w="52388">
            <a:solidFill>
              <a:srgbClr val="003F95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3570" name="Line 19"/>
          <p:cNvSpPr>
            <a:spLocks noChangeShapeType="1"/>
          </p:cNvSpPr>
          <p:nvPr/>
        </p:nvSpPr>
        <p:spPr bwMode="auto">
          <a:xfrm>
            <a:off x="4418013" y="6321425"/>
            <a:ext cx="1587" cy="1588"/>
          </a:xfrm>
          <a:prstGeom prst="line">
            <a:avLst/>
          </a:prstGeom>
          <a:noFill/>
          <a:ln w="17463">
            <a:solidFill>
              <a:srgbClr val="60220F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3571" name="Freeform 20"/>
          <p:cNvSpPr>
            <a:spLocks/>
          </p:cNvSpPr>
          <p:nvPr/>
        </p:nvSpPr>
        <p:spPr bwMode="auto">
          <a:xfrm>
            <a:off x="1835150" y="1754188"/>
            <a:ext cx="6261100" cy="4106862"/>
          </a:xfrm>
          <a:custGeom>
            <a:avLst/>
            <a:gdLst>
              <a:gd name="T0" fmla="*/ 0 w 3944"/>
              <a:gd name="T1" fmla="*/ 0 h 2587"/>
              <a:gd name="T2" fmla="*/ 0 w 3944"/>
              <a:gd name="T3" fmla="*/ 2147483647 h 2587"/>
              <a:gd name="T4" fmla="*/ 2147483647 w 3944"/>
              <a:gd name="T5" fmla="*/ 2147483647 h 2587"/>
              <a:gd name="T6" fmla="*/ 0 60000 65536"/>
              <a:gd name="T7" fmla="*/ 0 60000 65536"/>
              <a:gd name="T8" fmla="*/ 0 60000 65536"/>
              <a:gd name="T9" fmla="*/ 0 w 3944"/>
              <a:gd name="T10" fmla="*/ 0 h 2587"/>
              <a:gd name="T11" fmla="*/ 3944 w 3944"/>
              <a:gd name="T12" fmla="*/ 2587 h 25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44" h="2587">
                <a:moveTo>
                  <a:pt x="0" y="0"/>
                </a:moveTo>
                <a:lnTo>
                  <a:pt x="0" y="2587"/>
                </a:lnTo>
                <a:lnTo>
                  <a:pt x="3944" y="2587"/>
                </a:lnTo>
              </a:path>
            </a:pathLst>
          </a:custGeom>
          <a:noFill/>
          <a:ln w="174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7781" name="Line 21"/>
          <p:cNvSpPr>
            <a:spLocks noChangeShapeType="1"/>
          </p:cNvSpPr>
          <p:nvPr/>
        </p:nvSpPr>
        <p:spPr bwMode="auto">
          <a:xfrm flipH="1">
            <a:off x="5567363" y="3313113"/>
            <a:ext cx="760412" cy="1587"/>
          </a:xfrm>
          <a:prstGeom prst="line">
            <a:avLst/>
          </a:prstGeom>
          <a:noFill/>
          <a:ln w="17526">
            <a:solidFill>
              <a:srgbClr val="00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7782" name="Line 22"/>
          <p:cNvSpPr>
            <a:spLocks noChangeShapeType="1"/>
          </p:cNvSpPr>
          <p:nvPr/>
        </p:nvSpPr>
        <p:spPr bwMode="auto">
          <a:xfrm>
            <a:off x="5178425" y="5046663"/>
            <a:ext cx="477838" cy="1587"/>
          </a:xfrm>
          <a:prstGeom prst="line">
            <a:avLst/>
          </a:prstGeom>
          <a:noFill/>
          <a:ln w="17526">
            <a:solidFill>
              <a:srgbClr val="00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7783" name="Line 23"/>
          <p:cNvSpPr>
            <a:spLocks noChangeShapeType="1"/>
          </p:cNvSpPr>
          <p:nvPr/>
        </p:nvSpPr>
        <p:spPr bwMode="auto">
          <a:xfrm flipV="1">
            <a:off x="1639888" y="4265613"/>
            <a:ext cx="1587" cy="209550"/>
          </a:xfrm>
          <a:prstGeom prst="line">
            <a:avLst/>
          </a:prstGeom>
          <a:noFill/>
          <a:ln w="17526">
            <a:solidFill>
              <a:srgbClr val="00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7784" name="Line 24"/>
          <p:cNvSpPr>
            <a:spLocks noChangeShapeType="1"/>
          </p:cNvSpPr>
          <p:nvPr/>
        </p:nvSpPr>
        <p:spPr bwMode="auto">
          <a:xfrm flipV="1">
            <a:off x="1627188" y="3857625"/>
            <a:ext cx="1587" cy="180975"/>
          </a:xfrm>
          <a:prstGeom prst="line">
            <a:avLst/>
          </a:prstGeom>
          <a:noFill/>
          <a:ln w="17526">
            <a:solidFill>
              <a:srgbClr val="00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3576" name="Rectangle 25"/>
          <p:cNvSpPr>
            <a:spLocks noChangeArrowheads="1"/>
          </p:cNvSpPr>
          <p:nvPr/>
        </p:nvSpPr>
        <p:spPr bwMode="auto">
          <a:xfrm>
            <a:off x="7118350" y="5937250"/>
            <a:ext cx="105886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5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Framleiðsla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3577" name="Rectangle 27"/>
          <p:cNvSpPr>
            <a:spLocks noChangeArrowheads="1"/>
          </p:cNvSpPr>
          <p:nvPr/>
        </p:nvSpPr>
        <p:spPr bwMode="auto">
          <a:xfrm>
            <a:off x="4225925" y="5942013"/>
            <a:ext cx="5746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5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Eðlileg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3578" name="Rectangle 28"/>
          <p:cNvSpPr>
            <a:spLocks noChangeArrowheads="1"/>
          </p:cNvSpPr>
          <p:nvPr/>
        </p:nvSpPr>
        <p:spPr bwMode="auto">
          <a:xfrm>
            <a:off x="4038600" y="6180138"/>
            <a:ext cx="9239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5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framleiðsla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3579" name="Rectangle 29"/>
          <p:cNvSpPr>
            <a:spLocks noChangeArrowheads="1"/>
          </p:cNvSpPr>
          <p:nvPr/>
        </p:nvSpPr>
        <p:spPr bwMode="auto">
          <a:xfrm>
            <a:off x="990600" y="1703388"/>
            <a:ext cx="66588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5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Verðlag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3580" name="Rectangle 31"/>
          <p:cNvSpPr>
            <a:spLocks noChangeArrowheads="1"/>
          </p:cNvSpPr>
          <p:nvPr/>
        </p:nvSpPr>
        <p:spPr bwMode="auto">
          <a:xfrm>
            <a:off x="1593850" y="5942013"/>
            <a:ext cx="10636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5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0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23581" name="Group 32"/>
          <p:cNvGrpSpPr>
            <a:grpSpLocks/>
          </p:cNvGrpSpPr>
          <p:nvPr/>
        </p:nvGrpSpPr>
        <p:grpSpPr bwMode="auto">
          <a:xfrm>
            <a:off x="3444875" y="2373313"/>
            <a:ext cx="4268788" cy="2744787"/>
            <a:chOff x="2170" y="1495"/>
            <a:chExt cx="2689" cy="1729"/>
          </a:xfrm>
        </p:grpSpPr>
        <p:sp>
          <p:nvSpPr>
            <p:cNvPr id="23634" name="Line 33"/>
            <p:cNvSpPr>
              <a:spLocks noChangeShapeType="1"/>
            </p:cNvSpPr>
            <p:nvPr/>
          </p:nvSpPr>
          <p:spPr bwMode="auto">
            <a:xfrm flipV="1">
              <a:off x="2170" y="1975"/>
              <a:ext cx="2139" cy="1249"/>
            </a:xfrm>
            <a:prstGeom prst="line">
              <a:avLst/>
            </a:prstGeom>
            <a:noFill/>
            <a:ln w="52388">
              <a:solidFill>
                <a:srgbClr val="003F95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3635" name="Rectangle 34"/>
            <p:cNvSpPr>
              <a:spLocks noChangeArrowheads="1"/>
            </p:cNvSpPr>
            <p:nvPr/>
          </p:nvSpPr>
          <p:spPr bwMode="auto">
            <a:xfrm>
              <a:off x="4316" y="1495"/>
              <a:ext cx="427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5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Heildar-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3636" name="Rectangle 35"/>
            <p:cNvSpPr>
              <a:spLocks noChangeArrowheads="1"/>
            </p:cNvSpPr>
            <p:nvPr/>
          </p:nvSpPr>
          <p:spPr bwMode="auto">
            <a:xfrm>
              <a:off x="4297" y="1645"/>
              <a:ext cx="441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5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framboð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3637" name="Rectangle 36"/>
            <p:cNvSpPr>
              <a:spLocks noChangeArrowheads="1"/>
            </p:cNvSpPr>
            <p:nvPr/>
          </p:nvSpPr>
          <p:spPr bwMode="auto">
            <a:xfrm>
              <a:off x="4256" y="1795"/>
              <a:ext cx="374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5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í bráð, 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3638" name="Rectangle 37"/>
            <p:cNvSpPr>
              <a:spLocks noChangeArrowheads="1"/>
            </p:cNvSpPr>
            <p:nvPr/>
          </p:nvSpPr>
          <p:spPr bwMode="auto">
            <a:xfrm>
              <a:off x="4668" y="1795"/>
              <a:ext cx="129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500" i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AS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3639" name="Freeform 38"/>
            <p:cNvSpPr>
              <a:spLocks/>
            </p:cNvSpPr>
            <p:nvPr/>
          </p:nvSpPr>
          <p:spPr bwMode="auto">
            <a:xfrm>
              <a:off x="4836" y="1870"/>
              <a:ext cx="23" cy="53"/>
            </a:xfrm>
            <a:custGeom>
              <a:avLst/>
              <a:gdLst>
                <a:gd name="T0" fmla="*/ 23 w 23"/>
                <a:gd name="T1" fmla="*/ 0 h 53"/>
                <a:gd name="T2" fmla="*/ 19 w 23"/>
                <a:gd name="T3" fmla="*/ 0 h 53"/>
                <a:gd name="T4" fmla="*/ 12 w 23"/>
                <a:gd name="T5" fmla="*/ 8 h 53"/>
                <a:gd name="T6" fmla="*/ 0 w 23"/>
                <a:gd name="T7" fmla="*/ 11 h 53"/>
                <a:gd name="T8" fmla="*/ 0 w 23"/>
                <a:gd name="T9" fmla="*/ 19 h 53"/>
                <a:gd name="T10" fmla="*/ 8 w 23"/>
                <a:gd name="T11" fmla="*/ 15 h 53"/>
                <a:gd name="T12" fmla="*/ 15 w 23"/>
                <a:gd name="T13" fmla="*/ 11 h 53"/>
                <a:gd name="T14" fmla="*/ 15 w 23"/>
                <a:gd name="T15" fmla="*/ 53 h 53"/>
                <a:gd name="T16" fmla="*/ 23 w 23"/>
                <a:gd name="T17" fmla="*/ 53 h 53"/>
                <a:gd name="T18" fmla="*/ 23 w 23"/>
                <a:gd name="T19" fmla="*/ 4 h 53"/>
                <a:gd name="T20" fmla="*/ 23 w 23"/>
                <a:gd name="T21" fmla="*/ 0 h 5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3"/>
                <a:gd name="T34" fmla="*/ 0 h 53"/>
                <a:gd name="T35" fmla="*/ 23 w 23"/>
                <a:gd name="T36" fmla="*/ 53 h 5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3" h="53">
                  <a:moveTo>
                    <a:pt x="23" y="0"/>
                  </a:moveTo>
                  <a:lnTo>
                    <a:pt x="19" y="0"/>
                  </a:lnTo>
                  <a:lnTo>
                    <a:pt x="12" y="8"/>
                  </a:lnTo>
                  <a:lnTo>
                    <a:pt x="0" y="11"/>
                  </a:lnTo>
                  <a:lnTo>
                    <a:pt x="0" y="19"/>
                  </a:lnTo>
                  <a:lnTo>
                    <a:pt x="8" y="15"/>
                  </a:lnTo>
                  <a:lnTo>
                    <a:pt x="15" y="11"/>
                  </a:lnTo>
                  <a:lnTo>
                    <a:pt x="15" y="53"/>
                  </a:lnTo>
                  <a:lnTo>
                    <a:pt x="23" y="53"/>
                  </a:lnTo>
                  <a:lnTo>
                    <a:pt x="23" y="4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23582" name="Rectangle 39"/>
          <p:cNvSpPr>
            <a:spLocks noChangeArrowheads="1"/>
          </p:cNvSpPr>
          <p:nvPr/>
        </p:nvSpPr>
        <p:spPr bwMode="auto">
          <a:xfrm>
            <a:off x="4587875" y="2314575"/>
            <a:ext cx="67807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5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Heildar-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3583" name="Rectangle 40"/>
          <p:cNvSpPr>
            <a:spLocks noChangeArrowheads="1"/>
          </p:cNvSpPr>
          <p:nvPr/>
        </p:nvSpPr>
        <p:spPr bwMode="auto">
          <a:xfrm>
            <a:off x="4586288" y="2552700"/>
            <a:ext cx="7000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5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framboð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3584" name="Rectangle 41"/>
          <p:cNvSpPr>
            <a:spLocks noChangeArrowheads="1"/>
          </p:cNvSpPr>
          <p:nvPr/>
        </p:nvSpPr>
        <p:spPr bwMode="auto">
          <a:xfrm>
            <a:off x="4579938" y="2789238"/>
            <a:ext cx="5730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5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í lengd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3585" name="Rectangle 42"/>
          <p:cNvSpPr>
            <a:spLocks noChangeArrowheads="1"/>
          </p:cNvSpPr>
          <p:nvPr/>
        </p:nvSpPr>
        <p:spPr bwMode="auto">
          <a:xfrm>
            <a:off x="5734050" y="5548313"/>
            <a:ext cx="1528047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5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Heildareftirspurn, 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3586" name="Rectangle 43"/>
          <p:cNvSpPr>
            <a:spLocks noChangeArrowheads="1"/>
          </p:cNvSpPr>
          <p:nvPr/>
        </p:nvSpPr>
        <p:spPr bwMode="auto">
          <a:xfrm>
            <a:off x="7458075" y="5548313"/>
            <a:ext cx="23884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500" i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AD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3587" name="Freeform 44"/>
          <p:cNvSpPr>
            <a:spLocks/>
          </p:cNvSpPr>
          <p:nvPr/>
        </p:nvSpPr>
        <p:spPr bwMode="auto">
          <a:xfrm>
            <a:off x="7737475" y="5668963"/>
            <a:ext cx="34925" cy="88900"/>
          </a:xfrm>
          <a:custGeom>
            <a:avLst/>
            <a:gdLst>
              <a:gd name="T0" fmla="*/ 2147483647 w 22"/>
              <a:gd name="T1" fmla="*/ 0 h 56"/>
              <a:gd name="T2" fmla="*/ 2147483647 w 22"/>
              <a:gd name="T3" fmla="*/ 0 h 56"/>
              <a:gd name="T4" fmla="*/ 2147483647 w 22"/>
              <a:gd name="T5" fmla="*/ 2147483647 h 56"/>
              <a:gd name="T6" fmla="*/ 0 w 22"/>
              <a:gd name="T7" fmla="*/ 2147483647 h 56"/>
              <a:gd name="T8" fmla="*/ 0 w 22"/>
              <a:gd name="T9" fmla="*/ 2147483647 h 56"/>
              <a:gd name="T10" fmla="*/ 2147483647 w 22"/>
              <a:gd name="T11" fmla="*/ 2147483647 h 56"/>
              <a:gd name="T12" fmla="*/ 2147483647 w 22"/>
              <a:gd name="T13" fmla="*/ 2147483647 h 56"/>
              <a:gd name="T14" fmla="*/ 2147483647 w 22"/>
              <a:gd name="T15" fmla="*/ 2147483647 h 56"/>
              <a:gd name="T16" fmla="*/ 2147483647 w 22"/>
              <a:gd name="T17" fmla="*/ 2147483647 h 56"/>
              <a:gd name="T18" fmla="*/ 2147483647 w 22"/>
              <a:gd name="T19" fmla="*/ 2147483647 h 56"/>
              <a:gd name="T20" fmla="*/ 2147483647 w 22"/>
              <a:gd name="T21" fmla="*/ 0 h 5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2"/>
              <a:gd name="T34" fmla="*/ 0 h 56"/>
              <a:gd name="T35" fmla="*/ 22 w 22"/>
              <a:gd name="T36" fmla="*/ 56 h 5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2" h="56">
                <a:moveTo>
                  <a:pt x="22" y="0"/>
                </a:moveTo>
                <a:lnTo>
                  <a:pt x="15" y="0"/>
                </a:lnTo>
                <a:lnTo>
                  <a:pt x="11" y="7"/>
                </a:lnTo>
                <a:lnTo>
                  <a:pt x="0" y="15"/>
                </a:lnTo>
                <a:lnTo>
                  <a:pt x="0" y="22"/>
                </a:lnTo>
                <a:lnTo>
                  <a:pt x="7" y="18"/>
                </a:lnTo>
                <a:lnTo>
                  <a:pt x="15" y="11"/>
                </a:lnTo>
                <a:lnTo>
                  <a:pt x="15" y="56"/>
                </a:lnTo>
                <a:lnTo>
                  <a:pt x="22" y="56"/>
                </a:lnTo>
                <a:lnTo>
                  <a:pt x="22" y="4"/>
                </a:lnTo>
                <a:lnTo>
                  <a:pt x="22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3" name="Group 45"/>
          <p:cNvGrpSpPr>
            <a:grpSpLocks/>
          </p:cNvGrpSpPr>
          <p:nvPr/>
        </p:nvGrpSpPr>
        <p:grpSpPr bwMode="auto">
          <a:xfrm>
            <a:off x="1517650" y="4003684"/>
            <a:ext cx="2351088" cy="230188"/>
            <a:chOff x="956" y="2522"/>
            <a:chExt cx="1481" cy="145"/>
          </a:xfrm>
        </p:grpSpPr>
        <p:sp>
          <p:nvSpPr>
            <p:cNvPr id="23632" name="Line 46"/>
            <p:cNvSpPr>
              <a:spLocks noChangeShapeType="1"/>
            </p:cNvSpPr>
            <p:nvPr/>
          </p:nvSpPr>
          <p:spPr bwMode="auto">
            <a:xfrm>
              <a:off x="1156" y="2577"/>
              <a:ext cx="1281" cy="1"/>
            </a:xfrm>
            <a:prstGeom prst="line">
              <a:avLst/>
            </a:prstGeom>
            <a:noFill/>
            <a:ln w="17463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3633" name="Rectangle 47"/>
            <p:cNvSpPr>
              <a:spLocks noChangeArrowheads="1"/>
            </p:cNvSpPr>
            <p:nvPr/>
          </p:nvSpPr>
          <p:spPr bwMode="auto">
            <a:xfrm>
              <a:off x="956" y="2522"/>
              <a:ext cx="112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500" i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P</a:t>
              </a:r>
              <a:r>
                <a:rPr lang="is-IS" sz="1500" baseline="-250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23589" name="Group 48"/>
          <p:cNvGrpSpPr>
            <a:grpSpLocks/>
          </p:cNvGrpSpPr>
          <p:nvPr/>
        </p:nvGrpSpPr>
        <p:grpSpPr bwMode="auto">
          <a:xfrm>
            <a:off x="1517650" y="4235455"/>
            <a:ext cx="3057525" cy="455613"/>
            <a:chOff x="956" y="2668"/>
            <a:chExt cx="1926" cy="287"/>
          </a:xfrm>
        </p:grpSpPr>
        <p:sp>
          <p:nvSpPr>
            <p:cNvPr id="23627" name="Oval 49"/>
            <p:cNvSpPr>
              <a:spLocks noChangeArrowheads="1"/>
            </p:cNvSpPr>
            <p:nvPr/>
          </p:nvSpPr>
          <p:spPr bwMode="auto">
            <a:xfrm>
              <a:off x="2749" y="2834"/>
              <a:ext cx="67" cy="69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3628" name="Line 50"/>
            <p:cNvSpPr>
              <a:spLocks noChangeShapeType="1"/>
            </p:cNvSpPr>
            <p:nvPr/>
          </p:nvSpPr>
          <p:spPr bwMode="auto">
            <a:xfrm>
              <a:off x="1156" y="2867"/>
              <a:ext cx="1627" cy="1"/>
            </a:xfrm>
            <a:prstGeom prst="line">
              <a:avLst/>
            </a:prstGeom>
            <a:noFill/>
            <a:ln w="17463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3629" name="Rectangle 51"/>
            <p:cNvSpPr>
              <a:spLocks noChangeArrowheads="1"/>
            </p:cNvSpPr>
            <p:nvPr/>
          </p:nvSpPr>
          <p:spPr bwMode="auto">
            <a:xfrm>
              <a:off x="2806" y="2668"/>
              <a:ext cx="76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5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A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3630" name="Rectangle 52"/>
            <p:cNvSpPr>
              <a:spLocks noChangeArrowheads="1"/>
            </p:cNvSpPr>
            <p:nvPr/>
          </p:nvSpPr>
          <p:spPr bwMode="auto">
            <a:xfrm>
              <a:off x="956" y="2810"/>
              <a:ext cx="68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500" i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P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3631" name="Freeform 53"/>
            <p:cNvSpPr>
              <a:spLocks/>
            </p:cNvSpPr>
            <p:nvPr/>
          </p:nvSpPr>
          <p:spPr bwMode="auto">
            <a:xfrm>
              <a:off x="1038" y="2885"/>
              <a:ext cx="22" cy="56"/>
            </a:xfrm>
            <a:custGeom>
              <a:avLst/>
              <a:gdLst>
                <a:gd name="T0" fmla="*/ 22 w 22"/>
                <a:gd name="T1" fmla="*/ 0 h 56"/>
                <a:gd name="T2" fmla="*/ 19 w 22"/>
                <a:gd name="T3" fmla="*/ 0 h 56"/>
                <a:gd name="T4" fmla="*/ 11 w 22"/>
                <a:gd name="T5" fmla="*/ 8 h 56"/>
                <a:gd name="T6" fmla="*/ 0 w 22"/>
                <a:gd name="T7" fmla="*/ 15 h 56"/>
                <a:gd name="T8" fmla="*/ 0 w 22"/>
                <a:gd name="T9" fmla="*/ 23 h 56"/>
                <a:gd name="T10" fmla="*/ 7 w 22"/>
                <a:gd name="T11" fmla="*/ 19 h 56"/>
                <a:gd name="T12" fmla="*/ 15 w 22"/>
                <a:gd name="T13" fmla="*/ 15 h 56"/>
                <a:gd name="T14" fmla="*/ 15 w 22"/>
                <a:gd name="T15" fmla="*/ 56 h 56"/>
                <a:gd name="T16" fmla="*/ 22 w 22"/>
                <a:gd name="T17" fmla="*/ 56 h 56"/>
                <a:gd name="T18" fmla="*/ 22 w 22"/>
                <a:gd name="T19" fmla="*/ 4 h 56"/>
                <a:gd name="T20" fmla="*/ 22 w 22"/>
                <a:gd name="T21" fmla="*/ 0 h 5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"/>
                <a:gd name="T34" fmla="*/ 0 h 56"/>
                <a:gd name="T35" fmla="*/ 22 w 22"/>
                <a:gd name="T36" fmla="*/ 56 h 5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" h="56">
                  <a:moveTo>
                    <a:pt x="22" y="0"/>
                  </a:moveTo>
                  <a:lnTo>
                    <a:pt x="19" y="0"/>
                  </a:lnTo>
                  <a:lnTo>
                    <a:pt x="11" y="8"/>
                  </a:lnTo>
                  <a:lnTo>
                    <a:pt x="0" y="15"/>
                  </a:lnTo>
                  <a:lnTo>
                    <a:pt x="0" y="23"/>
                  </a:lnTo>
                  <a:lnTo>
                    <a:pt x="7" y="19"/>
                  </a:lnTo>
                  <a:lnTo>
                    <a:pt x="15" y="15"/>
                  </a:lnTo>
                  <a:lnTo>
                    <a:pt x="15" y="56"/>
                  </a:lnTo>
                  <a:lnTo>
                    <a:pt x="22" y="56"/>
                  </a:lnTo>
                  <a:lnTo>
                    <a:pt x="22" y="4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5" name="Group 54"/>
          <p:cNvGrpSpPr>
            <a:grpSpLocks/>
          </p:cNvGrpSpPr>
          <p:nvPr/>
        </p:nvGrpSpPr>
        <p:grpSpPr bwMode="auto">
          <a:xfrm>
            <a:off x="2595563" y="2557463"/>
            <a:ext cx="3616325" cy="2276475"/>
            <a:chOff x="1635" y="1611"/>
            <a:chExt cx="2278" cy="1434"/>
          </a:xfrm>
        </p:grpSpPr>
        <p:sp>
          <p:nvSpPr>
            <p:cNvPr id="23625" name="Line 55"/>
            <p:cNvSpPr>
              <a:spLocks noChangeShapeType="1"/>
            </p:cNvSpPr>
            <p:nvPr/>
          </p:nvSpPr>
          <p:spPr bwMode="auto">
            <a:xfrm flipV="1">
              <a:off x="1635" y="1774"/>
              <a:ext cx="2217" cy="1271"/>
            </a:xfrm>
            <a:prstGeom prst="line">
              <a:avLst/>
            </a:prstGeom>
            <a:noFill/>
            <a:ln w="52388">
              <a:solidFill>
                <a:srgbClr val="AD0D1B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3626" name="Rectangle 56"/>
            <p:cNvSpPr>
              <a:spLocks noChangeArrowheads="1"/>
            </p:cNvSpPr>
            <p:nvPr/>
          </p:nvSpPr>
          <p:spPr bwMode="auto">
            <a:xfrm>
              <a:off x="3739" y="1611"/>
              <a:ext cx="174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500" i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AS</a:t>
              </a:r>
              <a:r>
                <a:rPr lang="is-IS" sz="1500" baseline="-250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6" name="Group 57"/>
          <p:cNvGrpSpPr>
            <a:grpSpLocks/>
          </p:cNvGrpSpPr>
          <p:nvPr/>
        </p:nvGrpSpPr>
        <p:grpSpPr bwMode="auto">
          <a:xfrm>
            <a:off x="384175" y="3967164"/>
            <a:ext cx="1149350" cy="1639888"/>
            <a:chOff x="242" y="2499"/>
            <a:chExt cx="724" cy="1033"/>
          </a:xfrm>
        </p:grpSpPr>
        <p:sp>
          <p:nvSpPr>
            <p:cNvPr id="23618" name="Line 58"/>
            <p:cNvSpPr>
              <a:spLocks noChangeShapeType="1"/>
            </p:cNvSpPr>
            <p:nvPr/>
          </p:nvSpPr>
          <p:spPr bwMode="auto">
            <a:xfrm flipH="1">
              <a:off x="543" y="2499"/>
              <a:ext cx="423" cy="435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3619" name="Rectangle 59"/>
            <p:cNvSpPr>
              <a:spLocks noChangeArrowheads="1"/>
            </p:cNvSpPr>
            <p:nvPr/>
          </p:nvSpPr>
          <p:spPr bwMode="auto">
            <a:xfrm>
              <a:off x="242" y="2778"/>
              <a:ext cx="702" cy="747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3620" name="Rectangle 60"/>
            <p:cNvSpPr>
              <a:spLocks noChangeArrowheads="1"/>
            </p:cNvSpPr>
            <p:nvPr/>
          </p:nvSpPr>
          <p:spPr bwMode="auto">
            <a:xfrm>
              <a:off x="271" y="2788"/>
              <a:ext cx="512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5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3. … og þá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3621" name="Rectangle 61"/>
            <p:cNvSpPr>
              <a:spLocks noChangeArrowheads="1"/>
            </p:cNvSpPr>
            <p:nvPr/>
          </p:nvSpPr>
          <p:spPr bwMode="auto">
            <a:xfrm>
              <a:off x="271" y="2937"/>
              <a:ext cx="434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5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hækkar 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3622" name="Rectangle 62"/>
            <p:cNvSpPr>
              <a:spLocks noChangeArrowheads="1"/>
            </p:cNvSpPr>
            <p:nvPr/>
          </p:nvSpPr>
          <p:spPr bwMode="auto">
            <a:xfrm>
              <a:off x="271" y="3087"/>
              <a:ext cx="410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5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verðlag 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3623" name="Rectangle 63"/>
            <p:cNvSpPr>
              <a:spLocks noChangeArrowheads="1"/>
            </p:cNvSpPr>
            <p:nvPr/>
          </p:nvSpPr>
          <p:spPr bwMode="auto">
            <a:xfrm>
              <a:off x="271" y="3237"/>
              <a:ext cx="221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5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enn 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3624" name="Rectangle 64"/>
            <p:cNvSpPr>
              <a:spLocks noChangeArrowheads="1"/>
            </p:cNvSpPr>
            <p:nvPr/>
          </p:nvSpPr>
          <p:spPr bwMode="auto">
            <a:xfrm>
              <a:off x="271" y="3387"/>
              <a:ext cx="435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5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frekar …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7" name="Group 65"/>
          <p:cNvGrpSpPr>
            <a:grpSpLocks/>
          </p:cNvGrpSpPr>
          <p:nvPr/>
        </p:nvGrpSpPr>
        <p:grpSpPr bwMode="auto">
          <a:xfrm>
            <a:off x="2189163" y="5153025"/>
            <a:ext cx="2230437" cy="673100"/>
            <a:chOff x="1379" y="3246"/>
            <a:chExt cx="1405" cy="424"/>
          </a:xfrm>
        </p:grpSpPr>
        <p:sp>
          <p:nvSpPr>
            <p:cNvPr id="23614" name="Line 66"/>
            <p:cNvSpPr>
              <a:spLocks noChangeShapeType="1"/>
            </p:cNvSpPr>
            <p:nvPr/>
          </p:nvSpPr>
          <p:spPr bwMode="auto">
            <a:xfrm flipH="1" flipV="1">
              <a:off x="2549" y="3391"/>
              <a:ext cx="200" cy="27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3615" name="Rectangle 67"/>
            <p:cNvSpPr>
              <a:spLocks noChangeArrowheads="1"/>
            </p:cNvSpPr>
            <p:nvPr/>
          </p:nvSpPr>
          <p:spPr bwMode="auto">
            <a:xfrm>
              <a:off x="1379" y="3246"/>
              <a:ext cx="1366" cy="312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3616" name="Rectangle 68"/>
            <p:cNvSpPr>
              <a:spLocks noChangeArrowheads="1"/>
            </p:cNvSpPr>
            <p:nvPr/>
          </p:nvSpPr>
          <p:spPr bwMode="auto">
            <a:xfrm>
              <a:off x="1409" y="3251"/>
              <a:ext cx="970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5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4. … en framleiðsla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3617" name="Rectangle 69"/>
            <p:cNvSpPr>
              <a:spLocks noChangeArrowheads="1"/>
            </p:cNvSpPr>
            <p:nvPr/>
          </p:nvSpPr>
          <p:spPr bwMode="auto">
            <a:xfrm>
              <a:off x="1409" y="3401"/>
              <a:ext cx="1375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5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helzt föst við fulla atvinnu.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8" name="Group 70"/>
          <p:cNvGrpSpPr>
            <a:grpSpLocks/>
          </p:cNvGrpSpPr>
          <p:nvPr/>
        </p:nvGrpSpPr>
        <p:grpSpPr bwMode="auto">
          <a:xfrm>
            <a:off x="5408613" y="3736975"/>
            <a:ext cx="2709862" cy="1274763"/>
            <a:chOff x="3407" y="2354"/>
            <a:chExt cx="1707" cy="803"/>
          </a:xfrm>
        </p:grpSpPr>
        <p:sp>
          <p:nvSpPr>
            <p:cNvPr id="23608" name="Line 71"/>
            <p:cNvSpPr>
              <a:spLocks noChangeShapeType="1"/>
            </p:cNvSpPr>
            <p:nvPr/>
          </p:nvSpPr>
          <p:spPr bwMode="auto">
            <a:xfrm flipH="1">
              <a:off x="3407" y="2733"/>
              <a:ext cx="401" cy="424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3609" name="Rectangle 72"/>
            <p:cNvSpPr>
              <a:spLocks noChangeArrowheads="1"/>
            </p:cNvSpPr>
            <p:nvPr/>
          </p:nvSpPr>
          <p:spPr bwMode="auto">
            <a:xfrm>
              <a:off x="3774" y="2354"/>
              <a:ext cx="1340" cy="602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3610" name="Rectangle 73"/>
            <p:cNvSpPr>
              <a:spLocks noChangeArrowheads="1"/>
            </p:cNvSpPr>
            <p:nvPr/>
          </p:nvSpPr>
          <p:spPr bwMode="auto">
            <a:xfrm>
              <a:off x="3810" y="2356"/>
              <a:ext cx="1064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5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2. . … geta stjórnvöld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3611" name="Rectangle 74"/>
            <p:cNvSpPr>
              <a:spLocks noChangeArrowheads="1"/>
            </p:cNvSpPr>
            <p:nvPr/>
          </p:nvSpPr>
          <p:spPr bwMode="auto">
            <a:xfrm>
              <a:off x="3810" y="2506"/>
              <a:ext cx="921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5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komið til móts við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3612" name="Rectangle 75"/>
            <p:cNvSpPr>
              <a:spLocks noChangeArrowheads="1"/>
            </p:cNvSpPr>
            <p:nvPr/>
          </p:nvSpPr>
          <p:spPr bwMode="auto">
            <a:xfrm>
              <a:off x="3810" y="2655"/>
              <a:ext cx="1255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5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samdráttinn með því að</a:t>
              </a:r>
            </a:p>
          </p:txBody>
        </p:sp>
        <p:sp>
          <p:nvSpPr>
            <p:cNvPr id="23613" name="Rectangle 76"/>
            <p:cNvSpPr>
              <a:spLocks noChangeArrowheads="1"/>
            </p:cNvSpPr>
            <p:nvPr/>
          </p:nvSpPr>
          <p:spPr bwMode="auto">
            <a:xfrm>
              <a:off x="3810" y="2805"/>
              <a:ext cx="982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5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þenja eftirspurn …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9" name="Group 77"/>
          <p:cNvGrpSpPr>
            <a:grpSpLocks/>
          </p:cNvGrpSpPr>
          <p:nvPr/>
        </p:nvGrpSpPr>
        <p:grpSpPr bwMode="auto">
          <a:xfrm>
            <a:off x="5956300" y="1171575"/>
            <a:ext cx="2522538" cy="2070100"/>
            <a:chOff x="3752" y="738"/>
            <a:chExt cx="1589" cy="1304"/>
          </a:xfrm>
        </p:grpSpPr>
        <p:sp>
          <p:nvSpPr>
            <p:cNvPr id="23604" name="Line 78"/>
            <p:cNvSpPr>
              <a:spLocks noChangeShapeType="1"/>
            </p:cNvSpPr>
            <p:nvPr/>
          </p:nvSpPr>
          <p:spPr bwMode="auto">
            <a:xfrm flipV="1">
              <a:off x="3863" y="961"/>
              <a:ext cx="379" cy="108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3605" name="Rectangle 79"/>
            <p:cNvSpPr>
              <a:spLocks noChangeArrowheads="1"/>
            </p:cNvSpPr>
            <p:nvPr/>
          </p:nvSpPr>
          <p:spPr bwMode="auto">
            <a:xfrm>
              <a:off x="3752" y="738"/>
              <a:ext cx="1589" cy="323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3606" name="Rectangle 80"/>
            <p:cNvSpPr>
              <a:spLocks noChangeArrowheads="1"/>
            </p:cNvSpPr>
            <p:nvPr/>
          </p:nvSpPr>
          <p:spPr bwMode="auto">
            <a:xfrm>
              <a:off x="3784" y="742"/>
              <a:ext cx="129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5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1. Þegar heildarframboð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3607" name="Rectangle 81"/>
            <p:cNvSpPr>
              <a:spLocks noChangeArrowheads="1"/>
            </p:cNvSpPr>
            <p:nvPr/>
          </p:nvSpPr>
          <p:spPr bwMode="auto">
            <a:xfrm>
              <a:off x="3784" y="892"/>
              <a:ext cx="813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5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dregst saman …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0" name="Group 82"/>
          <p:cNvGrpSpPr>
            <a:grpSpLocks/>
          </p:cNvGrpSpPr>
          <p:nvPr/>
        </p:nvGrpSpPr>
        <p:grpSpPr bwMode="auto">
          <a:xfrm>
            <a:off x="3073400" y="2657475"/>
            <a:ext cx="3516313" cy="2700338"/>
            <a:chOff x="1936" y="1674"/>
            <a:chExt cx="2215" cy="1701"/>
          </a:xfrm>
        </p:grpSpPr>
        <p:sp>
          <p:nvSpPr>
            <p:cNvPr id="23602" name="Line 83"/>
            <p:cNvSpPr>
              <a:spLocks noChangeShapeType="1"/>
            </p:cNvSpPr>
            <p:nvPr/>
          </p:nvSpPr>
          <p:spPr bwMode="auto">
            <a:xfrm flipH="1" flipV="1">
              <a:off x="1936" y="1674"/>
              <a:ext cx="1961" cy="1639"/>
            </a:xfrm>
            <a:prstGeom prst="line">
              <a:avLst/>
            </a:prstGeom>
            <a:noFill/>
            <a:ln w="52388">
              <a:solidFill>
                <a:srgbClr val="5F161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3603" name="Rectangle 84"/>
            <p:cNvSpPr>
              <a:spLocks noChangeArrowheads="1"/>
            </p:cNvSpPr>
            <p:nvPr/>
          </p:nvSpPr>
          <p:spPr bwMode="auto">
            <a:xfrm>
              <a:off x="3956" y="3230"/>
              <a:ext cx="195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500" i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AD</a:t>
              </a:r>
              <a:r>
                <a:rPr lang="is-IS" sz="1500" baseline="-250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1" name="Group 85"/>
          <p:cNvGrpSpPr>
            <a:grpSpLocks/>
          </p:cNvGrpSpPr>
          <p:nvPr/>
        </p:nvGrpSpPr>
        <p:grpSpPr bwMode="auto">
          <a:xfrm>
            <a:off x="1517650" y="3629031"/>
            <a:ext cx="3171825" cy="282576"/>
            <a:chOff x="956" y="2286"/>
            <a:chExt cx="1998" cy="178"/>
          </a:xfrm>
        </p:grpSpPr>
        <p:sp>
          <p:nvSpPr>
            <p:cNvPr id="23598" name="Line 86"/>
            <p:cNvSpPr>
              <a:spLocks noChangeShapeType="1"/>
            </p:cNvSpPr>
            <p:nvPr/>
          </p:nvSpPr>
          <p:spPr bwMode="auto">
            <a:xfrm>
              <a:off x="1156" y="2388"/>
              <a:ext cx="1615" cy="1"/>
            </a:xfrm>
            <a:prstGeom prst="line">
              <a:avLst/>
            </a:prstGeom>
            <a:noFill/>
            <a:ln w="17463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3599" name="Oval 87"/>
            <p:cNvSpPr>
              <a:spLocks noChangeArrowheads="1"/>
            </p:cNvSpPr>
            <p:nvPr/>
          </p:nvSpPr>
          <p:spPr bwMode="auto">
            <a:xfrm>
              <a:off x="2749" y="2354"/>
              <a:ext cx="67" cy="69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3600" name="Rectangle 88"/>
            <p:cNvSpPr>
              <a:spLocks noChangeArrowheads="1"/>
            </p:cNvSpPr>
            <p:nvPr/>
          </p:nvSpPr>
          <p:spPr bwMode="auto">
            <a:xfrm>
              <a:off x="2885" y="2319"/>
              <a:ext cx="69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5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C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3601" name="Rectangle 89"/>
            <p:cNvSpPr>
              <a:spLocks noChangeArrowheads="1"/>
            </p:cNvSpPr>
            <p:nvPr/>
          </p:nvSpPr>
          <p:spPr bwMode="auto">
            <a:xfrm>
              <a:off x="956" y="2286"/>
              <a:ext cx="112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500" i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P</a:t>
              </a:r>
              <a:r>
                <a:rPr lang="is-IS" sz="1500" baseline="-250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3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23597" name="Text Box 91"/>
          <p:cNvSpPr txBox="1">
            <a:spLocks noChangeArrowheads="1"/>
          </p:cNvSpPr>
          <p:nvPr/>
        </p:nvSpPr>
        <p:spPr bwMode="auto">
          <a:xfrm>
            <a:off x="7634288" y="5595938"/>
            <a:ext cx="254000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is-IS" sz="1000">
                <a:latin typeface="Cambria" panose="02040503050406030204" pitchFamily="18" charset="0"/>
                <a:ea typeface="Cambria" panose="02040503050406030204" pitchFamily="18" charset="0"/>
              </a:rPr>
              <a:t>1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7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77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77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17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77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77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6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81" grpId="0" animBg="1"/>
      <p:bldP spid="117782" grpId="0" animBg="1"/>
      <p:bldP spid="117783" grpId="0" animBg="1"/>
      <p:bldP spid="117784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365919"/>
            <a:ext cx="8534400" cy="758825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Yfirlit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C00000"/>
              </a:buClr>
              <a:buSzPct val="100000"/>
            </a:pP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Phillips-kúrfan lýsir neikvæðu sambandi milli verðbólgu og atvinnuleysis og stenzt aðeins í bráð en ekki til lengdar</a:t>
            </a:r>
          </a:p>
          <a:p>
            <a:pPr eaLnBrk="1" hangingPunct="1">
              <a:lnSpc>
                <a:spcPct val="90000"/>
              </a:lnSpc>
              <a:buClr>
                <a:srgbClr val="C00000"/>
              </a:buClr>
              <a:buSzPct val="100000"/>
            </a:pP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Phillips-kúrfan er lóðrétt til langs tíma litið og sýnir eðlilegt atvinnuleysi til lengdar</a:t>
            </a:r>
          </a:p>
          <a:p>
            <a:pPr eaLnBrk="1" hangingPunct="1">
              <a:lnSpc>
                <a:spcPct val="90000"/>
              </a:lnSpc>
              <a:buClr>
                <a:srgbClr val="C00000"/>
              </a:buClr>
              <a:buSzPct val="100000"/>
            </a:pP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Phillips-kúrfan í bráð færist til vegna breyttra verðbólguvænda og vegna framboðsskella</a:t>
            </a:r>
          </a:p>
          <a:p>
            <a:pPr eaLnBrk="1" hangingPunct="1">
              <a:lnSpc>
                <a:spcPct val="90000"/>
              </a:lnSpc>
              <a:buClr>
                <a:srgbClr val="C00000"/>
              </a:buClr>
              <a:buSzPct val="100000"/>
            </a:pP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Bakslög á framboðshlið hagkerfisins þrengja kost hagstjórnenda: þeir þurfa þá að una meira atvinnuleysi við gefinni verðbólgu og öfugt</a:t>
            </a:r>
          </a:p>
        </p:txBody>
      </p:sp>
      <p:sp>
        <p:nvSpPr>
          <p:cNvPr id="61444" name="Line 4"/>
          <p:cNvSpPr>
            <a:spLocks noChangeShapeType="1"/>
          </p:cNvSpPr>
          <p:nvPr/>
        </p:nvSpPr>
        <p:spPr bwMode="auto">
          <a:xfrm>
            <a:off x="473075" y="1108075"/>
            <a:ext cx="8293100" cy="0"/>
          </a:xfrm>
          <a:prstGeom prst="line">
            <a:avLst/>
          </a:prstGeom>
          <a:noFill/>
          <a:ln w="12700">
            <a:solidFill>
              <a:srgbClr val="FFFFCC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 bldLvl="2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405037"/>
            <a:ext cx="8534400" cy="758825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Yfirlit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16234" y="1484784"/>
            <a:ext cx="8504238" cy="4572000"/>
          </a:xfrm>
        </p:spPr>
        <p:txBody>
          <a:bodyPr/>
          <a:lstStyle/>
          <a:p>
            <a:pPr eaLnBrk="1" hangingPunct="1">
              <a:buClr>
                <a:srgbClr val="C00000"/>
              </a:buClr>
              <a:buSzPct val="100000"/>
            </a:pP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Þegar seðlabankinn hægir á vexti peningamagns til að draga úr verðbólgu færir hann hagkerfið niður eftir Phillips-kúrfunni í bráð</a:t>
            </a:r>
          </a:p>
          <a:p>
            <a:pPr eaLnBrk="1" hangingPunct="1">
              <a:buClr>
                <a:srgbClr val="C00000"/>
              </a:buClr>
              <a:buSzPct val="100000"/>
            </a:pP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Af þessu leiðir aukið atvinnuleysi um skeið</a:t>
            </a:r>
          </a:p>
          <a:p>
            <a:pPr eaLnBrk="1" hangingPunct="1">
              <a:buClr>
                <a:srgbClr val="C00000"/>
              </a:buClr>
              <a:buSzPct val="100000"/>
            </a:pP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Kostnaðurinn sem fylgir því að draga úr verðbólgu, fer eftir því hversu hratt verðbólguvændirnar dvína – þ.e. hversu hratt verðbólga í vændum lagar sig að verðbólgu í raun</a:t>
            </a:r>
          </a:p>
        </p:txBody>
      </p:sp>
      <p:sp>
        <p:nvSpPr>
          <p:cNvPr id="62468" name="Line 4"/>
          <p:cNvSpPr>
            <a:spLocks noChangeShapeType="1"/>
          </p:cNvSpPr>
          <p:nvPr/>
        </p:nvSpPr>
        <p:spPr bwMode="auto">
          <a:xfrm>
            <a:off x="473075" y="1108075"/>
            <a:ext cx="8293100" cy="0"/>
          </a:xfrm>
          <a:prstGeom prst="line">
            <a:avLst/>
          </a:prstGeom>
          <a:noFill/>
          <a:ln w="12700">
            <a:solidFill>
              <a:srgbClr val="FFFFCC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4" name="Text Box 6"/>
          <p:cNvSpPr txBox="1">
            <a:spLocks noChangeArrowheads="1"/>
          </p:cNvSpPr>
          <p:nvPr/>
        </p:nvSpPr>
        <p:spPr bwMode="auto">
          <a:xfrm rot="21420000">
            <a:off x="5009147" y="4814932"/>
            <a:ext cx="3950120" cy="186204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is-IS" sz="115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Endir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build="p" bldLvl="2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365919"/>
            <a:ext cx="8534400" cy="7588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Atvinnuleysi og verðbólga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buClr>
                <a:srgbClr val="C00000"/>
              </a:buClr>
              <a:buSzPct val="100000"/>
            </a:pPr>
            <a:r>
              <a:rPr lang="is-IS" sz="3200" dirty="0">
                <a:latin typeface="Cambria" panose="02040503050406030204" pitchFamily="18" charset="0"/>
                <a:ea typeface="Cambria" panose="02040503050406030204" pitchFamily="18" charset="0"/>
              </a:rPr>
              <a:t>Eðlilegt atvinnuleysi – þ.e. </a:t>
            </a:r>
            <a:r>
              <a:rPr lang="is-I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náttúrlegt atvinnuleysi</a:t>
            </a:r>
            <a:r>
              <a:rPr lang="is-IS" sz="3200" dirty="0">
                <a:latin typeface="Cambria" panose="02040503050406030204" pitchFamily="18" charset="0"/>
                <a:ea typeface="Cambria" panose="02040503050406030204" pitchFamily="18" charset="0"/>
              </a:rPr>
              <a:t> til langs tíma litið – ræðst af ástandi vinnumarkaðsins, þ. á m.</a:t>
            </a:r>
          </a:p>
          <a:p>
            <a:pPr lvl="1" eaLnBrk="1" hangingPunct="1">
              <a:buClr>
                <a:srgbClr val="FFC000"/>
              </a:buClr>
            </a:pP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Lágmarkslaun</a:t>
            </a:r>
          </a:p>
          <a:p>
            <a:pPr lvl="1" eaLnBrk="1" hangingPunct="1">
              <a:buClr>
                <a:srgbClr val="FFC000"/>
              </a:buClr>
            </a:pP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Markaðsveldi verklýðsfélaga</a:t>
            </a:r>
          </a:p>
          <a:p>
            <a:pPr lvl="1" eaLnBrk="1" hangingPunct="1">
              <a:buClr>
                <a:srgbClr val="FFC000"/>
              </a:buClr>
            </a:pP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Vægi afkastalauna</a:t>
            </a:r>
          </a:p>
          <a:p>
            <a:pPr lvl="1" eaLnBrk="1" hangingPunct="1">
              <a:buClr>
                <a:srgbClr val="FFC000"/>
              </a:buClr>
            </a:pP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Skilvirkni vinnuleitar</a:t>
            </a:r>
          </a:p>
          <a:p>
            <a:pPr eaLnBrk="1" hangingPunct="1">
              <a:buClr>
                <a:srgbClr val="C00000"/>
              </a:buClr>
              <a:buSzPct val="100000"/>
            </a:pPr>
            <a:r>
              <a:rPr lang="is-IS" sz="3200" dirty="0">
                <a:latin typeface="Cambria" panose="02040503050406030204" pitchFamily="18" charset="0"/>
                <a:ea typeface="Cambria" panose="02040503050406030204" pitchFamily="18" charset="0"/>
              </a:rPr>
              <a:t>Verðbólga ræðst helzt af vexti peningamagns í umferð og því stýrir seðlabankinn</a:t>
            </a:r>
          </a:p>
        </p:txBody>
      </p:sp>
      <p:sp>
        <p:nvSpPr>
          <p:cNvPr id="2" name="Right Brace 1">
            <a:extLst>
              <a:ext uri="{FF2B5EF4-FFF2-40B4-BE49-F238E27FC236}">
                <a16:creationId xmlns:a16="http://schemas.microsoft.com/office/drawing/2014/main" id="{E027F3A7-45C8-40AC-B848-0248ABE711A2}"/>
              </a:ext>
            </a:extLst>
          </p:cNvPr>
          <p:cNvSpPr/>
          <p:nvPr/>
        </p:nvSpPr>
        <p:spPr>
          <a:xfrm>
            <a:off x="5364088" y="3212976"/>
            <a:ext cx="288032" cy="1728192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52C0DC-40B5-4795-A9FD-75B3501BDABE}"/>
              </a:ext>
            </a:extLst>
          </p:cNvPr>
          <p:cNvSpPr txBox="1"/>
          <p:nvPr/>
        </p:nvSpPr>
        <p:spPr>
          <a:xfrm rot="21403438">
            <a:off x="5746476" y="3566767"/>
            <a:ext cx="1707263" cy="830997"/>
          </a:xfrm>
          <a:prstGeom prst="rect">
            <a:avLst/>
          </a:prstGeom>
          <a:gradFill>
            <a:gsLst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is-IS" dirty="0">
                <a:latin typeface="Cambria" panose="02040503050406030204" pitchFamily="18" charset="0"/>
                <a:ea typeface="Cambria" panose="02040503050406030204" pitchFamily="18" charset="0"/>
              </a:rPr>
              <a:t>Höfum séð þetta áður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365919"/>
            <a:ext cx="8534400" cy="7588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Atvinnuleysi og verðbólga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nard MT Condensed" panose="02050806060905020404" pitchFamily="18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56792"/>
            <a:ext cx="8504238" cy="4572000"/>
          </a:xfrm>
        </p:spPr>
        <p:txBody>
          <a:bodyPr/>
          <a:lstStyle/>
          <a:p>
            <a:pPr eaLnBrk="1" hangingPunct="1">
              <a:buClr>
                <a:srgbClr val="C00000"/>
              </a:buClr>
              <a:buSzPct val="100000"/>
            </a:pPr>
            <a:r>
              <a:rPr lang="is-IS" sz="3200">
                <a:latin typeface="Cambria" panose="02040503050406030204" pitchFamily="18" charset="0"/>
                <a:ea typeface="Cambria" panose="02040503050406030204" pitchFamily="18" charset="0"/>
              </a:rPr>
              <a:t>Samfélagið þarf að velja milli verðbólgu og atvinnuleysis til skamms tíma litið</a:t>
            </a:r>
          </a:p>
          <a:p>
            <a:pPr eaLnBrk="1" hangingPunct="1">
              <a:buClr>
                <a:srgbClr val="C00000"/>
              </a:buClr>
              <a:buSzPct val="100000"/>
            </a:pPr>
            <a:r>
              <a:rPr lang="is-IS" sz="3200">
                <a:latin typeface="Cambria" panose="02040503050406030204" pitchFamily="18" charset="0"/>
                <a:ea typeface="Cambria" panose="02040503050406030204" pitchFamily="18" charset="0"/>
              </a:rPr>
              <a:t>Með því að örva heildareftirspurn geta stjórnvöld dregið úr atvinnuleysi í bráð á kostnað aukinnar verðbólgu</a:t>
            </a:r>
          </a:p>
          <a:p>
            <a:pPr eaLnBrk="1" hangingPunct="1">
              <a:buClr>
                <a:srgbClr val="C00000"/>
              </a:buClr>
              <a:buSzPct val="100000"/>
            </a:pPr>
            <a:r>
              <a:rPr lang="is-IS" sz="3200">
                <a:latin typeface="Cambria" panose="02040503050406030204" pitchFamily="18" charset="0"/>
                <a:ea typeface="Cambria" panose="02040503050406030204" pitchFamily="18" charset="0"/>
              </a:rPr>
              <a:t>Með því að slá á heildareftirspurn geta stjórnvöld dregið úr verðbólgu á kostnað aukins atvinnuleysis til skamms tíma</a:t>
            </a:r>
          </a:p>
          <a:p>
            <a:pPr lvl="1" eaLnBrk="1" hangingPunct="1">
              <a:buClr>
                <a:srgbClr val="FFC000"/>
              </a:buClr>
            </a:pPr>
            <a:r>
              <a:rPr lang="is-IS" sz="2800">
                <a:latin typeface="Cambria" panose="02040503050406030204" pitchFamily="18" charset="0"/>
                <a:ea typeface="Cambria" panose="02040503050406030204" pitchFamily="18" charset="0"/>
              </a:rPr>
              <a:t>Bráðasamband milli verðbólgu og atvinnuleysis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bldLvl="2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365919"/>
            <a:ext cx="8534400" cy="7588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Phillips-kúrfan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rgbClr val="002060"/>
              </a:buClr>
              <a:buFont typeface="Wingdings 2"/>
              <a:buChar char=""/>
              <a:defRPr/>
            </a:pPr>
            <a:r>
              <a:rPr lang="is-IS" sz="36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Phillips-kúrfan</a:t>
            </a:r>
            <a:r>
              <a:rPr lang="is-IS" sz="3600" i="1" dirty="0">
                <a:solidFill>
                  <a:srgbClr val="25A9A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600" dirty="0">
                <a:latin typeface="Cambria" panose="02040503050406030204" pitchFamily="18" charset="0"/>
                <a:ea typeface="Cambria" panose="02040503050406030204" pitchFamily="18" charset="0"/>
              </a:rPr>
              <a:t>lýsir bráðasambandinu – þ.e. skammtímasambandinu – milli verðbólgu og atvinnuleysis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narrow aqua button bckgrd"/>
          <p:cNvPicPr>
            <a:picLocks noChangeAspect="1" noChangeArrowheads="1"/>
          </p:cNvPicPr>
          <p:nvPr/>
        </p:nvPicPr>
        <p:blipFill>
          <a:blip r:embed="rId3" cstate="print"/>
          <a:srcRect r="1688"/>
          <a:stretch>
            <a:fillRect/>
          </a:stretch>
        </p:blipFill>
        <p:spPr bwMode="auto">
          <a:xfrm>
            <a:off x="6350" y="-635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78904"/>
            <a:ext cx="8229600" cy="68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s-I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Phillips-kúrfan</a:t>
            </a:r>
          </a:p>
        </p:txBody>
      </p:sp>
      <p:sp>
        <p:nvSpPr>
          <p:cNvPr id="27652" name="Rectangle 5"/>
          <p:cNvSpPr>
            <a:spLocks noChangeArrowheads="1"/>
          </p:cNvSpPr>
          <p:nvPr/>
        </p:nvSpPr>
        <p:spPr bwMode="auto">
          <a:xfrm>
            <a:off x="1527175" y="1766888"/>
            <a:ext cx="6937375" cy="3997325"/>
          </a:xfrm>
          <a:prstGeom prst="rect">
            <a:avLst/>
          </a:prstGeom>
          <a:solidFill>
            <a:srgbClr val="F3F6F9"/>
          </a:solidFill>
          <a:ln w="219075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7653" name="Rectangle 6"/>
          <p:cNvSpPr>
            <a:spLocks noChangeArrowheads="1"/>
          </p:cNvSpPr>
          <p:nvPr/>
        </p:nvSpPr>
        <p:spPr bwMode="auto">
          <a:xfrm>
            <a:off x="1527175" y="1766888"/>
            <a:ext cx="6937375" cy="3997325"/>
          </a:xfrm>
          <a:prstGeom prst="rect">
            <a:avLst/>
          </a:prstGeom>
          <a:solidFill>
            <a:srgbClr val="F2F4F8"/>
          </a:solidFill>
          <a:ln w="198438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7654" name="Rectangle 7"/>
          <p:cNvSpPr>
            <a:spLocks noChangeArrowheads="1"/>
          </p:cNvSpPr>
          <p:nvPr/>
        </p:nvSpPr>
        <p:spPr bwMode="auto">
          <a:xfrm>
            <a:off x="1527175" y="1766888"/>
            <a:ext cx="6937375" cy="3997325"/>
          </a:xfrm>
          <a:prstGeom prst="rect">
            <a:avLst/>
          </a:prstGeom>
          <a:solidFill>
            <a:srgbClr val="F1F4F7"/>
          </a:solidFill>
          <a:ln w="179388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7655" name="Rectangle 8"/>
          <p:cNvSpPr>
            <a:spLocks noChangeArrowheads="1"/>
          </p:cNvSpPr>
          <p:nvPr/>
        </p:nvSpPr>
        <p:spPr bwMode="auto">
          <a:xfrm>
            <a:off x="1527175" y="1766888"/>
            <a:ext cx="6937375" cy="3997325"/>
          </a:xfrm>
          <a:prstGeom prst="rect">
            <a:avLst/>
          </a:prstGeom>
          <a:solidFill>
            <a:srgbClr val="F0F2F5"/>
          </a:solidFill>
          <a:ln w="158750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7656" name="Rectangle 9"/>
          <p:cNvSpPr>
            <a:spLocks noChangeArrowheads="1"/>
          </p:cNvSpPr>
          <p:nvPr/>
        </p:nvSpPr>
        <p:spPr bwMode="auto">
          <a:xfrm>
            <a:off x="1527175" y="1766888"/>
            <a:ext cx="6937375" cy="3997325"/>
          </a:xfrm>
          <a:prstGeom prst="rect">
            <a:avLst/>
          </a:prstGeom>
          <a:solidFill>
            <a:srgbClr val="EEF1F4"/>
          </a:solidFill>
          <a:ln w="139700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7657" name="Rectangle 10"/>
          <p:cNvSpPr>
            <a:spLocks noChangeArrowheads="1"/>
          </p:cNvSpPr>
          <p:nvPr/>
        </p:nvSpPr>
        <p:spPr bwMode="auto">
          <a:xfrm>
            <a:off x="1527175" y="1766888"/>
            <a:ext cx="6937375" cy="3997325"/>
          </a:xfrm>
          <a:prstGeom prst="rect">
            <a:avLst/>
          </a:prstGeom>
          <a:solidFill>
            <a:srgbClr val="EDEFF3"/>
          </a:solidFill>
          <a:ln w="119063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7658" name="Rectangle 11"/>
          <p:cNvSpPr>
            <a:spLocks noChangeArrowheads="1"/>
          </p:cNvSpPr>
          <p:nvPr/>
        </p:nvSpPr>
        <p:spPr bwMode="auto">
          <a:xfrm>
            <a:off x="1527175" y="1766888"/>
            <a:ext cx="6937375" cy="3997325"/>
          </a:xfrm>
          <a:prstGeom prst="rect">
            <a:avLst/>
          </a:prstGeom>
          <a:solidFill>
            <a:srgbClr val="EBEEF2"/>
          </a:solidFill>
          <a:ln w="100013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7659" name="Rectangle 12"/>
          <p:cNvSpPr>
            <a:spLocks noChangeArrowheads="1"/>
          </p:cNvSpPr>
          <p:nvPr/>
        </p:nvSpPr>
        <p:spPr bwMode="auto">
          <a:xfrm>
            <a:off x="1527175" y="1766888"/>
            <a:ext cx="6937375" cy="3997325"/>
          </a:xfrm>
          <a:prstGeom prst="rect">
            <a:avLst/>
          </a:prstGeom>
          <a:solidFill>
            <a:srgbClr val="EAECF1"/>
          </a:solidFill>
          <a:ln w="79375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7660" name="Rectangle 13"/>
          <p:cNvSpPr>
            <a:spLocks noChangeArrowheads="1"/>
          </p:cNvSpPr>
          <p:nvPr/>
        </p:nvSpPr>
        <p:spPr bwMode="auto">
          <a:xfrm>
            <a:off x="1527175" y="1766888"/>
            <a:ext cx="6937375" cy="3997325"/>
          </a:xfrm>
          <a:prstGeom prst="rect">
            <a:avLst/>
          </a:prstGeom>
          <a:solidFill>
            <a:srgbClr val="E9EBF0"/>
          </a:solidFill>
          <a:ln w="60325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7661" name="Rectangle 14"/>
          <p:cNvSpPr>
            <a:spLocks noChangeArrowheads="1"/>
          </p:cNvSpPr>
          <p:nvPr/>
        </p:nvSpPr>
        <p:spPr bwMode="auto">
          <a:xfrm>
            <a:off x="1527175" y="1766888"/>
            <a:ext cx="6937375" cy="3997325"/>
          </a:xfrm>
          <a:prstGeom prst="rect">
            <a:avLst/>
          </a:prstGeom>
          <a:solidFill>
            <a:srgbClr val="E7EAEF"/>
          </a:solidFill>
          <a:ln w="39688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7662" name="Rectangle 15"/>
          <p:cNvSpPr>
            <a:spLocks noChangeArrowheads="1"/>
          </p:cNvSpPr>
          <p:nvPr/>
        </p:nvSpPr>
        <p:spPr bwMode="auto">
          <a:xfrm>
            <a:off x="1527175" y="1766888"/>
            <a:ext cx="6937375" cy="3997325"/>
          </a:xfrm>
          <a:prstGeom prst="rect">
            <a:avLst/>
          </a:prstGeom>
          <a:solidFill>
            <a:srgbClr val="E6E9EF"/>
          </a:solidFill>
          <a:ln w="20638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7663" name="Rectangle 16"/>
          <p:cNvSpPr>
            <a:spLocks noChangeArrowheads="1"/>
          </p:cNvSpPr>
          <p:nvPr/>
        </p:nvSpPr>
        <p:spPr bwMode="auto">
          <a:xfrm>
            <a:off x="1328738" y="1606550"/>
            <a:ext cx="7077075" cy="41179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7664" name="Freeform 17"/>
          <p:cNvSpPr>
            <a:spLocks/>
          </p:cNvSpPr>
          <p:nvPr/>
        </p:nvSpPr>
        <p:spPr bwMode="auto">
          <a:xfrm>
            <a:off x="1328738" y="1606550"/>
            <a:ext cx="7077075" cy="4117975"/>
          </a:xfrm>
          <a:custGeom>
            <a:avLst/>
            <a:gdLst>
              <a:gd name="T0" fmla="*/ 0 w 4458"/>
              <a:gd name="T1" fmla="*/ 0 h 2594"/>
              <a:gd name="T2" fmla="*/ 0 w 4458"/>
              <a:gd name="T3" fmla="*/ 2147483647 h 2594"/>
              <a:gd name="T4" fmla="*/ 2147483647 w 4458"/>
              <a:gd name="T5" fmla="*/ 2147483647 h 2594"/>
              <a:gd name="T6" fmla="*/ 0 60000 65536"/>
              <a:gd name="T7" fmla="*/ 0 60000 65536"/>
              <a:gd name="T8" fmla="*/ 0 60000 65536"/>
              <a:gd name="T9" fmla="*/ 0 w 4458"/>
              <a:gd name="T10" fmla="*/ 0 h 2594"/>
              <a:gd name="T11" fmla="*/ 4458 w 4458"/>
              <a:gd name="T12" fmla="*/ 2594 h 259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458" h="2594">
                <a:moveTo>
                  <a:pt x="0" y="0"/>
                </a:moveTo>
                <a:lnTo>
                  <a:pt x="0" y="2594"/>
                </a:lnTo>
                <a:lnTo>
                  <a:pt x="4458" y="2594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7665" name="Rectangle 18"/>
          <p:cNvSpPr>
            <a:spLocks noChangeArrowheads="1"/>
          </p:cNvSpPr>
          <p:nvPr/>
        </p:nvSpPr>
        <p:spPr bwMode="auto">
          <a:xfrm>
            <a:off x="6886575" y="5827713"/>
            <a:ext cx="125457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Atvinnuleysi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7666" name="Rectangle 19"/>
          <p:cNvSpPr>
            <a:spLocks noChangeArrowheads="1"/>
          </p:cNvSpPr>
          <p:nvPr/>
        </p:nvSpPr>
        <p:spPr bwMode="auto">
          <a:xfrm>
            <a:off x="7159625" y="6096000"/>
            <a:ext cx="892873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(% á ári)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7667" name="Rectangle 20"/>
          <p:cNvSpPr>
            <a:spLocks noChangeArrowheads="1"/>
          </p:cNvSpPr>
          <p:nvPr/>
        </p:nvSpPr>
        <p:spPr bwMode="auto">
          <a:xfrm>
            <a:off x="1065213" y="5835650"/>
            <a:ext cx="1202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0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7668" name="Rectangle 21"/>
          <p:cNvSpPr>
            <a:spLocks noChangeArrowheads="1"/>
          </p:cNvSpPr>
          <p:nvPr/>
        </p:nvSpPr>
        <p:spPr bwMode="auto">
          <a:xfrm>
            <a:off x="152400" y="1592263"/>
            <a:ext cx="1006301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Verðbólga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7669" name="Rectangle 23"/>
          <p:cNvSpPr>
            <a:spLocks noChangeArrowheads="1"/>
          </p:cNvSpPr>
          <p:nvPr/>
        </p:nvSpPr>
        <p:spPr bwMode="auto">
          <a:xfrm>
            <a:off x="328613" y="1905000"/>
            <a:ext cx="892873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(% á ári)</a:t>
            </a: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2759075" y="2206625"/>
            <a:ext cx="4175126" cy="3360738"/>
            <a:chOff x="1738" y="1390"/>
            <a:chExt cx="2630" cy="2117"/>
          </a:xfrm>
        </p:grpSpPr>
        <p:sp>
          <p:nvSpPr>
            <p:cNvPr id="27687" name="Line 26"/>
            <p:cNvSpPr>
              <a:spLocks noChangeShapeType="1"/>
            </p:cNvSpPr>
            <p:nvPr/>
          </p:nvSpPr>
          <p:spPr bwMode="auto">
            <a:xfrm>
              <a:off x="1738" y="1390"/>
              <a:ext cx="1779" cy="2015"/>
            </a:xfrm>
            <a:prstGeom prst="line">
              <a:avLst/>
            </a:prstGeom>
            <a:noFill/>
            <a:ln w="60325">
              <a:solidFill>
                <a:srgbClr val="D2435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7688" name="Rectangle 27"/>
            <p:cNvSpPr>
              <a:spLocks noChangeArrowheads="1"/>
            </p:cNvSpPr>
            <p:nvPr/>
          </p:nvSpPr>
          <p:spPr bwMode="auto">
            <a:xfrm>
              <a:off x="3574" y="3342"/>
              <a:ext cx="794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7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Phillips-kúrfa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1103313" y="2798763"/>
            <a:ext cx="2611438" cy="3292475"/>
            <a:chOff x="695" y="1763"/>
            <a:chExt cx="1645" cy="2074"/>
          </a:xfrm>
        </p:grpSpPr>
        <p:sp>
          <p:nvSpPr>
            <p:cNvPr id="27681" name="Rectangle 29"/>
            <p:cNvSpPr>
              <a:spLocks noChangeArrowheads="1"/>
            </p:cNvSpPr>
            <p:nvPr/>
          </p:nvSpPr>
          <p:spPr bwMode="auto">
            <a:xfrm>
              <a:off x="2127" y="3672"/>
              <a:ext cx="76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7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4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grpSp>
          <p:nvGrpSpPr>
            <p:cNvPr id="27682" name="Group 30"/>
            <p:cNvGrpSpPr>
              <a:grpSpLocks/>
            </p:cNvGrpSpPr>
            <p:nvPr/>
          </p:nvGrpSpPr>
          <p:grpSpPr bwMode="auto">
            <a:xfrm>
              <a:off x="849" y="1763"/>
              <a:ext cx="1491" cy="1843"/>
              <a:chOff x="849" y="1763"/>
              <a:chExt cx="1491" cy="1843"/>
            </a:xfrm>
          </p:grpSpPr>
          <p:sp>
            <p:nvSpPr>
              <p:cNvPr id="27684" name="Freeform 31"/>
              <p:cNvSpPr>
                <a:spLocks/>
              </p:cNvSpPr>
              <p:nvPr/>
            </p:nvSpPr>
            <p:spPr bwMode="auto">
              <a:xfrm>
                <a:off x="849" y="1893"/>
                <a:ext cx="1328" cy="1713"/>
              </a:xfrm>
              <a:custGeom>
                <a:avLst/>
                <a:gdLst>
                  <a:gd name="T0" fmla="*/ 0 w 1328"/>
                  <a:gd name="T1" fmla="*/ 0 h 1713"/>
                  <a:gd name="T2" fmla="*/ 1328 w 1328"/>
                  <a:gd name="T3" fmla="*/ 0 h 1713"/>
                  <a:gd name="T4" fmla="*/ 1328 w 1328"/>
                  <a:gd name="T5" fmla="*/ 1713 h 1713"/>
                  <a:gd name="T6" fmla="*/ 0 60000 65536"/>
                  <a:gd name="T7" fmla="*/ 0 60000 65536"/>
                  <a:gd name="T8" fmla="*/ 0 60000 65536"/>
                  <a:gd name="T9" fmla="*/ 0 w 1328"/>
                  <a:gd name="T10" fmla="*/ 0 h 1713"/>
                  <a:gd name="T11" fmla="*/ 1328 w 1328"/>
                  <a:gd name="T12" fmla="*/ 1713 h 171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328" h="1713">
                    <a:moveTo>
                      <a:pt x="0" y="0"/>
                    </a:moveTo>
                    <a:lnTo>
                      <a:pt x="1328" y="0"/>
                    </a:lnTo>
                    <a:lnTo>
                      <a:pt x="1328" y="1713"/>
                    </a:lnTo>
                  </a:path>
                </a:pathLst>
              </a:custGeom>
              <a:noFill/>
              <a:ln w="20638" cap="flat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27685" name="Oval 32"/>
              <p:cNvSpPr>
                <a:spLocks noChangeArrowheads="1"/>
              </p:cNvSpPr>
              <p:nvPr/>
            </p:nvSpPr>
            <p:spPr bwMode="auto">
              <a:xfrm>
                <a:off x="2139" y="1843"/>
                <a:ext cx="86" cy="86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27686" name="Rectangle 33"/>
              <p:cNvSpPr>
                <a:spLocks noChangeArrowheads="1"/>
              </p:cNvSpPr>
              <p:nvPr/>
            </p:nvSpPr>
            <p:spPr bwMode="auto">
              <a:xfrm>
                <a:off x="2256" y="1763"/>
                <a:ext cx="84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70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B</a:t>
                </a:r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p:grpSp>
        <p:sp>
          <p:nvSpPr>
            <p:cNvPr id="27683" name="Rectangle 34"/>
            <p:cNvSpPr>
              <a:spLocks noChangeArrowheads="1"/>
            </p:cNvSpPr>
            <p:nvPr/>
          </p:nvSpPr>
          <p:spPr bwMode="auto">
            <a:xfrm>
              <a:off x="695" y="1808"/>
              <a:ext cx="76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7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6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5" name="Group 35"/>
          <p:cNvGrpSpPr>
            <a:grpSpLocks/>
          </p:cNvGrpSpPr>
          <p:nvPr/>
        </p:nvGrpSpPr>
        <p:grpSpPr bwMode="auto">
          <a:xfrm>
            <a:off x="1103313" y="4568825"/>
            <a:ext cx="4176713" cy="1522413"/>
            <a:chOff x="695" y="2878"/>
            <a:chExt cx="2631" cy="959"/>
          </a:xfrm>
        </p:grpSpPr>
        <p:sp>
          <p:nvSpPr>
            <p:cNvPr id="27675" name="Rectangle 36"/>
            <p:cNvSpPr>
              <a:spLocks noChangeArrowheads="1"/>
            </p:cNvSpPr>
            <p:nvPr/>
          </p:nvSpPr>
          <p:spPr bwMode="auto">
            <a:xfrm>
              <a:off x="3144" y="3672"/>
              <a:ext cx="76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7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7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grpSp>
          <p:nvGrpSpPr>
            <p:cNvPr id="27676" name="Group 37"/>
            <p:cNvGrpSpPr>
              <a:grpSpLocks/>
            </p:cNvGrpSpPr>
            <p:nvPr/>
          </p:nvGrpSpPr>
          <p:grpSpPr bwMode="auto">
            <a:xfrm>
              <a:off x="849" y="2878"/>
              <a:ext cx="2477" cy="728"/>
              <a:chOff x="849" y="2878"/>
              <a:chExt cx="2477" cy="728"/>
            </a:xfrm>
          </p:grpSpPr>
          <p:sp>
            <p:nvSpPr>
              <p:cNvPr id="27678" name="Freeform 38"/>
              <p:cNvSpPr>
                <a:spLocks/>
              </p:cNvSpPr>
              <p:nvPr/>
            </p:nvSpPr>
            <p:spPr bwMode="auto">
              <a:xfrm>
                <a:off x="849" y="3040"/>
                <a:ext cx="2329" cy="566"/>
              </a:xfrm>
              <a:custGeom>
                <a:avLst/>
                <a:gdLst>
                  <a:gd name="T0" fmla="*/ 0 w 2329"/>
                  <a:gd name="T1" fmla="*/ 0 h 566"/>
                  <a:gd name="T2" fmla="*/ 2329 w 2329"/>
                  <a:gd name="T3" fmla="*/ 0 h 566"/>
                  <a:gd name="T4" fmla="*/ 2329 w 2329"/>
                  <a:gd name="T5" fmla="*/ 566 h 566"/>
                  <a:gd name="T6" fmla="*/ 0 60000 65536"/>
                  <a:gd name="T7" fmla="*/ 0 60000 65536"/>
                  <a:gd name="T8" fmla="*/ 0 60000 65536"/>
                  <a:gd name="T9" fmla="*/ 0 w 2329"/>
                  <a:gd name="T10" fmla="*/ 0 h 566"/>
                  <a:gd name="T11" fmla="*/ 2329 w 2329"/>
                  <a:gd name="T12" fmla="*/ 566 h 56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329" h="566">
                    <a:moveTo>
                      <a:pt x="0" y="0"/>
                    </a:moveTo>
                    <a:lnTo>
                      <a:pt x="2329" y="0"/>
                    </a:lnTo>
                    <a:lnTo>
                      <a:pt x="2329" y="566"/>
                    </a:lnTo>
                  </a:path>
                </a:pathLst>
              </a:custGeom>
              <a:noFill/>
              <a:ln w="20638" cap="flat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27679" name="Oval 39"/>
              <p:cNvSpPr>
                <a:spLocks noChangeArrowheads="1"/>
              </p:cNvSpPr>
              <p:nvPr/>
            </p:nvSpPr>
            <p:spPr bwMode="auto">
              <a:xfrm>
                <a:off x="3141" y="3002"/>
                <a:ext cx="86" cy="86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27680" name="Rectangle 40"/>
              <p:cNvSpPr>
                <a:spLocks noChangeArrowheads="1"/>
              </p:cNvSpPr>
              <p:nvPr/>
            </p:nvSpPr>
            <p:spPr bwMode="auto">
              <a:xfrm>
                <a:off x="3240" y="2878"/>
                <a:ext cx="86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70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A</a:t>
                </a:r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p:grpSp>
        <p:sp>
          <p:nvSpPr>
            <p:cNvPr id="27677" name="Rectangle 41"/>
            <p:cNvSpPr>
              <a:spLocks noChangeArrowheads="1"/>
            </p:cNvSpPr>
            <p:nvPr/>
          </p:nvSpPr>
          <p:spPr bwMode="auto">
            <a:xfrm>
              <a:off x="695" y="2960"/>
              <a:ext cx="76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7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78891" name="Line 43"/>
          <p:cNvSpPr>
            <a:spLocks noChangeShapeType="1"/>
          </p:cNvSpPr>
          <p:nvPr/>
        </p:nvSpPr>
        <p:spPr bwMode="auto">
          <a:xfrm flipH="1">
            <a:off x="3429000" y="5562600"/>
            <a:ext cx="1600200" cy="0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8892" name="Line 44"/>
          <p:cNvSpPr>
            <a:spLocks noChangeShapeType="1"/>
          </p:cNvSpPr>
          <p:nvPr/>
        </p:nvSpPr>
        <p:spPr bwMode="auto">
          <a:xfrm flipV="1">
            <a:off x="1447800" y="3048000"/>
            <a:ext cx="0" cy="1752600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78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8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91" grpId="0" animBg="1"/>
      <p:bldP spid="78892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3260</TotalTime>
  <Words>3037</Words>
  <Application>Microsoft Office PowerPoint</Application>
  <PresentationFormat>On-screen Show (4:3)</PresentationFormat>
  <Paragraphs>774</Paragraphs>
  <Slides>51</Slides>
  <Notes>49</Notes>
  <HiddenSlides>3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51</vt:i4>
      </vt:variant>
    </vt:vector>
  </HeadingPairs>
  <TitlesOfParts>
    <vt:vector size="62" baseType="lpstr">
      <vt:lpstr>Bernard MT Condensed</vt:lpstr>
      <vt:lpstr>Cambria</vt:lpstr>
      <vt:lpstr>Georgia</vt:lpstr>
      <vt:lpstr>Symbol</vt:lpstr>
      <vt:lpstr>Tahoma</vt:lpstr>
      <vt:lpstr>Times New Roman</vt:lpstr>
      <vt:lpstr>Wingdings</vt:lpstr>
      <vt:lpstr>Wingdings 2</vt:lpstr>
      <vt:lpstr>Civic</vt:lpstr>
      <vt:lpstr>Equation.3</vt:lpstr>
      <vt:lpstr>Equation</vt:lpstr>
      <vt:lpstr>30</vt:lpstr>
      <vt:lpstr>Langtímajafnvægi: Upprifjun úr 28. kafla</vt:lpstr>
      <vt:lpstr>Samdráttur heildareftirspurnar</vt:lpstr>
      <vt:lpstr>Samdráttur heildarframboðs</vt:lpstr>
      <vt:lpstr>Aðlögun hagstjórnar að framboðsskellum</vt:lpstr>
      <vt:lpstr>Atvinnuleysi og verðbólga </vt:lpstr>
      <vt:lpstr>Atvinnuleysi og verðbólga</vt:lpstr>
      <vt:lpstr>Phillips-kúrfan</vt:lpstr>
      <vt:lpstr>Phillips-kúrfan</vt:lpstr>
      <vt:lpstr>Heildareftirspurn, heildarframboð og Phillips-kúrfan</vt:lpstr>
      <vt:lpstr>Samband Phillips-kúrfunnar í bráð við heildareftirspurn og heildarframboð</vt:lpstr>
      <vt:lpstr>Samband Phillips-kúrfunnar í bráð við heildareftirspurn og heildarframboð</vt:lpstr>
      <vt:lpstr>Phillips-kúrfan: Eins og matseðill?</vt:lpstr>
      <vt:lpstr>Phillips-kúrfan til langs tíma litið</vt:lpstr>
      <vt:lpstr>Phillips-kúrfan til lengdar</vt:lpstr>
      <vt:lpstr>Samband Phillips-kúrfunnar í lengd við heildareftirspurn og heildarframboð</vt:lpstr>
      <vt:lpstr>Hliðrun Phillips-kúrfunnar í bráð: Verðbólguvændir</vt:lpstr>
      <vt:lpstr>Hliðrun Phillips-kúrfunnar í bráð: Verðbólguvændir</vt:lpstr>
      <vt:lpstr>Hliðrun Phillips-kúrfunnar í bráð: Verðbólguvændir</vt:lpstr>
      <vt:lpstr>  Verðbólga í vændum hliðrar Phillips-kúrfunni í bráð</vt:lpstr>
      <vt:lpstr>Kenningin um eðlilegt atvinnuleysi</vt:lpstr>
      <vt:lpstr>Atvinnuleysi í nokkrum Evrópulöndum 1969-2019</vt:lpstr>
      <vt:lpstr>Kenningin um eðlilegt atvinnuleysi</vt:lpstr>
      <vt:lpstr>Bandaríkin: Phillips-kúrfan 1960-1970</vt:lpstr>
      <vt:lpstr>Þegar Phillips-kúrfan hvarf – eða hvarf hún?</vt:lpstr>
      <vt:lpstr>Ísland: Verðbólga og atvinnuleysi 1957-2017 (% á ári)</vt:lpstr>
      <vt:lpstr>Ísland: Phillips-kúrfan 1957-2017</vt:lpstr>
      <vt:lpstr>Íslenzka Phillips-kúrfan 1957-2017: Hvað gerðist?</vt:lpstr>
      <vt:lpstr>Atvinnuleysi á Íslandi 2018-2020 (%)</vt:lpstr>
      <vt:lpstr>Hliðrun Phillips-kúrfunnar í bráð: Verðbólguvændir, aftur</vt:lpstr>
      <vt:lpstr>Hliðrun Phillips-kúrfunnar í bráð:  Framboðsskellir</vt:lpstr>
      <vt:lpstr>Hliðrun Phillips-kúrfunnar í bráð:  Framboðsskellir</vt:lpstr>
      <vt:lpstr>Bakslag frá framboðshlið</vt:lpstr>
      <vt:lpstr>Hliðrun Phillips-kúrfunnar í bráð:  Framboðsskellir</vt:lpstr>
      <vt:lpstr>Bandaríkin: Framboðsskellir 1970-1980</vt:lpstr>
      <vt:lpstr>Hvað kostar að draga úr verðbólgu?</vt:lpstr>
      <vt:lpstr>Aðhald í peningamálum í bráð og lengd</vt:lpstr>
      <vt:lpstr>Hvað kostar að draga úr verðbólgu?</vt:lpstr>
      <vt:lpstr>Hvað kostar að draga úr verðbólgu?</vt:lpstr>
      <vt:lpstr>Ræðar vændir: Er hægt að útrýma verðbólgu án þess að það kosti neitt? </vt:lpstr>
      <vt:lpstr>Ræðar vændir: Er hægt að útrýma verðbólgu án þess að það kosti neitt? </vt:lpstr>
      <vt:lpstr>Þegar verðbólgan var keyrð niður</vt:lpstr>
      <vt:lpstr>  Þegar verðbólgan var keyrð niður 1979-1987</vt:lpstr>
      <vt:lpstr>Hvað gerðist næst?</vt:lpstr>
      <vt:lpstr>  Bandaríkin: Verðbólga og atvinnuleysi 1984-2002</vt:lpstr>
      <vt:lpstr>Árin frá 1990</vt:lpstr>
      <vt:lpstr>Árin frá 1990</vt:lpstr>
      <vt:lpstr>Horfur næstu ára</vt:lpstr>
      <vt:lpstr>Yfirlit</vt:lpstr>
      <vt:lpstr>Yfirlit</vt:lpstr>
      <vt:lpstr>Yfirlit</vt:lpstr>
    </vt:vector>
  </TitlesOfParts>
  <Company>OffCenter Concepts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35</dc:title>
  <dc:creator>Compositor</dc:creator>
  <cp:lastModifiedBy>Þorvaldur Gylfason</cp:lastModifiedBy>
  <cp:revision>100</cp:revision>
  <cp:lastPrinted>2018-11-02T15:00:13Z</cp:lastPrinted>
  <dcterms:created xsi:type="dcterms:W3CDTF">2003-02-03T23:40:56Z</dcterms:created>
  <dcterms:modified xsi:type="dcterms:W3CDTF">2020-11-12T16:25:06Z</dcterms:modified>
</cp:coreProperties>
</file>