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77"/>
  </p:notesMasterIdLst>
  <p:handoutMasterIdLst>
    <p:handoutMasterId r:id="rId78"/>
  </p:handoutMasterIdLst>
  <p:sldIdLst>
    <p:sldId id="256" r:id="rId2"/>
    <p:sldId id="1320" r:id="rId3"/>
    <p:sldId id="1321" r:id="rId4"/>
    <p:sldId id="1322" r:id="rId5"/>
    <p:sldId id="1323" r:id="rId6"/>
    <p:sldId id="1324" r:id="rId7"/>
    <p:sldId id="1325" r:id="rId8"/>
    <p:sldId id="1326" r:id="rId9"/>
    <p:sldId id="1327" r:id="rId10"/>
    <p:sldId id="1367" r:id="rId11"/>
    <p:sldId id="1372" r:id="rId12"/>
    <p:sldId id="1373" r:id="rId13"/>
    <p:sldId id="1374" r:id="rId14"/>
    <p:sldId id="1375" r:id="rId15"/>
    <p:sldId id="1368" r:id="rId16"/>
    <p:sldId id="1369" r:id="rId17"/>
    <p:sldId id="1376" r:id="rId18"/>
    <p:sldId id="1377" r:id="rId19"/>
    <p:sldId id="1378" r:id="rId20"/>
    <p:sldId id="1379" r:id="rId21"/>
    <p:sldId id="1424" r:id="rId22"/>
    <p:sldId id="1428" r:id="rId23"/>
    <p:sldId id="1429" r:id="rId24"/>
    <p:sldId id="1425" r:id="rId25"/>
    <p:sldId id="1426" r:id="rId26"/>
    <p:sldId id="1383" r:id="rId27"/>
    <p:sldId id="1384" r:id="rId28"/>
    <p:sldId id="1385" r:id="rId29"/>
    <p:sldId id="1386" r:id="rId30"/>
    <p:sldId id="1387" r:id="rId31"/>
    <p:sldId id="1388" r:id="rId32"/>
    <p:sldId id="1389" r:id="rId33"/>
    <p:sldId id="1404" r:id="rId34"/>
    <p:sldId id="1392" r:id="rId35"/>
    <p:sldId id="1417" r:id="rId36"/>
    <p:sldId id="1393" r:id="rId37"/>
    <p:sldId id="1343" r:id="rId38"/>
    <p:sldId id="1344" r:id="rId39"/>
    <p:sldId id="1345" r:id="rId40"/>
    <p:sldId id="1346" r:id="rId41"/>
    <p:sldId id="1347" r:id="rId42"/>
    <p:sldId id="1348" r:id="rId43"/>
    <p:sldId id="1349" r:id="rId44"/>
    <p:sldId id="1350" r:id="rId45"/>
    <p:sldId id="1354" r:id="rId46"/>
    <p:sldId id="1405" r:id="rId47"/>
    <p:sldId id="1355" r:id="rId48"/>
    <p:sldId id="1356" r:id="rId49"/>
    <p:sldId id="1394" r:id="rId50"/>
    <p:sldId id="1357" r:id="rId51"/>
    <p:sldId id="1358" r:id="rId52"/>
    <p:sldId id="1395" r:id="rId53"/>
    <p:sldId id="1396" r:id="rId54"/>
    <p:sldId id="1398" r:id="rId55"/>
    <p:sldId id="1359" r:id="rId56"/>
    <p:sldId id="1360" r:id="rId57"/>
    <p:sldId id="1361" r:id="rId58"/>
    <p:sldId id="1366" r:id="rId59"/>
    <p:sldId id="1406" r:id="rId60"/>
    <p:sldId id="1430" r:id="rId61"/>
    <p:sldId id="1362" r:id="rId62"/>
    <p:sldId id="1408" r:id="rId63"/>
    <p:sldId id="1410" r:id="rId64"/>
    <p:sldId id="1409" r:id="rId65"/>
    <p:sldId id="1411" r:id="rId66"/>
    <p:sldId id="1418" r:id="rId67"/>
    <p:sldId id="1431" r:id="rId68"/>
    <p:sldId id="1419" r:id="rId69"/>
    <p:sldId id="1420" r:id="rId70"/>
    <p:sldId id="1421" r:id="rId71"/>
    <p:sldId id="1423" r:id="rId72"/>
    <p:sldId id="1363" r:id="rId73"/>
    <p:sldId id="1364" r:id="rId74"/>
    <p:sldId id="1365" r:id="rId75"/>
    <p:sldId id="1399" r:id="rId76"/>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Tahoma" pitchFamily="34" charset="0"/>
        <a:ea typeface="+mn-ea"/>
        <a:cs typeface="Arial" pitchFamily="34" charset="0"/>
      </a:defRPr>
    </a:lvl5pPr>
    <a:lvl6pPr marL="2286000" algn="l" defTabSz="914400" rtl="0" eaLnBrk="1" latinLnBrk="0" hangingPunct="1">
      <a:defRPr sz="2000" kern="1200">
        <a:solidFill>
          <a:schemeClr val="tx1"/>
        </a:solidFill>
        <a:latin typeface="Tahoma" pitchFamily="34" charset="0"/>
        <a:ea typeface="+mn-ea"/>
        <a:cs typeface="Arial" pitchFamily="34" charset="0"/>
      </a:defRPr>
    </a:lvl6pPr>
    <a:lvl7pPr marL="2743200" algn="l" defTabSz="914400" rtl="0" eaLnBrk="1" latinLnBrk="0" hangingPunct="1">
      <a:defRPr sz="2000" kern="1200">
        <a:solidFill>
          <a:schemeClr val="tx1"/>
        </a:solidFill>
        <a:latin typeface="Tahoma" pitchFamily="34" charset="0"/>
        <a:ea typeface="+mn-ea"/>
        <a:cs typeface="Arial" pitchFamily="34" charset="0"/>
      </a:defRPr>
    </a:lvl7pPr>
    <a:lvl8pPr marL="3200400" algn="l" defTabSz="914400" rtl="0" eaLnBrk="1" latinLnBrk="0" hangingPunct="1">
      <a:defRPr sz="2000" kern="1200">
        <a:solidFill>
          <a:schemeClr val="tx1"/>
        </a:solidFill>
        <a:latin typeface="Tahoma" pitchFamily="34" charset="0"/>
        <a:ea typeface="+mn-ea"/>
        <a:cs typeface="Arial" pitchFamily="34" charset="0"/>
      </a:defRPr>
    </a:lvl8pPr>
    <a:lvl9pPr marL="3657600" algn="l" defTabSz="914400" rtl="0" eaLnBrk="1" latinLnBrk="0" hangingPunct="1">
      <a:defRPr sz="2000"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196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0033"/>
    <a:srgbClr val="000099"/>
    <a:srgbClr val="CC3300"/>
    <a:srgbClr val="3366FF"/>
    <a:srgbClr val="3399FF"/>
    <a:srgbClr val="33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5" d="100"/>
          <a:sy n="75" d="100"/>
        </p:scale>
        <p:origin x="1622" y="41"/>
      </p:cViewPr>
      <p:guideLst>
        <p:guide orient="horz" pos="1968"/>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00" d="100"/>
        <a:sy n="100" d="100"/>
      </p:scale>
      <p:origin x="0" y="0"/>
    </p:cViewPr>
  </p:notesTextViewPr>
  <p:sorterViewPr>
    <p:cViewPr varScale="1">
      <p:scale>
        <a:sx n="1" d="1"/>
        <a:sy n="1" d="1"/>
      </p:scale>
      <p:origin x="0" y="-94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13" Type="http://schemas.openxmlformats.org/officeDocument/2006/relationships/slide" Target="slides/slide43.xml"/><Relationship Id="rId18" Type="http://schemas.openxmlformats.org/officeDocument/2006/relationships/slide" Target="slides/slide48.xml"/><Relationship Id="rId26" Type="http://schemas.openxmlformats.org/officeDocument/2006/relationships/slide" Target="slides/slide60.xml"/><Relationship Id="rId3" Type="http://schemas.openxmlformats.org/officeDocument/2006/relationships/slide" Target="slides/slide18.xml"/><Relationship Id="rId21" Type="http://schemas.openxmlformats.org/officeDocument/2006/relationships/slide" Target="slides/slide53.xml"/><Relationship Id="rId7" Type="http://schemas.openxmlformats.org/officeDocument/2006/relationships/slide" Target="slides/slide30.xml"/><Relationship Id="rId12" Type="http://schemas.openxmlformats.org/officeDocument/2006/relationships/slide" Target="slides/slide42.xml"/><Relationship Id="rId17" Type="http://schemas.openxmlformats.org/officeDocument/2006/relationships/slide" Target="slides/slide47.xml"/><Relationship Id="rId25" Type="http://schemas.openxmlformats.org/officeDocument/2006/relationships/slide" Target="slides/slide59.xml"/><Relationship Id="rId33" Type="http://schemas.openxmlformats.org/officeDocument/2006/relationships/slide" Target="slides/slide74.xml"/><Relationship Id="rId2" Type="http://schemas.openxmlformats.org/officeDocument/2006/relationships/slide" Target="slides/slide17.xml"/><Relationship Id="rId16" Type="http://schemas.openxmlformats.org/officeDocument/2006/relationships/slide" Target="slides/slide46.xml"/><Relationship Id="rId20" Type="http://schemas.openxmlformats.org/officeDocument/2006/relationships/slide" Target="slides/slide52.xml"/><Relationship Id="rId29" Type="http://schemas.openxmlformats.org/officeDocument/2006/relationships/slide" Target="slides/slide63.xml"/><Relationship Id="rId1" Type="http://schemas.openxmlformats.org/officeDocument/2006/relationships/slide" Target="slides/slide16.xml"/><Relationship Id="rId6" Type="http://schemas.openxmlformats.org/officeDocument/2006/relationships/slide" Target="slides/slide26.xml"/><Relationship Id="rId11" Type="http://schemas.openxmlformats.org/officeDocument/2006/relationships/slide" Target="slides/slide40.xml"/><Relationship Id="rId24" Type="http://schemas.openxmlformats.org/officeDocument/2006/relationships/slide" Target="slides/slide58.xml"/><Relationship Id="rId32" Type="http://schemas.openxmlformats.org/officeDocument/2006/relationships/slide" Target="slides/slide73.xml"/><Relationship Id="rId5" Type="http://schemas.openxmlformats.org/officeDocument/2006/relationships/slide" Target="slides/slide20.xml"/><Relationship Id="rId15" Type="http://schemas.openxmlformats.org/officeDocument/2006/relationships/slide" Target="slides/slide45.xml"/><Relationship Id="rId23" Type="http://schemas.openxmlformats.org/officeDocument/2006/relationships/slide" Target="slides/slide57.xml"/><Relationship Id="rId28" Type="http://schemas.openxmlformats.org/officeDocument/2006/relationships/slide" Target="slides/slide62.xml"/><Relationship Id="rId10" Type="http://schemas.openxmlformats.org/officeDocument/2006/relationships/slide" Target="slides/slide38.xml"/><Relationship Id="rId19" Type="http://schemas.openxmlformats.org/officeDocument/2006/relationships/slide" Target="slides/slide51.xml"/><Relationship Id="rId31" Type="http://schemas.openxmlformats.org/officeDocument/2006/relationships/slide" Target="slides/slide65.xml"/><Relationship Id="rId4" Type="http://schemas.openxmlformats.org/officeDocument/2006/relationships/slide" Target="slides/slide19.xml"/><Relationship Id="rId9" Type="http://schemas.openxmlformats.org/officeDocument/2006/relationships/slide" Target="slides/slide33.xml"/><Relationship Id="rId14" Type="http://schemas.openxmlformats.org/officeDocument/2006/relationships/slide" Target="slides/slide44.xml"/><Relationship Id="rId22" Type="http://schemas.openxmlformats.org/officeDocument/2006/relationships/slide" Target="slides/slide56.xml"/><Relationship Id="rId27" Type="http://schemas.openxmlformats.org/officeDocument/2006/relationships/slide" Target="slides/slide61.xml"/><Relationship Id="rId30" Type="http://schemas.openxmlformats.org/officeDocument/2006/relationships/slide" Target="slides/slide64.xml"/><Relationship Id="rId8"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Þorvaldur Gylfason" userId="d2d5e679-93b2-45aa-8dcd-f9f23119a28e" providerId="ADAL" clId="{8F420B91-D823-4518-8655-CDFA9B66561F}"/>
    <pc:docChg chg="custSel addSld modSld">
      <pc:chgData name="Þorvaldur Gylfason" userId="d2d5e679-93b2-45aa-8dcd-f9f23119a28e" providerId="ADAL" clId="{8F420B91-D823-4518-8655-CDFA9B66561F}" dt="2020-09-17T12:25:21.134" v="517" actId="20577"/>
      <pc:docMkLst>
        <pc:docMk/>
      </pc:docMkLst>
      <pc:sldChg chg="modSp mod">
        <pc:chgData name="Þorvaldur Gylfason" userId="d2d5e679-93b2-45aa-8dcd-f9f23119a28e" providerId="ADAL" clId="{8F420B91-D823-4518-8655-CDFA9B66561F}" dt="2020-09-17T11:57:03.787" v="14" actId="20577"/>
        <pc:sldMkLst>
          <pc:docMk/>
          <pc:sldMk cId="0" sldId="256"/>
        </pc:sldMkLst>
        <pc:spChg chg="mod">
          <ac:chgData name="Þorvaldur Gylfason" userId="d2d5e679-93b2-45aa-8dcd-f9f23119a28e" providerId="ADAL" clId="{8F420B91-D823-4518-8655-CDFA9B66561F}" dt="2020-09-17T11:57:03.787" v="14" actId="20577"/>
          <ac:spMkLst>
            <pc:docMk/>
            <pc:sldMk cId="0" sldId="256"/>
            <ac:spMk id="4103" creationId="{00000000-0000-0000-0000-000000000000}"/>
          </ac:spMkLst>
        </pc:spChg>
      </pc:sldChg>
      <pc:sldChg chg="modSp mod">
        <pc:chgData name="Þorvaldur Gylfason" userId="d2d5e679-93b2-45aa-8dcd-f9f23119a28e" providerId="ADAL" clId="{8F420B91-D823-4518-8655-CDFA9B66561F}" dt="2020-09-17T12:00:57.576" v="18" actId="20577"/>
        <pc:sldMkLst>
          <pc:docMk/>
          <pc:sldMk cId="0" sldId="1372"/>
        </pc:sldMkLst>
        <pc:graphicFrameChg chg="modGraphic">
          <ac:chgData name="Þorvaldur Gylfason" userId="d2d5e679-93b2-45aa-8dcd-f9f23119a28e" providerId="ADAL" clId="{8F420B91-D823-4518-8655-CDFA9B66561F}" dt="2020-09-17T12:00:57.576" v="18" actId="20577"/>
          <ac:graphicFrameMkLst>
            <pc:docMk/>
            <pc:sldMk cId="0" sldId="1372"/>
            <ac:graphicFrameMk id="108797" creationId="{00000000-0000-0000-0000-000000000000}"/>
          </ac:graphicFrameMkLst>
        </pc:graphicFrameChg>
      </pc:sldChg>
      <pc:sldChg chg="modSp mod">
        <pc:chgData name="Þorvaldur Gylfason" userId="d2d5e679-93b2-45aa-8dcd-f9f23119a28e" providerId="ADAL" clId="{8F420B91-D823-4518-8655-CDFA9B66561F}" dt="2020-09-17T12:04:10.977" v="49" actId="20577"/>
        <pc:sldMkLst>
          <pc:docMk/>
          <pc:sldMk cId="0" sldId="1373"/>
        </pc:sldMkLst>
        <pc:spChg chg="mod">
          <ac:chgData name="Þorvaldur Gylfason" userId="d2d5e679-93b2-45aa-8dcd-f9f23119a28e" providerId="ADAL" clId="{8F420B91-D823-4518-8655-CDFA9B66561F}" dt="2020-09-17T12:04:10.977" v="49" actId="20577"/>
          <ac:spMkLst>
            <pc:docMk/>
            <pc:sldMk cId="0" sldId="1373"/>
            <ac:spMk id="110624" creationId="{00000000-0000-0000-0000-000000000000}"/>
          </ac:spMkLst>
        </pc:spChg>
        <pc:graphicFrameChg chg="modGraphic">
          <ac:chgData name="Þorvaldur Gylfason" userId="d2d5e679-93b2-45aa-8dcd-f9f23119a28e" providerId="ADAL" clId="{8F420B91-D823-4518-8655-CDFA9B66561F}" dt="2020-09-17T12:01:45.249" v="30" actId="20577"/>
          <ac:graphicFrameMkLst>
            <pc:docMk/>
            <pc:sldMk cId="0" sldId="1373"/>
            <ac:graphicFrameMk id="110623" creationId="{00000000-0000-0000-0000-000000000000}"/>
          </ac:graphicFrameMkLst>
        </pc:graphicFrameChg>
      </pc:sldChg>
      <pc:sldChg chg="modSp mod">
        <pc:chgData name="Þorvaldur Gylfason" userId="d2d5e679-93b2-45aa-8dcd-f9f23119a28e" providerId="ADAL" clId="{8F420B91-D823-4518-8655-CDFA9B66561F}" dt="2020-09-17T12:02:22.529" v="39" actId="20577"/>
        <pc:sldMkLst>
          <pc:docMk/>
          <pc:sldMk cId="0" sldId="1374"/>
        </pc:sldMkLst>
        <pc:graphicFrameChg chg="modGraphic">
          <ac:chgData name="Þorvaldur Gylfason" userId="d2d5e679-93b2-45aa-8dcd-f9f23119a28e" providerId="ADAL" clId="{8F420B91-D823-4518-8655-CDFA9B66561F}" dt="2020-09-17T12:02:22.529" v="39" actId="20577"/>
          <ac:graphicFrameMkLst>
            <pc:docMk/>
            <pc:sldMk cId="0" sldId="1374"/>
            <ac:graphicFrameMk id="112671" creationId="{00000000-0000-0000-0000-000000000000}"/>
          </ac:graphicFrameMkLst>
        </pc:graphicFrameChg>
      </pc:sldChg>
      <pc:sldChg chg="modSp mod">
        <pc:chgData name="Þorvaldur Gylfason" userId="d2d5e679-93b2-45aa-8dcd-f9f23119a28e" providerId="ADAL" clId="{8F420B91-D823-4518-8655-CDFA9B66561F}" dt="2020-09-17T12:02:51.168" v="46" actId="20577"/>
        <pc:sldMkLst>
          <pc:docMk/>
          <pc:sldMk cId="0" sldId="1375"/>
        </pc:sldMkLst>
        <pc:graphicFrameChg chg="modGraphic">
          <ac:chgData name="Þorvaldur Gylfason" userId="d2d5e679-93b2-45aa-8dcd-f9f23119a28e" providerId="ADAL" clId="{8F420B91-D823-4518-8655-CDFA9B66561F}" dt="2020-09-17T12:02:51.168" v="46" actId="20577"/>
          <ac:graphicFrameMkLst>
            <pc:docMk/>
            <pc:sldMk cId="0" sldId="1375"/>
            <ac:graphicFrameMk id="114691" creationId="{00000000-0000-0000-0000-000000000000}"/>
          </ac:graphicFrameMkLst>
        </pc:graphicFrameChg>
      </pc:sldChg>
      <pc:sldChg chg="modSp mod modAnim">
        <pc:chgData name="Þorvaldur Gylfason" userId="d2d5e679-93b2-45aa-8dcd-f9f23119a28e" providerId="ADAL" clId="{8F420B91-D823-4518-8655-CDFA9B66561F}" dt="2020-09-17T12:25:21.134" v="517" actId="20577"/>
        <pc:sldMkLst>
          <pc:docMk/>
          <pc:sldMk cId="0" sldId="1418"/>
        </pc:sldMkLst>
        <pc:spChg chg="mod">
          <ac:chgData name="Þorvaldur Gylfason" userId="d2d5e679-93b2-45aa-8dcd-f9f23119a28e" providerId="ADAL" clId="{8F420B91-D823-4518-8655-CDFA9B66561F}" dt="2020-09-17T12:17:46.856" v="98" actId="20577"/>
          <ac:spMkLst>
            <pc:docMk/>
            <pc:sldMk cId="0" sldId="1418"/>
            <ac:spMk id="2" creationId="{00000000-0000-0000-0000-000000000000}"/>
          </ac:spMkLst>
        </pc:spChg>
        <pc:spChg chg="mod">
          <ac:chgData name="Þorvaldur Gylfason" userId="d2d5e679-93b2-45aa-8dcd-f9f23119a28e" providerId="ADAL" clId="{8F420B91-D823-4518-8655-CDFA9B66561F}" dt="2020-09-17T12:25:21.134" v="517" actId="20577"/>
          <ac:spMkLst>
            <pc:docMk/>
            <pc:sldMk cId="0" sldId="1418"/>
            <ac:spMk id="3" creationId="{00000000-0000-0000-0000-000000000000}"/>
          </ac:spMkLst>
        </pc:spChg>
      </pc:sldChg>
      <pc:sldChg chg="addSp modSp mod">
        <pc:chgData name="Þorvaldur Gylfason" userId="d2d5e679-93b2-45aa-8dcd-f9f23119a28e" providerId="ADAL" clId="{8F420B91-D823-4518-8655-CDFA9B66561F}" dt="2020-09-17T12:14:32.709" v="75" actId="1076"/>
        <pc:sldMkLst>
          <pc:docMk/>
          <pc:sldMk cId="1828580006" sldId="1428"/>
        </pc:sldMkLst>
        <pc:spChg chg="add mod">
          <ac:chgData name="Þorvaldur Gylfason" userId="d2d5e679-93b2-45aa-8dcd-f9f23119a28e" providerId="ADAL" clId="{8F420B91-D823-4518-8655-CDFA9B66561F}" dt="2020-09-17T12:14:32.709" v="75" actId="1076"/>
          <ac:spMkLst>
            <pc:docMk/>
            <pc:sldMk cId="1828580006" sldId="1428"/>
            <ac:spMk id="2" creationId="{BAB8DDC0-CC9C-4F0B-923C-4734D8D76BBE}"/>
          </ac:spMkLst>
        </pc:spChg>
        <pc:graphicFrameChg chg="modGraphic">
          <ac:chgData name="Þorvaldur Gylfason" userId="d2d5e679-93b2-45aa-8dcd-f9f23119a28e" providerId="ADAL" clId="{8F420B91-D823-4518-8655-CDFA9B66561F}" dt="2020-09-17T12:13:51.026" v="65" actId="20577"/>
          <ac:graphicFrameMkLst>
            <pc:docMk/>
            <pc:sldMk cId="1828580006" sldId="1428"/>
            <ac:graphicFrameMk id="4" creationId="{00000000-0000-0000-0000-000000000000}"/>
          </ac:graphicFrameMkLst>
        </pc:graphicFrameChg>
      </pc:sldChg>
      <pc:sldChg chg="add">
        <pc:chgData name="Þorvaldur Gylfason" userId="d2d5e679-93b2-45aa-8dcd-f9f23119a28e" providerId="ADAL" clId="{8F420B91-D823-4518-8655-CDFA9B66561F}" dt="2020-09-17T12:17:32.914" v="76" actId="2890"/>
        <pc:sldMkLst>
          <pc:docMk/>
          <pc:sldMk cId="3867777370" sldId="1431"/>
        </pc:sldMkLst>
      </pc:sldChg>
    </pc:docChg>
  </pc:docChgLst>
  <pc:docChgLst>
    <pc:chgData name="Þorvaldur Gylfason" userId="d2d5e679-93b2-45aa-8dcd-f9f23119a28e" providerId="ADAL" clId="{51F759EF-B7D7-4138-898B-914706551498}"/>
    <pc:docChg chg="undo modSld">
      <pc:chgData name="Þorvaldur Gylfason" userId="d2d5e679-93b2-45aa-8dcd-f9f23119a28e" providerId="ADAL" clId="{51F759EF-B7D7-4138-898B-914706551498}" dt="2019-10-01T08:32:06.287" v="116" actId="15"/>
      <pc:docMkLst>
        <pc:docMk/>
      </pc:docMkLst>
      <pc:sldChg chg="modSp">
        <pc:chgData name="Þorvaldur Gylfason" userId="d2d5e679-93b2-45aa-8dcd-f9f23119a28e" providerId="ADAL" clId="{51F759EF-B7D7-4138-898B-914706551498}" dt="2019-10-01T08:25:43.911" v="23" actId="20577"/>
        <pc:sldMkLst>
          <pc:docMk/>
          <pc:sldMk cId="0" sldId="1348"/>
        </pc:sldMkLst>
        <pc:spChg chg="mod">
          <ac:chgData name="Þorvaldur Gylfason" userId="d2d5e679-93b2-45aa-8dcd-f9f23119a28e" providerId="ADAL" clId="{51F759EF-B7D7-4138-898B-914706551498}" dt="2019-10-01T08:25:43.911" v="23" actId="20577"/>
          <ac:spMkLst>
            <pc:docMk/>
            <pc:sldMk cId="0" sldId="1348"/>
            <ac:spMk id="63491" creationId="{00000000-0000-0000-0000-000000000000}"/>
          </ac:spMkLst>
        </pc:spChg>
      </pc:sldChg>
      <pc:sldChg chg="modSp">
        <pc:chgData name="Þorvaldur Gylfason" userId="d2d5e679-93b2-45aa-8dcd-f9f23119a28e" providerId="ADAL" clId="{51F759EF-B7D7-4138-898B-914706551498}" dt="2019-10-01T08:29:59.542" v="62" actId="1035"/>
        <pc:sldMkLst>
          <pc:docMk/>
          <pc:sldMk cId="0" sldId="1359"/>
        </pc:sldMkLst>
        <pc:spChg chg="mod">
          <ac:chgData name="Þorvaldur Gylfason" userId="d2d5e679-93b2-45aa-8dcd-f9f23119a28e" providerId="ADAL" clId="{51F759EF-B7D7-4138-898B-914706551498}" dt="2019-10-01T08:29:59.542" v="62" actId="1035"/>
          <ac:spMkLst>
            <pc:docMk/>
            <pc:sldMk cId="0" sldId="1359"/>
            <ac:spMk id="86018" creationId="{00000000-0000-0000-0000-000000000000}"/>
          </ac:spMkLst>
        </pc:spChg>
      </pc:sldChg>
      <pc:sldChg chg="modSp">
        <pc:chgData name="Þorvaldur Gylfason" userId="d2d5e679-93b2-45aa-8dcd-f9f23119a28e" providerId="ADAL" clId="{51F759EF-B7D7-4138-898B-914706551498}" dt="2019-10-01T08:30:06.237" v="73" actId="1035"/>
        <pc:sldMkLst>
          <pc:docMk/>
          <pc:sldMk cId="0" sldId="1360"/>
        </pc:sldMkLst>
        <pc:spChg chg="mod">
          <ac:chgData name="Þorvaldur Gylfason" userId="d2d5e679-93b2-45aa-8dcd-f9f23119a28e" providerId="ADAL" clId="{51F759EF-B7D7-4138-898B-914706551498}" dt="2019-10-01T08:30:06.237" v="73" actId="1035"/>
          <ac:spMkLst>
            <pc:docMk/>
            <pc:sldMk cId="0" sldId="1360"/>
            <ac:spMk id="88069" creationId="{00000000-0000-0000-0000-000000000000}"/>
          </ac:spMkLst>
        </pc:spChg>
      </pc:sldChg>
      <pc:sldChg chg="modSp">
        <pc:chgData name="Þorvaldur Gylfason" userId="d2d5e679-93b2-45aa-8dcd-f9f23119a28e" providerId="ADAL" clId="{51F759EF-B7D7-4138-898B-914706551498}" dt="2019-10-01T08:30:14.108" v="85" actId="1035"/>
        <pc:sldMkLst>
          <pc:docMk/>
          <pc:sldMk cId="0" sldId="1361"/>
        </pc:sldMkLst>
        <pc:spChg chg="mod">
          <ac:chgData name="Þorvaldur Gylfason" userId="d2d5e679-93b2-45aa-8dcd-f9f23119a28e" providerId="ADAL" clId="{51F759EF-B7D7-4138-898B-914706551498}" dt="2019-10-01T08:30:14.108" v="85" actId="1035"/>
          <ac:spMkLst>
            <pc:docMk/>
            <pc:sldMk cId="0" sldId="1361"/>
            <ac:spMk id="90117" creationId="{00000000-0000-0000-0000-000000000000}"/>
          </ac:spMkLst>
        </pc:spChg>
      </pc:sldChg>
      <pc:sldChg chg="modSp">
        <pc:chgData name="Þorvaldur Gylfason" userId="d2d5e679-93b2-45aa-8dcd-f9f23119a28e" providerId="ADAL" clId="{51F759EF-B7D7-4138-898B-914706551498}" dt="2019-10-01T08:30:22.552" v="98" actId="1035"/>
        <pc:sldMkLst>
          <pc:docMk/>
          <pc:sldMk cId="0" sldId="1366"/>
        </pc:sldMkLst>
        <pc:spChg chg="mod">
          <ac:chgData name="Þorvaldur Gylfason" userId="d2d5e679-93b2-45aa-8dcd-f9f23119a28e" providerId="ADAL" clId="{51F759EF-B7D7-4138-898B-914706551498}" dt="2019-10-01T08:30:22.552" v="98" actId="1035"/>
          <ac:spMkLst>
            <pc:docMk/>
            <pc:sldMk cId="0" sldId="1366"/>
            <ac:spMk id="92165" creationId="{00000000-0000-0000-0000-000000000000}"/>
          </ac:spMkLst>
        </pc:spChg>
      </pc:sldChg>
      <pc:sldChg chg="modSp">
        <pc:chgData name="Þorvaldur Gylfason" userId="d2d5e679-93b2-45aa-8dcd-f9f23119a28e" providerId="ADAL" clId="{51F759EF-B7D7-4138-898B-914706551498}" dt="2019-09-18T10:24:51.177" v="5" actId="1036"/>
        <pc:sldMkLst>
          <pc:docMk/>
          <pc:sldMk cId="0" sldId="1392"/>
        </pc:sldMkLst>
        <pc:spChg chg="mod">
          <ac:chgData name="Þorvaldur Gylfason" userId="d2d5e679-93b2-45aa-8dcd-f9f23119a28e" providerId="ADAL" clId="{51F759EF-B7D7-4138-898B-914706551498}" dt="2019-09-18T10:24:51.177" v="5" actId="1036"/>
          <ac:spMkLst>
            <pc:docMk/>
            <pc:sldMk cId="0" sldId="1392"/>
            <ac:spMk id="4" creationId="{00000000-0000-0000-0000-000000000000}"/>
          </ac:spMkLst>
        </pc:spChg>
      </pc:sldChg>
      <pc:sldChg chg="modSp">
        <pc:chgData name="Þorvaldur Gylfason" userId="d2d5e679-93b2-45aa-8dcd-f9f23119a28e" providerId="ADAL" clId="{51F759EF-B7D7-4138-898B-914706551498}" dt="2019-10-01T08:30:52.186" v="109" actId="1035"/>
        <pc:sldMkLst>
          <pc:docMk/>
          <pc:sldMk cId="0" sldId="1406"/>
        </pc:sldMkLst>
        <pc:spChg chg="mod">
          <ac:chgData name="Þorvaldur Gylfason" userId="d2d5e679-93b2-45aa-8dcd-f9f23119a28e" providerId="ADAL" clId="{51F759EF-B7D7-4138-898B-914706551498}" dt="2019-10-01T08:30:52.186" v="109" actId="1035"/>
          <ac:spMkLst>
            <pc:docMk/>
            <pc:sldMk cId="0" sldId="1406"/>
            <ac:spMk id="191491" creationId="{00000000-0000-0000-0000-000000000000}"/>
          </ac:spMkLst>
        </pc:spChg>
      </pc:sldChg>
      <pc:sldChg chg="modSp modAnim">
        <pc:chgData name="Þorvaldur Gylfason" userId="d2d5e679-93b2-45aa-8dcd-f9f23119a28e" providerId="ADAL" clId="{51F759EF-B7D7-4138-898B-914706551498}" dt="2019-10-01T08:32:06.287" v="116" actId="15"/>
        <pc:sldMkLst>
          <pc:docMk/>
          <pc:sldMk cId="0" sldId="1420"/>
        </pc:sldMkLst>
        <pc:spChg chg="mod">
          <ac:chgData name="Þorvaldur Gylfason" userId="d2d5e679-93b2-45aa-8dcd-f9f23119a28e" providerId="ADAL" clId="{51F759EF-B7D7-4138-898B-914706551498}" dt="2019-10-01T08:32:06.287" v="116" actId="15"/>
          <ac:spMkLst>
            <pc:docMk/>
            <pc:sldMk cId="0" sldId="1420"/>
            <ac:spMk id="3" creationId="{00000000-0000-0000-0000-000000000000}"/>
          </ac:spMkLst>
        </pc:spChg>
      </pc:sldChg>
      <pc:sldChg chg="modSp">
        <pc:chgData name="Þorvaldur Gylfason" userId="d2d5e679-93b2-45aa-8dcd-f9f23119a28e" providerId="ADAL" clId="{51F759EF-B7D7-4138-898B-914706551498}" dt="2019-10-01T08:22:22.025" v="20"/>
        <pc:sldMkLst>
          <pc:docMk/>
          <pc:sldMk cId="1828580006" sldId="1428"/>
        </pc:sldMkLst>
        <pc:graphicFrameChg chg="mod">
          <ac:chgData name="Þorvaldur Gylfason" userId="d2d5e679-93b2-45aa-8dcd-f9f23119a28e" providerId="ADAL" clId="{51F759EF-B7D7-4138-898B-914706551498}" dt="2019-10-01T08:22:22.025" v="20"/>
          <ac:graphicFrameMkLst>
            <pc:docMk/>
            <pc:sldMk cId="1828580006" sldId="1428"/>
            <ac:graphicFrameMk id="4" creationId="{00000000-0000-0000-0000-000000000000}"/>
          </ac:graphicFrameMkLst>
        </pc:graphicFrameChg>
      </pc:sldChg>
      <pc:sldChg chg="modSp">
        <pc:chgData name="Þorvaldur Gylfason" userId="d2d5e679-93b2-45aa-8dcd-f9f23119a28e" providerId="ADAL" clId="{51F759EF-B7D7-4138-898B-914706551498}" dt="2019-10-01T08:31:00.291" v="115" actId="1035"/>
        <pc:sldMkLst>
          <pc:docMk/>
          <pc:sldMk cId="3293799305" sldId="1430"/>
        </pc:sldMkLst>
        <pc:spChg chg="mod">
          <ac:chgData name="Þorvaldur Gylfason" userId="d2d5e679-93b2-45aa-8dcd-f9f23119a28e" providerId="ADAL" clId="{51F759EF-B7D7-4138-898B-914706551498}" dt="2019-10-01T08:31:00.291" v="115" actId="1035"/>
          <ac:spMkLst>
            <pc:docMk/>
            <pc:sldMk cId="3293799305" sldId="1430"/>
            <ac:spMk id="191491" creationId="{00000000-0000-0000-0000-000000000000}"/>
          </ac:spMkLst>
        </pc:spChg>
      </pc:sldChg>
    </pc:docChg>
  </pc:docChgLst>
  <pc:docChgLst>
    <pc:chgData name="Þorvaldur Gylfason" userId="d2d5e679-93b2-45aa-8dcd-f9f23119a28e" providerId="ADAL" clId="{7765BE5D-6D2B-42F9-925F-1837C4163E56}"/>
    <pc:docChg chg="modSld">
      <pc:chgData name="Þorvaldur Gylfason" userId="d2d5e679-93b2-45aa-8dcd-f9f23119a28e" providerId="ADAL" clId="{7765BE5D-6D2B-42F9-925F-1837C4163E56}" dt="2019-08-22T11:02:19.713" v="40" actId="20577"/>
      <pc:docMkLst>
        <pc:docMk/>
      </pc:docMkLst>
      <pc:sldChg chg="modSp">
        <pc:chgData name="Þorvaldur Gylfason" userId="d2d5e679-93b2-45aa-8dcd-f9f23119a28e" providerId="ADAL" clId="{7765BE5D-6D2B-42F9-925F-1837C4163E56}" dt="2019-08-22T10:57:03.009" v="0" actId="20577"/>
        <pc:sldMkLst>
          <pc:docMk/>
          <pc:sldMk cId="0" sldId="256"/>
        </pc:sldMkLst>
        <pc:spChg chg="mod">
          <ac:chgData name="Þorvaldur Gylfason" userId="d2d5e679-93b2-45aa-8dcd-f9f23119a28e" providerId="ADAL" clId="{7765BE5D-6D2B-42F9-925F-1837C4163E56}" dt="2019-08-22T10:57:03.009" v="0" actId="20577"/>
          <ac:spMkLst>
            <pc:docMk/>
            <pc:sldMk cId="0" sldId="256"/>
            <ac:spMk id="4103" creationId="{00000000-0000-0000-0000-000000000000}"/>
          </ac:spMkLst>
        </pc:spChg>
      </pc:sldChg>
      <pc:sldChg chg="modSp">
        <pc:chgData name="Þorvaldur Gylfason" userId="d2d5e679-93b2-45aa-8dcd-f9f23119a28e" providerId="ADAL" clId="{7765BE5D-6D2B-42F9-925F-1837C4163E56}" dt="2019-08-22T10:59:40.387" v="1" actId="14100"/>
        <pc:sldMkLst>
          <pc:docMk/>
          <pc:sldMk cId="0" sldId="1347"/>
        </pc:sldMkLst>
        <pc:spChg chg="mod">
          <ac:chgData name="Þorvaldur Gylfason" userId="d2d5e679-93b2-45aa-8dcd-f9f23119a28e" providerId="ADAL" clId="{7765BE5D-6D2B-42F9-925F-1837C4163E56}" dt="2019-08-22T10:59:40.387" v="1" actId="14100"/>
          <ac:spMkLst>
            <pc:docMk/>
            <pc:sldMk cId="0" sldId="1347"/>
            <ac:spMk id="61443" creationId="{00000000-0000-0000-0000-000000000000}"/>
          </ac:spMkLst>
        </pc:spChg>
      </pc:sldChg>
      <pc:sldChg chg="modSp">
        <pc:chgData name="Þorvaldur Gylfason" userId="d2d5e679-93b2-45aa-8dcd-f9f23119a28e" providerId="ADAL" clId="{7765BE5D-6D2B-42F9-925F-1837C4163E56}" dt="2019-08-22T11:00:48.868" v="10" actId="20577"/>
        <pc:sldMkLst>
          <pc:docMk/>
          <pc:sldMk cId="0" sldId="1410"/>
        </pc:sldMkLst>
        <pc:spChg chg="mod">
          <ac:chgData name="Þorvaldur Gylfason" userId="d2d5e679-93b2-45aa-8dcd-f9f23119a28e" providerId="ADAL" clId="{7765BE5D-6D2B-42F9-925F-1837C4163E56}" dt="2019-08-22T11:00:48.868" v="10" actId="20577"/>
          <ac:spMkLst>
            <pc:docMk/>
            <pc:sldMk cId="0" sldId="1410"/>
            <ac:spMk id="94211" creationId="{00000000-0000-0000-0000-000000000000}"/>
          </ac:spMkLst>
        </pc:spChg>
      </pc:sldChg>
      <pc:sldChg chg="modSp">
        <pc:chgData name="Þorvaldur Gylfason" userId="d2d5e679-93b2-45aa-8dcd-f9f23119a28e" providerId="ADAL" clId="{7765BE5D-6D2B-42F9-925F-1837C4163E56}" dt="2019-08-22T11:01:32.821" v="36" actId="114"/>
        <pc:sldMkLst>
          <pc:docMk/>
          <pc:sldMk cId="0" sldId="1419"/>
        </pc:sldMkLst>
        <pc:spChg chg="mod">
          <ac:chgData name="Þorvaldur Gylfason" userId="d2d5e679-93b2-45aa-8dcd-f9f23119a28e" providerId="ADAL" clId="{7765BE5D-6D2B-42F9-925F-1837C4163E56}" dt="2019-08-22T11:01:32.821" v="36" actId="114"/>
          <ac:spMkLst>
            <pc:docMk/>
            <pc:sldMk cId="0" sldId="1419"/>
            <ac:spMk id="3" creationId="{00000000-0000-0000-0000-000000000000}"/>
          </ac:spMkLst>
        </pc:spChg>
      </pc:sldChg>
      <pc:sldChg chg="modSp">
        <pc:chgData name="Þorvaldur Gylfason" userId="d2d5e679-93b2-45aa-8dcd-f9f23119a28e" providerId="ADAL" clId="{7765BE5D-6D2B-42F9-925F-1837C4163E56}" dt="2019-08-22T11:02:19.713" v="40" actId="20577"/>
        <pc:sldMkLst>
          <pc:docMk/>
          <pc:sldMk cId="0" sldId="1423"/>
        </pc:sldMkLst>
        <pc:spChg chg="mod">
          <ac:chgData name="Þorvaldur Gylfason" userId="d2d5e679-93b2-45aa-8dcd-f9f23119a28e" providerId="ADAL" clId="{7765BE5D-6D2B-42F9-925F-1837C4163E56}" dt="2019-08-22T11:02:19.713" v="40" actId="20577"/>
          <ac:spMkLst>
            <pc:docMk/>
            <pc:sldMk cId="0" sldId="1423"/>
            <ac:spMk id="3" creationId="{00000000-0000-0000-0000-000000000000}"/>
          </ac:spMkLst>
        </pc:spChg>
      </pc:sldChg>
    </pc:docChg>
  </pc:docChgLst>
  <pc:docChgLst>
    <pc:chgData name="Þorvaldur Gylfason" userId="d2d5e679-93b2-45aa-8dcd-f9f23119a28e" providerId="ADAL" clId="{69D023CD-F38F-439C-9878-8C618BAEC3EE}"/>
    <pc:docChg chg="custSel modSld">
      <pc:chgData name="Þorvaldur Gylfason" userId="d2d5e679-93b2-45aa-8dcd-f9f23119a28e" providerId="ADAL" clId="{69D023CD-F38F-439C-9878-8C618BAEC3EE}" dt="2020-10-05T14:37:48.410" v="56" actId="27636"/>
      <pc:docMkLst>
        <pc:docMk/>
      </pc:docMkLst>
      <pc:sldChg chg="modSp mod modAnim">
        <pc:chgData name="Þorvaldur Gylfason" userId="d2d5e679-93b2-45aa-8dcd-f9f23119a28e" providerId="ADAL" clId="{69D023CD-F38F-439C-9878-8C618BAEC3EE}" dt="2020-10-05T14:37:48.410" v="56" actId="27636"/>
        <pc:sldMkLst>
          <pc:docMk/>
          <pc:sldMk cId="0" sldId="1392"/>
        </pc:sldMkLst>
        <pc:spChg chg="mod">
          <ac:chgData name="Þorvaldur Gylfason" userId="d2d5e679-93b2-45aa-8dcd-f9f23119a28e" providerId="ADAL" clId="{69D023CD-F38F-439C-9878-8C618BAEC3EE}" dt="2020-10-05T14:37:48.410" v="56" actId="27636"/>
          <ac:spMkLst>
            <pc:docMk/>
            <pc:sldMk cId="0" sldId="1392"/>
            <ac:spMk id="13312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8100" cap="rnd">
                <a:solidFill>
                  <a:schemeClr val="accent2"/>
                </a:solidFill>
                <a:prstDash val="sysDot"/>
              </a:ln>
              <a:effectLst/>
            </c:spPr>
            <c:trendlineType val="linear"/>
            <c:dispRSqr val="1"/>
            <c:dispEq val="1"/>
            <c:trendlineLbl>
              <c:layout>
                <c:manualLayout>
                  <c:x val="0.11587707786526684"/>
                  <c:y val="-0.77213059395485706"/>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trendlineLbl>
          </c:trendline>
          <c:xVal>
            <c:numRef>
              <c:f>M2avInflCPI!$E$2:$E$166</c:f>
              <c:numCache>
                <c:formatCode>0.000</c:formatCode>
                <c:ptCount val="165"/>
                <c:pt idx="0">
                  <c:v>2.9331013532674428E-2</c:v>
                </c:pt>
                <c:pt idx="1">
                  <c:v>6.3891457166578541E-2</c:v>
                </c:pt>
                <c:pt idx="2">
                  <c:v>0.80888951147179189</c:v>
                </c:pt>
                <c:pt idx="3">
                  <c:v>0.15285963577266434</c:v>
                </c:pt>
                <c:pt idx="4">
                  <c:v>2.7407964428093474E-2</c:v>
                </c:pt>
                <c:pt idx="5">
                  <c:v>0.64638744517893376</c:v>
                </c:pt>
                <c:pt idx="6">
                  <c:v>0.61386093153239107</c:v>
                </c:pt>
                <c:pt idx="7">
                  <c:v>1.781332891618256E-2</c:v>
                </c:pt>
                <c:pt idx="8">
                  <c:v>4.6727665667719499E-2</c:v>
                </c:pt>
                <c:pt idx="9">
                  <c:v>0.56926817644049388</c:v>
                </c:pt>
                <c:pt idx="10">
                  <c:v>9.0489082047418276E-2</c:v>
                </c:pt>
                <c:pt idx="11">
                  <c:v>4.477354581609435E-2</c:v>
                </c:pt>
                <c:pt idx="12">
                  <c:v>4.2907962338807358E-2</c:v>
                </c:pt>
                <c:pt idx="13">
                  <c:v>5.9442088614919397E-2</c:v>
                </c:pt>
                <c:pt idx="14">
                  <c:v>0.38927412646827653</c:v>
                </c:pt>
                <c:pt idx="15">
                  <c:v>3.7033127315853266E-2</c:v>
                </c:pt>
                <c:pt idx="16">
                  <c:v>4.0645066370894899E-2</c:v>
                </c:pt>
                <c:pt idx="17">
                  <c:v>1.7397441378645091E-2</c:v>
                </c:pt>
                <c:pt idx="18">
                  <c:v>0.68246225397566296</c:v>
                </c:pt>
                <c:pt idx="19">
                  <c:v>2.4946376836936929E-2</c:v>
                </c:pt>
                <c:pt idx="20">
                  <c:v>0.71421044844168002</c:v>
                </c:pt>
                <c:pt idx="21">
                  <c:v>0.76531591799746401</c:v>
                </c:pt>
                <c:pt idx="22">
                  <c:v>6.0066946016442566E-2</c:v>
                </c:pt>
                <c:pt idx="23">
                  <c:v>1.5445897092614026E-2</c:v>
                </c:pt>
                <c:pt idx="24">
                  <c:v>6.5663919324497846E-2</c:v>
                </c:pt>
                <c:pt idx="25">
                  <c:v>8.7161098481882041E-2</c:v>
                </c:pt>
                <c:pt idx="26">
                  <c:v>4.8687881658200878E-2</c:v>
                </c:pt>
                <c:pt idx="27">
                  <c:v>3.6994225203660885E-2</c:v>
                </c:pt>
                <c:pt idx="28">
                  <c:v>2.4821363034416715E-2</c:v>
                </c:pt>
                <c:pt idx="29">
                  <c:v>0.29431591263794338</c:v>
                </c:pt>
                <c:pt idx="30">
                  <c:v>5.0543025882724031E-2</c:v>
                </c:pt>
                <c:pt idx="31">
                  <c:v>5.3650775137501591E-2</c:v>
                </c:pt>
                <c:pt idx="32">
                  <c:v>5.6772834289833561E-2</c:v>
                </c:pt>
                <c:pt idx="33">
                  <c:v>0.87749973007066506</c:v>
                </c:pt>
                <c:pt idx="34">
                  <c:v>4.1874914747384764E-2</c:v>
                </c:pt>
                <c:pt idx="35">
                  <c:v>0.12993118076315605</c:v>
                </c:pt>
                <c:pt idx="36">
                  <c:v>2.3395921136657855E-2</c:v>
                </c:pt>
                <c:pt idx="37">
                  <c:v>3.882138704243334E-2</c:v>
                </c:pt>
                <c:pt idx="38">
                  <c:v>0.10819569092859242</c:v>
                </c:pt>
                <c:pt idx="39">
                  <c:v>3.6317536645817383E-2</c:v>
                </c:pt>
                <c:pt idx="40">
                  <c:v>3.7535065075219705E-2</c:v>
                </c:pt>
                <c:pt idx="41">
                  <c:v>4.3649757447488009E-2</c:v>
                </c:pt>
                <c:pt idx="42">
                  <c:v>4.4770438404667691E-2</c:v>
                </c:pt>
                <c:pt idx="43">
                  <c:v>9.8971131263253687E-2</c:v>
                </c:pt>
                <c:pt idx="44">
                  <c:v>8.2933455418894297E-2</c:v>
                </c:pt>
                <c:pt idx="45">
                  <c:v>0.16097735802438995</c:v>
                </c:pt>
                <c:pt idx="46">
                  <c:v>8.5469255899344856E-2</c:v>
                </c:pt>
                <c:pt idx="47">
                  <c:v>7.8417460925509677E-2</c:v>
                </c:pt>
                <c:pt idx="48">
                  <c:v>5.6116592174229367E-2</c:v>
                </c:pt>
                <c:pt idx="49">
                  <c:v>4.737073216654019E-2</c:v>
                </c:pt>
                <c:pt idx="50">
                  <c:v>2.5102282093441418E-2</c:v>
                </c:pt>
                <c:pt idx="51">
                  <c:v>0.12507401360496995</c:v>
                </c:pt>
                <c:pt idx="52">
                  <c:v>0.22023771835729203</c:v>
                </c:pt>
                <c:pt idx="53">
                  <c:v>0.14402048099455417</c:v>
                </c:pt>
                <c:pt idx="54">
                  <c:v>7.4914849089223426E-2</c:v>
                </c:pt>
                <c:pt idx="55">
                  <c:v>0.16173577810203366</c:v>
                </c:pt>
                <c:pt idx="56">
                  <c:v>3.9508821770331749E-2</c:v>
                </c:pt>
                <c:pt idx="57">
                  <c:v>4.5337520516875389E-2</c:v>
                </c:pt>
                <c:pt idx="58">
                  <c:v>7.4714364588817958E-2</c:v>
                </c:pt>
                <c:pt idx="59">
                  <c:v>4.702712167041178E-2</c:v>
                </c:pt>
                <c:pt idx="60">
                  <c:v>3.5693425642878439E-2</c:v>
                </c:pt>
                <c:pt idx="61">
                  <c:v>4.1953992645947333E-2</c:v>
                </c:pt>
                <c:pt idx="62">
                  <c:v>7.6560567705055815E-2</c:v>
                </c:pt>
                <c:pt idx="63">
                  <c:v>0.60181523861375408</c:v>
                </c:pt>
                <c:pt idx="64">
                  <c:v>9.5264839367556767E-2</c:v>
                </c:pt>
                <c:pt idx="65">
                  <c:v>8.7269748819570905E-2</c:v>
                </c:pt>
                <c:pt idx="66">
                  <c:v>0.31865848689095749</c:v>
                </c:pt>
                <c:pt idx="67">
                  <c:v>7.0550839430419149E-2</c:v>
                </c:pt>
                <c:pt idx="68">
                  <c:v>0.13118686284351738</c:v>
                </c:pt>
                <c:pt idx="69">
                  <c:v>0.2724510054493281</c:v>
                </c:pt>
                <c:pt idx="70">
                  <c:v>0.13949545809685948</c:v>
                </c:pt>
                <c:pt idx="71">
                  <c:v>0.24148342864655933</c:v>
                </c:pt>
                <c:pt idx="72">
                  <c:v>0.12352424932605389</c:v>
                </c:pt>
                <c:pt idx="73">
                  <c:v>5.7649733995723727E-2</c:v>
                </c:pt>
                <c:pt idx="74">
                  <c:v>3.0951447430884425E-2</c:v>
                </c:pt>
                <c:pt idx="75">
                  <c:v>0.49693129884543585</c:v>
                </c:pt>
                <c:pt idx="76">
                  <c:v>9.2557849912629817E-2</c:v>
                </c:pt>
                <c:pt idx="77">
                  <c:v>0.10158185945285431</c:v>
                </c:pt>
                <c:pt idx="78">
                  <c:v>4.6810058014267936E-2</c:v>
                </c:pt>
                <c:pt idx="79">
                  <c:v>3.2327456975615017E-2</c:v>
                </c:pt>
                <c:pt idx="80">
                  <c:v>6.9278747309296215E-2</c:v>
                </c:pt>
                <c:pt idx="81">
                  <c:v>4.0658292710719558E-2</c:v>
                </c:pt>
                <c:pt idx="82">
                  <c:v>0.160784494326282</c:v>
                </c:pt>
                <c:pt idx="83">
                  <c:v>2.2557988386762734E-2</c:v>
                </c:pt>
                <c:pt idx="84">
                  <c:v>8.7276777430432564E-2</c:v>
                </c:pt>
                <c:pt idx="85">
                  <c:v>5.077957506808891E-2</c:v>
                </c:pt>
                <c:pt idx="86">
                  <c:v>5.0842723607157761E-2</c:v>
                </c:pt>
                <c:pt idx="87">
                  <c:v>7.6992203839376633E-2</c:v>
                </c:pt>
                <c:pt idx="88">
                  <c:v>9.556267333227686E-2</c:v>
                </c:pt>
                <c:pt idx="89">
                  <c:v>3.8500157765714069E-2</c:v>
                </c:pt>
                <c:pt idx="90">
                  <c:v>4.2176929303226439E-2</c:v>
                </c:pt>
                <c:pt idx="91">
                  <c:v>0.11192994474257029</c:v>
                </c:pt>
                <c:pt idx="92">
                  <c:v>0.10455395971688214</c:v>
                </c:pt>
                <c:pt idx="93">
                  <c:v>6.5449287225261679E-2</c:v>
                </c:pt>
                <c:pt idx="94">
                  <c:v>0.16736578257605642</c:v>
                </c:pt>
                <c:pt idx="95">
                  <c:v>7.7311743213274914E-2</c:v>
                </c:pt>
                <c:pt idx="96">
                  <c:v>7.4367993239675773E-2</c:v>
                </c:pt>
                <c:pt idx="97">
                  <c:v>2.6804329672320239E-2</c:v>
                </c:pt>
                <c:pt idx="98">
                  <c:v>0.1198753238096978</c:v>
                </c:pt>
                <c:pt idx="99">
                  <c:v>2.6996519621638602E-2</c:v>
                </c:pt>
                <c:pt idx="100">
                  <c:v>0.20241210596962578</c:v>
                </c:pt>
                <c:pt idx="101">
                  <c:v>0.16822377451129533</c:v>
                </c:pt>
                <c:pt idx="102">
                  <c:v>5.5665023202269501E-2</c:v>
                </c:pt>
                <c:pt idx="103">
                  <c:v>6.9635032023641144E-2</c:v>
                </c:pt>
                <c:pt idx="104">
                  <c:v>0.16953796468627619</c:v>
                </c:pt>
                <c:pt idx="105">
                  <c:v>2.9565372697119858E-2</c:v>
                </c:pt>
                <c:pt idx="106">
                  <c:v>5.4872415646969458E-2</c:v>
                </c:pt>
                <c:pt idx="107">
                  <c:v>4.3456567411594121E-2</c:v>
                </c:pt>
                <c:pt idx="108">
                  <c:v>0.13749306903138458</c:v>
                </c:pt>
                <c:pt idx="109">
                  <c:v>0.86300907947377947</c:v>
                </c:pt>
                <c:pt idx="110">
                  <c:v>4.3880430127636157E-2</c:v>
                </c:pt>
                <c:pt idx="111">
                  <c:v>7.5965071378242613E-2</c:v>
                </c:pt>
                <c:pt idx="112">
                  <c:v>5.3891645876846209E-2</c:v>
                </c:pt>
                <c:pt idx="113">
                  <c:v>2.4685629911094662E-2</c:v>
                </c:pt>
                <c:pt idx="114">
                  <c:v>7.4738671133230322E-2</c:v>
                </c:pt>
                <c:pt idx="115">
                  <c:v>2.7147690249287596E-2</c:v>
                </c:pt>
                <c:pt idx="116">
                  <c:v>0.70003892941149659</c:v>
                </c:pt>
                <c:pt idx="117">
                  <c:v>8.1588339992501133E-2</c:v>
                </c:pt>
                <c:pt idx="118">
                  <c:v>6.9634327290192255E-2</c:v>
                </c:pt>
                <c:pt idx="119">
                  <c:v>0.23884212142143291</c:v>
                </c:pt>
                <c:pt idx="120">
                  <c:v>0.10000459005896394</c:v>
                </c:pt>
                <c:pt idx="121">
                  <c:v>3.4691915645754377E-2</c:v>
                </c:pt>
                <c:pt idx="122">
                  <c:v>3.5512487173436982E-2</c:v>
                </c:pt>
                <c:pt idx="123">
                  <c:v>0.34115436798458398</c:v>
                </c:pt>
                <c:pt idx="124">
                  <c:v>0.42208727677300101</c:v>
                </c:pt>
                <c:pt idx="125">
                  <c:v>6.9023070819670324E-2</c:v>
                </c:pt>
                <c:pt idx="126">
                  <c:v>7.1574836476158241E-2</c:v>
                </c:pt>
                <c:pt idx="127">
                  <c:v>3.5736711772727664E-2</c:v>
                </c:pt>
                <c:pt idx="128">
                  <c:v>0.22052536735489217</c:v>
                </c:pt>
                <c:pt idx="129">
                  <c:v>4.7050362916508277E-2</c:v>
                </c:pt>
                <c:pt idx="130">
                  <c:v>2.5553396110339743E-2</c:v>
                </c:pt>
                <c:pt idx="131">
                  <c:v>8.6109642526149568E-2</c:v>
                </c:pt>
                <c:pt idx="132">
                  <c:v>0.18775809878830618</c:v>
                </c:pt>
                <c:pt idx="133">
                  <c:v>7.0681965215076609E-2</c:v>
                </c:pt>
                <c:pt idx="134">
                  <c:v>0.20645441405416892</c:v>
                </c:pt>
                <c:pt idx="135">
                  <c:v>0.39971777061715896</c:v>
                </c:pt>
                <c:pt idx="136">
                  <c:v>0.13996215030832751</c:v>
                </c:pt>
                <c:pt idx="137">
                  <c:v>0.20885746109735373</c:v>
                </c:pt>
                <c:pt idx="138">
                  <c:v>4.3002747346852631E-2</c:v>
                </c:pt>
                <c:pt idx="139">
                  <c:v>8.6216586334254858E-2</c:v>
                </c:pt>
                <c:pt idx="140">
                  <c:v>6.5420751710761602E-2</c:v>
                </c:pt>
                <c:pt idx="141">
                  <c:v>8.8228170297911648E-2</c:v>
                </c:pt>
                <c:pt idx="142">
                  <c:v>3.8588626054809123E-2</c:v>
                </c:pt>
                <c:pt idx="143">
                  <c:v>5.0104374770379462E-2</c:v>
                </c:pt>
                <c:pt idx="144">
                  <c:v>4.1691710645740225E-2</c:v>
                </c:pt>
                <c:pt idx="145">
                  <c:v>0.10060492960518329</c:v>
                </c:pt>
                <c:pt idx="146">
                  <c:v>5.3136127179289214E-2</c:v>
                </c:pt>
                <c:pt idx="147">
                  <c:v>6.7182333508222114E-2</c:v>
                </c:pt>
                <c:pt idx="148">
                  <c:v>7.0492918880553007E-2</c:v>
                </c:pt>
                <c:pt idx="149">
                  <c:v>4.5960300310030788E-2</c:v>
                </c:pt>
                <c:pt idx="150">
                  <c:v>0.24446145931767368</c:v>
                </c:pt>
                <c:pt idx="151">
                  <c:v>0.13899826355101577</c:v>
                </c:pt>
                <c:pt idx="152">
                  <c:v>0.26110689358481387</c:v>
                </c:pt>
                <c:pt idx="153">
                  <c:v>0.72591915797723394</c:v>
                </c:pt>
                <c:pt idx="154">
                  <c:v>0.28775658431417955</c:v>
                </c:pt>
                <c:pt idx="155">
                  <c:v>3.6648727622383526E-2</c:v>
                </c:pt>
                <c:pt idx="156">
                  <c:v>4.0096971277692239E-2</c:v>
                </c:pt>
                <c:pt idx="157">
                  <c:v>0.21362310448568875</c:v>
                </c:pt>
                <c:pt idx="158">
                  <c:v>6.1876630892051879E-2</c:v>
                </c:pt>
                <c:pt idx="159">
                  <c:v>4.2701794324426633E-2</c:v>
                </c:pt>
                <c:pt idx="160">
                  <c:v>6.1971062953348248E-2</c:v>
                </c:pt>
                <c:pt idx="161">
                  <c:v>1.659800740756278E-2</c:v>
                </c:pt>
                <c:pt idx="162">
                  <c:v>0.14890485581208435</c:v>
                </c:pt>
                <c:pt idx="163">
                  <c:v>7.5461394448923289E-2</c:v>
                </c:pt>
                <c:pt idx="164">
                  <c:v>0.29165177536814846</c:v>
                </c:pt>
              </c:numCache>
            </c:numRef>
          </c:xVal>
          <c:yVal>
            <c:numRef>
              <c:f>M2avInflCPI!$F$2:$F$166</c:f>
              <c:numCache>
                <c:formatCode>0.0</c:formatCode>
                <c:ptCount val="165"/>
                <c:pt idx="0">
                  <c:v>57.528709327578362</c:v>
                </c:pt>
                <c:pt idx="1">
                  <c:v>22.572072636279067</c:v>
                </c:pt>
                <c:pt idx="2">
                  <c:v>28.973372483972991</c:v>
                </c:pt>
                <c:pt idx="3">
                  <c:v>69.960272140566929</c:v>
                </c:pt>
                <c:pt idx="4">
                  <c:v>41.837806124498826</c:v>
                </c:pt>
                <c:pt idx="5">
                  <c:v>22.707453966249787</c:v>
                </c:pt>
                <c:pt idx="6">
                  <c:v>25.60763550800991</c:v>
                </c:pt>
                <c:pt idx="7">
                  <c:v>70.157589382899928</c:v>
                </c:pt>
                <c:pt idx="8">
                  <c:v>62.090232730914522</c:v>
                </c:pt>
                <c:pt idx="9">
                  <c:v>24.306288517641793</c:v>
                </c:pt>
                <c:pt idx="10">
                  <c:v>17.522637857014175</c:v>
                </c:pt>
                <c:pt idx="11">
                  <c:v>22.580398807618259</c:v>
                </c:pt>
                <c:pt idx="12">
                  <c:v>18.136054969787075</c:v>
                </c:pt>
                <c:pt idx="13">
                  <c:v>33.62375892833731</c:v>
                </c:pt>
                <c:pt idx="14">
                  <c:v>72.369222286971052</c:v>
                </c:pt>
                <c:pt idx="15">
                  <c:v>67.621740659488765</c:v>
                </c:pt>
                <c:pt idx="16">
                  <c:v>43.671913726880035</c:v>
                </c:pt>
                <c:pt idx="17">
                  <c:v>47.137208303427897</c:v>
                </c:pt>
                <c:pt idx="18">
                  <c:v>22.859603953540059</c:v>
                </c:pt>
                <c:pt idx="19">
                  <c:v>52.057592612193503</c:v>
                </c:pt>
                <c:pt idx="20">
                  <c:v>36.744066801724117</c:v>
                </c:pt>
                <c:pt idx="21">
                  <c:v>42.308987084225436</c:v>
                </c:pt>
                <c:pt idx="22">
                  <c:v>62.232742162398075</c:v>
                </c:pt>
                <c:pt idx="23">
                  <c:v>70.01978692738021</c:v>
                </c:pt>
                <c:pt idx="24">
                  <c:v>43.519705314560056</c:v>
                </c:pt>
                <c:pt idx="25">
                  <c:v>33.218481131108646</c:v>
                </c:pt>
                <c:pt idx="26">
                  <c:v>18.10316273180948</c:v>
                </c:pt>
                <c:pt idx="27">
                  <c:v>72.800896721633464</c:v>
                </c:pt>
                <c:pt idx="28">
                  <c:v>122.12578604419457</c:v>
                </c:pt>
                <c:pt idx="29">
                  <c:v>42.687444072779371</c:v>
                </c:pt>
                <c:pt idx="30">
                  <c:v>113.62185823105096</c:v>
                </c:pt>
                <c:pt idx="31">
                  <c:v>27.19082286028377</c:v>
                </c:pt>
                <c:pt idx="32">
                  <c:v>16.912778835758818</c:v>
                </c:pt>
                <c:pt idx="33">
                  <c:v>10.749855231267588</c:v>
                </c:pt>
                <c:pt idx="34">
                  <c:v>19.142015428530737</c:v>
                </c:pt>
                <c:pt idx="35">
                  <c:v>29.675780622024543</c:v>
                </c:pt>
                <c:pt idx="36">
                  <c:v>26.398217846483732</c:v>
                </c:pt>
                <c:pt idx="37">
                  <c:v>63.359619088776668</c:v>
                </c:pt>
                <c:pt idx="38">
                  <c:v>34.800678629674707</c:v>
                </c:pt>
                <c:pt idx="39">
                  <c:v>67.641620133228841</c:v>
                </c:pt>
                <c:pt idx="40">
                  <c:v>76.699917001380228</c:v>
                </c:pt>
                <c:pt idx="41">
                  <c:v>69.443862337990993</c:v>
                </c:pt>
                <c:pt idx="42">
                  <c:v>59.852084968476568</c:v>
                </c:pt>
                <c:pt idx="43">
                  <c:v>27.138485175962909</c:v>
                </c:pt>
                <c:pt idx="44">
                  <c:v>59.003593986573648</c:v>
                </c:pt>
                <c:pt idx="45">
                  <c:v>20.065539361893247</c:v>
                </c:pt>
                <c:pt idx="46">
                  <c:v>72.419777317084822</c:v>
                </c:pt>
                <c:pt idx="47">
                  <c:v>30.614356511033538</c:v>
                </c:pt>
                <c:pt idx="48">
                  <c:v>46.94894181006579</c:v>
                </c:pt>
                <c:pt idx="49">
                  <c:v>17.703720269075603</c:v>
                </c:pt>
                <c:pt idx="50">
                  <c:v>74.797962171216298</c:v>
                </c:pt>
                <c:pt idx="51">
                  <c:v>22.305015141453911</c:v>
                </c:pt>
                <c:pt idx="52">
                  <c:v>23.103358183150256</c:v>
                </c:pt>
                <c:pt idx="53">
                  <c:v>16.17404363904576</c:v>
                </c:pt>
                <c:pt idx="54">
                  <c:v>26.998663583840116</c:v>
                </c:pt>
                <c:pt idx="55">
                  <c:v>25.402611883667767</c:v>
                </c:pt>
                <c:pt idx="56">
                  <c:v>13.973985586566616</c:v>
                </c:pt>
                <c:pt idx="57">
                  <c:v>68.447262294187894</c:v>
                </c:pt>
                <c:pt idx="58">
                  <c:v>27.790301988943277</c:v>
                </c:pt>
                <c:pt idx="59">
                  <c:v>63.180862618037203</c:v>
                </c:pt>
                <c:pt idx="60">
                  <c:v>91.751057755826778</c:v>
                </c:pt>
                <c:pt idx="61">
                  <c:v>256.09512079750232</c:v>
                </c:pt>
                <c:pt idx="62">
                  <c:v>34.270917128782173</c:v>
                </c:pt>
                <c:pt idx="63">
                  <c:v>66.47768302553925</c:v>
                </c:pt>
                <c:pt idx="64">
                  <c:v>40.066300491210896</c:v>
                </c:pt>
                <c:pt idx="65">
                  <c:v>56.463188451231765</c:v>
                </c:pt>
                <c:pt idx="66">
                  <c:v>33.699561396284075</c:v>
                </c:pt>
                <c:pt idx="67">
                  <c:v>44.806940943178923</c:v>
                </c:pt>
                <c:pt idx="68">
                  <c:v>42.480168608395736</c:v>
                </c:pt>
                <c:pt idx="69">
                  <c:v>26.408414605035563</c:v>
                </c:pt>
                <c:pt idx="70">
                  <c:v>45.188109896507633</c:v>
                </c:pt>
                <c:pt idx="71">
                  <c:v>62.515402740260399</c:v>
                </c:pt>
                <c:pt idx="72">
                  <c:v>46.939990770153855</c:v>
                </c:pt>
                <c:pt idx="73">
                  <c:v>97.404894114889288</c:v>
                </c:pt>
                <c:pt idx="74">
                  <c:v>162.27893993307288</c:v>
                </c:pt>
                <c:pt idx="75">
                  <c:v>26.841327022372187</c:v>
                </c:pt>
                <c:pt idx="76">
                  <c:v>33.58684481251008</c:v>
                </c:pt>
                <c:pt idx="77">
                  <c:v>22.943038335940336</c:v>
                </c:pt>
                <c:pt idx="78">
                  <c:v>31.113209570125221</c:v>
                </c:pt>
                <c:pt idx="79">
                  <c:v>93.824626855642975</c:v>
                </c:pt>
                <c:pt idx="80">
                  <c:v>59.363285378843685</c:v>
                </c:pt>
                <c:pt idx="81">
                  <c:v>67.622213992710968</c:v>
                </c:pt>
                <c:pt idx="82">
                  <c:v>17.796722747238974</c:v>
                </c:pt>
                <c:pt idx="83">
                  <c:v>196.16143710010695</c:v>
                </c:pt>
                <c:pt idx="84">
                  <c:v>14.623129449745841</c:v>
                </c:pt>
                <c:pt idx="85">
                  <c:v>72.984817206222232</c:v>
                </c:pt>
                <c:pt idx="86">
                  <c:v>65.541727005532309</c:v>
                </c:pt>
                <c:pt idx="87">
                  <c:v>32.680218138712576</c:v>
                </c:pt>
                <c:pt idx="88">
                  <c:v>35.652516182103938</c:v>
                </c:pt>
                <c:pt idx="89">
                  <c:v>126.40549784373326</c:v>
                </c:pt>
                <c:pt idx="90">
                  <c:v>59.411098248510086</c:v>
                </c:pt>
                <c:pt idx="91">
                  <c:v>39.986912799098789</c:v>
                </c:pt>
                <c:pt idx="92">
                  <c:v>19.972444077039775</c:v>
                </c:pt>
                <c:pt idx="93">
                  <c:v>37.32416052583789</c:v>
                </c:pt>
                <c:pt idx="94">
                  <c:v>28.151131256850011</c:v>
                </c:pt>
                <c:pt idx="95">
                  <c:v>55.383752739312548</c:v>
                </c:pt>
                <c:pt idx="96">
                  <c:v>38.196220782518274</c:v>
                </c:pt>
                <c:pt idx="97">
                  <c:v>20.28632680821644</c:v>
                </c:pt>
                <c:pt idx="98">
                  <c:v>28.666747011292038</c:v>
                </c:pt>
                <c:pt idx="99">
                  <c:v>42.604316404780199</c:v>
                </c:pt>
                <c:pt idx="100">
                  <c:v>34.678771559556424</c:v>
                </c:pt>
                <c:pt idx="101">
                  <c:v>30.13475739601359</c:v>
                </c:pt>
                <c:pt idx="102">
                  <c:v>19.414860546756881</c:v>
                </c:pt>
                <c:pt idx="103">
                  <c:v>75.068133970534944</c:v>
                </c:pt>
                <c:pt idx="104">
                  <c:v>19.630236930931552</c:v>
                </c:pt>
                <c:pt idx="105">
                  <c:v>93.313581657601517</c:v>
                </c:pt>
                <c:pt idx="106">
                  <c:v>43.053782198139324</c:v>
                </c:pt>
                <c:pt idx="107">
                  <c:v>13.385820233284594</c:v>
                </c:pt>
                <c:pt idx="108">
                  <c:v>20.498564789571564</c:v>
                </c:pt>
                <c:pt idx="109">
                  <c:v>29.241960359602487</c:v>
                </c:pt>
                <c:pt idx="110">
                  <c:v>53.50858936717259</c:v>
                </c:pt>
                <c:pt idx="111">
                  <c:v>37.793608397298051</c:v>
                </c:pt>
                <c:pt idx="112">
                  <c:v>49.043071189226481</c:v>
                </c:pt>
                <c:pt idx="113">
                  <c:v>31.473821439814429</c:v>
                </c:pt>
                <c:pt idx="114">
                  <c:v>45.066628029823654</c:v>
                </c:pt>
                <c:pt idx="115">
                  <c:v>40.430702068331797</c:v>
                </c:pt>
                <c:pt idx="116">
                  <c:v>24.37967807722147</c:v>
                </c:pt>
                <c:pt idx="117">
                  <c:v>40.850630712975835</c:v>
                </c:pt>
                <c:pt idx="118">
                  <c:v>32.628150901805448</c:v>
                </c:pt>
                <c:pt idx="119">
                  <c:v>54.826165384757132</c:v>
                </c:pt>
                <c:pt idx="120">
                  <c:v>26.253028084925312</c:v>
                </c:pt>
                <c:pt idx="121">
                  <c:v>72.403549544390202</c:v>
                </c:pt>
                <c:pt idx="122">
                  <c:v>48.301760453173614</c:v>
                </c:pt>
                <c:pt idx="123">
                  <c:v>36.797617413886897</c:v>
                </c:pt>
                <c:pt idx="124">
                  <c:v>43.835061877672928</c:v>
                </c:pt>
                <c:pt idx="125">
                  <c:v>15.486670909253558</c:v>
                </c:pt>
                <c:pt idx="126">
                  <c:v>43.156172263093971</c:v>
                </c:pt>
                <c:pt idx="127">
                  <c:v>39.559155544698186</c:v>
                </c:pt>
                <c:pt idx="128">
                  <c:v>19.186342783045337</c:v>
                </c:pt>
                <c:pt idx="129">
                  <c:v>24.107314898197302</c:v>
                </c:pt>
                <c:pt idx="130">
                  <c:v>87.218834281782335</c:v>
                </c:pt>
                <c:pt idx="131">
                  <c:v>26.934706263340605</c:v>
                </c:pt>
                <c:pt idx="132">
                  <c:v>16.779762173784558</c:v>
                </c:pt>
                <c:pt idx="133">
                  <c:v>40.650685502980309</c:v>
                </c:pt>
                <c:pt idx="134">
                  <c:v>32.211264776311523</c:v>
                </c:pt>
                <c:pt idx="135">
                  <c:v>21.463749453264782</c:v>
                </c:pt>
                <c:pt idx="136">
                  <c:v>34.623215483143355</c:v>
                </c:pt>
                <c:pt idx="137">
                  <c:v>53.164658114189308</c:v>
                </c:pt>
                <c:pt idx="138">
                  <c:v>60.042647325309346</c:v>
                </c:pt>
                <c:pt idx="139">
                  <c:v>25.849311483970375</c:v>
                </c:pt>
                <c:pt idx="140">
                  <c:v>57.146270319429981</c:v>
                </c:pt>
                <c:pt idx="141">
                  <c:v>49.486601718034358</c:v>
                </c:pt>
                <c:pt idx="142">
                  <c:v>11.405592027176658</c:v>
                </c:pt>
                <c:pt idx="143">
                  <c:v>30.603849839882702</c:v>
                </c:pt>
                <c:pt idx="144">
                  <c:v>70.844976713965266</c:v>
                </c:pt>
                <c:pt idx="145">
                  <c:v>16.066778445344646</c:v>
                </c:pt>
                <c:pt idx="146">
                  <c:v>10.768990183471788</c:v>
                </c:pt>
                <c:pt idx="147">
                  <c:v>39.725964806158387</c:v>
                </c:pt>
                <c:pt idx="148">
                  <c:v>39.903743296621116</c:v>
                </c:pt>
                <c:pt idx="149">
                  <c:v>48.601141429185908</c:v>
                </c:pt>
                <c:pt idx="150">
                  <c:v>30.820642854902541</c:v>
                </c:pt>
                <c:pt idx="151">
                  <c:v>21.811406679841827</c:v>
                </c:pt>
                <c:pt idx="152">
                  <c:v>16.725584502263409</c:v>
                </c:pt>
                <c:pt idx="153">
                  <c:v>38.373497667137869</c:v>
                </c:pt>
                <c:pt idx="154">
                  <c:v>39.547158035438692</c:v>
                </c:pt>
                <c:pt idx="155">
                  <c:v>71.834918492601219</c:v>
                </c:pt>
                <c:pt idx="156">
                  <c:v>62.969539924992958</c:v>
                </c:pt>
                <c:pt idx="157">
                  <c:v>28.110190313229502</c:v>
                </c:pt>
                <c:pt idx="158">
                  <c:v>76.251338112880887</c:v>
                </c:pt>
                <c:pt idx="159">
                  <c:v>94.43805991307984</c:v>
                </c:pt>
                <c:pt idx="160">
                  <c:v>35.660112178072353</c:v>
                </c:pt>
                <c:pt idx="161">
                  <c:v>33.01666358724642</c:v>
                </c:pt>
                <c:pt idx="162">
                  <c:v>37.116940058481042</c:v>
                </c:pt>
                <c:pt idx="163">
                  <c:v>59.587763083779677</c:v>
                </c:pt>
                <c:pt idx="164">
                  <c:v>23.018518740903783</c:v>
                </c:pt>
              </c:numCache>
            </c:numRef>
          </c:yVal>
          <c:smooth val="0"/>
          <c:extLst>
            <c:ext xmlns:c16="http://schemas.microsoft.com/office/drawing/2014/chart" uri="{C3380CC4-5D6E-409C-BE32-E72D297353CC}">
              <c16:uniqueId val="{00000001-2F95-442B-BE93-E24AFB975BA9}"/>
            </c:ext>
          </c:extLst>
        </c:ser>
        <c:dLbls>
          <c:showLegendKey val="0"/>
          <c:showVal val="0"/>
          <c:showCatName val="0"/>
          <c:showSerName val="0"/>
          <c:showPercent val="0"/>
          <c:showBubbleSize val="0"/>
        </c:dLbls>
        <c:axId val="489940816"/>
        <c:axId val="489941208"/>
      </c:scatterChart>
      <c:valAx>
        <c:axId val="48994081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crossAx val="489941208"/>
        <c:crosses val="autoZero"/>
        <c:crossBetween val="midCat"/>
      </c:valAx>
      <c:valAx>
        <c:axId val="489941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crossAx val="489940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8100" cap="rnd">
                <a:solidFill>
                  <a:schemeClr val="accent2"/>
                </a:solidFill>
                <a:prstDash val="sysDot"/>
              </a:ln>
              <a:effectLst/>
            </c:spPr>
            <c:trendlineType val="linear"/>
            <c:dispRSqr val="1"/>
            <c:dispEq val="1"/>
            <c:trendlineLbl>
              <c:layout>
                <c:manualLayout>
                  <c:x val="0.12620133420822396"/>
                  <c:y val="0.7677807496663327"/>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trendlineLbl>
          </c:trendline>
          <c:xVal>
            <c:numRef>
              <c:f>GNIpcM2av!$D$2:$D$156</c:f>
              <c:numCache>
                <c:formatCode>0.0</c:formatCode>
                <c:ptCount val="155"/>
                <c:pt idx="0">
                  <c:v>22.572072636279067</c:v>
                </c:pt>
                <c:pt idx="1">
                  <c:v>28.973372483972991</c:v>
                </c:pt>
                <c:pt idx="2">
                  <c:v>69.960272140566929</c:v>
                </c:pt>
                <c:pt idx="3">
                  <c:v>41.837806124498826</c:v>
                </c:pt>
                <c:pt idx="4">
                  <c:v>22.707453966249787</c:v>
                </c:pt>
                <c:pt idx="5">
                  <c:v>25.60763550800991</c:v>
                </c:pt>
                <c:pt idx="6">
                  <c:v>70.157589382899928</c:v>
                </c:pt>
                <c:pt idx="7">
                  <c:v>62.090232730914522</c:v>
                </c:pt>
                <c:pt idx="8">
                  <c:v>24.306288517641793</c:v>
                </c:pt>
                <c:pt idx="9">
                  <c:v>17.522637857014175</c:v>
                </c:pt>
                <c:pt idx="10">
                  <c:v>22.580398807618259</c:v>
                </c:pt>
                <c:pt idx="11">
                  <c:v>18.136054969787075</c:v>
                </c:pt>
                <c:pt idx="12">
                  <c:v>33.62375892833731</c:v>
                </c:pt>
                <c:pt idx="13">
                  <c:v>72.369222286971052</c:v>
                </c:pt>
                <c:pt idx="14">
                  <c:v>67.621740659488765</c:v>
                </c:pt>
                <c:pt idx="15">
                  <c:v>43.671913726880035</c:v>
                </c:pt>
                <c:pt idx="16">
                  <c:v>47.137208303427897</c:v>
                </c:pt>
                <c:pt idx="17">
                  <c:v>22.859603953540059</c:v>
                </c:pt>
                <c:pt idx="18">
                  <c:v>52.057592612193503</c:v>
                </c:pt>
                <c:pt idx="19">
                  <c:v>36.744066801724117</c:v>
                </c:pt>
                <c:pt idx="20">
                  <c:v>42.308987084225436</c:v>
                </c:pt>
                <c:pt idx="21">
                  <c:v>62.232742162398075</c:v>
                </c:pt>
                <c:pt idx="22">
                  <c:v>70.01978692738021</c:v>
                </c:pt>
                <c:pt idx="23">
                  <c:v>43.519705314560056</c:v>
                </c:pt>
                <c:pt idx="24">
                  <c:v>33.218481131108646</c:v>
                </c:pt>
                <c:pt idx="25">
                  <c:v>18.10316273180948</c:v>
                </c:pt>
                <c:pt idx="26">
                  <c:v>72.800896721633464</c:v>
                </c:pt>
                <c:pt idx="27">
                  <c:v>122.12578604419457</c:v>
                </c:pt>
                <c:pt idx="28">
                  <c:v>42.687444072779371</c:v>
                </c:pt>
                <c:pt idx="29">
                  <c:v>113.62185823105096</c:v>
                </c:pt>
                <c:pt idx="30">
                  <c:v>27.19082286028377</c:v>
                </c:pt>
                <c:pt idx="31">
                  <c:v>16.912778835758818</c:v>
                </c:pt>
                <c:pt idx="32">
                  <c:v>10.749855231267588</c:v>
                </c:pt>
                <c:pt idx="33">
                  <c:v>19.142015428530737</c:v>
                </c:pt>
                <c:pt idx="34">
                  <c:v>29.675780622024543</c:v>
                </c:pt>
                <c:pt idx="35">
                  <c:v>26.398217846483732</c:v>
                </c:pt>
                <c:pt idx="36">
                  <c:v>63.359619088776668</c:v>
                </c:pt>
                <c:pt idx="37">
                  <c:v>34.800678629674707</c:v>
                </c:pt>
                <c:pt idx="38">
                  <c:v>67.641620133228841</c:v>
                </c:pt>
                <c:pt idx="39">
                  <c:v>69.443862337990993</c:v>
                </c:pt>
                <c:pt idx="40">
                  <c:v>59.852084968476568</c:v>
                </c:pt>
                <c:pt idx="41">
                  <c:v>27.138485175962909</c:v>
                </c:pt>
                <c:pt idx="42">
                  <c:v>20.065539361893247</c:v>
                </c:pt>
                <c:pt idx="43">
                  <c:v>72.419777317084822</c:v>
                </c:pt>
                <c:pt idx="44">
                  <c:v>30.614356511033538</c:v>
                </c:pt>
                <c:pt idx="45">
                  <c:v>46.94894181006579</c:v>
                </c:pt>
                <c:pt idx="46">
                  <c:v>45.423294752474675</c:v>
                </c:pt>
                <c:pt idx="47">
                  <c:v>17.703720269075603</c:v>
                </c:pt>
                <c:pt idx="48">
                  <c:v>74.797962171216298</c:v>
                </c:pt>
                <c:pt idx="49">
                  <c:v>22.305015141453911</c:v>
                </c:pt>
                <c:pt idx="50">
                  <c:v>23.103358183150256</c:v>
                </c:pt>
                <c:pt idx="51">
                  <c:v>16.17404363904576</c:v>
                </c:pt>
                <c:pt idx="52">
                  <c:v>26.998663583840116</c:v>
                </c:pt>
                <c:pt idx="53">
                  <c:v>25.402611883667767</c:v>
                </c:pt>
                <c:pt idx="54">
                  <c:v>13.973985586566616</c:v>
                </c:pt>
                <c:pt idx="55">
                  <c:v>68.447262294187894</c:v>
                </c:pt>
                <c:pt idx="56">
                  <c:v>27.790301988943277</c:v>
                </c:pt>
                <c:pt idx="57">
                  <c:v>63.180862618037203</c:v>
                </c:pt>
                <c:pt idx="58">
                  <c:v>256.09512079750232</c:v>
                </c:pt>
                <c:pt idx="59">
                  <c:v>34.270917128782173</c:v>
                </c:pt>
                <c:pt idx="60">
                  <c:v>66.47768302553925</c:v>
                </c:pt>
                <c:pt idx="61">
                  <c:v>40.066300491210896</c:v>
                </c:pt>
                <c:pt idx="62">
                  <c:v>56.463188451231765</c:v>
                </c:pt>
                <c:pt idx="63">
                  <c:v>33.699561396284075</c:v>
                </c:pt>
                <c:pt idx="64">
                  <c:v>44.806940943178923</c:v>
                </c:pt>
                <c:pt idx="65">
                  <c:v>42.480168608395736</c:v>
                </c:pt>
                <c:pt idx="66">
                  <c:v>26.408414605035563</c:v>
                </c:pt>
                <c:pt idx="67">
                  <c:v>45.188109896507633</c:v>
                </c:pt>
                <c:pt idx="68">
                  <c:v>62.515402740260399</c:v>
                </c:pt>
                <c:pt idx="69">
                  <c:v>46.939990770153855</c:v>
                </c:pt>
                <c:pt idx="70">
                  <c:v>97.404894114889288</c:v>
                </c:pt>
                <c:pt idx="71">
                  <c:v>162.27893993307288</c:v>
                </c:pt>
                <c:pt idx="72">
                  <c:v>26.841327022372187</c:v>
                </c:pt>
                <c:pt idx="73">
                  <c:v>33.58684481251008</c:v>
                </c:pt>
                <c:pt idx="74">
                  <c:v>22.943038335940336</c:v>
                </c:pt>
                <c:pt idx="75">
                  <c:v>31.113209570125221</c:v>
                </c:pt>
                <c:pt idx="76">
                  <c:v>93.824626855642975</c:v>
                </c:pt>
                <c:pt idx="77">
                  <c:v>59.363285378843685</c:v>
                </c:pt>
                <c:pt idx="78">
                  <c:v>67.622213992710968</c:v>
                </c:pt>
                <c:pt idx="79">
                  <c:v>17.796722747238974</c:v>
                </c:pt>
                <c:pt idx="80">
                  <c:v>196.16143710010695</c:v>
                </c:pt>
                <c:pt idx="81">
                  <c:v>14.623129449745841</c:v>
                </c:pt>
                <c:pt idx="82">
                  <c:v>72.984817206222232</c:v>
                </c:pt>
                <c:pt idx="83">
                  <c:v>65.541727005532309</c:v>
                </c:pt>
                <c:pt idx="84">
                  <c:v>32.680218138712576</c:v>
                </c:pt>
                <c:pt idx="85">
                  <c:v>35.652516182103938</c:v>
                </c:pt>
                <c:pt idx="86">
                  <c:v>59.411098248510086</c:v>
                </c:pt>
                <c:pt idx="87">
                  <c:v>39.986912799098789</c:v>
                </c:pt>
                <c:pt idx="88">
                  <c:v>19.972444077039775</c:v>
                </c:pt>
                <c:pt idx="89">
                  <c:v>37.32416052583789</c:v>
                </c:pt>
                <c:pt idx="90">
                  <c:v>28.151131256850011</c:v>
                </c:pt>
                <c:pt idx="91">
                  <c:v>38.196220782518274</c:v>
                </c:pt>
                <c:pt idx="92">
                  <c:v>20.28632680821644</c:v>
                </c:pt>
                <c:pt idx="93">
                  <c:v>28.666747011292038</c:v>
                </c:pt>
                <c:pt idx="94">
                  <c:v>42.604316404780199</c:v>
                </c:pt>
                <c:pt idx="95">
                  <c:v>34.678771559556424</c:v>
                </c:pt>
                <c:pt idx="96">
                  <c:v>30.13475739601359</c:v>
                </c:pt>
                <c:pt idx="97">
                  <c:v>19.414860546756881</c:v>
                </c:pt>
                <c:pt idx="98">
                  <c:v>75.068133970534944</c:v>
                </c:pt>
                <c:pt idx="99">
                  <c:v>19.630236930931552</c:v>
                </c:pt>
                <c:pt idx="100">
                  <c:v>93.313581657601517</c:v>
                </c:pt>
                <c:pt idx="101">
                  <c:v>43.053782198139324</c:v>
                </c:pt>
                <c:pt idx="102">
                  <c:v>13.385820233284594</c:v>
                </c:pt>
                <c:pt idx="103">
                  <c:v>20.498564789571564</c:v>
                </c:pt>
                <c:pt idx="104">
                  <c:v>29.241960359602487</c:v>
                </c:pt>
                <c:pt idx="105">
                  <c:v>53.50858936717259</c:v>
                </c:pt>
                <c:pt idx="106">
                  <c:v>37.793608397298051</c:v>
                </c:pt>
                <c:pt idx="107">
                  <c:v>49.043071189226481</c:v>
                </c:pt>
                <c:pt idx="108">
                  <c:v>31.473821439814429</c:v>
                </c:pt>
                <c:pt idx="109">
                  <c:v>45.066628029823654</c:v>
                </c:pt>
                <c:pt idx="110">
                  <c:v>40.430702068331797</c:v>
                </c:pt>
                <c:pt idx="111">
                  <c:v>24.37967807722147</c:v>
                </c:pt>
                <c:pt idx="112">
                  <c:v>40.850630712975835</c:v>
                </c:pt>
                <c:pt idx="113">
                  <c:v>32.628150901805448</c:v>
                </c:pt>
                <c:pt idx="114">
                  <c:v>54.826165384757132</c:v>
                </c:pt>
                <c:pt idx="115">
                  <c:v>26.253028084925312</c:v>
                </c:pt>
                <c:pt idx="116">
                  <c:v>72.403549544390202</c:v>
                </c:pt>
                <c:pt idx="117">
                  <c:v>48.301760453173614</c:v>
                </c:pt>
                <c:pt idx="118">
                  <c:v>36.797617413886897</c:v>
                </c:pt>
                <c:pt idx="119">
                  <c:v>43.835061877672928</c:v>
                </c:pt>
                <c:pt idx="120">
                  <c:v>15.486670909253558</c:v>
                </c:pt>
                <c:pt idx="121">
                  <c:v>39.559155544698186</c:v>
                </c:pt>
                <c:pt idx="122">
                  <c:v>19.186342783045337</c:v>
                </c:pt>
                <c:pt idx="123">
                  <c:v>24.107314898197302</c:v>
                </c:pt>
                <c:pt idx="124">
                  <c:v>87.218834281782335</c:v>
                </c:pt>
                <c:pt idx="125">
                  <c:v>26.934706263340605</c:v>
                </c:pt>
                <c:pt idx="126">
                  <c:v>16.779762173784558</c:v>
                </c:pt>
                <c:pt idx="127">
                  <c:v>40.650685502980309</c:v>
                </c:pt>
                <c:pt idx="128">
                  <c:v>32.211264776311523</c:v>
                </c:pt>
                <c:pt idx="129">
                  <c:v>34.623215483143355</c:v>
                </c:pt>
                <c:pt idx="130">
                  <c:v>53.164658114189308</c:v>
                </c:pt>
                <c:pt idx="131">
                  <c:v>60.042647325309346</c:v>
                </c:pt>
                <c:pt idx="132">
                  <c:v>25.849311483970375</c:v>
                </c:pt>
                <c:pt idx="133">
                  <c:v>57.146270319429981</c:v>
                </c:pt>
                <c:pt idx="134">
                  <c:v>11.405592027176658</c:v>
                </c:pt>
                <c:pt idx="135">
                  <c:v>30.603849839882702</c:v>
                </c:pt>
                <c:pt idx="136">
                  <c:v>70.844976713965266</c:v>
                </c:pt>
                <c:pt idx="137">
                  <c:v>16.066778445344646</c:v>
                </c:pt>
                <c:pt idx="138">
                  <c:v>10.768990183471788</c:v>
                </c:pt>
                <c:pt idx="139">
                  <c:v>39.725964806158387</c:v>
                </c:pt>
                <c:pt idx="140">
                  <c:v>39.903743296621116</c:v>
                </c:pt>
                <c:pt idx="141">
                  <c:v>48.601141429185908</c:v>
                </c:pt>
                <c:pt idx="142">
                  <c:v>30.820642854902541</c:v>
                </c:pt>
                <c:pt idx="143">
                  <c:v>21.811406679841827</c:v>
                </c:pt>
                <c:pt idx="144">
                  <c:v>16.725584502263409</c:v>
                </c:pt>
                <c:pt idx="145">
                  <c:v>38.373497667137869</c:v>
                </c:pt>
                <c:pt idx="146">
                  <c:v>39.547158035438692</c:v>
                </c:pt>
                <c:pt idx="147">
                  <c:v>71.834918492601219</c:v>
                </c:pt>
                <c:pt idx="148">
                  <c:v>62.969539924992958</c:v>
                </c:pt>
                <c:pt idx="149">
                  <c:v>76.251338112880887</c:v>
                </c:pt>
                <c:pt idx="150">
                  <c:v>94.43805991307984</c:v>
                </c:pt>
                <c:pt idx="151">
                  <c:v>35.660112178072353</c:v>
                </c:pt>
                <c:pt idx="152">
                  <c:v>33.01666358724642</c:v>
                </c:pt>
                <c:pt idx="153">
                  <c:v>59.587763083779677</c:v>
                </c:pt>
                <c:pt idx="154">
                  <c:v>23.018518740903783</c:v>
                </c:pt>
              </c:numCache>
            </c:numRef>
          </c:xVal>
          <c:yVal>
            <c:numRef>
              <c:f>GNIpcM2av!$E$2:$E$156</c:f>
              <c:numCache>
                <c:formatCode>0.00</c:formatCode>
                <c:ptCount val="155"/>
                <c:pt idx="0">
                  <c:v>7.6009024595420822</c:v>
                </c:pt>
                <c:pt idx="1">
                  <c:v>8.7094650790633601</c:v>
                </c:pt>
                <c:pt idx="2">
                  <c:v>9.4026122596233055</c:v>
                </c:pt>
                <c:pt idx="3">
                  <c:v>11.217345620391306</c:v>
                </c:pt>
                <c:pt idx="4">
                  <c:v>9.9168972394460457</c:v>
                </c:pt>
                <c:pt idx="5">
                  <c:v>9.2163224436537305</c:v>
                </c:pt>
                <c:pt idx="6">
                  <c:v>10.042379551402746</c:v>
                </c:pt>
                <c:pt idx="7">
                  <c:v>10.731602593506558</c:v>
                </c:pt>
                <c:pt idx="8">
                  <c:v>9.7201654954085903</c:v>
                </c:pt>
                <c:pt idx="9">
                  <c:v>6.6463905148477291</c:v>
                </c:pt>
                <c:pt idx="10">
                  <c:v>7.7231200922663312</c:v>
                </c:pt>
                <c:pt idx="11">
                  <c:v>7.5010821242598711</c:v>
                </c:pt>
                <c:pt idx="12">
                  <c:v>8.3039999709551964</c:v>
                </c:pt>
                <c:pt idx="13">
                  <c:v>9.9281801651265003</c:v>
                </c:pt>
                <c:pt idx="14">
                  <c:v>10.667326161218606</c:v>
                </c:pt>
                <c:pt idx="15">
                  <c:v>10.301928045707328</c:v>
                </c:pt>
                <c:pt idx="16">
                  <c:v>9.4634309996583443</c:v>
                </c:pt>
                <c:pt idx="17">
                  <c:v>9.8058747236691275</c:v>
                </c:pt>
                <c:pt idx="18">
                  <c:v>8.9733514138399197</c:v>
                </c:pt>
                <c:pt idx="19">
                  <c:v>8.8997307948806963</c:v>
                </c:pt>
                <c:pt idx="20">
                  <c:v>9.626415659196363</c:v>
                </c:pt>
                <c:pt idx="21">
                  <c:v>9.788637710857186</c:v>
                </c:pt>
                <c:pt idx="22">
                  <c:v>11.335710845544419</c:v>
                </c:pt>
                <c:pt idx="23">
                  <c:v>9.0881727380019743</c:v>
                </c:pt>
                <c:pt idx="24">
                  <c:v>9.7403802146659775</c:v>
                </c:pt>
                <c:pt idx="25">
                  <c:v>6.5930445341424369</c:v>
                </c:pt>
                <c:pt idx="26">
                  <c:v>10.730947070703667</c:v>
                </c:pt>
                <c:pt idx="27">
                  <c:v>11.096045454046765</c:v>
                </c:pt>
                <c:pt idx="28">
                  <c:v>10.04975005951438</c:v>
                </c:pt>
                <c:pt idx="29">
                  <c:v>9.7267503740360741</c:v>
                </c:pt>
                <c:pt idx="30">
                  <c:v>8.2480057016006203</c:v>
                </c:pt>
                <c:pt idx="31">
                  <c:v>8.1997389606307856</c:v>
                </c:pt>
                <c:pt idx="32">
                  <c:v>6.7684932116486296</c:v>
                </c:pt>
                <c:pt idx="33">
                  <c:v>8.4929004988471934</c:v>
                </c:pt>
                <c:pt idx="34">
                  <c:v>9.5588823326847265</c:v>
                </c:pt>
                <c:pt idx="35">
                  <c:v>7.3588308983423536</c:v>
                </c:pt>
                <c:pt idx="36">
                  <c:v>8.790269111478656</c:v>
                </c:pt>
                <c:pt idx="37">
                  <c:v>9.6865745509725549</c:v>
                </c:pt>
                <c:pt idx="38">
                  <c:v>10.463389013948712</c:v>
                </c:pt>
                <c:pt idx="39">
                  <c:v>9.2271974890426058</c:v>
                </c:pt>
                <c:pt idx="40">
                  <c:v>10.850501457053124</c:v>
                </c:pt>
                <c:pt idx="41">
                  <c:v>9.6349542989231072</c:v>
                </c:pt>
                <c:pt idx="42">
                  <c:v>9.3369730229095484</c:v>
                </c:pt>
                <c:pt idx="43">
                  <c:v>9.3378536922751429</c:v>
                </c:pt>
                <c:pt idx="44">
                  <c:v>7.5443321080536885</c:v>
                </c:pt>
                <c:pt idx="45">
                  <c:v>9.1149301871715238</c:v>
                </c:pt>
                <c:pt idx="46">
                  <c:v>8.3452179266764279</c:v>
                </c:pt>
                <c:pt idx="47">
                  <c:v>9.7415566853899076</c:v>
                </c:pt>
                <c:pt idx="48">
                  <c:v>10.67266941937207</c:v>
                </c:pt>
                <c:pt idx="49">
                  <c:v>9.2222689428414562</c:v>
                </c:pt>
                <c:pt idx="50">
                  <c:v>8.4096079807363004</c:v>
                </c:pt>
                <c:pt idx="51">
                  <c:v>7.7275351104754479</c:v>
                </c:pt>
                <c:pt idx="52">
                  <c:v>7.4205789054108005</c:v>
                </c:pt>
                <c:pt idx="53">
                  <c:v>7.4383835300443071</c:v>
                </c:pt>
                <c:pt idx="54">
                  <c:v>9.8719968854447568</c:v>
                </c:pt>
                <c:pt idx="55">
                  <c:v>9.5756776889935686</c:v>
                </c:pt>
                <c:pt idx="56">
                  <c:v>8.987196820661973</c:v>
                </c:pt>
                <c:pt idx="57">
                  <c:v>9.0020854331557238</c:v>
                </c:pt>
                <c:pt idx="58">
                  <c:v>11.068199642908761</c:v>
                </c:pt>
                <c:pt idx="59">
                  <c:v>8.4403121470802791</c:v>
                </c:pt>
                <c:pt idx="60">
                  <c:v>10.114558522616068</c:v>
                </c:pt>
                <c:pt idx="61">
                  <c:v>7.5120712458354664</c:v>
                </c:pt>
                <c:pt idx="62">
                  <c:v>10.211707276205457</c:v>
                </c:pt>
                <c:pt idx="63">
                  <c:v>9.3842936790996205</c:v>
                </c:pt>
                <c:pt idx="64">
                  <c:v>8.8622003304872869</c:v>
                </c:pt>
                <c:pt idx="65">
                  <c:v>9.9527537938390456</c:v>
                </c:pt>
                <c:pt idx="66">
                  <c:v>9.7415566853899076</c:v>
                </c:pt>
                <c:pt idx="67">
                  <c:v>10.890050337395614</c:v>
                </c:pt>
                <c:pt idx="68">
                  <c:v>10.546919140850141</c:v>
                </c:pt>
                <c:pt idx="69">
                  <c:v>9.0699282182594381</c:v>
                </c:pt>
                <c:pt idx="70">
                  <c:v>9.1171279902540032</c:v>
                </c:pt>
                <c:pt idx="71">
                  <c:v>10.724808046819057</c:v>
                </c:pt>
                <c:pt idx="72">
                  <c:v>10.06219924369095</c:v>
                </c:pt>
                <c:pt idx="73">
                  <c:v>8.0864102753237823</c:v>
                </c:pt>
                <c:pt idx="74">
                  <c:v>8.1942293048198174</c:v>
                </c:pt>
                <c:pt idx="75">
                  <c:v>8.2321742363839405</c:v>
                </c:pt>
                <c:pt idx="76">
                  <c:v>10.177324218165856</c:v>
                </c:pt>
                <c:pt idx="77">
                  <c:v>10.552160242994244</c:v>
                </c:pt>
                <c:pt idx="78">
                  <c:v>11.330323868968955</c:v>
                </c:pt>
                <c:pt idx="79">
                  <c:v>8.8023721336499001</c:v>
                </c:pt>
                <c:pt idx="80">
                  <c:v>9.5949222691679221</c:v>
                </c:pt>
                <c:pt idx="81">
                  <c:v>6.5652649700353614</c:v>
                </c:pt>
                <c:pt idx="82">
                  <c:v>9.9004830435158286</c:v>
                </c:pt>
                <c:pt idx="83">
                  <c:v>9.490242257109001</c:v>
                </c:pt>
                <c:pt idx="84">
                  <c:v>9.4310810386740815</c:v>
                </c:pt>
                <c:pt idx="85">
                  <c:v>8.1633713164599122</c:v>
                </c:pt>
                <c:pt idx="86">
                  <c:v>8.9946688355006739</c:v>
                </c:pt>
                <c:pt idx="87">
                  <c:v>8.7094650790633601</c:v>
                </c:pt>
                <c:pt idx="88">
                  <c:v>7.3198649298089702</c:v>
                </c:pt>
                <c:pt idx="89">
                  <c:v>9.6388707530153432</c:v>
                </c:pt>
                <c:pt idx="90">
                  <c:v>9.7835772558635696</c:v>
                </c:pt>
                <c:pt idx="91">
                  <c:v>9.5880916415168311</c:v>
                </c:pt>
                <c:pt idx="92">
                  <c:v>7.6778635006782103</c:v>
                </c:pt>
                <c:pt idx="93">
                  <c:v>8.6707722793445381</c:v>
                </c:pt>
                <c:pt idx="94">
                  <c:v>9.8600579946087912</c:v>
                </c:pt>
                <c:pt idx="95">
                  <c:v>9.3209868920632459</c:v>
                </c:pt>
                <c:pt idx="96">
                  <c:v>7.0900768357760917</c:v>
                </c:pt>
                <c:pt idx="97">
                  <c:v>8.2687318321177372</c:v>
                </c:pt>
                <c:pt idx="98">
                  <c:v>10.024376869811581</c:v>
                </c:pt>
                <c:pt idx="99">
                  <c:v>7.0732697174597101</c:v>
                </c:pt>
                <c:pt idx="100">
                  <c:v>10.262908722142885</c:v>
                </c:pt>
                <c:pt idx="101">
                  <c:v>9.241839039035554</c:v>
                </c:pt>
                <c:pt idx="102">
                  <c:v>6.8977049431286357</c:v>
                </c:pt>
                <c:pt idx="103">
                  <c:v>8.6447065117151975</c:v>
                </c:pt>
                <c:pt idx="104">
                  <c:v>8.6447065117151975</c:v>
                </c:pt>
                <c:pt idx="105">
                  <c:v>11.059267514260579</c:v>
                </c:pt>
                <c:pt idx="106">
                  <c:v>7.9047039138737469</c:v>
                </c:pt>
                <c:pt idx="107">
                  <c:v>10.585573785736649</c:v>
                </c:pt>
                <c:pt idx="108">
                  <c:v>10.602616804773621</c:v>
                </c:pt>
                <c:pt idx="109">
                  <c:v>8.6707722793445381</c:v>
                </c:pt>
                <c:pt idx="110">
                  <c:v>9.9937851905169079</c:v>
                </c:pt>
                <c:pt idx="111">
                  <c:v>9.4642070959332329</c:v>
                </c:pt>
                <c:pt idx="112">
                  <c:v>9.2133358809559809</c:v>
                </c:pt>
                <c:pt idx="113">
                  <c:v>8.3039999709551964</c:v>
                </c:pt>
                <c:pt idx="114">
                  <c:v>10.246012860870419</c:v>
                </c:pt>
                <c:pt idx="115">
                  <c:v>9.1247824836145366</c:v>
                </c:pt>
                <c:pt idx="116">
                  <c:v>8.6233533872446273</c:v>
                </c:pt>
                <c:pt idx="117">
                  <c:v>11.760254183072794</c:v>
                </c:pt>
                <c:pt idx="118">
                  <c:v>10.132613175527885</c:v>
                </c:pt>
                <c:pt idx="119">
                  <c:v>10.122221395361638</c:v>
                </c:pt>
                <c:pt idx="120">
                  <c:v>7.5958899177185382</c:v>
                </c:pt>
                <c:pt idx="121">
                  <c:v>10.910897877777767</c:v>
                </c:pt>
                <c:pt idx="122">
                  <c:v>8.4073783254090309</c:v>
                </c:pt>
                <c:pt idx="123">
                  <c:v>7.8709295967551425</c:v>
                </c:pt>
                <c:pt idx="124">
                  <c:v>11.413878311368995</c:v>
                </c:pt>
                <c:pt idx="125">
                  <c:v>7.7275351104754479</c:v>
                </c:pt>
                <c:pt idx="126">
                  <c:v>7.2997973667581606</c:v>
                </c:pt>
                <c:pt idx="127">
                  <c:v>8.9279774610020013</c:v>
                </c:pt>
                <c:pt idx="128">
                  <c:v>9.5496656775798012</c:v>
                </c:pt>
                <c:pt idx="129">
                  <c:v>8.1226680233464066</c:v>
                </c:pt>
                <c:pt idx="130">
                  <c:v>9.5673152709239133</c:v>
                </c:pt>
                <c:pt idx="131">
                  <c:v>10.83643872530339</c:v>
                </c:pt>
                <c:pt idx="132">
                  <c:v>9.0501716198233613</c:v>
                </c:pt>
                <c:pt idx="133">
                  <c:v>10.198393470077228</c:v>
                </c:pt>
                <c:pt idx="134">
                  <c:v>7.5600804650218274</c:v>
                </c:pt>
                <c:pt idx="135">
                  <c:v>7.3901814282264295</c:v>
                </c:pt>
                <c:pt idx="136">
                  <c:v>9.7462487761096366</c:v>
                </c:pt>
                <c:pt idx="137">
                  <c:v>8.2079469410486166</c:v>
                </c:pt>
                <c:pt idx="138">
                  <c:v>8.7530555151382217</c:v>
                </c:pt>
                <c:pt idx="139">
                  <c:v>8.7078135510248877</c:v>
                </c:pt>
                <c:pt idx="140">
                  <c:v>10.326137485398393</c:v>
                </c:pt>
                <c:pt idx="141">
                  <c:v>9.3492323708428007</c:v>
                </c:pt>
                <c:pt idx="142">
                  <c:v>10.223757814581061</c:v>
                </c:pt>
                <c:pt idx="143">
                  <c:v>7.9793388952623276</c:v>
                </c:pt>
                <c:pt idx="144">
                  <c:v>7.506591780070841</c:v>
                </c:pt>
                <c:pt idx="145">
                  <c:v>9.0938065557202314</c:v>
                </c:pt>
                <c:pt idx="146">
                  <c:v>9.9928711136708142</c:v>
                </c:pt>
                <c:pt idx="147">
                  <c:v>11.005427631296913</c:v>
                </c:pt>
                <c:pt idx="148">
                  <c:v>9.3733092002543223</c:v>
                </c:pt>
                <c:pt idx="149">
                  <c:v>8.7718354097898175</c:v>
                </c:pt>
                <c:pt idx="150">
                  <c:v>8.0614868668713271</c:v>
                </c:pt>
                <c:pt idx="151">
                  <c:v>8.7624895473715814</c:v>
                </c:pt>
                <c:pt idx="152">
                  <c:v>9.3101857069458998</c:v>
                </c:pt>
                <c:pt idx="153">
                  <c:v>9.4796038589039462</c:v>
                </c:pt>
                <c:pt idx="154">
                  <c:v>8.2738469327845081</c:v>
                </c:pt>
              </c:numCache>
            </c:numRef>
          </c:yVal>
          <c:smooth val="0"/>
          <c:extLst>
            <c:ext xmlns:c16="http://schemas.microsoft.com/office/drawing/2014/chart" uri="{C3380CC4-5D6E-409C-BE32-E72D297353CC}">
              <c16:uniqueId val="{00000001-B341-4843-8190-12297551CFBD}"/>
            </c:ext>
          </c:extLst>
        </c:ser>
        <c:dLbls>
          <c:showLegendKey val="0"/>
          <c:showVal val="0"/>
          <c:showCatName val="0"/>
          <c:showSerName val="0"/>
          <c:showPercent val="0"/>
          <c:showBubbleSize val="0"/>
        </c:dLbls>
        <c:axId val="544789464"/>
        <c:axId val="544790248"/>
      </c:scatterChart>
      <c:valAx>
        <c:axId val="544789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crossAx val="544790248"/>
        <c:crosses val="autoZero"/>
        <c:crossBetween val="midCat"/>
      </c:valAx>
      <c:valAx>
        <c:axId val="544790248"/>
        <c:scaling>
          <c:orientation val="minMax"/>
          <c:max val="12"/>
          <c:min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crossAx val="544789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8100" cap="rnd">
                <a:solidFill>
                  <a:srgbClr val="FFC000"/>
                </a:solidFill>
                <a:prstDash val="sysDot"/>
              </a:ln>
              <a:effectLst/>
            </c:spPr>
            <c:trendlineType val="linear"/>
            <c:dispRSqr val="1"/>
            <c:dispEq val="1"/>
            <c:trendlineLbl>
              <c:layout>
                <c:manualLayout>
                  <c:x val="0.12126126254055934"/>
                  <c:y val="0.34759365023532007"/>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trendlineLbl>
          </c:trendline>
          <c:xVal>
            <c:numRef>
              <c:f>GNIpcCPI!$D$2:$D$176</c:f>
              <c:numCache>
                <c:formatCode>0.000</c:formatCode>
                <c:ptCount val="175"/>
                <c:pt idx="0">
                  <c:v>6.3891457166578541E-2</c:v>
                </c:pt>
                <c:pt idx="1">
                  <c:v>0.80888951147179189</c:v>
                </c:pt>
                <c:pt idx="2">
                  <c:v>0.15285963577266434</c:v>
                </c:pt>
                <c:pt idx="3">
                  <c:v>2.7407964428093474E-2</c:v>
                </c:pt>
                <c:pt idx="4">
                  <c:v>0.64638744517893376</c:v>
                </c:pt>
                <c:pt idx="5">
                  <c:v>0.61386093153239107</c:v>
                </c:pt>
                <c:pt idx="6">
                  <c:v>1.781332891618256E-2</c:v>
                </c:pt>
                <c:pt idx="7">
                  <c:v>4.6727665667719499E-2</c:v>
                </c:pt>
                <c:pt idx="8">
                  <c:v>3.2218828694419471E-2</c:v>
                </c:pt>
                <c:pt idx="9">
                  <c:v>0.56926817644049388</c:v>
                </c:pt>
                <c:pt idx="10">
                  <c:v>9.0489082047418276E-2</c:v>
                </c:pt>
                <c:pt idx="11">
                  <c:v>3.4243727120390609E-2</c:v>
                </c:pt>
                <c:pt idx="12">
                  <c:v>4.477354581609435E-2</c:v>
                </c:pt>
                <c:pt idx="13">
                  <c:v>4.2907962338807358E-2</c:v>
                </c:pt>
                <c:pt idx="14">
                  <c:v>5.9442088614919397E-2</c:v>
                </c:pt>
                <c:pt idx="15">
                  <c:v>0.38927412646827653</c:v>
                </c:pt>
                <c:pt idx="16">
                  <c:v>3.7033127315853266E-2</c:v>
                </c:pt>
                <c:pt idx="17">
                  <c:v>4.0645066370894899E-2</c:v>
                </c:pt>
                <c:pt idx="18">
                  <c:v>1.7397441378645091E-2</c:v>
                </c:pt>
                <c:pt idx="19">
                  <c:v>0.68246225397566296</c:v>
                </c:pt>
                <c:pt idx="20">
                  <c:v>2.4946376836936929E-2</c:v>
                </c:pt>
                <c:pt idx="21">
                  <c:v>0.71421044844168002</c:v>
                </c:pt>
                <c:pt idx="22">
                  <c:v>0.76531591799746401</c:v>
                </c:pt>
                <c:pt idx="23">
                  <c:v>6.0066946016442566E-2</c:v>
                </c:pt>
                <c:pt idx="24">
                  <c:v>1.5445897092614026E-2</c:v>
                </c:pt>
                <c:pt idx="25">
                  <c:v>6.5663919324497846E-2</c:v>
                </c:pt>
                <c:pt idx="26">
                  <c:v>8.7161098481882041E-2</c:v>
                </c:pt>
                <c:pt idx="27">
                  <c:v>4.8687881658200878E-2</c:v>
                </c:pt>
                <c:pt idx="28">
                  <c:v>3.6994225203660885E-2</c:v>
                </c:pt>
                <c:pt idx="29">
                  <c:v>2.4821363034416715E-2</c:v>
                </c:pt>
                <c:pt idx="30">
                  <c:v>0.29431591263794338</c:v>
                </c:pt>
                <c:pt idx="31">
                  <c:v>5.0543025882724031E-2</c:v>
                </c:pt>
                <c:pt idx="32">
                  <c:v>5.3650775137501591E-2</c:v>
                </c:pt>
                <c:pt idx="33">
                  <c:v>5.6772834289833561E-2</c:v>
                </c:pt>
                <c:pt idx="34">
                  <c:v>0.87749973007066506</c:v>
                </c:pt>
                <c:pt idx="35">
                  <c:v>4.1874914747384764E-2</c:v>
                </c:pt>
                <c:pt idx="36">
                  <c:v>0.12993118076315605</c:v>
                </c:pt>
                <c:pt idx="37">
                  <c:v>2.3395921136657855E-2</c:v>
                </c:pt>
                <c:pt idx="38">
                  <c:v>3.882138704243334E-2</c:v>
                </c:pt>
                <c:pt idx="39">
                  <c:v>0.10819569092859242</c:v>
                </c:pt>
                <c:pt idx="40">
                  <c:v>3.4691352621287364E-2</c:v>
                </c:pt>
                <c:pt idx="41">
                  <c:v>3.6317536645817383E-2</c:v>
                </c:pt>
                <c:pt idx="42">
                  <c:v>1.6935727296673829E-2</c:v>
                </c:pt>
                <c:pt idx="43">
                  <c:v>4.3649757447488009E-2</c:v>
                </c:pt>
                <c:pt idx="44">
                  <c:v>4.4770438404667691E-2</c:v>
                </c:pt>
                <c:pt idx="45">
                  <c:v>9.8971131263253687E-2</c:v>
                </c:pt>
                <c:pt idx="46">
                  <c:v>8.2933455418894297E-2</c:v>
                </c:pt>
                <c:pt idx="47">
                  <c:v>0.16097735802438995</c:v>
                </c:pt>
                <c:pt idx="48">
                  <c:v>8.5469255899344856E-2</c:v>
                </c:pt>
                <c:pt idx="49">
                  <c:v>6.3079473759871649E-2</c:v>
                </c:pt>
                <c:pt idx="50">
                  <c:v>0.10069418058383778</c:v>
                </c:pt>
                <c:pt idx="51">
                  <c:v>7.8417460925509677E-2</c:v>
                </c:pt>
                <c:pt idx="52">
                  <c:v>4.6314158344148995E-2</c:v>
                </c:pt>
                <c:pt idx="53">
                  <c:v>5.6116592174229367E-2</c:v>
                </c:pt>
                <c:pt idx="54">
                  <c:v>4.1195739589183447E-2</c:v>
                </c:pt>
                <c:pt idx="55">
                  <c:v>4.737073216654019E-2</c:v>
                </c:pt>
                <c:pt idx="56">
                  <c:v>2.5102282093441418E-2</c:v>
                </c:pt>
                <c:pt idx="57">
                  <c:v>0.12507401360496995</c:v>
                </c:pt>
                <c:pt idx="58">
                  <c:v>0.22023771835729203</c:v>
                </c:pt>
                <c:pt idx="59">
                  <c:v>0.14402048099455417</c:v>
                </c:pt>
                <c:pt idx="60">
                  <c:v>7.4914849089223426E-2</c:v>
                </c:pt>
                <c:pt idx="61">
                  <c:v>0.16173577810203366</c:v>
                </c:pt>
                <c:pt idx="62">
                  <c:v>3.9508821770331749E-2</c:v>
                </c:pt>
                <c:pt idx="63">
                  <c:v>7.8444389351362637E-2</c:v>
                </c:pt>
                <c:pt idx="64">
                  <c:v>4.5337520516875389E-2</c:v>
                </c:pt>
                <c:pt idx="65">
                  <c:v>7.4714364588817958E-2</c:v>
                </c:pt>
                <c:pt idx="66">
                  <c:v>4.702712167041178E-2</c:v>
                </c:pt>
                <c:pt idx="67">
                  <c:v>4.1953992645947333E-2</c:v>
                </c:pt>
                <c:pt idx="68">
                  <c:v>7.6560567705055815E-2</c:v>
                </c:pt>
                <c:pt idx="69">
                  <c:v>0.60181523861375408</c:v>
                </c:pt>
                <c:pt idx="70">
                  <c:v>9.5264839367556767E-2</c:v>
                </c:pt>
                <c:pt idx="71">
                  <c:v>8.7269748819570905E-2</c:v>
                </c:pt>
                <c:pt idx="72">
                  <c:v>0.31865848689095749</c:v>
                </c:pt>
                <c:pt idx="73">
                  <c:v>7.0550839430419149E-2</c:v>
                </c:pt>
                <c:pt idx="74">
                  <c:v>5.304586213322534E-2</c:v>
                </c:pt>
                <c:pt idx="75">
                  <c:v>0.13118686284351738</c:v>
                </c:pt>
                <c:pt idx="76">
                  <c:v>0.2724510054493281</c:v>
                </c:pt>
                <c:pt idx="77">
                  <c:v>0.13949545809685948</c:v>
                </c:pt>
                <c:pt idx="78">
                  <c:v>0.24148342864655933</c:v>
                </c:pt>
                <c:pt idx="79">
                  <c:v>5.6935106982146891E-2</c:v>
                </c:pt>
                <c:pt idx="80">
                  <c:v>0.12352424932605389</c:v>
                </c:pt>
                <c:pt idx="81">
                  <c:v>5.7649733995723727E-2</c:v>
                </c:pt>
                <c:pt idx="82">
                  <c:v>3.0951447430884425E-2</c:v>
                </c:pt>
                <c:pt idx="83">
                  <c:v>0.49693129884543585</c:v>
                </c:pt>
                <c:pt idx="84">
                  <c:v>9.2557849912629817E-2</c:v>
                </c:pt>
                <c:pt idx="85">
                  <c:v>0.10158185945285431</c:v>
                </c:pt>
                <c:pt idx="86">
                  <c:v>4.6810058014267936E-2</c:v>
                </c:pt>
                <c:pt idx="87">
                  <c:v>3.2327456975615017E-2</c:v>
                </c:pt>
                <c:pt idx="88">
                  <c:v>6.9278747309296215E-2</c:v>
                </c:pt>
                <c:pt idx="89">
                  <c:v>4.0658292710719558E-2</c:v>
                </c:pt>
                <c:pt idx="90">
                  <c:v>0.160784494326282</c:v>
                </c:pt>
                <c:pt idx="91">
                  <c:v>2.2557988386762734E-2</c:v>
                </c:pt>
                <c:pt idx="92">
                  <c:v>8.7276777430432564E-2</c:v>
                </c:pt>
                <c:pt idx="93">
                  <c:v>5.077957506808891E-2</c:v>
                </c:pt>
                <c:pt idx="94">
                  <c:v>5.0842723607157761E-2</c:v>
                </c:pt>
                <c:pt idx="95">
                  <c:v>7.6992203839376633E-2</c:v>
                </c:pt>
                <c:pt idx="96">
                  <c:v>9.556267333227686E-2</c:v>
                </c:pt>
                <c:pt idx="97">
                  <c:v>0.20034071473960585</c:v>
                </c:pt>
                <c:pt idx="98">
                  <c:v>3.245571494891545E-2</c:v>
                </c:pt>
                <c:pt idx="99">
                  <c:v>0.16970566367491621</c:v>
                </c:pt>
                <c:pt idx="100">
                  <c:v>4.2176929303226439E-2</c:v>
                </c:pt>
                <c:pt idx="101">
                  <c:v>0.11192994474257029</c:v>
                </c:pt>
                <c:pt idx="102">
                  <c:v>0.10455395971688214</c:v>
                </c:pt>
                <c:pt idx="103">
                  <c:v>6.5449287225261679E-2</c:v>
                </c:pt>
                <c:pt idx="104">
                  <c:v>0.16736578257605642</c:v>
                </c:pt>
                <c:pt idx="105">
                  <c:v>7.4367993239675773E-2</c:v>
                </c:pt>
                <c:pt idx="106">
                  <c:v>2.6804329672320239E-2</c:v>
                </c:pt>
                <c:pt idx="107">
                  <c:v>2.9488642952083019E-2</c:v>
                </c:pt>
                <c:pt idx="108">
                  <c:v>0.1198753238096978</c:v>
                </c:pt>
                <c:pt idx="109">
                  <c:v>2.6996519621638602E-2</c:v>
                </c:pt>
                <c:pt idx="110">
                  <c:v>0.20241210596962578</c:v>
                </c:pt>
                <c:pt idx="111">
                  <c:v>0.16822377451129533</c:v>
                </c:pt>
                <c:pt idx="112">
                  <c:v>5.5665023202269501E-2</c:v>
                </c:pt>
                <c:pt idx="113">
                  <c:v>6.9635032023641144E-2</c:v>
                </c:pt>
                <c:pt idx="114">
                  <c:v>0.16953796468627619</c:v>
                </c:pt>
                <c:pt idx="115">
                  <c:v>2.9565372697119858E-2</c:v>
                </c:pt>
                <c:pt idx="116">
                  <c:v>5.4872415646969458E-2</c:v>
                </c:pt>
                <c:pt idx="117">
                  <c:v>4.3456567411594121E-2</c:v>
                </c:pt>
                <c:pt idx="118">
                  <c:v>0.13749306903138458</c:v>
                </c:pt>
                <c:pt idx="119">
                  <c:v>0.86300907947377947</c:v>
                </c:pt>
                <c:pt idx="120">
                  <c:v>3.3372634502376881E-2</c:v>
                </c:pt>
                <c:pt idx="121">
                  <c:v>4.3880430127636157E-2</c:v>
                </c:pt>
                <c:pt idx="122">
                  <c:v>7.5965071378242613E-2</c:v>
                </c:pt>
                <c:pt idx="123">
                  <c:v>5.3891645876846209E-2</c:v>
                </c:pt>
                <c:pt idx="124">
                  <c:v>2.4685629911094662E-2</c:v>
                </c:pt>
                <c:pt idx="125">
                  <c:v>7.4738671133230322E-2</c:v>
                </c:pt>
                <c:pt idx="126">
                  <c:v>2.7147690249287596E-2</c:v>
                </c:pt>
                <c:pt idx="127">
                  <c:v>0.70003892941149659</c:v>
                </c:pt>
                <c:pt idx="128">
                  <c:v>8.1588339992501133E-2</c:v>
                </c:pt>
                <c:pt idx="129">
                  <c:v>6.9634327290192255E-2</c:v>
                </c:pt>
                <c:pt idx="130">
                  <c:v>0.23884212142143291</c:v>
                </c:pt>
                <c:pt idx="131">
                  <c:v>7.8004765893773614E-2</c:v>
                </c:pt>
                <c:pt idx="132">
                  <c:v>0.10000459005896394</c:v>
                </c:pt>
                <c:pt idx="133">
                  <c:v>3.4691915645754377E-2</c:v>
                </c:pt>
                <c:pt idx="134">
                  <c:v>3.5512487173436982E-2</c:v>
                </c:pt>
                <c:pt idx="135">
                  <c:v>0.34115436798458398</c:v>
                </c:pt>
                <c:pt idx="136">
                  <c:v>0.42208727677300101</c:v>
                </c:pt>
                <c:pt idx="137">
                  <c:v>6.9023070819670324E-2</c:v>
                </c:pt>
                <c:pt idx="138">
                  <c:v>3.5736711772727664E-2</c:v>
                </c:pt>
                <c:pt idx="139">
                  <c:v>0.22052536735489217</c:v>
                </c:pt>
                <c:pt idx="140">
                  <c:v>4.7050362916508277E-2</c:v>
                </c:pt>
                <c:pt idx="141">
                  <c:v>2.5553396110339743E-2</c:v>
                </c:pt>
                <c:pt idx="142">
                  <c:v>8.6109642526149568E-2</c:v>
                </c:pt>
                <c:pt idx="143">
                  <c:v>0.18775809878830618</c:v>
                </c:pt>
                <c:pt idx="144">
                  <c:v>7.0681965215076609E-2</c:v>
                </c:pt>
                <c:pt idx="145">
                  <c:v>0.20645441405416892</c:v>
                </c:pt>
                <c:pt idx="146">
                  <c:v>0.13996215030832751</c:v>
                </c:pt>
                <c:pt idx="147">
                  <c:v>0.20885746109735373</c:v>
                </c:pt>
                <c:pt idx="148">
                  <c:v>4.8170864210658457E-2</c:v>
                </c:pt>
                <c:pt idx="149">
                  <c:v>6.1093580968890303E-2</c:v>
                </c:pt>
                <c:pt idx="150">
                  <c:v>4.3002747346852631E-2</c:v>
                </c:pt>
                <c:pt idx="151">
                  <c:v>8.6216586334254858E-2</c:v>
                </c:pt>
                <c:pt idx="152">
                  <c:v>6.5420751710761602E-2</c:v>
                </c:pt>
                <c:pt idx="153">
                  <c:v>3.8588626054809123E-2</c:v>
                </c:pt>
                <c:pt idx="154">
                  <c:v>5.0104374770379462E-2</c:v>
                </c:pt>
                <c:pt idx="155">
                  <c:v>4.1691710645740225E-2</c:v>
                </c:pt>
                <c:pt idx="156">
                  <c:v>0.10060492960518329</c:v>
                </c:pt>
                <c:pt idx="157">
                  <c:v>5.3136127179289214E-2</c:v>
                </c:pt>
                <c:pt idx="158">
                  <c:v>6.7182333508222114E-2</c:v>
                </c:pt>
                <c:pt idx="159">
                  <c:v>7.0492918880553007E-2</c:v>
                </c:pt>
                <c:pt idx="160">
                  <c:v>4.5960300310030788E-2</c:v>
                </c:pt>
                <c:pt idx="161">
                  <c:v>0.24446145931767368</c:v>
                </c:pt>
                <c:pt idx="162">
                  <c:v>0.13899826355101577</c:v>
                </c:pt>
                <c:pt idx="163">
                  <c:v>0.26110689358481387</c:v>
                </c:pt>
                <c:pt idx="164">
                  <c:v>0.72591915797723394</c:v>
                </c:pt>
                <c:pt idx="165">
                  <c:v>0.28775658431417955</c:v>
                </c:pt>
                <c:pt idx="166">
                  <c:v>3.6648727622383526E-2</c:v>
                </c:pt>
                <c:pt idx="167">
                  <c:v>4.0096971277692239E-2</c:v>
                </c:pt>
                <c:pt idx="168">
                  <c:v>6.1876630892051879E-2</c:v>
                </c:pt>
                <c:pt idx="169">
                  <c:v>4.2701794324426633E-2</c:v>
                </c:pt>
                <c:pt idx="170">
                  <c:v>6.1971062953348248E-2</c:v>
                </c:pt>
                <c:pt idx="171">
                  <c:v>1.659800740756278E-2</c:v>
                </c:pt>
                <c:pt idx="172">
                  <c:v>7.5461394448923289E-2</c:v>
                </c:pt>
                <c:pt idx="173">
                  <c:v>0.29165177536814846</c:v>
                </c:pt>
                <c:pt idx="174">
                  <c:v>0.84520355233971178</c:v>
                </c:pt>
              </c:numCache>
            </c:numRef>
          </c:xVal>
          <c:yVal>
            <c:numRef>
              <c:f>GNIpcCPI!$E$2:$E$176</c:f>
              <c:numCache>
                <c:formatCode>0.00</c:formatCode>
                <c:ptCount val="175"/>
                <c:pt idx="0">
                  <c:v>7.6009024595420822</c:v>
                </c:pt>
                <c:pt idx="1">
                  <c:v>8.7094650790633601</c:v>
                </c:pt>
                <c:pt idx="2">
                  <c:v>9.4026122596233055</c:v>
                </c:pt>
                <c:pt idx="3">
                  <c:v>11.217345620391306</c:v>
                </c:pt>
                <c:pt idx="4">
                  <c:v>9.9168972394460457</c:v>
                </c:pt>
                <c:pt idx="5">
                  <c:v>9.2163224436537305</c:v>
                </c:pt>
                <c:pt idx="6">
                  <c:v>10.042379551402746</c:v>
                </c:pt>
                <c:pt idx="7">
                  <c:v>10.731602593506558</c:v>
                </c:pt>
                <c:pt idx="8">
                  <c:v>10.871611433050301</c:v>
                </c:pt>
                <c:pt idx="9">
                  <c:v>9.7201654954085903</c:v>
                </c:pt>
                <c:pt idx="10">
                  <c:v>6.6463905148477291</c:v>
                </c:pt>
                <c:pt idx="11">
                  <c:v>10.77812260914145</c:v>
                </c:pt>
                <c:pt idx="12">
                  <c:v>7.7231200922663312</c:v>
                </c:pt>
                <c:pt idx="13">
                  <c:v>7.5010821242598711</c:v>
                </c:pt>
                <c:pt idx="14">
                  <c:v>8.3039999709551964</c:v>
                </c:pt>
                <c:pt idx="15">
                  <c:v>9.9281801651265003</c:v>
                </c:pt>
                <c:pt idx="16">
                  <c:v>10.667326161218606</c:v>
                </c:pt>
                <c:pt idx="17">
                  <c:v>10.301928045707328</c:v>
                </c:pt>
                <c:pt idx="18">
                  <c:v>9.4634309996583443</c:v>
                </c:pt>
                <c:pt idx="19">
                  <c:v>9.8058747236691275</c:v>
                </c:pt>
                <c:pt idx="20">
                  <c:v>8.9733514138399197</c:v>
                </c:pt>
                <c:pt idx="21">
                  <c:v>8.8997307948806963</c:v>
                </c:pt>
                <c:pt idx="22">
                  <c:v>9.626415659196363</c:v>
                </c:pt>
                <c:pt idx="23">
                  <c:v>9.788637710857186</c:v>
                </c:pt>
                <c:pt idx="24">
                  <c:v>11.335710845544419</c:v>
                </c:pt>
                <c:pt idx="25">
                  <c:v>9.0881727380019743</c:v>
                </c:pt>
                <c:pt idx="26">
                  <c:v>9.7403802146659775</c:v>
                </c:pt>
                <c:pt idx="27">
                  <c:v>6.5930445341424369</c:v>
                </c:pt>
                <c:pt idx="28">
                  <c:v>10.730947070703667</c:v>
                </c:pt>
                <c:pt idx="29">
                  <c:v>11.096045454046765</c:v>
                </c:pt>
                <c:pt idx="30">
                  <c:v>10.04975005951438</c:v>
                </c:pt>
                <c:pt idx="31">
                  <c:v>9.7267503740360741</c:v>
                </c:pt>
                <c:pt idx="32">
                  <c:v>8.2480057016006203</c:v>
                </c:pt>
                <c:pt idx="33">
                  <c:v>8.1997389606307856</c:v>
                </c:pt>
                <c:pt idx="34">
                  <c:v>6.7684932116486296</c:v>
                </c:pt>
                <c:pt idx="35">
                  <c:v>8.4929004988471934</c:v>
                </c:pt>
                <c:pt idx="36">
                  <c:v>9.5588823326847265</c:v>
                </c:pt>
                <c:pt idx="37">
                  <c:v>7.3588308983423536</c:v>
                </c:pt>
                <c:pt idx="38">
                  <c:v>8.790269111478656</c:v>
                </c:pt>
                <c:pt idx="39">
                  <c:v>9.6865745509725549</c:v>
                </c:pt>
                <c:pt idx="40">
                  <c:v>10.422578920719152</c:v>
                </c:pt>
                <c:pt idx="41">
                  <c:v>10.463389013948712</c:v>
                </c:pt>
                <c:pt idx="42">
                  <c:v>10.854372929174783</c:v>
                </c:pt>
                <c:pt idx="43">
                  <c:v>9.2271974890426058</c:v>
                </c:pt>
                <c:pt idx="44">
                  <c:v>10.850501457053124</c:v>
                </c:pt>
                <c:pt idx="45">
                  <c:v>9.6349542989231072</c:v>
                </c:pt>
                <c:pt idx="46">
                  <c:v>9.6191332701770218</c:v>
                </c:pt>
                <c:pt idx="47">
                  <c:v>9.3369730229095484</c:v>
                </c:pt>
                <c:pt idx="48">
                  <c:v>9.3378536922751429</c:v>
                </c:pt>
                <c:pt idx="49">
                  <c:v>10.54770705947265</c:v>
                </c:pt>
                <c:pt idx="50">
                  <c:v>10.341742483467284</c:v>
                </c:pt>
                <c:pt idx="51">
                  <c:v>7.5443321080536885</c:v>
                </c:pt>
                <c:pt idx="52">
                  <c:v>10.7305098166521</c:v>
                </c:pt>
                <c:pt idx="53">
                  <c:v>9.1149301871715238</c:v>
                </c:pt>
                <c:pt idx="54">
                  <c:v>10.685560942290476</c:v>
                </c:pt>
                <c:pt idx="55">
                  <c:v>9.7415566853899076</c:v>
                </c:pt>
                <c:pt idx="56">
                  <c:v>10.67266941937207</c:v>
                </c:pt>
                <c:pt idx="57">
                  <c:v>9.2222689428414562</c:v>
                </c:pt>
                <c:pt idx="58">
                  <c:v>8.4096079807363004</c:v>
                </c:pt>
                <c:pt idx="59">
                  <c:v>7.7275351104754479</c:v>
                </c:pt>
                <c:pt idx="60">
                  <c:v>7.4205789054108005</c:v>
                </c:pt>
                <c:pt idx="61">
                  <c:v>7.4383835300443071</c:v>
                </c:pt>
                <c:pt idx="62">
                  <c:v>9.8719968854447568</c:v>
                </c:pt>
                <c:pt idx="63">
                  <c:v>10.233510465477433</c:v>
                </c:pt>
                <c:pt idx="64">
                  <c:v>9.5756776889935686</c:v>
                </c:pt>
                <c:pt idx="65">
                  <c:v>8.987196820661973</c:v>
                </c:pt>
                <c:pt idx="66">
                  <c:v>9.0020854331557238</c:v>
                </c:pt>
                <c:pt idx="67">
                  <c:v>11.068199642908761</c:v>
                </c:pt>
                <c:pt idx="68">
                  <c:v>8.4403121470802791</c:v>
                </c:pt>
                <c:pt idx="69">
                  <c:v>10.114558522616068</c:v>
                </c:pt>
                <c:pt idx="70">
                  <c:v>7.5120712458354664</c:v>
                </c:pt>
                <c:pt idx="71">
                  <c:v>10.211707276205457</c:v>
                </c:pt>
                <c:pt idx="72">
                  <c:v>9.3842936790996205</c:v>
                </c:pt>
                <c:pt idx="73">
                  <c:v>8.8622003304872869</c:v>
                </c:pt>
                <c:pt idx="74">
                  <c:v>11.041961374629368</c:v>
                </c:pt>
                <c:pt idx="75">
                  <c:v>9.9527537938390456</c:v>
                </c:pt>
                <c:pt idx="76">
                  <c:v>9.7415566853899076</c:v>
                </c:pt>
                <c:pt idx="77">
                  <c:v>10.890050337395614</c:v>
                </c:pt>
                <c:pt idx="78">
                  <c:v>10.546919140850141</c:v>
                </c:pt>
                <c:pt idx="79">
                  <c:v>10.597384451986619</c:v>
                </c:pt>
                <c:pt idx="80">
                  <c:v>9.0699282182594381</c:v>
                </c:pt>
                <c:pt idx="81">
                  <c:v>9.1171279902540032</c:v>
                </c:pt>
                <c:pt idx="82">
                  <c:v>10.724808046819057</c:v>
                </c:pt>
                <c:pt idx="83">
                  <c:v>10.06219924369095</c:v>
                </c:pt>
                <c:pt idx="84">
                  <c:v>8.0864102753237823</c:v>
                </c:pt>
                <c:pt idx="85">
                  <c:v>8.1942293048198174</c:v>
                </c:pt>
                <c:pt idx="86">
                  <c:v>8.2321742363839405</c:v>
                </c:pt>
                <c:pt idx="87">
                  <c:v>10.177324218165856</c:v>
                </c:pt>
                <c:pt idx="88">
                  <c:v>10.552160242994244</c:v>
                </c:pt>
                <c:pt idx="89">
                  <c:v>11.330323868968955</c:v>
                </c:pt>
                <c:pt idx="90">
                  <c:v>8.8023721336499001</c:v>
                </c:pt>
                <c:pt idx="91">
                  <c:v>9.5949222691679221</c:v>
                </c:pt>
                <c:pt idx="92">
                  <c:v>6.5652649700353614</c:v>
                </c:pt>
                <c:pt idx="93">
                  <c:v>9.9004830435158286</c:v>
                </c:pt>
                <c:pt idx="94">
                  <c:v>9.490242257109001</c:v>
                </c:pt>
                <c:pt idx="95">
                  <c:v>9.4310810386740815</c:v>
                </c:pt>
                <c:pt idx="96">
                  <c:v>8.1633713164599122</c:v>
                </c:pt>
                <c:pt idx="97">
                  <c:v>10.342709757442426</c:v>
                </c:pt>
                <c:pt idx="98">
                  <c:v>11.193271013275174</c:v>
                </c:pt>
                <c:pt idx="99">
                  <c:v>10.218298292376161</c:v>
                </c:pt>
                <c:pt idx="100">
                  <c:v>8.9946688355006739</c:v>
                </c:pt>
                <c:pt idx="101">
                  <c:v>8.7094650790633601</c:v>
                </c:pt>
                <c:pt idx="102">
                  <c:v>7.3198649298089702</c:v>
                </c:pt>
                <c:pt idx="103">
                  <c:v>9.6388707530153432</c:v>
                </c:pt>
                <c:pt idx="104">
                  <c:v>9.7835772558635696</c:v>
                </c:pt>
                <c:pt idx="105">
                  <c:v>9.5880916415168311</c:v>
                </c:pt>
                <c:pt idx="106">
                  <c:v>7.6778635006782103</c:v>
                </c:pt>
                <c:pt idx="107">
                  <c:v>10.511621358769117</c:v>
                </c:pt>
                <c:pt idx="108">
                  <c:v>8.6707722793445381</c:v>
                </c:pt>
                <c:pt idx="109">
                  <c:v>9.8600579946087912</c:v>
                </c:pt>
                <c:pt idx="110">
                  <c:v>9.3209868920632459</c:v>
                </c:pt>
                <c:pt idx="111">
                  <c:v>7.0900768357760917</c:v>
                </c:pt>
                <c:pt idx="112">
                  <c:v>8.2687318321177372</c:v>
                </c:pt>
                <c:pt idx="113">
                  <c:v>10.024376869811581</c:v>
                </c:pt>
                <c:pt idx="114">
                  <c:v>7.0732697174597101</c:v>
                </c:pt>
                <c:pt idx="115">
                  <c:v>10.262908722142885</c:v>
                </c:pt>
                <c:pt idx="116">
                  <c:v>9.241839039035554</c:v>
                </c:pt>
                <c:pt idx="117">
                  <c:v>6.8977049431286357</c:v>
                </c:pt>
                <c:pt idx="118">
                  <c:v>8.6447065117151975</c:v>
                </c:pt>
                <c:pt idx="119">
                  <c:v>8.6447065117151975</c:v>
                </c:pt>
                <c:pt idx="120">
                  <c:v>10.871231565999199</c:v>
                </c:pt>
                <c:pt idx="121">
                  <c:v>11.059267514260579</c:v>
                </c:pt>
                <c:pt idx="122">
                  <c:v>7.9047039138737469</c:v>
                </c:pt>
                <c:pt idx="123">
                  <c:v>10.585573785736649</c:v>
                </c:pt>
                <c:pt idx="124">
                  <c:v>10.602616804773621</c:v>
                </c:pt>
                <c:pt idx="125">
                  <c:v>8.6707722793445381</c:v>
                </c:pt>
                <c:pt idx="126">
                  <c:v>9.9937851905169079</c:v>
                </c:pt>
                <c:pt idx="127">
                  <c:v>9.4642070959332329</c:v>
                </c:pt>
                <c:pt idx="128">
                  <c:v>9.2133358809559809</c:v>
                </c:pt>
                <c:pt idx="129">
                  <c:v>8.3039999709551964</c:v>
                </c:pt>
                <c:pt idx="130">
                  <c:v>10.246012860870419</c:v>
                </c:pt>
                <c:pt idx="131">
                  <c:v>10.357425314095071</c:v>
                </c:pt>
                <c:pt idx="132">
                  <c:v>9.1247824836145366</c:v>
                </c:pt>
                <c:pt idx="133">
                  <c:v>8.6233533872446273</c:v>
                </c:pt>
                <c:pt idx="134">
                  <c:v>11.760254183072794</c:v>
                </c:pt>
                <c:pt idx="135">
                  <c:v>10.132613175527885</c:v>
                </c:pt>
                <c:pt idx="136">
                  <c:v>10.122221395361638</c:v>
                </c:pt>
                <c:pt idx="137">
                  <c:v>7.5958899177185382</c:v>
                </c:pt>
                <c:pt idx="138">
                  <c:v>10.910897877777767</c:v>
                </c:pt>
                <c:pt idx="139">
                  <c:v>8.4073783254090309</c:v>
                </c:pt>
                <c:pt idx="140">
                  <c:v>7.8709295967551425</c:v>
                </c:pt>
                <c:pt idx="141">
                  <c:v>11.413878311368995</c:v>
                </c:pt>
                <c:pt idx="142">
                  <c:v>7.7275351104754479</c:v>
                </c:pt>
                <c:pt idx="143">
                  <c:v>7.2997973667581606</c:v>
                </c:pt>
                <c:pt idx="144">
                  <c:v>8.9279774610020013</c:v>
                </c:pt>
                <c:pt idx="145">
                  <c:v>9.5496656775798012</c:v>
                </c:pt>
                <c:pt idx="146">
                  <c:v>8.1226680233464066</c:v>
                </c:pt>
                <c:pt idx="147">
                  <c:v>9.5673152709239133</c:v>
                </c:pt>
                <c:pt idx="148">
                  <c:v>10.353288474464344</c:v>
                </c:pt>
                <c:pt idx="149">
                  <c:v>10.431465235119685</c:v>
                </c:pt>
                <c:pt idx="150">
                  <c:v>10.83643872530339</c:v>
                </c:pt>
                <c:pt idx="151">
                  <c:v>9.0501716198233613</c:v>
                </c:pt>
                <c:pt idx="152">
                  <c:v>10.198393470077228</c:v>
                </c:pt>
                <c:pt idx="153">
                  <c:v>7.5600804650218274</c:v>
                </c:pt>
                <c:pt idx="154">
                  <c:v>7.3901814282264295</c:v>
                </c:pt>
                <c:pt idx="155">
                  <c:v>9.7462487761096366</c:v>
                </c:pt>
                <c:pt idx="156">
                  <c:v>8.2079469410486166</c:v>
                </c:pt>
                <c:pt idx="157">
                  <c:v>8.7530555151382217</c:v>
                </c:pt>
                <c:pt idx="158">
                  <c:v>8.7078135510248877</c:v>
                </c:pt>
                <c:pt idx="159">
                  <c:v>10.326137485398393</c:v>
                </c:pt>
                <c:pt idx="160">
                  <c:v>9.3492323708428007</c:v>
                </c:pt>
                <c:pt idx="161">
                  <c:v>10.223757814581061</c:v>
                </c:pt>
                <c:pt idx="162">
                  <c:v>7.9793388952623276</c:v>
                </c:pt>
                <c:pt idx="163">
                  <c:v>7.506591780070841</c:v>
                </c:pt>
                <c:pt idx="164">
                  <c:v>9.0938065557202314</c:v>
                </c:pt>
                <c:pt idx="165">
                  <c:v>9.9928711136708142</c:v>
                </c:pt>
                <c:pt idx="166">
                  <c:v>11.005427631296913</c:v>
                </c:pt>
                <c:pt idx="167">
                  <c:v>9.3733092002543223</c:v>
                </c:pt>
                <c:pt idx="168">
                  <c:v>8.7718354097898175</c:v>
                </c:pt>
                <c:pt idx="169">
                  <c:v>8.0614868668713271</c:v>
                </c:pt>
                <c:pt idx="170">
                  <c:v>8.7624895473715814</c:v>
                </c:pt>
                <c:pt idx="171">
                  <c:v>9.3101857069458998</c:v>
                </c:pt>
                <c:pt idx="172">
                  <c:v>9.4796038589039462</c:v>
                </c:pt>
                <c:pt idx="173">
                  <c:v>8.2738469327845081</c:v>
                </c:pt>
                <c:pt idx="174">
                  <c:v>7.5229409180723703</c:v>
                </c:pt>
              </c:numCache>
            </c:numRef>
          </c:yVal>
          <c:smooth val="0"/>
          <c:extLst>
            <c:ext xmlns:c16="http://schemas.microsoft.com/office/drawing/2014/chart" uri="{C3380CC4-5D6E-409C-BE32-E72D297353CC}">
              <c16:uniqueId val="{00000001-0940-49D6-B802-2E8CBE7E4D39}"/>
            </c:ext>
          </c:extLst>
        </c:ser>
        <c:dLbls>
          <c:showLegendKey val="0"/>
          <c:showVal val="0"/>
          <c:showCatName val="0"/>
          <c:showSerName val="0"/>
          <c:showPercent val="0"/>
          <c:showBubbleSize val="0"/>
        </c:dLbls>
        <c:axId val="486997896"/>
        <c:axId val="486990448"/>
      </c:scatterChart>
      <c:valAx>
        <c:axId val="4869978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crossAx val="486990448"/>
        <c:crosses val="autoZero"/>
        <c:crossBetween val="midCat"/>
      </c:valAx>
      <c:valAx>
        <c:axId val="486990448"/>
        <c:scaling>
          <c:orientation val="minMax"/>
          <c:max val="12"/>
          <c:min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is-IS"/>
          </a:p>
        </c:txPr>
        <c:crossAx val="486997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20138" tIns="0" rIns="20138" bIns="0" numCol="1" anchor="t" anchorCtr="0" compatLnSpc="1">
            <a:prstTxWarp prst="textNoShape">
              <a:avLst/>
            </a:prstTxWarp>
          </a:bodyPr>
          <a:lstStyle>
            <a:lvl1pPr eaLnBrk="0" hangingPunct="0">
              <a:defRPr sz="1100" i="1">
                <a:latin typeface="Times New Roman" pitchFamily="18" charset="0"/>
                <a:cs typeface="+mn-cs"/>
              </a:defRPr>
            </a:lvl1pPr>
          </a:lstStyle>
          <a:p>
            <a:pPr>
              <a:defRPr/>
            </a:pPr>
            <a:endParaRPr lang="en-US"/>
          </a:p>
        </p:txBody>
      </p:sp>
      <p:sp>
        <p:nvSpPr>
          <p:cNvPr id="3075"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20138" tIns="0" rIns="20138" bIns="0" numCol="1" anchor="t" anchorCtr="0" compatLnSpc="1">
            <a:prstTxWarp prst="textNoShape">
              <a:avLst/>
            </a:prstTxWarp>
          </a:bodyPr>
          <a:lstStyle>
            <a:lvl1pPr algn="r" eaLnBrk="0" hangingPunct="0">
              <a:defRPr sz="1100" i="1">
                <a:latin typeface="Times New Roman" pitchFamily="18" charset="0"/>
                <a:cs typeface="+mn-cs"/>
              </a:defRPr>
            </a:lvl1pPr>
          </a:lstStyle>
          <a:p>
            <a:pPr>
              <a:defRPr/>
            </a:pPr>
            <a:endParaRPr lang="en-US"/>
          </a:p>
        </p:txBody>
      </p:sp>
      <p:sp>
        <p:nvSpPr>
          <p:cNvPr id="3076"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20138" tIns="0" rIns="20138" bIns="0" numCol="1" anchor="b" anchorCtr="0" compatLnSpc="1">
            <a:prstTxWarp prst="textNoShape">
              <a:avLst/>
            </a:prstTxWarp>
          </a:bodyPr>
          <a:lstStyle>
            <a:lvl1pPr eaLnBrk="0" hangingPunct="0">
              <a:defRPr sz="1100" i="1">
                <a:latin typeface="Times New Roman" pitchFamily="18" charset="0"/>
                <a:cs typeface="+mn-cs"/>
              </a:defRPr>
            </a:lvl1pPr>
          </a:lstStyle>
          <a:p>
            <a:pPr>
              <a:defRPr/>
            </a:pPr>
            <a:endParaRPr lang="en-US"/>
          </a:p>
        </p:txBody>
      </p:sp>
      <p:sp>
        <p:nvSpPr>
          <p:cNvPr id="3077"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20138" tIns="0" rIns="20138" bIns="0" numCol="1" anchor="b" anchorCtr="0" compatLnSpc="1">
            <a:prstTxWarp prst="textNoShape">
              <a:avLst/>
            </a:prstTxWarp>
          </a:bodyPr>
          <a:lstStyle>
            <a:lvl1pPr algn="r" eaLnBrk="0" hangingPunct="0">
              <a:defRPr sz="1100" i="1">
                <a:latin typeface="Times New Roman" pitchFamily="18" charset="0"/>
                <a:cs typeface="+mn-cs"/>
              </a:defRPr>
            </a:lvl1pPr>
          </a:lstStyle>
          <a:p>
            <a:pPr>
              <a:defRPr/>
            </a:pPr>
            <a:fld id="{068215E7-1167-406B-B8CB-E331EE9A7CB9}" type="slidenum">
              <a:rPr lang="en-US"/>
              <a:pPr>
                <a:defRPr/>
              </a:pPr>
              <a:t>‹#›</a:t>
            </a:fld>
            <a:endParaRPr lang="en-US"/>
          </a:p>
        </p:txBody>
      </p:sp>
    </p:spTree>
    <p:extLst>
      <p:ext uri="{BB962C8B-B14F-4D97-AF65-F5344CB8AC3E}">
        <p14:creationId xmlns:p14="http://schemas.microsoft.com/office/powerpoint/2010/main" val="399572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20138" tIns="0" rIns="20138" bIns="0" numCol="1" anchor="t" anchorCtr="0" compatLnSpc="1">
            <a:prstTxWarp prst="textNoShape">
              <a:avLst/>
            </a:prstTxWarp>
          </a:bodyPr>
          <a:lstStyle>
            <a:lvl1pPr eaLnBrk="0" hangingPunct="0">
              <a:defRPr sz="1100" i="1">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20138" tIns="0" rIns="20138" bIns="0" numCol="1" anchor="t" anchorCtr="0" compatLnSpc="1">
            <a:prstTxWarp prst="textNoShape">
              <a:avLst/>
            </a:prstTxWarp>
          </a:bodyPr>
          <a:lstStyle>
            <a:lvl1pPr algn="r" eaLnBrk="0" hangingPunct="0">
              <a:defRPr sz="1100" i="1">
                <a:latin typeface="Times New Roman" pitchFamily="18" charset="0"/>
                <a:cs typeface="+mn-cs"/>
              </a:defRPr>
            </a:lvl1pPr>
          </a:lstStyle>
          <a:p>
            <a:pPr>
              <a:defRPr/>
            </a:pPr>
            <a:endParaRPr lang="en-US"/>
          </a:p>
        </p:txBody>
      </p:sp>
      <p:sp>
        <p:nvSpPr>
          <p:cNvPr id="2052" name="Rectangle 4"/>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20138" tIns="0" rIns="20138" bIns="0" numCol="1" anchor="b" anchorCtr="0" compatLnSpc="1">
            <a:prstTxWarp prst="textNoShape">
              <a:avLst/>
            </a:prstTxWarp>
          </a:bodyPr>
          <a:lstStyle>
            <a:lvl1pPr eaLnBrk="0" hangingPunct="0">
              <a:defRPr sz="1100" i="1">
                <a:latin typeface="Times New Roman" pitchFamily="18" charset="0"/>
                <a:cs typeface="+mn-cs"/>
              </a:defRPr>
            </a:lvl1pPr>
          </a:lstStyle>
          <a:p>
            <a:pPr>
              <a:defRPr/>
            </a:pPr>
            <a:endParaRPr lang="en-US"/>
          </a:p>
        </p:txBody>
      </p:sp>
      <p:sp>
        <p:nvSpPr>
          <p:cNvPr id="2053" name="Rectangle 5"/>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20138" tIns="0" rIns="20138" bIns="0" numCol="1" anchor="b" anchorCtr="0" compatLnSpc="1">
            <a:prstTxWarp prst="textNoShape">
              <a:avLst/>
            </a:prstTxWarp>
          </a:bodyPr>
          <a:lstStyle>
            <a:lvl1pPr algn="r" eaLnBrk="0" hangingPunct="0">
              <a:defRPr sz="1100" i="1">
                <a:latin typeface="Times New Roman" pitchFamily="18" charset="0"/>
                <a:cs typeface="+mn-cs"/>
              </a:defRPr>
            </a:lvl1pPr>
          </a:lstStyle>
          <a:p>
            <a:pPr>
              <a:defRPr/>
            </a:pPr>
            <a:fld id="{70D34220-008C-410F-8E4A-5CF6C35BF3DE}" type="slidenum">
              <a:rPr lang="en-US"/>
              <a:pPr>
                <a:defRPr/>
              </a:pPr>
              <a:t>‹#›</a:t>
            </a:fld>
            <a:endParaRPr lang="en-US"/>
          </a:p>
        </p:txBody>
      </p:sp>
      <p:sp>
        <p:nvSpPr>
          <p:cNvPr id="87046" name="Rectangle 6"/>
          <p:cNvSpPr>
            <a:spLocks noGrp="1" noRot="1" noChangeAspect="1" noChangeArrowheads="1" noTextEdit="1"/>
          </p:cNvSpPr>
          <p:nvPr>
            <p:ph type="sldImg" idx="2"/>
          </p:nvPr>
        </p:nvSpPr>
        <p:spPr bwMode="auto">
          <a:xfrm>
            <a:off x="1266825" y="727075"/>
            <a:ext cx="4781550" cy="3586163"/>
          </a:xfrm>
          <a:prstGeom prst="rect">
            <a:avLst/>
          </a:prstGeom>
          <a:noFill/>
          <a:ln w="12700">
            <a:solidFill>
              <a:srgbClr val="000000"/>
            </a:solidFill>
            <a:miter lim="800000"/>
            <a:headEnd/>
            <a:tailEnd/>
          </a:ln>
        </p:spPr>
      </p:sp>
      <p:sp>
        <p:nvSpPr>
          <p:cNvPr id="2055" name="Rectangle 7"/>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7332" tIns="48667" rIns="97332" bIns="486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96424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p>
            <a:fld id="{1DD92A92-B28F-47BA-A3D9-28579CF159FC}" type="slidenum">
              <a:rPr lang="en-US" smtClean="0"/>
              <a:pPr/>
              <a:t>1</a:t>
            </a:fld>
            <a:endParaRPr lang="en-US"/>
          </a:p>
        </p:txBody>
      </p:sp>
    </p:spTree>
    <p:extLst>
      <p:ext uri="{BB962C8B-B14F-4D97-AF65-F5344CB8AC3E}">
        <p14:creationId xmlns:p14="http://schemas.microsoft.com/office/powerpoint/2010/main" val="416168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p:spPr>
        <p:txBody>
          <a:bodyPr/>
          <a:lstStyle/>
          <a:p>
            <a:fld id="{3BE4432D-FCFC-422F-9BBA-380EF8186590}" type="slidenum">
              <a:rPr lang="en-US" smtClean="0"/>
              <a:pPr/>
              <a:t>10</a:t>
            </a:fld>
            <a:endParaRPr lang="en-US"/>
          </a:p>
        </p:txBody>
      </p:sp>
    </p:spTree>
    <p:extLst>
      <p:ext uri="{BB962C8B-B14F-4D97-AF65-F5344CB8AC3E}">
        <p14:creationId xmlns:p14="http://schemas.microsoft.com/office/powerpoint/2010/main" val="405756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p:spPr>
        <p:txBody>
          <a:bodyPr/>
          <a:lstStyle/>
          <a:p>
            <a:fld id="{A68DF116-1096-460E-8658-084819CD7EBA}" type="slidenum">
              <a:rPr lang="en-US" smtClean="0"/>
              <a:pPr/>
              <a:t>11</a:t>
            </a:fld>
            <a:endParaRPr lang="en-US"/>
          </a:p>
        </p:txBody>
      </p:sp>
    </p:spTree>
    <p:extLst>
      <p:ext uri="{BB962C8B-B14F-4D97-AF65-F5344CB8AC3E}">
        <p14:creationId xmlns:p14="http://schemas.microsoft.com/office/powerpoint/2010/main" val="249195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p>
            <a:fld id="{D6239E59-CC61-4F28-A3D2-12D97EA554F8}" type="slidenum">
              <a:rPr lang="en-US" smtClean="0"/>
              <a:pPr/>
              <a:t>12</a:t>
            </a:fld>
            <a:endParaRPr lang="en-US"/>
          </a:p>
        </p:txBody>
      </p:sp>
    </p:spTree>
    <p:extLst>
      <p:ext uri="{BB962C8B-B14F-4D97-AF65-F5344CB8AC3E}">
        <p14:creationId xmlns:p14="http://schemas.microsoft.com/office/powerpoint/2010/main" val="157576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p:spPr>
        <p:txBody>
          <a:bodyPr/>
          <a:lstStyle/>
          <a:p>
            <a:fld id="{D148650D-A6D7-4076-9EE4-1F3047CDA0FB}" type="slidenum">
              <a:rPr lang="en-US" smtClean="0"/>
              <a:pPr/>
              <a:t>13</a:t>
            </a:fld>
            <a:endParaRPr lang="en-US"/>
          </a:p>
        </p:txBody>
      </p:sp>
    </p:spTree>
    <p:extLst>
      <p:ext uri="{BB962C8B-B14F-4D97-AF65-F5344CB8AC3E}">
        <p14:creationId xmlns:p14="http://schemas.microsoft.com/office/powerpoint/2010/main" val="2174974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p>
            <a:fld id="{53CE9ED1-77F6-4700-AD25-2336C3CEECE4}" type="slidenum">
              <a:rPr lang="en-US" smtClean="0"/>
              <a:pPr/>
              <a:t>14</a:t>
            </a:fld>
            <a:endParaRPr lang="en-US"/>
          </a:p>
        </p:txBody>
      </p:sp>
    </p:spTree>
    <p:extLst>
      <p:ext uri="{BB962C8B-B14F-4D97-AF65-F5344CB8AC3E}">
        <p14:creationId xmlns:p14="http://schemas.microsoft.com/office/powerpoint/2010/main" val="3793874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p:spPr>
        <p:txBody>
          <a:bodyPr/>
          <a:lstStyle/>
          <a:p>
            <a:fld id="{56E25F23-4A8F-44DA-A231-F9E9CD039F86}" type="slidenum">
              <a:rPr lang="en-US" smtClean="0"/>
              <a:pPr/>
              <a:t>15</a:t>
            </a:fld>
            <a:endParaRPr lang="en-US"/>
          </a:p>
        </p:txBody>
      </p:sp>
      <p:sp>
        <p:nvSpPr>
          <p:cNvPr id="102403" name="Rectangle 2"/>
          <p:cNvSpPr>
            <a:spLocks noGrp="1" noRot="1" noChangeAspect="1" noChangeArrowheads="1" noTextEdit="1"/>
          </p:cNvSpPr>
          <p:nvPr>
            <p:ph type="sldImg"/>
          </p:nvPr>
        </p:nvSpPr>
        <p:spPr>
          <a:xfrm>
            <a:off x="1266825" y="727075"/>
            <a:ext cx="4781550" cy="3586163"/>
          </a:xfrm>
          <a:ln/>
        </p:spPr>
      </p:sp>
      <p:sp>
        <p:nvSpPr>
          <p:cNvPr id="10240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499750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p:spPr>
        <p:txBody>
          <a:bodyPr/>
          <a:lstStyle/>
          <a:p>
            <a:fld id="{4D25E9CE-C8EF-4347-960E-B3EAA1B97ACA}" type="slidenum">
              <a:rPr lang="en-US" smtClean="0"/>
              <a:pPr/>
              <a:t>16</a:t>
            </a:fld>
            <a:endParaRPr lang="en-US"/>
          </a:p>
        </p:txBody>
      </p:sp>
      <p:sp>
        <p:nvSpPr>
          <p:cNvPr id="103427" name="Rectangle 2"/>
          <p:cNvSpPr>
            <a:spLocks noGrp="1" noRot="1" noChangeAspect="1" noChangeArrowheads="1" noTextEdit="1"/>
          </p:cNvSpPr>
          <p:nvPr>
            <p:ph type="sldImg"/>
          </p:nvPr>
        </p:nvSpPr>
        <p:spPr>
          <a:xfrm>
            <a:off x="1266825" y="727075"/>
            <a:ext cx="4781550" cy="3586163"/>
          </a:xfrm>
          <a:ln/>
        </p:spPr>
      </p:sp>
      <p:sp>
        <p:nvSpPr>
          <p:cNvPr id="10342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009104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fld id="{DFD0FC11-8537-4032-AD37-650945C03DAE}" type="slidenum">
              <a:rPr lang="en-US" smtClean="0"/>
              <a:pPr/>
              <a:t>17</a:t>
            </a:fld>
            <a:endParaRPr lang="en-US"/>
          </a:p>
        </p:txBody>
      </p:sp>
      <p:sp>
        <p:nvSpPr>
          <p:cNvPr id="104451" name="Rectangle 2"/>
          <p:cNvSpPr>
            <a:spLocks noGrp="1" noRot="1" noChangeAspect="1" noChangeArrowheads="1" noTextEdit="1"/>
          </p:cNvSpPr>
          <p:nvPr>
            <p:ph type="sldImg"/>
          </p:nvPr>
        </p:nvSpPr>
        <p:spPr>
          <a:xfrm>
            <a:off x="1266825" y="727075"/>
            <a:ext cx="4781550" cy="3586163"/>
          </a:xfrm>
          <a:ln/>
        </p:spPr>
      </p:sp>
      <p:sp>
        <p:nvSpPr>
          <p:cNvPr id="10445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279749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fld id="{D2276579-B842-4EDE-AFBC-5FFB09B7E1F4}" type="slidenum">
              <a:rPr lang="en-US" smtClean="0"/>
              <a:pPr/>
              <a:t>18</a:t>
            </a:fld>
            <a:endParaRPr lang="en-US"/>
          </a:p>
        </p:txBody>
      </p:sp>
      <p:sp>
        <p:nvSpPr>
          <p:cNvPr id="105475" name="Rectangle 2"/>
          <p:cNvSpPr>
            <a:spLocks noGrp="1" noRot="1" noChangeAspect="1" noChangeArrowheads="1" noTextEdit="1"/>
          </p:cNvSpPr>
          <p:nvPr>
            <p:ph type="sldImg"/>
          </p:nvPr>
        </p:nvSpPr>
        <p:spPr>
          <a:xfrm>
            <a:off x="1266825" y="727075"/>
            <a:ext cx="4781550" cy="3586163"/>
          </a:xfrm>
          <a:ln/>
        </p:spPr>
      </p:sp>
      <p:sp>
        <p:nvSpPr>
          <p:cNvPr id="10547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38797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p:spPr>
        <p:txBody>
          <a:bodyPr/>
          <a:lstStyle/>
          <a:p>
            <a:fld id="{06BEAC07-EFD5-48DA-A6B6-8A168A7DB1EA}" type="slidenum">
              <a:rPr lang="en-US" smtClean="0"/>
              <a:pPr/>
              <a:t>19</a:t>
            </a:fld>
            <a:endParaRPr lang="en-US"/>
          </a:p>
        </p:txBody>
      </p:sp>
      <p:sp>
        <p:nvSpPr>
          <p:cNvPr id="106499" name="Rectangle 2"/>
          <p:cNvSpPr>
            <a:spLocks noGrp="1" noRot="1" noChangeAspect="1" noChangeArrowheads="1" noTextEdit="1"/>
          </p:cNvSpPr>
          <p:nvPr>
            <p:ph type="sldImg"/>
          </p:nvPr>
        </p:nvSpPr>
        <p:spPr>
          <a:xfrm>
            <a:off x="1266825" y="727075"/>
            <a:ext cx="4781550" cy="3586163"/>
          </a:xfrm>
          <a:ln/>
        </p:spPr>
      </p:sp>
      <p:sp>
        <p:nvSpPr>
          <p:cNvPr id="10650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02215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fld id="{E3553A26-8402-43CB-B634-5449253423EA}" type="slidenum">
              <a:rPr lang="en-US" smtClean="0"/>
              <a:pPr/>
              <a:t>2</a:t>
            </a:fld>
            <a:endParaRPr lang="en-US"/>
          </a:p>
        </p:txBody>
      </p:sp>
    </p:spTree>
    <p:extLst>
      <p:ext uri="{BB962C8B-B14F-4D97-AF65-F5344CB8AC3E}">
        <p14:creationId xmlns:p14="http://schemas.microsoft.com/office/powerpoint/2010/main" val="3673248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p>
            <a:fld id="{AC1CDCF1-C12D-490E-9FD1-044A3FB98096}" type="slidenum">
              <a:rPr lang="en-US" smtClean="0"/>
              <a:pPr/>
              <a:t>20</a:t>
            </a:fld>
            <a:endParaRPr lang="en-US"/>
          </a:p>
        </p:txBody>
      </p:sp>
      <p:sp>
        <p:nvSpPr>
          <p:cNvPr id="107523" name="Rectangle 2"/>
          <p:cNvSpPr>
            <a:spLocks noGrp="1" noRot="1" noChangeAspect="1" noChangeArrowheads="1" noTextEdit="1"/>
          </p:cNvSpPr>
          <p:nvPr>
            <p:ph type="sldImg"/>
          </p:nvPr>
        </p:nvSpPr>
        <p:spPr>
          <a:xfrm>
            <a:off x="1266825" y="727075"/>
            <a:ext cx="4781550" cy="3586163"/>
          </a:xfrm>
          <a:ln/>
        </p:spPr>
      </p:sp>
      <p:sp>
        <p:nvSpPr>
          <p:cNvPr id="10752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139552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D34220-008C-410F-8E4A-5CF6C35BF3DE}" type="slidenum">
              <a:rPr lang="en-US" smtClean="0"/>
              <a:pPr>
                <a:defRPr/>
              </a:pPr>
              <a:t>21</a:t>
            </a:fld>
            <a:endParaRPr lang="en-US"/>
          </a:p>
        </p:txBody>
      </p:sp>
    </p:spTree>
    <p:extLst>
      <p:ext uri="{BB962C8B-B14F-4D97-AF65-F5344CB8AC3E}">
        <p14:creationId xmlns:p14="http://schemas.microsoft.com/office/powerpoint/2010/main" val="143661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1266825" y="727075"/>
            <a:ext cx="4781550" cy="3586163"/>
          </a:xfrm>
          <a:ln/>
        </p:spPr>
      </p:sp>
      <p:sp>
        <p:nvSpPr>
          <p:cNvPr id="201731" name="Notes Placeholder 2"/>
          <p:cNvSpPr>
            <a:spLocks noGrp="1"/>
          </p:cNvSpPr>
          <p:nvPr>
            <p:ph type="body" idx="1"/>
          </p:nvPr>
        </p:nvSpPr>
        <p:spPr>
          <a:noFill/>
          <a:ln/>
        </p:spPr>
        <p:txBody>
          <a:bodyPr/>
          <a:lstStyle/>
          <a:p>
            <a:pPr>
              <a:spcBef>
                <a:spcPct val="0"/>
              </a:spcBef>
            </a:pPr>
            <a:endParaRPr lang="is-IS">
              <a:latin typeface="Times New Roman" pitchFamily="18" charset="0"/>
            </a:endParaRPr>
          </a:p>
        </p:txBody>
      </p:sp>
      <p:sp>
        <p:nvSpPr>
          <p:cNvPr id="201732" name="Slide Number Placeholder 3"/>
          <p:cNvSpPr>
            <a:spLocks noGrp="1"/>
          </p:cNvSpPr>
          <p:nvPr>
            <p:ph type="sldNum" sz="quarter" idx="5"/>
          </p:nvPr>
        </p:nvSpPr>
        <p:spPr>
          <a:noFill/>
        </p:spPr>
        <p:txBody>
          <a:bodyPr/>
          <a:lstStyle/>
          <a:p>
            <a:fld id="{BD81D622-57A8-48F6-B76C-D62798EA7E86}" type="slidenum">
              <a:rPr lang="is-IS" smtClean="0">
                <a:latin typeface="Times New Roman" pitchFamily="18" charset="0"/>
              </a:rPr>
              <a:pPr/>
              <a:t>25</a:t>
            </a:fld>
            <a:endParaRPr lang="is-IS">
              <a:latin typeface="Times New Roman" pitchFamily="18" charset="0"/>
            </a:endParaRPr>
          </a:p>
        </p:txBody>
      </p:sp>
    </p:spTree>
    <p:extLst>
      <p:ext uri="{BB962C8B-B14F-4D97-AF65-F5344CB8AC3E}">
        <p14:creationId xmlns:p14="http://schemas.microsoft.com/office/powerpoint/2010/main" val="212289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p:spPr>
        <p:txBody>
          <a:bodyPr/>
          <a:lstStyle/>
          <a:p>
            <a:fld id="{657D4976-4D13-41CB-A98B-342097256736}" type="slidenum">
              <a:rPr lang="en-US" smtClean="0"/>
              <a:pPr/>
              <a:t>26</a:t>
            </a:fld>
            <a:endParaRPr lang="en-US"/>
          </a:p>
        </p:txBody>
      </p:sp>
      <p:sp>
        <p:nvSpPr>
          <p:cNvPr id="114691" name="Rectangle 2"/>
          <p:cNvSpPr>
            <a:spLocks noGrp="1" noRot="1" noChangeAspect="1" noChangeArrowheads="1" noTextEdit="1"/>
          </p:cNvSpPr>
          <p:nvPr>
            <p:ph type="sldImg"/>
          </p:nvPr>
        </p:nvSpPr>
        <p:spPr>
          <a:xfrm>
            <a:off x="1266825" y="727075"/>
            <a:ext cx="4781550" cy="3586163"/>
          </a:xfrm>
          <a:ln/>
        </p:spPr>
      </p:sp>
      <p:sp>
        <p:nvSpPr>
          <p:cNvPr id="11469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33673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p:spPr>
        <p:txBody>
          <a:bodyPr/>
          <a:lstStyle/>
          <a:p>
            <a:fld id="{06C45EAF-C360-4D87-8D15-4A881C91687D}" type="slidenum">
              <a:rPr lang="en-US" smtClean="0"/>
              <a:pPr/>
              <a:t>27</a:t>
            </a:fld>
            <a:endParaRPr lang="en-US"/>
          </a:p>
        </p:txBody>
      </p:sp>
      <p:sp>
        <p:nvSpPr>
          <p:cNvPr id="115715" name="Rectangle 2"/>
          <p:cNvSpPr>
            <a:spLocks noGrp="1" noRot="1" noChangeAspect="1" noChangeArrowheads="1" noTextEdit="1"/>
          </p:cNvSpPr>
          <p:nvPr>
            <p:ph type="sldImg"/>
          </p:nvPr>
        </p:nvSpPr>
        <p:spPr>
          <a:xfrm>
            <a:off x="1266825" y="727075"/>
            <a:ext cx="4781550" cy="3586163"/>
          </a:xfrm>
          <a:ln/>
        </p:spPr>
      </p:sp>
      <p:sp>
        <p:nvSpPr>
          <p:cNvPr id="11571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40223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p:spPr>
        <p:txBody>
          <a:bodyPr/>
          <a:lstStyle/>
          <a:p>
            <a:fld id="{F0088BF5-00CE-471C-B895-89E8E80CBAF6}" type="slidenum">
              <a:rPr lang="en-US" smtClean="0"/>
              <a:pPr/>
              <a:t>28</a:t>
            </a:fld>
            <a:endParaRPr lang="en-US"/>
          </a:p>
        </p:txBody>
      </p:sp>
      <p:sp>
        <p:nvSpPr>
          <p:cNvPr id="116739" name="Rectangle 2"/>
          <p:cNvSpPr>
            <a:spLocks noGrp="1" noRot="1" noChangeAspect="1" noChangeArrowheads="1" noTextEdit="1"/>
          </p:cNvSpPr>
          <p:nvPr>
            <p:ph type="sldImg"/>
          </p:nvPr>
        </p:nvSpPr>
        <p:spPr>
          <a:xfrm>
            <a:off x="1266825" y="727075"/>
            <a:ext cx="4781550" cy="3586163"/>
          </a:xfrm>
          <a:ln/>
        </p:spPr>
      </p:sp>
      <p:sp>
        <p:nvSpPr>
          <p:cNvPr id="11674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339437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p>
            <a:fld id="{721D6BC8-2DA7-482B-9EB4-AECD33047611}" type="slidenum">
              <a:rPr lang="en-US" smtClean="0"/>
              <a:pPr/>
              <a:t>29</a:t>
            </a:fld>
            <a:endParaRPr lang="en-US"/>
          </a:p>
        </p:txBody>
      </p:sp>
      <p:sp>
        <p:nvSpPr>
          <p:cNvPr id="117763" name="Rectangle 2"/>
          <p:cNvSpPr>
            <a:spLocks noGrp="1" noRot="1" noChangeAspect="1" noChangeArrowheads="1" noTextEdit="1"/>
          </p:cNvSpPr>
          <p:nvPr>
            <p:ph type="sldImg"/>
          </p:nvPr>
        </p:nvSpPr>
        <p:spPr>
          <a:xfrm>
            <a:off x="1266825" y="727075"/>
            <a:ext cx="4781550" cy="3586163"/>
          </a:xfrm>
          <a:ln/>
        </p:spPr>
      </p:sp>
      <p:sp>
        <p:nvSpPr>
          <p:cNvPr id="11776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461809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p:spPr>
        <p:txBody>
          <a:bodyPr/>
          <a:lstStyle/>
          <a:p>
            <a:fld id="{E06C0859-875D-47D5-8B0E-E14742E9D608}" type="slidenum">
              <a:rPr lang="en-US" smtClean="0"/>
              <a:pPr/>
              <a:t>30</a:t>
            </a:fld>
            <a:endParaRPr lang="en-US"/>
          </a:p>
        </p:txBody>
      </p:sp>
      <p:sp>
        <p:nvSpPr>
          <p:cNvPr id="118787" name="Rectangle 2"/>
          <p:cNvSpPr>
            <a:spLocks noGrp="1" noRot="1" noChangeAspect="1" noChangeArrowheads="1" noTextEdit="1"/>
          </p:cNvSpPr>
          <p:nvPr>
            <p:ph type="sldImg"/>
          </p:nvPr>
        </p:nvSpPr>
        <p:spPr>
          <a:xfrm>
            <a:off x="1266825" y="727075"/>
            <a:ext cx="4781550" cy="3586163"/>
          </a:xfrm>
          <a:ln/>
        </p:spPr>
      </p:sp>
      <p:sp>
        <p:nvSpPr>
          <p:cNvPr id="11878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259620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a:noFill/>
        </p:spPr>
        <p:txBody>
          <a:bodyPr/>
          <a:lstStyle/>
          <a:p>
            <a:fld id="{5C8BEF45-40B6-432D-B7B3-0428B77B2F26}" type="slidenum">
              <a:rPr lang="en-US" smtClean="0"/>
              <a:pPr/>
              <a:t>31</a:t>
            </a:fld>
            <a:endParaRPr lang="en-US"/>
          </a:p>
        </p:txBody>
      </p:sp>
      <p:sp>
        <p:nvSpPr>
          <p:cNvPr id="119811" name="Rectangle 2"/>
          <p:cNvSpPr>
            <a:spLocks noGrp="1" noRot="1" noChangeAspect="1" noChangeArrowheads="1" noTextEdit="1"/>
          </p:cNvSpPr>
          <p:nvPr>
            <p:ph type="sldImg"/>
          </p:nvPr>
        </p:nvSpPr>
        <p:spPr>
          <a:xfrm>
            <a:off x="1266825" y="727075"/>
            <a:ext cx="4781550" cy="3586163"/>
          </a:xfrm>
          <a:ln/>
        </p:spPr>
      </p:sp>
      <p:sp>
        <p:nvSpPr>
          <p:cNvPr id="11981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814986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p:spPr>
        <p:txBody>
          <a:bodyPr/>
          <a:lstStyle/>
          <a:p>
            <a:fld id="{34FC0679-BBA6-4E14-A881-7FC08FD49F51}" type="slidenum">
              <a:rPr lang="en-US" smtClean="0"/>
              <a:pPr/>
              <a:t>32</a:t>
            </a:fld>
            <a:endParaRPr lang="en-US"/>
          </a:p>
        </p:txBody>
      </p:sp>
      <p:sp>
        <p:nvSpPr>
          <p:cNvPr id="120835" name="Rectangle 2"/>
          <p:cNvSpPr>
            <a:spLocks noGrp="1" noRot="1" noChangeAspect="1" noChangeArrowheads="1" noTextEdit="1"/>
          </p:cNvSpPr>
          <p:nvPr>
            <p:ph type="sldImg"/>
          </p:nvPr>
        </p:nvSpPr>
        <p:spPr>
          <a:xfrm>
            <a:off x="1266825" y="727075"/>
            <a:ext cx="4781550" cy="3586163"/>
          </a:xfrm>
          <a:ln/>
        </p:spPr>
      </p:sp>
      <p:sp>
        <p:nvSpPr>
          <p:cNvPr id="12083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06533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p:spPr>
        <p:txBody>
          <a:bodyPr/>
          <a:lstStyle/>
          <a:p>
            <a:fld id="{1C770C2D-A07C-4485-9F82-95A13EB34DE1}" type="slidenum">
              <a:rPr lang="en-US" smtClean="0"/>
              <a:pPr/>
              <a:t>3</a:t>
            </a:fld>
            <a:endParaRPr lang="en-US"/>
          </a:p>
        </p:txBody>
      </p:sp>
    </p:spTree>
    <p:extLst>
      <p:ext uri="{BB962C8B-B14F-4D97-AF65-F5344CB8AC3E}">
        <p14:creationId xmlns:p14="http://schemas.microsoft.com/office/powerpoint/2010/main" val="2174726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p:spPr>
        <p:txBody>
          <a:bodyPr/>
          <a:lstStyle/>
          <a:p>
            <a:fld id="{3F86A76E-099D-4D39-B439-DBF8BB6B281C}" type="slidenum">
              <a:rPr lang="en-US" smtClean="0"/>
              <a:pPr/>
              <a:t>33</a:t>
            </a:fld>
            <a:endParaRPr lang="en-US"/>
          </a:p>
        </p:txBody>
      </p:sp>
      <p:sp>
        <p:nvSpPr>
          <p:cNvPr id="121859" name="Rectangle 2"/>
          <p:cNvSpPr>
            <a:spLocks noGrp="1" noRot="1" noChangeAspect="1" noChangeArrowheads="1" noTextEdit="1"/>
          </p:cNvSpPr>
          <p:nvPr>
            <p:ph type="sldImg"/>
          </p:nvPr>
        </p:nvSpPr>
        <p:spPr>
          <a:xfrm>
            <a:off x="1257300" y="720725"/>
            <a:ext cx="4800600" cy="3600450"/>
          </a:xfrm>
          <a:ln/>
        </p:spPr>
      </p:sp>
      <p:sp>
        <p:nvSpPr>
          <p:cNvPr id="12186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398192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p:spPr>
        <p:txBody>
          <a:bodyPr/>
          <a:lstStyle/>
          <a:p>
            <a:fld id="{C2F960AC-F4E9-4B17-A3F7-CF145AA5C05A}" type="slidenum">
              <a:rPr lang="en-US" smtClean="0"/>
              <a:pPr/>
              <a:t>34</a:t>
            </a:fld>
            <a:endParaRPr lang="en-US"/>
          </a:p>
        </p:txBody>
      </p:sp>
      <p:sp>
        <p:nvSpPr>
          <p:cNvPr id="122883" name="Rectangle 2"/>
          <p:cNvSpPr>
            <a:spLocks noGrp="1" noRot="1" noChangeAspect="1" noChangeArrowheads="1" noTextEdit="1"/>
          </p:cNvSpPr>
          <p:nvPr>
            <p:ph type="sldImg"/>
          </p:nvPr>
        </p:nvSpPr>
        <p:spPr>
          <a:xfrm>
            <a:off x="1266825" y="727075"/>
            <a:ext cx="4781550" cy="3586163"/>
          </a:xfrm>
          <a:ln/>
        </p:spPr>
      </p:sp>
      <p:sp>
        <p:nvSpPr>
          <p:cNvPr id="12288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270504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p:spPr>
        <p:txBody>
          <a:bodyPr/>
          <a:lstStyle/>
          <a:p>
            <a:fld id="{C2F960AC-F4E9-4B17-A3F7-CF145AA5C05A}" type="slidenum">
              <a:rPr lang="en-US" smtClean="0"/>
              <a:pPr/>
              <a:t>35</a:t>
            </a:fld>
            <a:endParaRPr lang="en-US"/>
          </a:p>
        </p:txBody>
      </p:sp>
      <p:sp>
        <p:nvSpPr>
          <p:cNvPr id="122883" name="Rectangle 2"/>
          <p:cNvSpPr>
            <a:spLocks noGrp="1" noRot="1" noChangeAspect="1" noChangeArrowheads="1" noTextEdit="1"/>
          </p:cNvSpPr>
          <p:nvPr>
            <p:ph type="sldImg"/>
          </p:nvPr>
        </p:nvSpPr>
        <p:spPr>
          <a:xfrm>
            <a:off x="1266825" y="727075"/>
            <a:ext cx="4781550" cy="3586163"/>
          </a:xfrm>
          <a:ln/>
        </p:spPr>
      </p:sp>
      <p:sp>
        <p:nvSpPr>
          <p:cNvPr id="12288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186298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p:spPr>
        <p:txBody>
          <a:bodyPr/>
          <a:lstStyle/>
          <a:p>
            <a:fld id="{DC7DF4C9-200A-4059-9AEE-7C78877DBEF6}" type="slidenum">
              <a:rPr lang="en-US" smtClean="0"/>
              <a:pPr/>
              <a:t>36</a:t>
            </a:fld>
            <a:endParaRPr lang="en-US"/>
          </a:p>
        </p:txBody>
      </p:sp>
      <p:sp>
        <p:nvSpPr>
          <p:cNvPr id="123907" name="Rectangle 2"/>
          <p:cNvSpPr>
            <a:spLocks noGrp="1" noRot="1" noChangeAspect="1" noChangeArrowheads="1" noTextEdit="1"/>
          </p:cNvSpPr>
          <p:nvPr>
            <p:ph type="sldImg"/>
          </p:nvPr>
        </p:nvSpPr>
        <p:spPr>
          <a:xfrm>
            <a:off x="1266825" y="727075"/>
            <a:ext cx="4781550" cy="3586163"/>
          </a:xfrm>
          <a:ln/>
        </p:spPr>
      </p:sp>
      <p:sp>
        <p:nvSpPr>
          <p:cNvPr id="12390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733089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p:spPr>
        <p:txBody>
          <a:bodyPr/>
          <a:lstStyle/>
          <a:p>
            <a:fld id="{98243F41-52CB-42A1-85C9-C369F6465CF8}" type="slidenum">
              <a:rPr lang="en-US" smtClean="0"/>
              <a:pPr/>
              <a:t>37</a:t>
            </a:fld>
            <a:endParaRPr lang="en-US"/>
          </a:p>
        </p:txBody>
      </p:sp>
    </p:spTree>
    <p:extLst>
      <p:ext uri="{BB962C8B-B14F-4D97-AF65-F5344CB8AC3E}">
        <p14:creationId xmlns:p14="http://schemas.microsoft.com/office/powerpoint/2010/main" val="1578997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p:spPr>
        <p:txBody>
          <a:bodyPr/>
          <a:lstStyle/>
          <a:p>
            <a:fld id="{427C0323-1D1B-4334-B9E2-A2A626578B0D}" type="slidenum">
              <a:rPr lang="en-US" smtClean="0"/>
              <a:pPr/>
              <a:t>38</a:t>
            </a:fld>
            <a:endParaRPr lang="en-US"/>
          </a:p>
        </p:txBody>
      </p:sp>
    </p:spTree>
    <p:extLst>
      <p:ext uri="{BB962C8B-B14F-4D97-AF65-F5344CB8AC3E}">
        <p14:creationId xmlns:p14="http://schemas.microsoft.com/office/powerpoint/2010/main" val="368553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p:spPr>
        <p:txBody>
          <a:bodyPr/>
          <a:lstStyle/>
          <a:p>
            <a:fld id="{690C768F-784E-4D99-A70F-527F422AB85F}" type="slidenum">
              <a:rPr lang="en-US" smtClean="0"/>
              <a:pPr/>
              <a:t>39</a:t>
            </a:fld>
            <a:endParaRPr lang="en-US"/>
          </a:p>
        </p:txBody>
      </p:sp>
    </p:spTree>
    <p:extLst>
      <p:ext uri="{BB962C8B-B14F-4D97-AF65-F5344CB8AC3E}">
        <p14:creationId xmlns:p14="http://schemas.microsoft.com/office/powerpoint/2010/main" val="432876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p:spPr>
        <p:txBody>
          <a:bodyPr/>
          <a:lstStyle/>
          <a:p>
            <a:fld id="{9D57F6C3-D5A8-4611-96DD-02E281A1EAB3}" type="slidenum">
              <a:rPr lang="en-US" smtClean="0"/>
              <a:pPr/>
              <a:t>40</a:t>
            </a:fld>
            <a:endParaRPr lang="en-US"/>
          </a:p>
        </p:txBody>
      </p:sp>
    </p:spTree>
    <p:extLst>
      <p:ext uri="{BB962C8B-B14F-4D97-AF65-F5344CB8AC3E}">
        <p14:creationId xmlns:p14="http://schemas.microsoft.com/office/powerpoint/2010/main" val="1588606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p:spPr>
        <p:txBody>
          <a:bodyPr/>
          <a:lstStyle/>
          <a:p>
            <a:fld id="{8F9480A6-CB37-4921-87CC-67868154BC22}" type="slidenum">
              <a:rPr lang="en-US" smtClean="0"/>
              <a:pPr/>
              <a:t>41</a:t>
            </a:fld>
            <a:endParaRPr lang="en-US"/>
          </a:p>
        </p:txBody>
      </p:sp>
    </p:spTree>
    <p:extLst>
      <p:ext uri="{BB962C8B-B14F-4D97-AF65-F5344CB8AC3E}">
        <p14:creationId xmlns:p14="http://schemas.microsoft.com/office/powerpoint/2010/main" val="3966062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p:spPr>
        <p:txBody>
          <a:bodyPr/>
          <a:lstStyle/>
          <a:p>
            <a:fld id="{C87DFCFB-74FF-42F2-9B67-F73C471D6984}" type="slidenum">
              <a:rPr lang="en-US" smtClean="0"/>
              <a:pPr/>
              <a:t>42</a:t>
            </a:fld>
            <a:endParaRPr lang="en-US"/>
          </a:p>
        </p:txBody>
      </p:sp>
    </p:spTree>
    <p:extLst>
      <p:ext uri="{BB962C8B-B14F-4D97-AF65-F5344CB8AC3E}">
        <p14:creationId xmlns:p14="http://schemas.microsoft.com/office/powerpoint/2010/main" val="350725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p>
            <a:fld id="{8C12C27F-0024-4D52-8067-1C9FFD328F88}" type="slidenum">
              <a:rPr lang="en-US" smtClean="0"/>
              <a:pPr/>
              <a:t>4</a:t>
            </a:fld>
            <a:endParaRPr lang="en-US"/>
          </a:p>
        </p:txBody>
      </p:sp>
    </p:spTree>
    <p:extLst>
      <p:ext uri="{BB962C8B-B14F-4D97-AF65-F5344CB8AC3E}">
        <p14:creationId xmlns:p14="http://schemas.microsoft.com/office/powerpoint/2010/main" val="176343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p:spPr>
        <p:txBody>
          <a:bodyPr/>
          <a:lstStyle/>
          <a:p>
            <a:fld id="{699EAD99-791B-41AA-B8AE-D950A5A5F6C5}" type="slidenum">
              <a:rPr lang="en-US" smtClean="0"/>
              <a:pPr/>
              <a:t>43</a:t>
            </a:fld>
            <a:endParaRPr lang="en-US"/>
          </a:p>
        </p:txBody>
      </p:sp>
    </p:spTree>
    <p:extLst>
      <p:ext uri="{BB962C8B-B14F-4D97-AF65-F5344CB8AC3E}">
        <p14:creationId xmlns:p14="http://schemas.microsoft.com/office/powerpoint/2010/main" val="2652627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862870BA-4DD1-478E-8084-CC1DBFF263F9}" type="slidenum">
              <a:rPr lang="en-US" smtClean="0"/>
              <a:pPr/>
              <a:t>44</a:t>
            </a:fld>
            <a:endParaRPr lang="en-US"/>
          </a:p>
        </p:txBody>
      </p:sp>
    </p:spTree>
    <p:extLst>
      <p:ext uri="{BB962C8B-B14F-4D97-AF65-F5344CB8AC3E}">
        <p14:creationId xmlns:p14="http://schemas.microsoft.com/office/powerpoint/2010/main" val="1358571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p:spPr>
        <p:txBody>
          <a:bodyPr/>
          <a:lstStyle/>
          <a:p>
            <a:fld id="{E6AC093B-8655-4412-9A0F-2FBE2DB7EE6E}" type="slidenum">
              <a:rPr lang="en-US" smtClean="0"/>
              <a:pPr/>
              <a:t>45</a:t>
            </a:fld>
            <a:endParaRPr lang="en-US"/>
          </a:p>
        </p:txBody>
      </p:sp>
    </p:spTree>
    <p:extLst>
      <p:ext uri="{BB962C8B-B14F-4D97-AF65-F5344CB8AC3E}">
        <p14:creationId xmlns:p14="http://schemas.microsoft.com/office/powerpoint/2010/main" val="3037766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p:spPr>
        <p:txBody>
          <a:bodyPr/>
          <a:lstStyle/>
          <a:p>
            <a:fld id="{CCA1367A-3A51-401B-B6F7-8690E65757FC}" type="slidenum">
              <a:rPr lang="en-US" smtClean="0"/>
              <a:pPr/>
              <a:t>46</a:t>
            </a:fld>
            <a:endParaRPr lang="en-US"/>
          </a:p>
        </p:txBody>
      </p:sp>
    </p:spTree>
    <p:extLst>
      <p:ext uri="{BB962C8B-B14F-4D97-AF65-F5344CB8AC3E}">
        <p14:creationId xmlns:p14="http://schemas.microsoft.com/office/powerpoint/2010/main" val="2701304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p:spPr>
        <p:txBody>
          <a:bodyPr/>
          <a:lstStyle/>
          <a:p>
            <a:fld id="{9CB28A8D-26BA-42DB-B227-52ABB2502EA5}" type="slidenum">
              <a:rPr lang="en-US" smtClean="0"/>
              <a:pPr/>
              <a:t>47</a:t>
            </a:fld>
            <a:endParaRPr lang="en-US"/>
          </a:p>
        </p:txBody>
      </p:sp>
    </p:spTree>
    <p:extLst>
      <p:ext uri="{BB962C8B-B14F-4D97-AF65-F5344CB8AC3E}">
        <p14:creationId xmlns:p14="http://schemas.microsoft.com/office/powerpoint/2010/main" val="885289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a:noFill/>
        </p:spPr>
        <p:txBody>
          <a:bodyPr/>
          <a:lstStyle/>
          <a:p>
            <a:fld id="{CF166FFF-710D-4FE3-9C86-55D6C188F519}" type="slidenum">
              <a:rPr lang="en-US" smtClean="0"/>
              <a:pPr/>
              <a:t>48</a:t>
            </a:fld>
            <a:endParaRPr lang="en-US"/>
          </a:p>
        </p:txBody>
      </p:sp>
    </p:spTree>
    <p:extLst>
      <p:ext uri="{BB962C8B-B14F-4D97-AF65-F5344CB8AC3E}">
        <p14:creationId xmlns:p14="http://schemas.microsoft.com/office/powerpoint/2010/main" val="3667358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C8AE0EC0-6428-40B1-99B5-1024FFF31599}" type="slidenum">
              <a:rPr lang="en-US" smtClean="0"/>
              <a:pPr/>
              <a:t>49</a:t>
            </a:fld>
            <a:endParaRPr lang="en-US"/>
          </a:p>
        </p:txBody>
      </p:sp>
    </p:spTree>
    <p:extLst>
      <p:ext uri="{BB962C8B-B14F-4D97-AF65-F5344CB8AC3E}">
        <p14:creationId xmlns:p14="http://schemas.microsoft.com/office/powerpoint/2010/main" val="1035948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598DD205-B91D-422F-B0A3-D87FA5462739}" type="slidenum">
              <a:rPr lang="en-US" smtClean="0"/>
              <a:pPr/>
              <a:t>50</a:t>
            </a:fld>
            <a:endParaRPr lang="en-US"/>
          </a:p>
        </p:txBody>
      </p:sp>
    </p:spTree>
    <p:extLst>
      <p:ext uri="{BB962C8B-B14F-4D97-AF65-F5344CB8AC3E}">
        <p14:creationId xmlns:p14="http://schemas.microsoft.com/office/powerpoint/2010/main" val="2803445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p:spPr>
        <p:txBody>
          <a:bodyPr/>
          <a:lstStyle/>
          <a:p>
            <a:fld id="{B84266A1-F0B0-4FB1-BF02-16D4F646F485}" type="slidenum">
              <a:rPr lang="en-US" smtClean="0"/>
              <a:pPr/>
              <a:t>51</a:t>
            </a:fld>
            <a:endParaRPr lang="en-US"/>
          </a:p>
        </p:txBody>
      </p:sp>
    </p:spTree>
    <p:extLst>
      <p:ext uri="{BB962C8B-B14F-4D97-AF65-F5344CB8AC3E}">
        <p14:creationId xmlns:p14="http://schemas.microsoft.com/office/powerpoint/2010/main" val="2046055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a:noFill/>
        </p:spPr>
        <p:txBody>
          <a:bodyPr/>
          <a:lstStyle/>
          <a:p>
            <a:fld id="{5D686E07-C385-4A0B-934E-8CB160376E4E}" type="slidenum">
              <a:rPr lang="en-US" smtClean="0"/>
              <a:pPr/>
              <a:t>52</a:t>
            </a:fld>
            <a:endParaRPr lang="en-US"/>
          </a:p>
        </p:txBody>
      </p:sp>
      <p:sp>
        <p:nvSpPr>
          <p:cNvPr id="140291" name="Rectangle 2"/>
          <p:cNvSpPr>
            <a:spLocks noGrp="1" noRot="1" noChangeAspect="1" noChangeArrowheads="1" noTextEdit="1"/>
          </p:cNvSpPr>
          <p:nvPr>
            <p:ph type="sldImg"/>
          </p:nvPr>
        </p:nvSpPr>
        <p:spPr>
          <a:xfrm>
            <a:off x="1266825" y="727075"/>
            <a:ext cx="4781550" cy="3586163"/>
          </a:xfrm>
          <a:ln/>
        </p:spPr>
      </p:sp>
      <p:sp>
        <p:nvSpPr>
          <p:cNvPr id="14029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55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fld id="{95590C98-7AE7-4FC5-A9EE-384B1745FF20}" type="slidenum">
              <a:rPr lang="en-US" smtClean="0"/>
              <a:pPr/>
              <a:t>5</a:t>
            </a:fld>
            <a:endParaRPr lang="en-US"/>
          </a:p>
        </p:txBody>
      </p:sp>
    </p:spTree>
    <p:extLst>
      <p:ext uri="{BB962C8B-B14F-4D97-AF65-F5344CB8AC3E}">
        <p14:creationId xmlns:p14="http://schemas.microsoft.com/office/powerpoint/2010/main" val="2255551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p:spPr>
        <p:txBody>
          <a:bodyPr/>
          <a:lstStyle/>
          <a:p>
            <a:fld id="{73D38D18-8B05-4E25-9696-169D068F51C5}" type="slidenum">
              <a:rPr lang="en-US" smtClean="0"/>
              <a:pPr/>
              <a:t>53</a:t>
            </a:fld>
            <a:endParaRPr lang="en-US"/>
          </a:p>
        </p:txBody>
      </p:sp>
      <p:sp>
        <p:nvSpPr>
          <p:cNvPr id="141315" name="Rectangle 2"/>
          <p:cNvSpPr>
            <a:spLocks noGrp="1" noRot="1" noChangeAspect="1" noChangeArrowheads="1" noTextEdit="1"/>
          </p:cNvSpPr>
          <p:nvPr>
            <p:ph type="sldImg"/>
          </p:nvPr>
        </p:nvSpPr>
        <p:spPr>
          <a:xfrm>
            <a:off x="1266825" y="727075"/>
            <a:ext cx="4781550" cy="3586163"/>
          </a:xfrm>
          <a:ln/>
        </p:spPr>
      </p:sp>
      <p:sp>
        <p:nvSpPr>
          <p:cNvPr id="14131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101017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p:spPr>
        <p:txBody>
          <a:bodyPr/>
          <a:lstStyle/>
          <a:p>
            <a:fld id="{96869FB5-5C0D-429B-A395-04679A9ECA9E}" type="slidenum">
              <a:rPr lang="en-US" smtClean="0"/>
              <a:pPr/>
              <a:t>54</a:t>
            </a:fld>
            <a:endParaRPr lang="en-US"/>
          </a:p>
        </p:txBody>
      </p:sp>
      <p:sp>
        <p:nvSpPr>
          <p:cNvPr id="142339" name="Rectangle 2"/>
          <p:cNvSpPr>
            <a:spLocks noGrp="1" noRot="1" noChangeAspect="1" noChangeArrowheads="1" noTextEdit="1"/>
          </p:cNvSpPr>
          <p:nvPr>
            <p:ph type="sldImg"/>
          </p:nvPr>
        </p:nvSpPr>
        <p:spPr>
          <a:xfrm>
            <a:off x="1266825" y="727075"/>
            <a:ext cx="4781550" cy="3586163"/>
          </a:xfrm>
          <a:ln/>
        </p:spPr>
      </p:sp>
      <p:sp>
        <p:nvSpPr>
          <p:cNvPr id="14234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576346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p:spPr>
        <p:txBody>
          <a:bodyPr/>
          <a:lstStyle/>
          <a:p>
            <a:fld id="{8F6B9356-D8A1-4745-A6F7-056709F30E5A}" type="slidenum">
              <a:rPr lang="en-US" smtClean="0"/>
              <a:pPr/>
              <a:t>55</a:t>
            </a:fld>
            <a:endParaRPr lang="en-US"/>
          </a:p>
        </p:txBody>
      </p:sp>
    </p:spTree>
    <p:extLst>
      <p:ext uri="{BB962C8B-B14F-4D97-AF65-F5344CB8AC3E}">
        <p14:creationId xmlns:p14="http://schemas.microsoft.com/office/powerpoint/2010/main" val="455986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p:spPr>
        <p:txBody>
          <a:bodyPr/>
          <a:lstStyle/>
          <a:p>
            <a:fld id="{6F1AC8E1-487D-407A-8DD1-BFF60CA1D1CA}" type="slidenum">
              <a:rPr lang="en-US" smtClean="0"/>
              <a:pPr/>
              <a:t>56</a:t>
            </a:fld>
            <a:endParaRPr lang="en-US"/>
          </a:p>
        </p:txBody>
      </p:sp>
    </p:spTree>
    <p:extLst>
      <p:ext uri="{BB962C8B-B14F-4D97-AF65-F5344CB8AC3E}">
        <p14:creationId xmlns:p14="http://schemas.microsoft.com/office/powerpoint/2010/main" val="6129593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a:noFill/>
        </p:spPr>
        <p:txBody>
          <a:bodyPr/>
          <a:lstStyle/>
          <a:p>
            <a:fld id="{E14C6F7A-D047-4C6F-8B66-2D430CE8D4B8}" type="slidenum">
              <a:rPr lang="en-US" smtClean="0"/>
              <a:pPr/>
              <a:t>57</a:t>
            </a:fld>
            <a:endParaRPr lang="en-US"/>
          </a:p>
        </p:txBody>
      </p:sp>
    </p:spTree>
    <p:extLst>
      <p:ext uri="{BB962C8B-B14F-4D97-AF65-F5344CB8AC3E}">
        <p14:creationId xmlns:p14="http://schemas.microsoft.com/office/powerpoint/2010/main" val="2843281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p:spPr>
        <p:txBody>
          <a:bodyPr/>
          <a:lstStyle/>
          <a:p>
            <a:fld id="{50786AF9-FE1E-4BCA-9590-6D11E08AA362}" type="slidenum">
              <a:rPr lang="en-US" smtClean="0"/>
              <a:pPr/>
              <a:t>58</a:t>
            </a:fld>
            <a:endParaRPr lang="en-US"/>
          </a:p>
        </p:txBody>
      </p:sp>
    </p:spTree>
    <p:extLst>
      <p:ext uri="{BB962C8B-B14F-4D97-AF65-F5344CB8AC3E}">
        <p14:creationId xmlns:p14="http://schemas.microsoft.com/office/powerpoint/2010/main" val="431039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p:spPr>
        <p:txBody>
          <a:bodyPr/>
          <a:lstStyle/>
          <a:p>
            <a:fld id="{6EAC8C65-E93F-4E16-AE73-BE95BDE7273A}" type="slidenum">
              <a:rPr lang="en-US" smtClean="0"/>
              <a:pPr/>
              <a:t>59</a:t>
            </a:fld>
            <a:endParaRPr lang="en-US"/>
          </a:p>
        </p:txBody>
      </p:sp>
    </p:spTree>
    <p:extLst>
      <p:ext uri="{BB962C8B-B14F-4D97-AF65-F5344CB8AC3E}">
        <p14:creationId xmlns:p14="http://schemas.microsoft.com/office/powerpoint/2010/main" val="1546349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p:spPr>
        <p:txBody>
          <a:bodyPr/>
          <a:lstStyle/>
          <a:p>
            <a:fld id="{6EAC8C65-E93F-4E16-AE73-BE95BDE7273A}" type="slidenum">
              <a:rPr lang="en-US" smtClean="0"/>
              <a:pPr/>
              <a:t>60</a:t>
            </a:fld>
            <a:endParaRPr lang="en-US"/>
          </a:p>
        </p:txBody>
      </p:sp>
    </p:spTree>
    <p:extLst>
      <p:ext uri="{BB962C8B-B14F-4D97-AF65-F5344CB8AC3E}">
        <p14:creationId xmlns:p14="http://schemas.microsoft.com/office/powerpoint/2010/main" val="2680997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p:spPr>
        <p:txBody>
          <a:bodyPr/>
          <a:lstStyle/>
          <a:p>
            <a:fld id="{1BB587CD-77D5-4735-8A39-69303DD9B29B}" type="slidenum">
              <a:rPr lang="en-US" smtClean="0"/>
              <a:pPr/>
              <a:t>61</a:t>
            </a:fld>
            <a:endParaRPr lang="en-US"/>
          </a:p>
        </p:txBody>
      </p:sp>
    </p:spTree>
    <p:extLst>
      <p:ext uri="{BB962C8B-B14F-4D97-AF65-F5344CB8AC3E}">
        <p14:creationId xmlns:p14="http://schemas.microsoft.com/office/powerpoint/2010/main" val="3986339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p:spPr>
        <p:txBody>
          <a:bodyPr/>
          <a:lstStyle/>
          <a:p>
            <a:fld id="{22D02242-7587-45E7-8E12-11230BCF1487}" type="slidenum">
              <a:rPr lang="en-US" smtClean="0"/>
              <a:pPr/>
              <a:t>62</a:t>
            </a:fld>
            <a:endParaRPr lang="en-US"/>
          </a:p>
        </p:txBody>
      </p:sp>
    </p:spTree>
    <p:extLst>
      <p:ext uri="{BB962C8B-B14F-4D97-AF65-F5344CB8AC3E}">
        <p14:creationId xmlns:p14="http://schemas.microsoft.com/office/powerpoint/2010/main" val="351549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53307C62-24AA-4DCC-9F73-C268C9DF0E2C}" type="slidenum">
              <a:rPr lang="en-US" smtClean="0"/>
              <a:pPr/>
              <a:t>6</a:t>
            </a:fld>
            <a:endParaRPr lang="en-US"/>
          </a:p>
        </p:txBody>
      </p:sp>
    </p:spTree>
    <p:extLst>
      <p:ext uri="{BB962C8B-B14F-4D97-AF65-F5344CB8AC3E}">
        <p14:creationId xmlns:p14="http://schemas.microsoft.com/office/powerpoint/2010/main" val="10698356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p:spPr>
        <p:txBody>
          <a:bodyPr/>
          <a:lstStyle/>
          <a:p>
            <a:fld id="{DE0C959C-3891-4947-8D67-6C56614C96FE}" type="slidenum">
              <a:rPr lang="en-US" smtClean="0"/>
              <a:pPr/>
              <a:t>63</a:t>
            </a:fld>
            <a:endParaRPr lang="en-US"/>
          </a:p>
        </p:txBody>
      </p:sp>
    </p:spTree>
    <p:extLst>
      <p:ext uri="{BB962C8B-B14F-4D97-AF65-F5344CB8AC3E}">
        <p14:creationId xmlns:p14="http://schemas.microsoft.com/office/powerpoint/2010/main" val="3711436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p:spPr>
        <p:txBody>
          <a:bodyPr/>
          <a:lstStyle/>
          <a:p>
            <a:fld id="{E2DFB1D4-DBF3-4303-B9D7-58EEBDB1F96F}" type="slidenum">
              <a:rPr lang="en-US" smtClean="0"/>
              <a:pPr/>
              <a:t>64</a:t>
            </a:fld>
            <a:endParaRPr lang="en-US"/>
          </a:p>
        </p:txBody>
      </p:sp>
    </p:spTree>
    <p:extLst>
      <p:ext uri="{BB962C8B-B14F-4D97-AF65-F5344CB8AC3E}">
        <p14:creationId xmlns:p14="http://schemas.microsoft.com/office/powerpoint/2010/main" val="16295596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p:spPr>
        <p:txBody>
          <a:bodyPr/>
          <a:lstStyle/>
          <a:p>
            <a:fld id="{6E1DC6D5-5DC4-4A5E-B1FD-3271E4AEEEDA}" type="slidenum">
              <a:rPr lang="en-US" smtClean="0"/>
              <a:pPr/>
              <a:t>65</a:t>
            </a:fld>
            <a:endParaRPr lang="en-US"/>
          </a:p>
        </p:txBody>
      </p:sp>
    </p:spTree>
    <p:extLst>
      <p:ext uri="{BB962C8B-B14F-4D97-AF65-F5344CB8AC3E}">
        <p14:creationId xmlns:p14="http://schemas.microsoft.com/office/powerpoint/2010/main" val="252753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D34220-008C-410F-8E4A-5CF6C35BF3DE}" type="slidenum">
              <a:rPr lang="en-US" smtClean="0"/>
              <a:pPr>
                <a:defRPr/>
              </a:pPr>
              <a:t>66</a:t>
            </a:fld>
            <a:endParaRPr lang="en-US"/>
          </a:p>
        </p:txBody>
      </p:sp>
    </p:spTree>
    <p:extLst>
      <p:ext uri="{BB962C8B-B14F-4D97-AF65-F5344CB8AC3E}">
        <p14:creationId xmlns:p14="http://schemas.microsoft.com/office/powerpoint/2010/main" val="15721971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D34220-008C-410F-8E4A-5CF6C35BF3DE}" type="slidenum">
              <a:rPr lang="en-US" smtClean="0"/>
              <a:pPr>
                <a:defRPr/>
              </a:pPr>
              <a:t>67</a:t>
            </a:fld>
            <a:endParaRPr lang="en-US"/>
          </a:p>
        </p:txBody>
      </p:sp>
    </p:spTree>
    <p:extLst>
      <p:ext uri="{BB962C8B-B14F-4D97-AF65-F5344CB8AC3E}">
        <p14:creationId xmlns:p14="http://schemas.microsoft.com/office/powerpoint/2010/main" val="35282153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D34220-008C-410F-8E4A-5CF6C35BF3DE}" type="slidenum">
              <a:rPr lang="en-US" smtClean="0"/>
              <a:pPr>
                <a:defRPr/>
              </a:pPr>
              <a:t>68</a:t>
            </a:fld>
            <a:endParaRPr lang="en-US"/>
          </a:p>
        </p:txBody>
      </p:sp>
    </p:spTree>
    <p:extLst>
      <p:ext uri="{BB962C8B-B14F-4D97-AF65-F5344CB8AC3E}">
        <p14:creationId xmlns:p14="http://schemas.microsoft.com/office/powerpoint/2010/main" val="25547746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D34220-008C-410F-8E4A-5CF6C35BF3DE}" type="slidenum">
              <a:rPr lang="en-US" smtClean="0"/>
              <a:pPr>
                <a:defRPr/>
              </a:pPr>
              <a:t>69</a:t>
            </a:fld>
            <a:endParaRPr lang="en-US"/>
          </a:p>
        </p:txBody>
      </p:sp>
    </p:spTree>
    <p:extLst>
      <p:ext uri="{BB962C8B-B14F-4D97-AF65-F5344CB8AC3E}">
        <p14:creationId xmlns:p14="http://schemas.microsoft.com/office/powerpoint/2010/main" val="14737458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D34220-008C-410F-8E4A-5CF6C35BF3DE}" type="slidenum">
              <a:rPr lang="en-US" smtClean="0"/>
              <a:pPr>
                <a:defRPr/>
              </a:pPr>
              <a:t>70</a:t>
            </a:fld>
            <a:endParaRPr lang="en-US"/>
          </a:p>
        </p:txBody>
      </p:sp>
    </p:spTree>
    <p:extLst>
      <p:ext uri="{BB962C8B-B14F-4D97-AF65-F5344CB8AC3E}">
        <p14:creationId xmlns:p14="http://schemas.microsoft.com/office/powerpoint/2010/main" val="40919546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D34220-008C-410F-8E4A-5CF6C35BF3DE}" type="slidenum">
              <a:rPr lang="en-US" smtClean="0"/>
              <a:pPr>
                <a:defRPr/>
              </a:pPr>
              <a:t>71</a:t>
            </a:fld>
            <a:endParaRPr lang="en-US"/>
          </a:p>
        </p:txBody>
      </p:sp>
    </p:spTree>
    <p:extLst>
      <p:ext uri="{BB962C8B-B14F-4D97-AF65-F5344CB8AC3E}">
        <p14:creationId xmlns:p14="http://schemas.microsoft.com/office/powerpoint/2010/main" val="1853528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p:spPr>
        <p:txBody>
          <a:bodyPr/>
          <a:lstStyle/>
          <a:p>
            <a:fld id="{9A4644DA-73A5-4BD3-89F2-DB999A4A1219}" type="slidenum">
              <a:rPr lang="en-US" smtClean="0"/>
              <a:pPr/>
              <a:t>72</a:t>
            </a:fld>
            <a:endParaRPr lang="en-US"/>
          </a:p>
        </p:txBody>
      </p:sp>
      <p:sp>
        <p:nvSpPr>
          <p:cNvPr id="153603" name="Rectangle 2"/>
          <p:cNvSpPr>
            <a:spLocks noGrp="1" noRot="1" noChangeAspect="1" noChangeArrowheads="1" noTextEdit="1"/>
          </p:cNvSpPr>
          <p:nvPr>
            <p:ph type="sldImg"/>
          </p:nvPr>
        </p:nvSpPr>
        <p:spPr>
          <a:xfrm>
            <a:off x="1266825" y="727075"/>
            <a:ext cx="4781550" cy="3586163"/>
          </a:xfrm>
          <a:ln cap="flat"/>
        </p:spPr>
      </p:sp>
      <p:sp>
        <p:nvSpPr>
          <p:cNvPr id="15360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05402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p:spPr>
        <p:txBody>
          <a:bodyPr/>
          <a:lstStyle/>
          <a:p>
            <a:fld id="{291203C8-891F-4EEF-9327-B1A0FFF716E1}" type="slidenum">
              <a:rPr lang="en-US" smtClean="0"/>
              <a:pPr/>
              <a:t>7</a:t>
            </a:fld>
            <a:endParaRPr lang="en-US"/>
          </a:p>
        </p:txBody>
      </p:sp>
      <p:sp>
        <p:nvSpPr>
          <p:cNvPr id="94211" name="Rectangle 2"/>
          <p:cNvSpPr>
            <a:spLocks noGrp="1" noRot="1" noChangeAspect="1" noChangeArrowheads="1" noTextEdit="1"/>
          </p:cNvSpPr>
          <p:nvPr>
            <p:ph type="sldImg"/>
          </p:nvPr>
        </p:nvSpPr>
        <p:spPr>
          <a:xfrm>
            <a:off x="1266825" y="727075"/>
            <a:ext cx="4781550" cy="3586163"/>
          </a:xfrm>
          <a:ln cap="flat"/>
        </p:spPr>
      </p:sp>
      <p:sp>
        <p:nvSpPr>
          <p:cNvPr id="9421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958386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p:spPr>
        <p:txBody>
          <a:bodyPr/>
          <a:lstStyle/>
          <a:p>
            <a:fld id="{4B155DD4-F598-425F-B57F-36126EB6B706}" type="slidenum">
              <a:rPr lang="en-US" smtClean="0"/>
              <a:pPr/>
              <a:t>73</a:t>
            </a:fld>
            <a:endParaRPr lang="en-US"/>
          </a:p>
        </p:txBody>
      </p:sp>
      <p:sp>
        <p:nvSpPr>
          <p:cNvPr id="154627" name="Rectangle 2"/>
          <p:cNvSpPr>
            <a:spLocks noGrp="1" noRot="1" noChangeAspect="1" noChangeArrowheads="1" noTextEdit="1"/>
          </p:cNvSpPr>
          <p:nvPr>
            <p:ph type="sldImg"/>
          </p:nvPr>
        </p:nvSpPr>
        <p:spPr>
          <a:xfrm>
            <a:off x="1266825" y="727075"/>
            <a:ext cx="4781550" cy="3586163"/>
          </a:xfrm>
          <a:ln cap="flat"/>
        </p:spPr>
      </p:sp>
      <p:sp>
        <p:nvSpPr>
          <p:cNvPr id="15462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431382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p:spPr>
        <p:txBody>
          <a:bodyPr/>
          <a:lstStyle/>
          <a:p>
            <a:fld id="{C0D0FBB5-337E-404A-85C0-1801D8F81EE6}" type="slidenum">
              <a:rPr lang="en-US" smtClean="0"/>
              <a:pPr/>
              <a:t>74</a:t>
            </a:fld>
            <a:endParaRPr lang="en-US"/>
          </a:p>
        </p:txBody>
      </p:sp>
      <p:sp>
        <p:nvSpPr>
          <p:cNvPr id="155651" name="Rectangle 2"/>
          <p:cNvSpPr>
            <a:spLocks noGrp="1" noRot="1" noChangeAspect="1" noChangeArrowheads="1" noTextEdit="1"/>
          </p:cNvSpPr>
          <p:nvPr>
            <p:ph type="sldImg"/>
          </p:nvPr>
        </p:nvSpPr>
        <p:spPr>
          <a:xfrm>
            <a:off x="1266825" y="727075"/>
            <a:ext cx="4781550" cy="3586163"/>
          </a:xfrm>
          <a:ln cap="flat"/>
        </p:spPr>
      </p:sp>
      <p:sp>
        <p:nvSpPr>
          <p:cNvPr id="15565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574627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p:spPr>
        <p:txBody>
          <a:bodyPr/>
          <a:lstStyle/>
          <a:p>
            <a:fld id="{7F8E16C4-1DBD-47A8-A909-B01FE5F0CFC1}" type="slidenum">
              <a:rPr lang="en-US" smtClean="0"/>
              <a:pPr/>
              <a:t>75</a:t>
            </a:fld>
            <a:endParaRPr lang="en-US"/>
          </a:p>
        </p:txBody>
      </p:sp>
      <p:sp>
        <p:nvSpPr>
          <p:cNvPr id="156675" name="Rectangle 2"/>
          <p:cNvSpPr>
            <a:spLocks noGrp="1" noRot="1" noChangeAspect="1" noChangeArrowheads="1" noTextEdit="1"/>
          </p:cNvSpPr>
          <p:nvPr>
            <p:ph type="sldImg"/>
          </p:nvPr>
        </p:nvSpPr>
        <p:spPr>
          <a:xfrm>
            <a:off x="1266825" y="727075"/>
            <a:ext cx="4781550" cy="3586163"/>
          </a:xfrm>
          <a:ln cap="flat"/>
        </p:spPr>
      </p:sp>
      <p:sp>
        <p:nvSpPr>
          <p:cNvPr id="15667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56959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A7AA5958-C19C-4F0B-A5A2-0F63693C0EDF}" type="slidenum">
              <a:rPr lang="en-US" smtClean="0"/>
              <a:pPr/>
              <a:t>8</a:t>
            </a:fld>
            <a:endParaRPr lang="en-US"/>
          </a:p>
        </p:txBody>
      </p:sp>
    </p:spTree>
    <p:extLst>
      <p:ext uri="{BB962C8B-B14F-4D97-AF65-F5344CB8AC3E}">
        <p14:creationId xmlns:p14="http://schemas.microsoft.com/office/powerpoint/2010/main" val="298228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p:spPr>
        <p:txBody>
          <a:bodyPr/>
          <a:lstStyle/>
          <a:p>
            <a:fld id="{8C288382-B97C-42F6-AC8C-C0B73273F205}" type="slidenum">
              <a:rPr lang="en-US" smtClean="0"/>
              <a:pPr/>
              <a:t>9</a:t>
            </a:fld>
            <a:endParaRPr lang="en-US"/>
          </a:p>
        </p:txBody>
      </p:sp>
    </p:spTree>
    <p:extLst>
      <p:ext uri="{BB962C8B-B14F-4D97-AF65-F5344CB8AC3E}">
        <p14:creationId xmlns:p14="http://schemas.microsoft.com/office/powerpoint/2010/main" val="374219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B0A0A504-B21A-4EA2-A7C6-B17ECBBA3A32}" type="datetimeFigureOut">
              <a:rPr lang="en-US"/>
              <a:pPr>
                <a:defRPr/>
              </a:pPr>
              <a:t>10/5/2020</a:t>
            </a:fld>
            <a:endParaRPr lang="en-US"/>
          </a:p>
        </p:txBody>
      </p:sp>
      <p:sp>
        <p:nvSpPr>
          <p:cNvPr id="7"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C2D46221-31FD-4A35-A124-33577E3ACAE9}" type="slidenum">
              <a:rPr lang="en-US"/>
              <a:pPr>
                <a:defRPr/>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E5B0333A-B9BC-46E3-A1AA-BBC30C1BE0DD}" type="datetimeFigureOut">
              <a:rPr lang="en-US"/>
              <a:pPr>
                <a:defRPr/>
              </a:pPr>
              <a:t>10/5/2020</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54A0466-BDD2-40BB-8C82-AB361264F0E6}"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5C32C8E6-C8E7-4FF3-A6CF-A07652249EBF}" type="datetimeFigureOut">
              <a:rPr lang="en-US"/>
              <a:pPr>
                <a:defRPr/>
              </a:pPr>
              <a:t>10/5/2020</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3592C625-C552-477C-BDC0-BD9874E5251A}"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143000"/>
          </a:xfrm>
        </p:spPr>
        <p:txBody>
          <a:bodyPr/>
          <a:lstStyle/>
          <a:p>
            <a:r>
              <a:rPr lang="en-US"/>
              <a:t>Click to edit Master title style</a:t>
            </a:r>
            <a:endParaRPr lang="is-I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is-IS" noProof="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143000"/>
          </a:xfrm>
        </p:spPr>
        <p:txBody>
          <a:bodyPr/>
          <a:lstStyle/>
          <a:p>
            <a:r>
              <a:rPr lang="en-US"/>
              <a:t>Click to edit Master title style</a:t>
            </a:r>
            <a:endParaRPr lang="is-IS"/>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is-I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143000"/>
          </a:xfrm>
        </p:spPr>
        <p:txBody>
          <a:bodyPr/>
          <a:lstStyle/>
          <a:p>
            <a:r>
              <a:rPr lang="en-US"/>
              <a:t>Click to edit Master title style</a:t>
            </a:r>
            <a:endParaRPr lang="is-IS"/>
          </a:p>
        </p:txBody>
      </p:sp>
      <p:sp>
        <p:nvSpPr>
          <p:cNvPr id="3" name="SmartArt Placeholder 2"/>
          <p:cNvSpPr>
            <a:spLocks noGrp="1"/>
          </p:cNvSpPr>
          <p:nvPr>
            <p:ph type="dgm" idx="1"/>
          </p:nvPr>
        </p:nvSpPr>
        <p:spPr>
          <a:xfrm>
            <a:off x="685800" y="1981200"/>
            <a:ext cx="7772400" cy="4114800"/>
          </a:xfrm>
        </p:spPr>
        <p:txBody>
          <a:bodyPr>
            <a:normAutofit/>
          </a:bodyPr>
          <a:lstStyle/>
          <a:p>
            <a:pPr lvl="0"/>
            <a:endParaRPr lang="is-IS" noProof="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143000"/>
          </a:xfrm>
        </p:spPr>
        <p:txBody>
          <a:bodyPr/>
          <a:lstStyle/>
          <a:p>
            <a:r>
              <a:rPr lang="en-US"/>
              <a:t>Click to edit Master title style</a:t>
            </a:r>
            <a:endParaRPr lang="is-IS"/>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8FA9195C-1152-4FD4-9E9C-1D6646FE4367}" type="datetimeFigureOut">
              <a:rPr lang="en-US"/>
              <a:pPr>
                <a:defRPr/>
              </a:pPr>
              <a:t>10/5/2020</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234CD136-7523-4F3C-9407-D5D0D615AC70}"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04C87725-EC28-4A93-8B9D-B8C61DFE11E6}" type="datetimeFigureOut">
              <a:rPr lang="en-US"/>
              <a:pPr>
                <a:defRPr/>
              </a:pPr>
              <a:t>10/5/2020</a:t>
            </a:fld>
            <a:endParaRPr lang="en-US"/>
          </a:p>
        </p:txBody>
      </p:sp>
      <p:sp>
        <p:nvSpPr>
          <p:cNvPr id="9"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E87FA6AE-20B7-4977-9895-DE1374993E1A}"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45C18CC6-8A24-4680-B40F-339EE5A5384B}" type="datetimeFigureOut">
              <a:rPr lang="en-US"/>
              <a:pPr>
                <a:defRPr/>
              </a:pPr>
              <a:t>10/5/2020</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8AE2AD9-343C-4CD4-8D32-26BFD0E4571C}"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1CE0C810-04CA-4E81-AC12-17C0628672AD}" type="datetimeFigureOut">
              <a:rPr lang="en-US"/>
              <a:pPr>
                <a:defRPr/>
              </a:pPr>
              <a:t>10/5/2020</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DE1B427-131C-48B8-938A-AC44D16A9D2C}"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B69A13C1-41EB-4A08-A73F-4CFB2649EECA}" type="datetimeFigureOut">
              <a:rPr lang="en-US"/>
              <a:pPr>
                <a:defRPr/>
              </a:pPr>
              <a:t>10/5/2020</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E7B47A2-06A7-4DF4-81D2-76173DFF7481}"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3F9B13E3-E660-4AA6-8875-C5E212B52ACA}" type="datetimeFigureOut">
              <a:rPr lang="en-US"/>
              <a:pPr>
                <a:defRPr/>
              </a:pPr>
              <a:t>10/5/2020</a:t>
            </a:fld>
            <a:endParaRPr lang="en-US"/>
          </a:p>
        </p:txBody>
      </p:sp>
      <p:sp>
        <p:nvSpPr>
          <p:cNvPr id="5" name="Footer Placeholder 2"/>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2038704F-4956-4221-B202-E30380FFE41D}"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EB5F9F35-5E3D-4952-BDB6-FAC135F8B534}" type="datetimeFigureOut">
              <a:rPr lang="en-US"/>
              <a:pPr>
                <a:defRPr/>
              </a:pPr>
              <a:t>10/5/2020</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303767F-6107-40FF-85DF-1C3FE298F6CB}"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8FB2EA52-EAE7-4074-9661-2C4F1E8CD5BB}" type="datetimeFigureOut">
              <a:rPr lang="en-US"/>
              <a:pPr>
                <a:defRPr/>
              </a:pPr>
              <a:t>10/5/2020</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7F1BD78F-32F3-4F77-B8E3-94EF70B14FF6}"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4105"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cs typeface="+mn-cs"/>
              </a:defRPr>
            </a:lvl1pPr>
            <a:extLst/>
          </a:lstStyle>
          <a:p>
            <a:pPr>
              <a:defRPr/>
            </a:pPr>
            <a:fld id="{F3E539E5-13E7-4E7F-9264-89F51A2708E3}" type="datetimeFigureOut">
              <a:rPr lang="en-US"/>
              <a:pPr>
                <a:defRPr/>
              </a:pPr>
              <a:t>10/5/2020</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chemeClr>
                </a:solidFill>
                <a:effectLs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cs typeface="+mn-cs"/>
              </a:defRPr>
            </a:lvl1pPr>
            <a:extLst/>
          </a:lstStyle>
          <a:p>
            <a:pPr>
              <a:defRPr/>
            </a:pPr>
            <a:fld id="{4B7A577C-5ADC-4D8C-8FFD-186C76C472F6}" type="slidenum">
              <a:rPr lang="en-US"/>
              <a:pPr>
                <a:defRPr/>
              </a:pPr>
              <a:t>‹#›</a:t>
            </a:fld>
            <a:endParaRPr lang="en-US">
              <a:solidFill>
                <a:schemeClr val="bg2">
                  <a:shade val="50000"/>
                </a:scheme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ransition>
    <p:wipe dir="r"/>
  </p:transition>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eaLnBrk="0" hangingPunct="0"/>
            <a:endParaRPr lang="is-IS"/>
          </a:p>
        </p:txBody>
      </p:sp>
      <p:sp>
        <p:nvSpPr>
          <p:cNvPr id="2048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eaLnBrk="0" hangingPunct="0"/>
            <a:endParaRPr lang="is-IS"/>
          </a:p>
        </p:txBody>
      </p:sp>
      <p:sp>
        <p:nvSpPr>
          <p:cNvPr id="2048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eaLnBrk="0" hangingPunct="0"/>
            <a:endParaRPr lang="is-IS"/>
          </a:p>
        </p:txBody>
      </p:sp>
      <p:sp>
        <p:nvSpPr>
          <p:cNvPr id="2048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eaLnBrk="0" hangingPunct="0"/>
            <a:endParaRPr lang="is-IS"/>
          </a:p>
        </p:txBody>
      </p:sp>
      <p:sp>
        <p:nvSpPr>
          <p:cNvPr id="4102" name="Rectangle 6"/>
          <p:cNvSpPr>
            <a:spLocks noGrp="1" noChangeArrowheads="1"/>
          </p:cNvSpPr>
          <p:nvPr>
            <p:ph type="ctrTitle"/>
          </p:nvPr>
        </p:nvSpPr>
        <p:spPr>
          <a:xfrm>
            <a:off x="3124200" y="1752600"/>
            <a:ext cx="5867400" cy="1143000"/>
          </a:xfrm>
        </p:spPr>
        <p:txBody>
          <a:bodyPr>
            <a:noAutofit/>
          </a:bodyPr>
          <a:lstStyle/>
          <a:p>
            <a:pPr fontAlgn="auto">
              <a:spcAft>
                <a:spcPts val="0"/>
              </a:spcAft>
              <a:defRPr/>
            </a:pPr>
            <a:r>
              <a:rPr lang="is-IS" sz="6000" b="1" dirty="0">
                <a:solidFill>
                  <a:schemeClr val="tx2">
                    <a:satMod val="130000"/>
                  </a:schemeClr>
                </a:solidFill>
                <a:latin typeface="Bernard MT Condensed" panose="02050806060905020404" pitchFamily="18" charset="0"/>
              </a:rPr>
              <a:t>Peningar, bankar og fjármálakerfið</a:t>
            </a:r>
          </a:p>
        </p:txBody>
      </p:sp>
      <p:sp>
        <p:nvSpPr>
          <p:cNvPr id="4103" name="Rectangle 7"/>
          <p:cNvSpPr>
            <a:spLocks noGrp="1" noChangeArrowheads="1"/>
          </p:cNvSpPr>
          <p:nvPr>
            <p:ph type="subTitle" idx="1"/>
          </p:nvPr>
        </p:nvSpPr>
        <p:spPr>
          <a:xfrm>
            <a:off x="3124200" y="3733800"/>
            <a:ext cx="5486400" cy="762000"/>
          </a:xfrm>
        </p:spPr>
        <p:txBody>
          <a:bodyPr>
            <a:normAutofit/>
          </a:bodyPr>
          <a:lstStyle/>
          <a:p>
            <a:pPr marL="342900" indent="-342900" fontAlgn="auto">
              <a:spcAft>
                <a:spcPts val="0"/>
              </a:spcAft>
              <a:buFont typeface="Wingdings 2"/>
              <a:buNone/>
              <a:defRPr/>
            </a:pPr>
            <a:r>
              <a:rPr lang="is-IS" sz="3600" dirty="0">
                <a:latin typeface="Cambria" panose="02040503050406030204" pitchFamily="18" charset="0"/>
                <a:ea typeface="Cambria" panose="02040503050406030204" pitchFamily="18" charset="0"/>
              </a:rPr>
              <a:t>24. kafli, fyrri hluti</a:t>
            </a:r>
          </a:p>
        </p:txBody>
      </p:sp>
      <p:pic>
        <p:nvPicPr>
          <p:cNvPr id="20488" name="Picture 10" descr="chap28"/>
          <p:cNvPicPr>
            <a:picLocks noChangeAspect="1" noChangeArrowheads="1"/>
          </p:cNvPicPr>
          <p:nvPr/>
        </p:nvPicPr>
        <p:blipFill>
          <a:blip r:embed="rId3" cstate="print"/>
          <a:srcRect/>
          <a:stretch>
            <a:fillRect/>
          </a:stretch>
        </p:blipFill>
        <p:spPr bwMode="auto">
          <a:xfrm>
            <a:off x="0" y="0"/>
            <a:ext cx="31242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Tegundir peninga</a:t>
            </a:r>
          </a:p>
        </p:txBody>
      </p:sp>
      <p:sp>
        <p:nvSpPr>
          <p:cNvPr id="102403" name="Rectangle 3"/>
          <p:cNvSpPr>
            <a:spLocks noGrp="1" noChangeArrowheads="1"/>
          </p:cNvSpPr>
          <p:nvPr>
            <p:ph idx="1"/>
          </p:nvPr>
        </p:nvSpPr>
        <p:spPr>
          <a:xfrm>
            <a:off x="924304" y="1719646"/>
            <a:ext cx="7772400" cy="3581400"/>
          </a:xfrm>
        </p:spPr>
        <p:txBody>
          <a:bodyPr>
            <a:normAutofit/>
          </a:bodyPr>
          <a:lstStyle/>
          <a:p>
            <a:pPr marL="365760" indent="-283464" fontAlgn="auto">
              <a:lnSpc>
                <a:spcPct val="90000"/>
              </a:lnSpc>
              <a:spcAft>
                <a:spcPts val="0"/>
              </a:spcAft>
              <a:buSzPct val="10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Peningar</a:t>
            </a:r>
            <a:r>
              <a:rPr lang="is-IS" sz="3600" dirty="0">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eru seðlar og mynt í höndum almennings</a:t>
            </a:r>
          </a:p>
          <a:p>
            <a:pPr marL="365760" indent="-283464" fontAlgn="auto">
              <a:lnSpc>
                <a:spcPct val="90000"/>
              </a:lnSpc>
              <a:spcAft>
                <a:spcPts val="0"/>
              </a:spcAft>
              <a:buSzPct val="10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Tékkainnstæður</a:t>
            </a:r>
            <a:r>
              <a:rPr lang="is-IS" sz="3600" dirty="0">
                <a:solidFill>
                  <a:schemeClr val="tx2"/>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eru inneignir á bankareikningum sem eigendur reikninganna geta notað sem reiðufé með því að skrifa tékka</a:t>
            </a:r>
          </a:p>
        </p:txBody>
      </p:sp>
      <p:sp>
        <p:nvSpPr>
          <p:cNvPr id="102404" name="Text Box 4"/>
          <p:cNvSpPr txBox="1">
            <a:spLocks noChangeArrowheads="1"/>
          </p:cNvSpPr>
          <p:nvPr/>
        </p:nvSpPr>
        <p:spPr bwMode="auto">
          <a:xfrm rot="21420000">
            <a:off x="2879725" y="5181600"/>
            <a:ext cx="5807075" cy="984250"/>
          </a:xfrm>
          <a:prstGeom prst="rect">
            <a:avLst/>
          </a:prstGeom>
          <a:ln>
            <a:headEnd type="none" w="sm" len="sm"/>
            <a:tailEnd type="none" w="sm" len="s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spAutoFit/>
          </a:bodyPr>
          <a:lstStyle/>
          <a:p>
            <a:pPr eaLnBrk="0" hangingPunct="0">
              <a:defRPr/>
            </a:pPr>
            <a:r>
              <a:rPr lang="is-IS" sz="2800">
                <a:effectLst>
                  <a:outerShdw blurRad="38100" dist="38100" dir="2700000" algn="tl">
                    <a:srgbClr val="000000"/>
                  </a:outerShdw>
                </a:effectLst>
                <a:latin typeface="Cambria" panose="02040503050406030204" pitchFamily="18" charset="0"/>
                <a:ea typeface="Cambria" panose="02040503050406030204" pitchFamily="18" charset="0"/>
              </a:rPr>
              <a:t>Peningamagn</a:t>
            </a:r>
            <a:r>
              <a:rPr lang="is-IS" sz="2800">
                <a:latin typeface="Cambria" panose="02040503050406030204" pitchFamily="18" charset="0"/>
                <a:ea typeface="Cambria" panose="02040503050406030204" pitchFamily="18" charset="0"/>
              </a:rPr>
              <a:t> er skuld bankakerfisins við almenning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24" name="Rectangle 180"/>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60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Peningar á Íslandi</a:t>
            </a:r>
          </a:p>
        </p:txBody>
      </p:sp>
      <p:graphicFrame>
        <p:nvGraphicFramePr>
          <p:cNvPr id="108797" name="Group 253"/>
          <p:cNvGraphicFramePr>
            <a:graphicFrameLocks noGrp="1"/>
          </p:cNvGraphicFramePr>
          <p:nvPr>
            <p:extLst>
              <p:ext uri="{D42A27DB-BD31-4B8C-83A1-F6EECF244321}">
                <p14:modId xmlns:p14="http://schemas.microsoft.com/office/powerpoint/2010/main" val="2028246161"/>
              </p:ext>
            </p:extLst>
          </p:nvPr>
        </p:nvGraphicFramePr>
        <p:xfrm>
          <a:off x="1524000" y="1397000"/>
          <a:ext cx="6096000" cy="4754880"/>
        </p:xfrm>
        <a:graphic>
          <a:graphicData uri="http://schemas.openxmlformats.org/drawingml/2006/table">
            <a:tbl>
              <a:tblPr/>
              <a:tblGrid>
                <a:gridCol w="20320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8128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Skilgreining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Magn í umferð </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árslok 2019</a:t>
                      </a:r>
                    </a:p>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r>
                        <a:rPr kumimoji="0" lang="is-IS" sz="2000" b="1" i="0" u="none" strike="noStrike" cap="none" normalizeH="0" baseline="0" dirty="0" err="1">
                          <a:ln>
                            <a:noFill/>
                          </a:ln>
                          <a:solidFill>
                            <a:srgbClr val="790015"/>
                          </a:solidFill>
                          <a:effectLst/>
                          <a:latin typeface="Cambria" panose="02040503050406030204" pitchFamily="18" charset="0"/>
                          <a:ea typeface="Cambria" panose="02040503050406030204" pitchFamily="18" charset="0"/>
                        </a:rPr>
                        <a:t>makr</a:t>
                      </a: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endPar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a:ln>
                            <a:noFill/>
                          </a:ln>
                          <a:solidFill>
                            <a:srgbClr val="790015"/>
                          </a:solidFill>
                          <a:effectLst/>
                          <a:latin typeface="Cambria" panose="02040503050406030204" pitchFamily="18" charset="0"/>
                          <a:ea typeface="Cambria" panose="02040503050406030204" pitchFamily="18" charset="0"/>
                        </a:rPr>
                        <a:t>Hvað er talið með?</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1</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550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Seðlar og mynt</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Ferðatékkar</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Tékkareikningar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endParaRPr kumimoji="0" lang="is-IS" sz="4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25000">
                        <a:ln>
                          <a:noFill/>
                        </a:ln>
                        <a:solidFill>
                          <a:srgbClr val="790015"/>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endParaRPr kumimoji="0" lang="is-IS" sz="4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0">
                        <a:ln>
                          <a:noFill/>
                        </a:ln>
                        <a:solidFill>
                          <a:srgbClr val="790015"/>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endParaRPr kumimoji="0" lang="is-IS" sz="4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797"/>
                                        </p:tgtEl>
                                        <p:attrNameLst>
                                          <p:attrName>style.visibility</p:attrName>
                                        </p:attrNameLst>
                                      </p:cBhvr>
                                      <p:to>
                                        <p:strVal val="visible"/>
                                      </p:to>
                                    </p:set>
                                    <p:animEffect transition="in" filter="wipe(left)">
                                      <p:cBhvr>
                                        <p:cTn id="7" dur="500"/>
                                        <p:tgtEl>
                                          <p:spTgt spid="10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Peningar á Íslandi</a:t>
            </a:r>
          </a:p>
        </p:txBody>
      </p:sp>
      <p:graphicFrame>
        <p:nvGraphicFramePr>
          <p:cNvPr id="110623" name="Group 31"/>
          <p:cNvGraphicFramePr>
            <a:graphicFrameLocks noGrp="1"/>
          </p:cNvGraphicFramePr>
          <p:nvPr>
            <p:extLst>
              <p:ext uri="{D42A27DB-BD31-4B8C-83A1-F6EECF244321}">
                <p14:modId xmlns:p14="http://schemas.microsoft.com/office/powerpoint/2010/main" val="3865348714"/>
              </p:ext>
            </p:extLst>
          </p:nvPr>
        </p:nvGraphicFramePr>
        <p:xfrm>
          <a:off x="1524000" y="1397000"/>
          <a:ext cx="6096000" cy="4886960"/>
        </p:xfrm>
        <a:graphic>
          <a:graphicData uri="http://schemas.openxmlformats.org/drawingml/2006/table">
            <a:tbl>
              <a:tblPr/>
              <a:tblGrid>
                <a:gridCol w="20320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8128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Skilgreining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Magn í umferð </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árslok 2019</a:t>
                      </a:r>
                    </a:p>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r>
                        <a:rPr kumimoji="0" lang="is-IS" sz="2000" b="1" i="0" u="none" strike="noStrike" cap="none" normalizeH="0" baseline="0" dirty="0" err="1">
                          <a:ln>
                            <a:noFill/>
                          </a:ln>
                          <a:solidFill>
                            <a:srgbClr val="790015"/>
                          </a:solidFill>
                          <a:effectLst/>
                          <a:latin typeface="Cambria" panose="02040503050406030204" pitchFamily="18" charset="0"/>
                          <a:ea typeface="Cambria" panose="02040503050406030204" pitchFamily="18" charset="0"/>
                        </a:rPr>
                        <a:t>makr</a:t>
                      </a: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endPar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a:ln>
                            <a:noFill/>
                          </a:ln>
                          <a:solidFill>
                            <a:srgbClr val="790015"/>
                          </a:solidFill>
                          <a:effectLst/>
                          <a:latin typeface="Cambria" panose="02040503050406030204" pitchFamily="18" charset="0"/>
                          <a:ea typeface="Cambria" panose="02040503050406030204" pitchFamily="18" charset="0"/>
                        </a:rPr>
                        <a:t>Hvað er talið með?</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1</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550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Seðlar og mynt</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Ferðatékkar</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Tékkareikningar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2</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1.212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Allt í M</a:t>
                      </a:r>
                      <a:r>
                        <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Almennt sparifé</a:t>
                      </a:r>
                      <a:endParaRPr kumimoji="0" lang="is-IS"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endParaRPr kumimoji="0" lang="is-IS" sz="4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0" dirty="0">
                        <a:ln>
                          <a:noFill/>
                        </a:ln>
                        <a:solidFill>
                          <a:srgbClr val="790015"/>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endParaRPr kumimoji="0" lang="is-IS" sz="4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0624" name="Text Box 32"/>
          <p:cNvSpPr txBox="1">
            <a:spLocks noChangeArrowheads="1"/>
          </p:cNvSpPr>
          <p:nvPr/>
        </p:nvSpPr>
        <p:spPr bwMode="auto">
          <a:xfrm rot="21420000">
            <a:off x="3207802" y="6123504"/>
            <a:ext cx="5472645" cy="523220"/>
          </a:xfrm>
          <a:prstGeom prst="rect">
            <a:avLst/>
          </a:prstGeom>
          <a:ln>
            <a:headEnd type="none" w="sm" len="sm"/>
            <a:tailEnd type="none" w="sm" len="s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eaLnBrk="0" hangingPunct="0">
              <a:defRPr/>
            </a:pPr>
            <a:r>
              <a:rPr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Til viðmiðunar:  VLF = 2.966 makr.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0624"/>
                                        </p:tgtEl>
                                        <p:attrNameLst>
                                          <p:attrName>style.visibility</p:attrName>
                                        </p:attrNameLst>
                                      </p:cBhvr>
                                      <p:to>
                                        <p:strVal val="visible"/>
                                      </p:to>
                                    </p:set>
                                    <p:animEffect transition="in" filter="wipe(left)">
                                      <p:cBhvr>
                                        <p:cTn id="7" dur="500"/>
                                        <p:tgtEl>
                                          <p:spTgt spid="110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Peningar á Íslandi</a:t>
            </a:r>
          </a:p>
        </p:txBody>
      </p:sp>
      <p:graphicFrame>
        <p:nvGraphicFramePr>
          <p:cNvPr id="112671" name="Group 31"/>
          <p:cNvGraphicFramePr>
            <a:graphicFrameLocks noGrp="1"/>
          </p:cNvGraphicFramePr>
          <p:nvPr>
            <p:extLst>
              <p:ext uri="{D42A27DB-BD31-4B8C-83A1-F6EECF244321}">
                <p14:modId xmlns:p14="http://schemas.microsoft.com/office/powerpoint/2010/main" val="1749294905"/>
              </p:ext>
            </p:extLst>
          </p:nvPr>
        </p:nvGraphicFramePr>
        <p:xfrm>
          <a:off x="1524000" y="1397000"/>
          <a:ext cx="6096000" cy="5080000"/>
        </p:xfrm>
        <a:graphic>
          <a:graphicData uri="http://schemas.openxmlformats.org/drawingml/2006/table">
            <a:tbl>
              <a:tblPr/>
              <a:tblGrid>
                <a:gridCol w="20320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8128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Skilgreining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Magn í umferð </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árslok 2019</a:t>
                      </a:r>
                    </a:p>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r>
                        <a:rPr kumimoji="0" lang="is-IS" sz="2000" b="1" i="0" u="none" strike="noStrike" cap="none" normalizeH="0" baseline="0" dirty="0" err="1">
                          <a:ln>
                            <a:noFill/>
                          </a:ln>
                          <a:solidFill>
                            <a:srgbClr val="790015"/>
                          </a:solidFill>
                          <a:effectLst/>
                          <a:latin typeface="Cambria" panose="02040503050406030204" pitchFamily="18" charset="0"/>
                          <a:ea typeface="Cambria" panose="02040503050406030204" pitchFamily="18" charset="0"/>
                        </a:rPr>
                        <a:t>makr</a:t>
                      </a: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endPar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a:ln>
                            <a:noFill/>
                          </a:ln>
                          <a:solidFill>
                            <a:srgbClr val="790015"/>
                          </a:solidFill>
                          <a:effectLst/>
                          <a:latin typeface="Cambria" panose="02040503050406030204" pitchFamily="18" charset="0"/>
                          <a:ea typeface="Cambria" panose="02040503050406030204" pitchFamily="18" charset="0"/>
                        </a:rPr>
                        <a:t>Hvað er talið með?</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1</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550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Seðlar og mynt</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Ferðatékkar</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Tékkareikningar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2</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1.212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Allt í M</a:t>
                      </a:r>
                      <a:r>
                        <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Almennt sparifé</a:t>
                      </a:r>
                      <a:endParaRPr kumimoji="0" lang="is-IS"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3</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1.968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Allt í M</a:t>
                      </a:r>
                      <a:r>
                        <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Bundnir reikningar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endParaRPr kumimoji="0" lang="is-IS" sz="4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Peningar á Íslandi</a:t>
            </a:r>
          </a:p>
        </p:txBody>
      </p:sp>
      <p:graphicFrame>
        <p:nvGraphicFramePr>
          <p:cNvPr id="114691" name="Group 3"/>
          <p:cNvGraphicFramePr>
            <a:graphicFrameLocks noGrp="1"/>
          </p:cNvGraphicFramePr>
          <p:nvPr>
            <p:extLst>
              <p:ext uri="{D42A27DB-BD31-4B8C-83A1-F6EECF244321}">
                <p14:modId xmlns:p14="http://schemas.microsoft.com/office/powerpoint/2010/main" val="432407044"/>
              </p:ext>
            </p:extLst>
          </p:nvPr>
        </p:nvGraphicFramePr>
        <p:xfrm>
          <a:off x="1524000" y="1397000"/>
          <a:ext cx="6096000" cy="5334000"/>
        </p:xfrm>
        <a:graphic>
          <a:graphicData uri="http://schemas.openxmlformats.org/drawingml/2006/table">
            <a:tbl>
              <a:tblPr/>
              <a:tblGrid>
                <a:gridCol w="20320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8128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Skilgreining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Magn í umferð </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árslok 2019</a:t>
                      </a:r>
                    </a:p>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r>
                        <a:rPr kumimoji="0" lang="is-IS" sz="2000" b="1" i="0" u="none" strike="noStrike" cap="none" normalizeH="0" baseline="0" dirty="0" err="1">
                          <a:ln>
                            <a:noFill/>
                          </a:ln>
                          <a:solidFill>
                            <a:srgbClr val="790015"/>
                          </a:solidFill>
                          <a:effectLst/>
                          <a:latin typeface="Cambria" panose="02040503050406030204" pitchFamily="18" charset="0"/>
                          <a:ea typeface="Cambria" panose="02040503050406030204" pitchFamily="18" charset="0"/>
                        </a:rPr>
                        <a:t>makr</a:t>
                      </a: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t>
                      </a:r>
                      <a:endPar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a:ln>
                            <a:noFill/>
                          </a:ln>
                          <a:solidFill>
                            <a:srgbClr val="790015"/>
                          </a:solidFill>
                          <a:effectLst/>
                          <a:latin typeface="Cambria" panose="02040503050406030204" pitchFamily="18" charset="0"/>
                          <a:ea typeface="Cambria" panose="02040503050406030204" pitchFamily="18" charset="0"/>
                        </a:rPr>
                        <a:t>Hvað er talið með?</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1</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550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Seðlar og mynt</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Ferðatékkar</a:t>
                      </a:r>
                      <a:b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b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Tékkareikningar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2</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1.212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Allt í M</a:t>
                      </a:r>
                      <a:r>
                        <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Almennt sparifé</a:t>
                      </a:r>
                      <a:endParaRPr kumimoji="0" lang="is-IS"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3</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1.968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Allt í M</a:t>
                      </a:r>
                      <a:r>
                        <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Bundnir reikningar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857250" algn="l"/>
                        </a:tabLst>
                      </a:pPr>
                      <a:r>
                        <a:rPr kumimoji="0" lang="is-IS" sz="4400" b="1" i="0" u="none" strike="noStrike" cap="none" normalizeH="0" baseline="0">
                          <a:ln>
                            <a:noFill/>
                          </a:ln>
                          <a:solidFill>
                            <a:srgbClr val="790015"/>
                          </a:solidFill>
                          <a:effectLst/>
                          <a:latin typeface="Cambria" panose="02040503050406030204" pitchFamily="18" charset="0"/>
                          <a:ea typeface="Cambria" panose="02040503050406030204" pitchFamily="18" charset="0"/>
                        </a:rPr>
                        <a:t>M</a:t>
                      </a:r>
                      <a:r>
                        <a:rPr kumimoji="0" lang="is-IS" sz="4400" b="1" i="0" u="none" strike="noStrike" cap="none" normalizeH="0" baseline="-25000">
                          <a:ln>
                            <a:noFill/>
                          </a:ln>
                          <a:solidFill>
                            <a:srgbClr val="790015"/>
                          </a:solidFill>
                          <a:effectLst/>
                          <a:latin typeface="Cambria" panose="02040503050406030204" pitchFamily="18" charset="0"/>
                          <a:ea typeface="Cambria" panose="02040503050406030204" pitchFamily="18" charset="0"/>
                        </a:rPr>
                        <a:t>4</a:t>
                      </a:r>
                      <a:endParaRPr kumimoji="0" lang="is-IS" sz="4400" b="1"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defRPr/>
                      </a:pPr>
                      <a:r>
                        <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2.436</a:t>
                      </a:r>
                    </a:p>
                    <a:p>
                      <a:pPr marL="0" marR="0" lvl="0" indent="0" algn="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endParaRPr kumimoji="0" lang="is-IS" sz="28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rgbClr val="790015"/>
                          </a:solidFill>
                          <a:effectLst/>
                          <a:latin typeface="Cambria" panose="02040503050406030204" pitchFamily="18" charset="0"/>
                          <a:ea typeface="Cambria" panose="02040503050406030204" pitchFamily="18" charset="0"/>
                        </a:rPr>
                        <a:t>Allt í M</a:t>
                      </a:r>
                      <a:r>
                        <a:rPr kumimoji="0" lang="is-IS" sz="2000" b="1" i="0" u="none" strike="noStrike" cap="none" normalizeH="0" baseline="-25000" dirty="0">
                          <a:ln>
                            <a:noFill/>
                          </a:ln>
                          <a:solidFill>
                            <a:srgbClr val="790015"/>
                          </a:solidFill>
                          <a:effectLst/>
                          <a:latin typeface="Cambria" panose="02040503050406030204" pitchFamily="18" charset="0"/>
                          <a:ea typeface="Cambria" panose="02040503050406030204" pitchFamily="18" charset="0"/>
                        </a:rPr>
                        <a:t>3</a:t>
                      </a:r>
                    </a:p>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tab pos="333375" algn="l"/>
                          <a:tab pos="857250" algn="l"/>
                        </a:tabLst>
                      </a:pPr>
                      <a:r>
                        <a:rPr kumimoji="0" lang="is-IS"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Innlend verðbréfaútgáfa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4717" name="Text Box 29"/>
          <p:cNvSpPr txBox="1">
            <a:spLocks noChangeArrowheads="1"/>
          </p:cNvSpPr>
          <p:nvPr/>
        </p:nvSpPr>
        <p:spPr bwMode="auto">
          <a:xfrm rot="5400000">
            <a:off x="-397668" y="3829844"/>
            <a:ext cx="3395662" cy="457200"/>
          </a:xfrm>
          <a:prstGeom prst="rect">
            <a:avLst/>
          </a:prstGeom>
          <a:noFill/>
          <a:ln w="12700">
            <a:noFill/>
            <a:miter lim="800000"/>
            <a:headEnd type="none" w="sm" len="sm"/>
            <a:tailEnd type="none" w="sm" len="sm"/>
          </a:ln>
        </p:spPr>
        <p:txBody>
          <a:bodyPr wrap="none">
            <a:spAutoFit/>
          </a:bodyPr>
          <a:lstStyle/>
          <a:p>
            <a:pPr eaLnBrk="0" hangingPunct="0"/>
            <a:r>
              <a:rPr lang="is-IS" sz="2400" dirty="0">
                <a:solidFill>
                  <a:srgbClr val="000066"/>
                </a:solidFill>
                <a:latin typeface="Cambria" panose="02040503050406030204" pitchFamily="18" charset="0"/>
                <a:ea typeface="Cambria" panose="02040503050406030204" pitchFamily="18" charset="0"/>
              </a:rPr>
              <a:t>Minnkandi greiðsluhæfi </a:t>
            </a:r>
          </a:p>
        </p:txBody>
      </p:sp>
      <p:sp>
        <p:nvSpPr>
          <p:cNvPr id="114718" name="AutoShape 30"/>
          <p:cNvSpPr>
            <a:spLocks noChangeArrowheads="1"/>
          </p:cNvSpPr>
          <p:nvPr/>
        </p:nvSpPr>
        <p:spPr bwMode="auto">
          <a:xfrm rot="5400000">
            <a:off x="876300" y="5981700"/>
            <a:ext cx="762000" cy="228600"/>
          </a:xfrm>
          <a:prstGeom prst="rightArrow">
            <a:avLst>
              <a:gd name="adj1" fmla="val 50000"/>
              <a:gd name="adj2" fmla="val 83333"/>
            </a:avLst>
          </a:prstGeom>
          <a:solidFill>
            <a:srgbClr val="000066"/>
          </a:solidFill>
          <a:ln w="12700">
            <a:solidFill>
              <a:schemeClr val="tx1"/>
            </a:solidFill>
            <a:miter lim="800000"/>
            <a:headEnd type="none" w="sm" len="sm"/>
            <a:tailEnd type="none" w="sm" len="sm"/>
          </a:ln>
        </p:spPr>
        <p:txBody>
          <a:bodyPr wrap="none" anchor="ctr"/>
          <a:lstStyle/>
          <a:p>
            <a:pPr eaLnBrk="0" hangingPunct="0"/>
            <a:endParaRPr lang="is-I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717"/>
                                        </p:tgtEl>
                                        <p:attrNameLst>
                                          <p:attrName>style.visibility</p:attrName>
                                        </p:attrNameLst>
                                      </p:cBhvr>
                                      <p:to>
                                        <p:strVal val="visible"/>
                                      </p:to>
                                    </p:set>
                                    <p:animEffect transition="in" filter="wipe(up)">
                                      <p:cBhvr>
                                        <p:cTn id="7" dur="500"/>
                                        <p:tgtEl>
                                          <p:spTgt spid="1147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4718"/>
                                        </p:tgtEl>
                                        <p:attrNameLst>
                                          <p:attrName>style.visibility</p:attrName>
                                        </p:attrNameLst>
                                      </p:cBhvr>
                                      <p:to>
                                        <p:strVal val="visible"/>
                                      </p:to>
                                    </p:set>
                                    <p:animEffect transition="in" filter="wipe(up)">
                                      <p:cBhvr>
                                        <p:cTn id="12" dur="500"/>
                                        <p:tgtEl>
                                          <p:spTgt spid="114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7" grpId="0" autoUpdateAnimBg="0"/>
      <p:bldP spid="11471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3"/>
          <p:cNvSpPr>
            <a:spLocks noGrp="1" noChangeArrowheads="1"/>
          </p:cNvSpPr>
          <p:nvPr>
            <p:ph type="title"/>
          </p:nvPr>
        </p:nvSpPr>
        <p:spPr>
          <a:xfrm>
            <a:off x="1000125" y="595313"/>
            <a:ext cx="7391400" cy="762000"/>
          </a:xfrm>
        </p:spPr>
        <p:txBody>
          <a:bodyPr lIns="90488" tIns="44450" rIns="90488" bIns="44450">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Skilgreiningar peninga</a:t>
            </a:r>
          </a:p>
        </p:txBody>
      </p:sp>
      <p:sp>
        <p:nvSpPr>
          <p:cNvPr id="104450" name="Rectangle 2"/>
          <p:cNvSpPr>
            <a:spLocks noGrp="1" noChangeArrowheads="1"/>
          </p:cNvSpPr>
          <p:nvPr>
            <p:ph type="body" sz="half" idx="1"/>
          </p:nvPr>
        </p:nvSpPr>
        <p:spPr>
          <a:xfrm>
            <a:off x="990600" y="1905000"/>
            <a:ext cx="4038600" cy="4267200"/>
          </a:xfrm>
        </p:spPr>
        <p:txBody>
          <a:bodyPr lIns="90488" tIns="44450" rIns="90488" bIns="44450"/>
          <a:lstStyle/>
          <a:p>
            <a:pPr>
              <a:lnSpc>
                <a:spcPct val="90000"/>
              </a:lnSpc>
              <a:buSzTx/>
            </a:pPr>
            <a:r>
              <a:rPr lang="is-IS" sz="3600" dirty="0">
                <a:solidFill>
                  <a:srgbClr val="000066"/>
                </a:solidFill>
                <a:latin typeface="Cambria" panose="02040503050406030204" pitchFamily="18" charset="0"/>
                <a:ea typeface="Cambria" panose="02040503050406030204" pitchFamily="18" charset="0"/>
              </a:rPr>
              <a:t>Algengasta tegund peninga:</a:t>
            </a:r>
            <a:endParaRPr lang="is-IS" sz="4000" dirty="0">
              <a:solidFill>
                <a:srgbClr val="000066"/>
              </a:solidFill>
              <a:latin typeface="Cambria" panose="02040503050406030204" pitchFamily="18" charset="0"/>
              <a:ea typeface="Cambria" panose="02040503050406030204" pitchFamily="18" charset="0"/>
            </a:endParaRP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Mynt</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Seðlar</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Tékkareikningar</a:t>
            </a:r>
          </a:p>
          <a:p>
            <a:pPr>
              <a:lnSpc>
                <a:spcPct val="90000"/>
              </a:lnSpc>
              <a:buSzTx/>
            </a:pPr>
            <a:r>
              <a:rPr lang="is-IS" dirty="0">
                <a:solidFill>
                  <a:srgbClr val="000066"/>
                </a:solidFill>
                <a:latin typeface="Cambria" panose="02040503050406030204" pitchFamily="18" charset="0"/>
                <a:ea typeface="Cambria" panose="02040503050406030204" pitchFamily="18" charset="0"/>
              </a:rPr>
              <a:t>Greiðsluhæfasti hluti skuldar bankanna við almenning</a:t>
            </a:r>
          </a:p>
        </p:txBody>
      </p:sp>
      <p:sp>
        <p:nvSpPr>
          <p:cNvPr id="34820" name="Rectangle 4"/>
          <p:cNvSpPr>
            <a:spLocks noChangeArrowheads="1"/>
          </p:cNvSpPr>
          <p:nvPr/>
        </p:nvSpPr>
        <p:spPr bwMode="auto">
          <a:xfrm>
            <a:off x="5540375" y="2295525"/>
            <a:ext cx="3146425" cy="2832100"/>
          </a:xfrm>
          <a:prstGeom prst="rect">
            <a:avLst/>
          </a:prstGeom>
          <a:noFill/>
          <a:ln w="12700">
            <a:noFill/>
            <a:miter lim="800000"/>
            <a:headEnd/>
            <a:tailEnd/>
          </a:ln>
        </p:spPr>
        <p:txBody>
          <a:bodyPr lIns="90488" tIns="44450" rIns="90488" bIns="44450">
            <a:spAutoFit/>
          </a:bodyPr>
          <a:lstStyle/>
          <a:p>
            <a:pPr eaLnBrk="0" hangingPunct="0"/>
            <a:r>
              <a:rPr lang="is-IS" sz="18000" b="1" dirty="0">
                <a:latin typeface="Cambria" panose="02040503050406030204" pitchFamily="18" charset="0"/>
                <a:ea typeface="Cambria" panose="02040503050406030204" pitchFamily="18" charset="0"/>
              </a:rPr>
              <a:t>M</a:t>
            </a:r>
            <a:r>
              <a:rPr lang="is-IS" sz="18000" b="1" baseline="-25000" dirty="0">
                <a:latin typeface="Cambria" panose="02040503050406030204" pitchFamily="18" charset="0"/>
                <a:ea typeface="Cambria" panose="02040503050406030204" pitchFamily="18" charset="0"/>
              </a:rPr>
              <a:t>1</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wipe(left)">
                                      <p:cBhvr>
                                        <p:cTn id="7" dur="500"/>
                                        <p:tgtEl>
                                          <p:spTgt spid="10445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450">
                                            <p:txEl>
                                              <p:pRg st="1" end="1"/>
                                            </p:txEl>
                                          </p:spTgt>
                                        </p:tgtEl>
                                        <p:attrNameLst>
                                          <p:attrName>style.visibility</p:attrName>
                                        </p:attrNameLst>
                                      </p:cBhvr>
                                      <p:to>
                                        <p:strVal val="visible"/>
                                      </p:to>
                                    </p:set>
                                    <p:animEffect transition="in" filter="wipe(left)">
                                      <p:cBhvr>
                                        <p:cTn id="10" dur="500"/>
                                        <p:tgtEl>
                                          <p:spTgt spid="10445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4450">
                                            <p:txEl>
                                              <p:pRg st="2" end="2"/>
                                            </p:txEl>
                                          </p:spTgt>
                                        </p:tgtEl>
                                        <p:attrNameLst>
                                          <p:attrName>style.visibility</p:attrName>
                                        </p:attrNameLst>
                                      </p:cBhvr>
                                      <p:to>
                                        <p:strVal val="visible"/>
                                      </p:to>
                                    </p:set>
                                    <p:animEffect transition="in" filter="wipe(left)">
                                      <p:cBhvr>
                                        <p:cTn id="13" dur="500"/>
                                        <p:tgtEl>
                                          <p:spTgt spid="104450">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4450">
                                            <p:txEl>
                                              <p:pRg st="3" end="3"/>
                                            </p:txEl>
                                          </p:spTgt>
                                        </p:tgtEl>
                                        <p:attrNameLst>
                                          <p:attrName>style.visibility</p:attrName>
                                        </p:attrNameLst>
                                      </p:cBhvr>
                                      <p:to>
                                        <p:strVal val="visible"/>
                                      </p:to>
                                    </p:set>
                                    <p:animEffect transition="in" filter="wipe(left)">
                                      <p:cBhvr>
                                        <p:cTn id="16" dur="500"/>
                                        <p:tgtEl>
                                          <p:spTgt spid="10445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4450">
                                            <p:txEl>
                                              <p:pRg st="4" end="4"/>
                                            </p:txEl>
                                          </p:spTgt>
                                        </p:tgtEl>
                                        <p:attrNameLst>
                                          <p:attrName>style.visibility</p:attrName>
                                        </p:attrNameLst>
                                      </p:cBhvr>
                                      <p:to>
                                        <p:strVal val="visible"/>
                                      </p:to>
                                    </p:set>
                                    <p:animEffect transition="in" filter="wipe(left)">
                                      <p:cBhvr>
                                        <p:cTn id="21" dur="500"/>
                                        <p:tgtEl>
                                          <p:spTgt spid="1044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sz="half" idx="1"/>
          </p:nvPr>
        </p:nvSpPr>
        <p:spPr>
          <a:xfrm>
            <a:off x="990600" y="1905000"/>
            <a:ext cx="4419600" cy="4191000"/>
          </a:xfrm>
        </p:spPr>
        <p:txBody>
          <a:bodyPr lIns="90488" tIns="44450" rIns="90488" bIns="44450"/>
          <a:lstStyle/>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rPr>
              <a:t>Inniheldur fleiri eignir almennings í bönkum</a:t>
            </a:r>
          </a:p>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rPr>
              <a:t>Víðtækara hugtak en M</a:t>
            </a:r>
            <a:r>
              <a:rPr lang="is-IS" baseline="-25000" dirty="0">
                <a:solidFill>
                  <a:srgbClr val="000066"/>
                </a:solidFill>
                <a:latin typeface="Cambria" panose="02040503050406030204" pitchFamily="18" charset="0"/>
                <a:ea typeface="Cambria" panose="02040503050406030204" pitchFamily="18" charset="0"/>
              </a:rPr>
              <a:t>1</a:t>
            </a:r>
            <a:r>
              <a:rPr lang="is-IS" dirty="0">
                <a:solidFill>
                  <a:srgbClr val="000066"/>
                </a:solidFill>
                <a:latin typeface="Cambria" panose="02040503050406030204" pitchFamily="18" charset="0"/>
                <a:ea typeface="Cambria" panose="02040503050406030204" pitchFamily="18" charset="0"/>
              </a:rPr>
              <a:t> og </a:t>
            </a:r>
            <a:r>
              <a:rPr lang="is-IS" sz="3600" dirty="0">
                <a:solidFill>
                  <a:srgbClr val="000066"/>
                </a:solidFill>
                <a:latin typeface="Cambria" panose="02040503050406030204" pitchFamily="18" charset="0"/>
                <a:ea typeface="Cambria" panose="02040503050406030204" pitchFamily="18" charset="0"/>
              </a:rPr>
              <a:t>nær yfir</a:t>
            </a:r>
            <a:endParaRPr lang="is-IS" sz="4000" dirty="0">
              <a:solidFill>
                <a:srgbClr val="000066"/>
              </a:solidFill>
              <a:latin typeface="Cambria" panose="02040503050406030204" pitchFamily="18" charset="0"/>
              <a:ea typeface="Cambria" panose="02040503050406030204" pitchFamily="18" charset="0"/>
            </a:endParaRP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M</a:t>
            </a:r>
            <a:r>
              <a:rPr lang="is-IS" sz="3200" baseline="-25000" dirty="0">
                <a:solidFill>
                  <a:srgbClr val="000066"/>
                </a:solidFill>
                <a:latin typeface="Cambria" panose="02040503050406030204" pitchFamily="18" charset="0"/>
                <a:ea typeface="Cambria" panose="02040503050406030204" pitchFamily="18" charset="0"/>
              </a:rPr>
              <a:t>1</a:t>
            </a:r>
            <a:r>
              <a:rPr lang="is-IS" sz="3200" dirty="0">
                <a:solidFill>
                  <a:srgbClr val="000066"/>
                </a:solidFill>
                <a:latin typeface="Cambria" panose="02040503050406030204" pitchFamily="18" charset="0"/>
                <a:ea typeface="Cambria" panose="02040503050406030204" pitchFamily="18" charset="0"/>
              </a:rPr>
              <a:t> og</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Almennt sparifé</a:t>
            </a:r>
          </a:p>
        </p:txBody>
      </p:sp>
      <p:sp>
        <p:nvSpPr>
          <p:cNvPr id="35843" name="Rectangle 7"/>
          <p:cNvSpPr>
            <a:spLocks noChangeArrowheads="1"/>
          </p:cNvSpPr>
          <p:nvPr/>
        </p:nvSpPr>
        <p:spPr bwMode="auto">
          <a:xfrm>
            <a:off x="5540375" y="2295525"/>
            <a:ext cx="3146425" cy="2832100"/>
          </a:xfrm>
          <a:prstGeom prst="rect">
            <a:avLst/>
          </a:prstGeom>
          <a:noFill/>
          <a:ln w="12700">
            <a:noFill/>
            <a:miter lim="800000"/>
            <a:headEnd/>
            <a:tailEnd/>
          </a:ln>
        </p:spPr>
        <p:txBody>
          <a:bodyPr lIns="90488" tIns="44450" rIns="90488" bIns="44450">
            <a:spAutoFit/>
          </a:bodyPr>
          <a:lstStyle/>
          <a:p>
            <a:pPr eaLnBrk="0" hangingPunct="0"/>
            <a:r>
              <a:rPr lang="is-IS" sz="18000" b="1" dirty="0">
                <a:latin typeface="Cambria" panose="02040503050406030204" pitchFamily="18" charset="0"/>
                <a:ea typeface="Cambria" panose="02040503050406030204" pitchFamily="18" charset="0"/>
              </a:rPr>
              <a:t>M</a:t>
            </a:r>
            <a:r>
              <a:rPr lang="is-IS" sz="18000" b="1" baseline="-25000" dirty="0">
                <a:latin typeface="Cambria" panose="02040503050406030204" pitchFamily="18" charset="0"/>
                <a:ea typeface="Cambria" panose="02040503050406030204" pitchFamily="18" charset="0"/>
              </a:rPr>
              <a:t>2</a:t>
            </a:r>
          </a:p>
        </p:txBody>
      </p:sp>
      <p:sp>
        <p:nvSpPr>
          <p:cNvPr id="105480" name="Text Box 8"/>
          <p:cNvSpPr txBox="1">
            <a:spLocks noChangeArrowheads="1"/>
          </p:cNvSpPr>
          <p:nvPr/>
        </p:nvSpPr>
        <p:spPr bwMode="auto">
          <a:xfrm rot="21420000">
            <a:off x="2594123" y="5845318"/>
            <a:ext cx="4823399" cy="584775"/>
          </a:xfrm>
          <a:prstGeom prst="rect">
            <a:avLst/>
          </a:prstGeom>
          <a:ln>
            <a:headEnd type="none" w="sm" len="sm"/>
            <a:tailEnd type="none" w="sm" len="s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is-IS" sz="3200">
                <a:latin typeface="Cambria" panose="02040503050406030204" pitchFamily="18" charset="0"/>
                <a:ea typeface="Cambria" panose="02040503050406030204" pitchFamily="18" charset="0"/>
              </a:rPr>
              <a:t>M</a:t>
            </a:r>
            <a:r>
              <a:rPr lang="is-IS" sz="3200" baseline="-25000">
                <a:latin typeface="Cambria" panose="02040503050406030204" pitchFamily="18" charset="0"/>
                <a:ea typeface="Cambria" panose="02040503050406030204" pitchFamily="18" charset="0"/>
              </a:rPr>
              <a:t>2</a:t>
            </a:r>
            <a:r>
              <a:rPr lang="is-IS" sz="3200">
                <a:latin typeface="Cambria" panose="02040503050406030204" pitchFamily="18" charset="0"/>
                <a:ea typeface="Cambria" panose="02040503050406030204" pitchFamily="18" charset="0"/>
              </a:rPr>
              <a:t> = M</a:t>
            </a:r>
            <a:r>
              <a:rPr lang="is-IS" sz="3200" baseline="-25000">
                <a:latin typeface="Cambria" panose="02040503050406030204" pitchFamily="18" charset="0"/>
                <a:ea typeface="Cambria" panose="02040503050406030204" pitchFamily="18" charset="0"/>
              </a:rPr>
              <a:t>1</a:t>
            </a:r>
            <a:r>
              <a:rPr lang="is-IS" sz="3200">
                <a:latin typeface="Cambria" panose="02040503050406030204" pitchFamily="18" charset="0"/>
                <a:ea typeface="Cambria" panose="02040503050406030204" pitchFamily="18" charset="0"/>
              </a:rPr>
              <a:t> + almennt sparifé</a:t>
            </a:r>
          </a:p>
        </p:txBody>
      </p:sp>
      <p:sp>
        <p:nvSpPr>
          <p:cNvPr id="7" name="Rectangle 3"/>
          <p:cNvSpPr>
            <a:spLocks noGrp="1" noChangeArrowheads="1"/>
          </p:cNvSpPr>
          <p:nvPr>
            <p:ph type="title"/>
          </p:nvPr>
        </p:nvSpPr>
        <p:spPr>
          <a:xfrm>
            <a:off x="1000125" y="595313"/>
            <a:ext cx="7391400" cy="762000"/>
          </a:xfrm>
        </p:spPr>
        <p:txBody>
          <a:bodyPr lIns="90488" tIns="44450" rIns="90488" bIns="44450">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Skilgreiningar peninga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wipe(left)">
                                      <p:cBhvr>
                                        <p:cTn id="12" dur="500"/>
                                        <p:tgtEl>
                                          <p:spTgt spid="10547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animEffect transition="in" filter="wipe(left)">
                                      <p:cBhvr>
                                        <p:cTn id="15" dur="500"/>
                                        <p:tgtEl>
                                          <p:spTgt spid="10547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5475">
                                            <p:txEl>
                                              <p:pRg st="3" end="3"/>
                                            </p:txEl>
                                          </p:spTgt>
                                        </p:tgtEl>
                                        <p:attrNameLst>
                                          <p:attrName>style.visibility</p:attrName>
                                        </p:attrNameLst>
                                      </p:cBhvr>
                                      <p:to>
                                        <p:strVal val="visible"/>
                                      </p:to>
                                    </p:set>
                                    <p:animEffect transition="in" filter="wipe(left)">
                                      <p:cBhvr>
                                        <p:cTn id="18" dur="500"/>
                                        <p:tgtEl>
                                          <p:spTgt spid="1054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5480"/>
                                        </p:tgtEl>
                                        <p:attrNameLst>
                                          <p:attrName>style.visibility</p:attrName>
                                        </p:attrNameLst>
                                      </p:cBhvr>
                                      <p:to>
                                        <p:strVal val="visible"/>
                                      </p:to>
                                    </p:set>
                                    <p:animEffect transition="in" filter="wipe(left)">
                                      <p:cBhvr>
                                        <p:cTn id="23" dur="500"/>
                                        <p:tgtEl>
                                          <p:spTgt spid="105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body" sz="half" idx="1"/>
          </p:nvPr>
        </p:nvSpPr>
        <p:spPr>
          <a:xfrm>
            <a:off x="990600" y="1905000"/>
            <a:ext cx="4419600" cy="4191000"/>
          </a:xfrm>
        </p:spPr>
        <p:txBody>
          <a:bodyPr lIns="90488" tIns="44450" rIns="90488" bIns="44450"/>
          <a:lstStyle/>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rPr>
              <a:t>Inniheldur enn fleiri eignir almennings í bönkum</a:t>
            </a:r>
          </a:p>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rPr>
              <a:t>Víðtækara hugtak en M</a:t>
            </a:r>
            <a:r>
              <a:rPr lang="is-IS" baseline="-25000" dirty="0">
                <a:solidFill>
                  <a:srgbClr val="000066"/>
                </a:solidFill>
                <a:latin typeface="Cambria" panose="02040503050406030204" pitchFamily="18" charset="0"/>
                <a:ea typeface="Cambria" panose="02040503050406030204" pitchFamily="18" charset="0"/>
              </a:rPr>
              <a:t>2</a:t>
            </a:r>
            <a:r>
              <a:rPr lang="is-IS" dirty="0">
                <a:solidFill>
                  <a:srgbClr val="000066"/>
                </a:solidFill>
                <a:latin typeface="Cambria" panose="02040503050406030204" pitchFamily="18" charset="0"/>
                <a:ea typeface="Cambria" panose="02040503050406030204" pitchFamily="18" charset="0"/>
              </a:rPr>
              <a:t> og </a:t>
            </a:r>
            <a:r>
              <a:rPr lang="is-IS" sz="3600" dirty="0">
                <a:solidFill>
                  <a:srgbClr val="000066"/>
                </a:solidFill>
                <a:latin typeface="Cambria" panose="02040503050406030204" pitchFamily="18" charset="0"/>
                <a:ea typeface="Cambria" panose="02040503050406030204" pitchFamily="18" charset="0"/>
              </a:rPr>
              <a:t>nær yfir</a:t>
            </a:r>
            <a:endParaRPr lang="is-IS" sz="4000" dirty="0">
              <a:solidFill>
                <a:srgbClr val="000066"/>
              </a:solidFill>
              <a:latin typeface="Cambria" panose="02040503050406030204" pitchFamily="18" charset="0"/>
              <a:ea typeface="Cambria" panose="02040503050406030204" pitchFamily="18" charset="0"/>
            </a:endParaRP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M</a:t>
            </a:r>
            <a:r>
              <a:rPr lang="is-IS" sz="3200" baseline="-25000" dirty="0">
                <a:solidFill>
                  <a:srgbClr val="000066"/>
                </a:solidFill>
                <a:latin typeface="Cambria" panose="02040503050406030204" pitchFamily="18" charset="0"/>
                <a:ea typeface="Cambria" panose="02040503050406030204" pitchFamily="18" charset="0"/>
              </a:rPr>
              <a:t>2</a:t>
            </a:r>
            <a:r>
              <a:rPr lang="is-IS" sz="3200" dirty="0">
                <a:solidFill>
                  <a:srgbClr val="000066"/>
                </a:solidFill>
                <a:latin typeface="Cambria" panose="02040503050406030204" pitchFamily="18" charset="0"/>
                <a:ea typeface="Cambria" panose="02040503050406030204" pitchFamily="18" charset="0"/>
              </a:rPr>
              <a:t> og</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Bundnir reikningar</a:t>
            </a:r>
          </a:p>
        </p:txBody>
      </p:sp>
      <p:sp>
        <p:nvSpPr>
          <p:cNvPr id="36867" name="Rectangle 4"/>
          <p:cNvSpPr>
            <a:spLocks noChangeArrowheads="1"/>
          </p:cNvSpPr>
          <p:nvPr/>
        </p:nvSpPr>
        <p:spPr bwMode="auto">
          <a:xfrm>
            <a:off x="5540375" y="2295525"/>
            <a:ext cx="3146425" cy="2832100"/>
          </a:xfrm>
          <a:prstGeom prst="rect">
            <a:avLst/>
          </a:prstGeom>
          <a:noFill/>
          <a:ln w="12700">
            <a:noFill/>
            <a:miter lim="800000"/>
            <a:headEnd/>
            <a:tailEnd/>
          </a:ln>
        </p:spPr>
        <p:txBody>
          <a:bodyPr lIns="90488" tIns="44450" rIns="90488" bIns="44450">
            <a:spAutoFit/>
          </a:bodyPr>
          <a:lstStyle/>
          <a:p>
            <a:pPr eaLnBrk="0" hangingPunct="0"/>
            <a:r>
              <a:rPr lang="is-IS" sz="18000" b="1" dirty="0">
                <a:latin typeface="Cambria" panose="02040503050406030204" pitchFamily="18" charset="0"/>
                <a:ea typeface="Cambria" panose="02040503050406030204" pitchFamily="18" charset="0"/>
              </a:rPr>
              <a:t>M</a:t>
            </a:r>
            <a:r>
              <a:rPr lang="is-IS" sz="18000" b="1" baseline="-25000" dirty="0">
                <a:latin typeface="Cambria" panose="02040503050406030204" pitchFamily="18" charset="0"/>
                <a:ea typeface="Cambria" panose="02040503050406030204" pitchFamily="18" charset="0"/>
              </a:rPr>
              <a:t>3</a:t>
            </a:r>
          </a:p>
        </p:txBody>
      </p:sp>
      <p:sp>
        <p:nvSpPr>
          <p:cNvPr id="116741" name="Text Box 5"/>
          <p:cNvSpPr txBox="1">
            <a:spLocks noChangeArrowheads="1"/>
          </p:cNvSpPr>
          <p:nvPr/>
        </p:nvSpPr>
        <p:spPr bwMode="auto">
          <a:xfrm rot="21420000">
            <a:off x="2855463" y="5980759"/>
            <a:ext cx="5322569" cy="584775"/>
          </a:xfrm>
          <a:prstGeom prst="rect">
            <a:avLst/>
          </a:prstGeom>
          <a:ln>
            <a:headEnd type="none" w="sm" len="sm"/>
            <a:tailEnd type="none" w="sm" len="s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is-IS" sz="3200">
                <a:latin typeface="Cambria" panose="02040503050406030204" pitchFamily="18" charset="0"/>
                <a:ea typeface="Cambria" panose="02040503050406030204" pitchFamily="18" charset="0"/>
              </a:rPr>
              <a:t>M</a:t>
            </a:r>
            <a:r>
              <a:rPr lang="is-IS" sz="3200" baseline="-25000">
                <a:latin typeface="Cambria" panose="02040503050406030204" pitchFamily="18" charset="0"/>
                <a:ea typeface="Cambria" panose="02040503050406030204" pitchFamily="18" charset="0"/>
              </a:rPr>
              <a:t>3</a:t>
            </a:r>
            <a:r>
              <a:rPr lang="is-IS" sz="3200">
                <a:latin typeface="Cambria" panose="02040503050406030204" pitchFamily="18" charset="0"/>
                <a:ea typeface="Cambria" panose="02040503050406030204" pitchFamily="18" charset="0"/>
              </a:rPr>
              <a:t> = M</a:t>
            </a:r>
            <a:r>
              <a:rPr lang="is-IS" sz="3200" baseline="-25000">
                <a:latin typeface="Cambria" panose="02040503050406030204" pitchFamily="18" charset="0"/>
                <a:ea typeface="Cambria" panose="02040503050406030204" pitchFamily="18" charset="0"/>
              </a:rPr>
              <a:t>2</a:t>
            </a:r>
            <a:r>
              <a:rPr lang="is-IS" sz="3200">
                <a:latin typeface="Cambria" panose="02040503050406030204" pitchFamily="18" charset="0"/>
                <a:ea typeface="Cambria" panose="02040503050406030204" pitchFamily="18" charset="0"/>
              </a:rPr>
              <a:t> + bundnir reikningar</a:t>
            </a:r>
          </a:p>
        </p:txBody>
      </p:sp>
      <p:sp>
        <p:nvSpPr>
          <p:cNvPr id="7" name="Rectangle 3"/>
          <p:cNvSpPr>
            <a:spLocks noGrp="1" noChangeArrowheads="1"/>
          </p:cNvSpPr>
          <p:nvPr>
            <p:ph type="title"/>
          </p:nvPr>
        </p:nvSpPr>
        <p:spPr>
          <a:xfrm>
            <a:off x="1000125" y="595313"/>
            <a:ext cx="7391400" cy="762000"/>
          </a:xfrm>
        </p:spPr>
        <p:txBody>
          <a:bodyPr lIns="90488" tIns="44450" rIns="90488" bIns="44450">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Skilgreiningar peninga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wipe(left)">
                                      <p:cBhvr>
                                        <p:cTn id="7" dur="500"/>
                                        <p:tgtEl>
                                          <p:spTgt spid="1167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8">
                                            <p:txEl>
                                              <p:pRg st="1" end="1"/>
                                            </p:txEl>
                                          </p:spTgt>
                                        </p:tgtEl>
                                        <p:attrNameLst>
                                          <p:attrName>style.visibility</p:attrName>
                                        </p:attrNameLst>
                                      </p:cBhvr>
                                      <p:to>
                                        <p:strVal val="visible"/>
                                      </p:to>
                                    </p:set>
                                    <p:animEffect transition="in" filter="wipe(left)">
                                      <p:cBhvr>
                                        <p:cTn id="12" dur="500"/>
                                        <p:tgtEl>
                                          <p:spTgt spid="11673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6738">
                                            <p:txEl>
                                              <p:pRg st="2" end="2"/>
                                            </p:txEl>
                                          </p:spTgt>
                                        </p:tgtEl>
                                        <p:attrNameLst>
                                          <p:attrName>style.visibility</p:attrName>
                                        </p:attrNameLst>
                                      </p:cBhvr>
                                      <p:to>
                                        <p:strVal val="visible"/>
                                      </p:to>
                                    </p:set>
                                    <p:animEffect transition="in" filter="wipe(left)">
                                      <p:cBhvr>
                                        <p:cTn id="15" dur="500"/>
                                        <p:tgtEl>
                                          <p:spTgt spid="11673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6738">
                                            <p:txEl>
                                              <p:pRg st="3" end="3"/>
                                            </p:txEl>
                                          </p:spTgt>
                                        </p:tgtEl>
                                        <p:attrNameLst>
                                          <p:attrName>style.visibility</p:attrName>
                                        </p:attrNameLst>
                                      </p:cBhvr>
                                      <p:to>
                                        <p:strVal val="visible"/>
                                      </p:to>
                                    </p:set>
                                    <p:animEffect transition="in" filter="wipe(left)">
                                      <p:cBhvr>
                                        <p:cTn id="18" dur="500"/>
                                        <p:tgtEl>
                                          <p:spTgt spid="11673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6741"/>
                                        </p:tgtEl>
                                        <p:attrNameLst>
                                          <p:attrName>style.visibility</p:attrName>
                                        </p:attrNameLst>
                                      </p:cBhvr>
                                      <p:to>
                                        <p:strVal val="visible"/>
                                      </p:to>
                                    </p:set>
                                    <p:animEffect transition="in" filter="wipe(left)">
                                      <p:cBhvr>
                                        <p:cTn id="23"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body" sz="half" idx="1"/>
          </p:nvPr>
        </p:nvSpPr>
        <p:spPr>
          <a:xfrm>
            <a:off x="990600" y="1905000"/>
            <a:ext cx="4648200" cy="4191000"/>
          </a:xfrm>
        </p:spPr>
        <p:txBody>
          <a:bodyPr lIns="90488" tIns="44450" rIns="90488" bIns="44450"/>
          <a:lstStyle/>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rPr>
              <a:t>Inniheldur enn fleiri eignir almennings í bönkum</a:t>
            </a:r>
          </a:p>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rPr>
              <a:t>Víðtækara hugtak en M</a:t>
            </a:r>
            <a:r>
              <a:rPr lang="is-IS" baseline="-25000" dirty="0">
                <a:solidFill>
                  <a:srgbClr val="000066"/>
                </a:solidFill>
                <a:latin typeface="Cambria" panose="02040503050406030204" pitchFamily="18" charset="0"/>
                <a:ea typeface="Cambria" panose="02040503050406030204" pitchFamily="18" charset="0"/>
              </a:rPr>
              <a:t>3</a:t>
            </a:r>
            <a:r>
              <a:rPr lang="is-IS" dirty="0">
                <a:solidFill>
                  <a:srgbClr val="000066"/>
                </a:solidFill>
                <a:latin typeface="Cambria" panose="02040503050406030204" pitchFamily="18" charset="0"/>
                <a:ea typeface="Cambria" panose="02040503050406030204" pitchFamily="18" charset="0"/>
              </a:rPr>
              <a:t> og </a:t>
            </a:r>
            <a:r>
              <a:rPr lang="is-IS" sz="3600" dirty="0">
                <a:solidFill>
                  <a:srgbClr val="000066"/>
                </a:solidFill>
                <a:latin typeface="Cambria" panose="02040503050406030204" pitchFamily="18" charset="0"/>
                <a:ea typeface="Cambria" panose="02040503050406030204" pitchFamily="18" charset="0"/>
              </a:rPr>
              <a:t>nær yfir</a:t>
            </a:r>
            <a:endParaRPr lang="is-IS" sz="4000" dirty="0">
              <a:solidFill>
                <a:srgbClr val="000066"/>
              </a:solidFill>
              <a:latin typeface="Cambria" panose="02040503050406030204" pitchFamily="18" charset="0"/>
              <a:ea typeface="Cambria" panose="02040503050406030204" pitchFamily="18" charset="0"/>
            </a:endParaRP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M</a:t>
            </a:r>
            <a:r>
              <a:rPr lang="is-IS" sz="3200" baseline="-25000" dirty="0">
                <a:solidFill>
                  <a:srgbClr val="000066"/>
                </a:solidFill>
                <a:latin typeface="Cambria" panose="02040503050406030204" pitchFamily="18" charset="0"/>
                <a:ea typeface="Cambria" panose="02040503050406030204" pitchFamily="18" charset="0"/>
              </a:rPr>
              <a:t>3</a:t>
            </a:r>
            <a:r>
              <a:rPr lang="is-IS" sz="3200" dirty="0">
                <a:solidFill>
                  <a:srgbClr val="000066"/>
                </a:solidFill>
                <a:latin typeface="Cambria" panose="02040503050406030204" pitchFamily="18" charset="0"/>
                <a:ea typeface="Cambria" panose="02040503050406030204" pitchFamily="18" charset="0"/>
              </a:rPr>
              <a:t> og</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 Verðbréfaútgáfa banka</a:t>
            </a:r>
          </a:p>
        </p:txBody>
      </p:sp>
      <p:sp>
        <p:nvSpPr>
          <p:cNvPr id="37891" name="Rectangle 4"/>
          <p:cNvSpPr>
            <a:spLocks noChangeArrowheads="1"/>
          </p:cNvSpPr>
          <p:nvPr/>
        </p:nvSpPr>
        <p:spPr bwMode="auto">
          <a:xfrm>
            <a:off x="5540375" y="2295525"/>
            <a:ext cx="3146425" cy="2832100"/>
          </a:xfrm>
          <a:prstGeom prst="rect">
            <a:avLst/>
          </a:prstGeom>
          <a:noFill/>
          <a:ln w="12700">
            <a:noFill/>
            <a:miter lim="800000"/>
            <a:headEnd/>
            <a:tailEnd/>
          </a:ln>
        </p:spPr>
        <p:txBody>
          <a:bodyPr lIns="90488" tIns="44450" rIns="90488" bIns="44450">
            <a:spAutoFit/>
          </a:bodyPr>
          <a:lstStyle/>
          <a:p>
            <a:pPr eaLnBrk="0" hangingPunct="0"/>
            <a:r>
              <a:rPr lang="is-IS" sz="18000" b="1" dirty="0">
                <a:latin typeface="Cambria" panose="02040503050406030204" pitchFamily="18" charset="0"/>
                <a:ea typeface="Cambria" panose="02040503050406030204" pitchFamily="18" charset="0"/>
              </a:rPr>
              <a:t>M</a:t>
            </a:r>
            <a:r>
              <a:rPr lang="is-IS" sz="18000" b="1" baseline="-25000" dirty="0">
                <a:latin typeface="Cambria" panose="02040503050406030204" pitchFamily="18" charset="0"/>
                <a:ea typeface="Cambria" panose="02040503050406030204" pitchFamily="18" charset="0"/>
              </a:rPr>
              <a:t>4</a:t>
            </a:r>
          </a:p>
        </p:txBody>
      </p:sp>
      <p:sp>
        <p:nvSpPr>
          <p:cNvPr id="117765" name="Text Box 5"/>
          <p:cNvSpPr txBox="1">
            <a:spLocks noChangeArrowheads="1"/>
          </p:cNvSpPr>
          <p:nvPr/>
        </p:nvSpPr>
        <p:spPr bwMode="auto">
          <a:xfrm rot="21420000">
            <a:off x="2599059" y="5816260"/>
            <a:ext cx="5933888" cy="584775"/>
          </a:xfrm>
          <a:prstGeom prst="rect">
            <a:avLst/>
          </a:prstGeom>
          <a:ln>
            <a:headEnd type="none" w="sm" len="sm"/>
            <a:tailEnd type="none" w="sm" len="s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is-IS" sz="3200">
                <a:latin typeface="Cambria" panose="02040503050406030204" pitchFamily="18" charset="0"/>
                <a:ea typeface="Cambria" panose="02040503050406030204" pitchFamily="18" charset="0"/>
              </a:rPr>
              <a:t>M</a:t>
            </a:r>
            <a:r>
              <a:rPr lang="is-IS" sz="3200" baseline="-25000">
                <a:latin typeface="Cambria" panose="02040503050406030204" pitchFamily="18" charset="0"/>
                <a:ea typeface="Cambria" panose="02040503050406030204" pitchFamily="18" charset="0"/>
              </a:rPr>
              <a:t>4</a:t>
            </a:r>
            <a:r>
              <a:rPr lang="is-IS" sz="3200">
                <a:latin typeface="Cambria" panose="02040503050406030204" pitchFamily="18" charset="0"/>
                <a:ea typeface="Cambria" panose="02040503050406030204" pitchFamily="18" charset="0"/>
              </a:rPr>
              <a:t> = M</a:t>
            </a:r>
            <a:r>
              <a:rPr lang="is-IS" sz="3200" baseline="-25000">
                <a:latin typeface="Cambria" panose="02040503050406030204" pitchFamily="18" charset="0"/>
                <a:ea typeface="Cambria" panose="02040503050406030204" pitchFamily="18" charset="0"/>
              </a:rPr>
              <a:t>3</a:t>
            </a:r>
            <a:r>
              <a:rPr lang="is-IS" sz="3200">
                <a:latin typeface="Cambria" panose="02040503050406030204" pitchFamily="18" charset="0"/>
                <a:ea typeface="Cambria" panose="02040503050406030204" pitchFamily="18" charset="0"/>
              </a:rPr>
              <a:t> + verðbréfaútgáfa banka</a:t>
            </a:r>
          </a:p>
        </p:txBody>
      </p:sp>
      <p:sp>
        <p:nvSpPr>
          <p:cNvPr id="117766" name="Text Box 6"/>
          <p:cNvSpPr txBox="1">
            <a:spLocks noChangeArrowheads="1"/>
          </p:cNvSpPr>
          <p:nvPr/>
        </p:nvSpPr>
        <p:spPr bwMode="auto">
          <a:xfrm rot="21420000">
            <a:off x="5713413" y="1324601"/>
            <a:ext cx="2919412" cy="1446550"/>
          </a:xfrm>
          <a:prstGeom prst="rect">
            <a:avLst/>
          </a:prstGeom>
          <a:ln>
            <a:headEnd type="none" w="sm" len="sm"/>
            <a:tailEnd type="none" w="sm" len="s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is-IS" sz="2200">
                <a:latin typeface="Cambria" panose="02040503050406030204" pitchFamily="18" charset="0"/>
                <a:ea typeface="Cambria" panose="02040503050406030204" pitchFamily="18" charset="0"/>
              </a:rPr>
              <a:t>Með bönkum er átt við viðskiptabanka og sparisjóði, einu nafni innlánastofnanir</a:t>
            </a:r>
          </a:p>
        </p:txBody>
      </p:sp>
      <p:sp>
        <p:nvSpPr>
          <p:cNvPr id="8" name="Rectangle 3"/>
          <p:cNvSpPr>
            <a:spLocks noGrp="1" noChangeArrowheads="1"/>
          </p:cNvSpPr>
          <p:nvPr>
            <p:ph type="title"/>
          </p:nvPr>
        </p:nvSpPr>
        <p:spPr>
          <a:xfrm>
            <a:off x="1000125" y="595313"/>
            <a:ext cx="7391400" cy="762000"/>
          </a:xfrm>
        </p:spPr>
        <p:txBody>
          <a:bodyPr lIns="90488" tIns="44450" rIns="90488" bIns="44450">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Skilgreiningar peninga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wipe(left)">
                                      <p:cBhvr>
                                        <p:cTn id="7" dur="500"/>
                                        <p:tgtEl>
                                          <p:spTgt spid="117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2">
                                            <p:txEl>
                                              <p:pRg st="1" end="1"/>
                                            </p:txEl>
                                          </p:spTgt>
                                        </p:tgtEl>
                                        <p:attrNameLst>
                                          <p:attrName>style.visibility</p:attrName>
                                        </p:attrNameLst>
                                      </p:cBhvr>
                                      <p:to>
                                        <p:strVal val="visible"/>
                                      </p:to>
                                    </p:set>
                                    <p:animEffect transition="in" filter="wipe(left)">
                                      <p:cBhvr>
                                        <p:cTn id="12" dur="500"/>
                                        <p:tgtEl>
                                          <p:spTgt spid="117762">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7762">
                                            <p:txEl>
                                              <p:pRg st="2" end="2"/>
                                            </p:txEl>
                                          </p:spTgt>
                                        </p:tgtEl>
                                        <p:attrNameLst>
                                          <p:attrName>style.visibility</p:attrName>
                                        </p:attrNameLst>
                                      </p:cBhvr>
                                      <p:to>
                                        <p:strVal val="visible"/>
                                      </p:to>
                                    </p:set>
                                    <p:animEffect transition="in" filter="wipe(left)">
                                      <p:cBhvr>
                                        <p:cTn id="15" dur="500"/>
                                        <p:tgtEl>
                                          <p:spTgt spid="117762">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7762">
                                            <p:txEl>
                                              <p:pRg st="3" end="3"/>
                                            </p:txEl>
                                          </p:spTgt>
                                        </p:tgtEl>
                                        <p:attrNameLst>
                                          <p:attrName>style.visibility</p:attrName>
                                        </p:attrNameLst>
                                      </p:cBhvr>
                                      <p:to>
                                        <p:strVal val="visible"/>
                                      </p:to>
                                    </p:set>
                                    <p:animEffect transition="in" filter="wipe(left)">
                                      <p:cBhvr>
                                        <p:cTn id="18" dur="500"/>
                                        <p:tgtEl>
                                          <p:spTgt spid="11776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7765"/>
                                        </p:tgtEl>
                                        <p:attrNameLst>
                                          <p:attrName>style.visibility</p:attrName>
                                        </p:attrNameLst>
                                      </p:cBhvr>
                                      <p:to>
                                        <p:strVal val="visible"/>
                                      </p:to>
                                    </p:set>
                                    <p:animEffect transition="in" filter="wipe(left)">
                                      <p:cBhvr>
                                        <p:cTn id="23" dur="500"/>
                                        <p:tgtEl>
                                          <p:spTgt spid="1177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7766"/>
                                        </p:tgtEl>
                                        <p:attrNameLst>
                                          <p:attrName>style.visibility</p:attrName>
                                        </p:attrNameLst>
                                      </p:cBhvr>
                                      <p:to>
                                        <p:strVal val="visible"/>
                                      </p:to>
                                    </p:set>
                                    <p:animEffect transition="in" filter="wipe(left)">
                                      <p:cBhvr>
                                        <p:cTn id="28"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body" sz="half" idx="1"/>
          </p:nvPr>
        </p:nvSpPr>
        <p:spPr>
          <a:xfrm>
            <a:off x="990600" y="1854200"/>
            <a:ext cx="4572000" cy="4191000"/>
          </a:xfrm>
        </p:spPr>
        <p:txBody>
          <a:bodyPr lIns="90488" tIns="44450" rIns="90488" bIns="44450"/>
          <a:lstStyle/>
          <a:p>
            <a:pPr>
              <a:buSzPct val="100000"/>
            </a:pPr>
            <a:r>
              <a:rPr lang="is-IS" dirty="0">
                <a:solidFill>
                  <a:srgbClr val="000066"/>
                </a:solidFill>
                <a:latin typeface="Cambria" panose="02040503050406030204" pitchFamily="18" charset="0"/>
                <a:ea typeface="Cambria" panose="02040503050406030204" pitchFamily="18" charset="0"/>
              </a:rPr>
              <a:t>Grunnfé seðlabankans er skv. skilgreiningu</a:t>
            </a:r>
            <a:r>
              <a:rPr lang="is-IS" sz="2800" dirty="0">
                <a:solidFill>
                  <a:srgbClr val="000066"/>
                </a:solidFill>
                <a:latin typeface="Cambria" panose="02040503050406030204" pitchFamily="18" charset="0"/>
                <a:ea typeface="Cambria" panose="02040503050406030204" pitchFamily="18" charset="0"/>
              </a:rPr>
              <a:t> </a:t>
            </a:r>
          </a:p>
          <a:p>
            <a:pPr lvl="1">
              <a:buClr>
                <a:schemeClr val="bg2"/>
              </a:buClr>
              <a:buFont typeface="Wingdings" pitchFamily="2" charset="2"/>
              <a:buChar char="q"/>
            </a:pPr>
            <a:r>
              <a:rPr lang="is-IS" dirty="0">
                <a:solidFill>
                  <a:srgbClr val="000066"/>
                </a:solidFill>
                <a:latin typeface="Cambria" panose="02040503050406030204" pitchFamily="18" charset="0"/>
                <a:ea typeface="Cambria" panose="02040503050406030204" pitchFamily="18" charset="0"/>
              </a:rPr>
              <a:t>Seðlar og mynt og</a:t>
            </a:r>
          </a:p>
          <a:p>
            <a:pPr lvl="1">
              <a:buClr>
                <a:schemeClr val="bg2"/>
              </a:buClr>
              <a:buFont typeface="Wingdings" pitchFamily="2" charset="2"/>
              <a:buChar char="q"/>
            </a:pPr>
            <a:r>
              <a:rPr lang="is-IS" dirty="0">
                <a:solidFill>
                  <a:srgbClr val="000066"/>
                </a:solidFill>
                <a:latin typeface="Cambria" panose="02040503050406030204" pitchFamily="18" charset="0"/>
                <a:ea typeface="Cambria" panose="02040503050406030204" pitchFamily="18" charset="0"/>
              </a:rPr>
              <a:t>Inneign viðskiptabanka í seðlabanka</a:t>
            </a:r>
          </a:p>
          <a:p>
            <a:pPr>
              <a:buSzPct val="100000"/>
            </a:pPr>
            <a:r>
              <a:rPr lang="is-IS" dirty="0">
                <a:solidFill>
                  <a:srgbClr val="000066"/>
                </a:solidFill>
                <a:latin typeface="Cambria" panose="02040503050406030204" pitchFamily="18" charset="0"/>
                <a:ea typeface="Cambria" panose="02040503050406030204" pitchFamily="18" charset="0"/>
              </a:rPr>
              <a:t>Skuld seðlabanka við almenning</a:t>
            </a:r>
          </a:p>
        </p:txBody>
      </p:sp>
      <p:sp>
        <p:nvSpPr>
          <p:cNvPr id="38915" name="Rectangle 4"/>
          <p:cNvSpPr>
            <a:spLocks noChangeArrowheads="1"/>
          </p:cNvSpPr>
          <p:nvPr/>
        </p:nvSpPr>
        <p:spPr bwMode="auto">
          <a:xfrm>
            <a:off x="5540375" y="2295525"/>
            <a:ext cx="3146425" cy="2832100"/>
          </a:xfrm>
          <a:prstGeom prst="rect">
            <a:avLst/>
          </a:prstGeom>
          <a:noFill/>
          <a:ln w="12700">
            <a:noFill/>
            <a:miter lim="800000"/>
            <a:headEnd/>
            <a:tailEnd/>
          </a:ln>
        </p:spPr>
        <p:txBody>
          <a:bodyPr lIns="90488" tIns="44450" rIns="90488" bIns="44450">
            <a:spAutoFit/>
          </a:bodyPr>
          <a:lstStyle/>
          <a:p>
            <a:pPr eaLnBrk="0" hangingPunct="0"/>
            <a:r>
              <a:rPr lang="is-IS" sz="18000" b="1" dirty="0">
                <a:latin typeface="Cambria" panose="02040503050406030204" pitchFamily="18" charset="0"/>
                <a:ea typeface="Cambria" panose="02040503050406030204" pitchFamily="18" charset="0"/>
              </a:rPr>
              <a:t>M</a:t>
            </a:r>
            <a:r>
              <a:rPr lang="is-IS" sz="18000" b="1" baseline="-25000" dirty="0">
                <a:latin typeface="Cambria" panose="02040503050406030204" pitchFamily="18" charset="0"/>
                <a:ea typeface="Cambria" panose="02040503050406030204" pitchFamily="18" charset="0"/>
              </a:rPr>
              <a:t>0</a:t>
            </a:r>
          </a:p>
        </p:txBody>
      </p:sp>
      <p:sp>
        <p:nvSpPr>
          <p:cNvPr id="118789" name="Text Box 5"/>
          <p:cNvSpPr txBox="1">
            <a:spLocks noChangeArrowheads="1"/>
          </p:cNvSpPr>
          <p:nvPr/>
        </p:nvSpPr>
        <p:spPr bwMode="auto">
          <a:xfrm rot="21420000">
            <a:off x="2020594" y="5461841"/>
            <a:ext cx="5938888" cy="1104900"/>
          </a:xfrm>
          <a:prstGeom prst="rect">
            <a:avLst/>
          </a:prstGeom>
          <a:ln>
            <a:headEnd type="none" w="sm" len="sm"/>
            <a:tailEnd type="none" w="sm" len="s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eaLnBrk="0" hangingPunct="0">
              <a:defRPr/>
            </a:pPr>
            <a:r>
              <a:rPr lang="is-IS" sz="3200" dirty="0">
                <a:latin typeface="Cambria" panose="02040503050406030204" pitchFamily="18" charset="0"/>
                <a:ea typeface="Cambria" panose="02040503050406030204" pitchFamily="18" charset="0"/>
              </a:rPr>
              <a:t>M</a:t>
            </a:r>
            <a:r>
              <a:rPr lang="is-IS" sz="3200" baseline="-25000" dirty="0">
                <a:latin typeface="Cambria" panose="02040503050406030204" pitchFamily="18" charset="0"/>
                <a:ea typeface="Cambria" panose="02040503050406030204" pitchFamily="18" charset="0"/>
              </a:rPr>
              <a:t>1</a:t>
            </a:r>
            <a:r>
              <a:rPr lang="is-IS" sz="3200" dirty="0">
                <a:latin typeface="Cambria" panose="02040503050406030204" pitchFamily="18" charset="0"/>
                <a:ea typeface="Cambria" panose="02040503050406030204" pitchFamily="18" charset="0"/>
              </a:rPr>
              <a:t> = M</a:t>
            </a:r>
            <a:r>
              <a:rPr lang="is-IS" sz="3200" baseline="-25000" dirty="0">
                <a:latin typeface="Cambria" panose="02040503050406030204" pitchFamily="18" charset="0"/>
                <a:ea typeface="Cambria" panose="02040503050406030204" pitchFamily="18" charset="0"/>
              </a:rPr>
              <a:t>0</a:t>
            </a:r>
            <a:r>
              <a:rPr lang="is-IS" sz="3200" dirty="0">
                <a:latin typeface="Cambria" panose="02040503050406030204" pitchFamily="18" charset="0"/>
                <a:ea typeface="Cambria" panose="02040503050406030204" pitchFamily="18" charset="0"/>
              </a:rPr>
              <a:t> + tékkareikningar </a:t>
            </a:r>
            <a:br>
              <a:rPr lang="is-IS" sz="3200" dirty="0">
                <a:latin typeface="Cambria" panose="02040503050406030204" pitchFamily="18" charset="0"/>
                <a:ea typeface="Cambria" panose="02040503050406030204" pitchFamily="18" charset="0"/>
              </a:rPr>
            </a:br>
            <a:r>
              <a:rPr lang="is-IS" sz="3200" dirty="0">
                <a:latin typeface="Cambria" panose="02040503050406030204" pitchFamily="18" charset="0"/>
                <a:ea typeface="Cambria" panose="02040503050406030204" pitchFamily="18" charset="0"/>
              </a:rPr>
              <a:t>        – inneign banka í seðlabanka</a:t>
            </a:r>
          </a:p>
        </p:txBody>
      </p:sp>
      <p:sp>
        <p:nvSpPr>
          <p:cNvPr id="7" name="Rectangle 3"/>
          <p:cNvSpPr>
            <a:spLocks noGrp="1" noChangeArrowheads="1"/>
          </p:cNvSpPr>
          <p:nvPr>
            <p:ph type="title"/>
          </p:nvPr>
        </p:nvSpPr>
        <p:spPr>
          <a:xfrm>
            <a:off x="1000125" y="595313"/>
            <a:ext cx="7391400" cy="762000"/>
          </a:xfrm>
        </p:spPr>
        <p:txBody>
          <a:bodyPr lIns="90488" tIns="44450" rIns="90488" bIns="44450">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Skilgreiningar peninga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wipe(left)">
                                      <p:cBhvr>
                                        <p:cTn id="7" dur="500"/>
                                        <p:tgtEl>
                                          <p:spTgt spid="11878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8786">
                                            <p:txEl>
                                              <p:pRg st="1" end="1"/>
                                            </p:txEl>
                                          </p:spTgt>
                                        </p:tgtEl>
                                        <p:attrNameLst>
                                          <p:attrName>style.visibility</p:attrName>
                                        </p:attrNameLst>
                                      </p:cBhvr>
                                      <p:to>
                                        <p:strVal val="visible"/>
                                      </p:to>
                                    </p:set>
                                    <p:animEffect transition="in" filter="wipe(left)">
                                      <p:cBhvr>
                                        <p:cTn id="10" dur="500"/>
                                        <p:tgtEl>
                                          <p:spTgt spid="11878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8786">
                                            <p:txEl>
                                              <p:pRg st="2" end="2"/>
                                            </p:txEl>
                                          </p:spTgt>
                                        </p:tgtEl>
                                        <p:attrNameLst>
                                          <p:attrName>style.visibility</p:attrName>
                                        </p:attrNameLst>
                                      </p:cBhvr>
                                      <p:to>
                                        <p:strVal val="visible"/>
                                      </p:to>
                                    </p:set>
                                    <p:animEffect transition="in" filter="wipe(left)">
                                      <p:cBhvr>
                                        <p:cTn id="13" dur="500"/>
                                        <p:tgtEl>
                                          <p:spTgt spid="11878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8786">
                                            <p:txEl>
                                              <p:pRg st="3" end="3"/>
                                            </p:txEl>
                                          </p:spTgt>
                                        </p:tgtEl>
                                        <p:attrNameLst>
                                          <p:attrName>style.visibility</p:attrName>
                                        </p:attrNameLst>
                                      </p:cBhvr>
                                      <p:to>
                                        <p:strVal val="visible"/>
                                      </p:to>
                                    </p:set>
                                    <p:animEffect transition="in" filter="wipe(left)">
                                      <p:cBhvr>
                                        <p:cTn id="18" dur="500"/>
                                        <p:tgtEl>
                                          <p:spTgt spid="11878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8789"/>
                                        </p:tgtEl>
                                        <p:attrNameLst>
                                          <p:attrName>style.visibility</p:attrName>
                                        </p:attrNameLst>
                                      </p:cBhvr>
                                      <p:to>
                                        <p:strVal val="visible"/>
                                      </p:to>
                                    </p:set>
                                    <p:animEffect transition="in" filter="wipe(left)">
                                      <p:cBhvr>
                                        <p:cTn id="23"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14413" y="457200"/>
            <a:ext cx="7772400" cy="1143000"/>
          </a:xfrm>
        </p:spPr>
        <p:txBody>
          <a:bodyPr>
            <a:normAutofit/>
          </a:bodyPr>
          <a:lstStyle/>
          <a:p>
            <a:pPr fontAlgn="auto">
              <a:spcAft>
                <a:spcPts val="0"/>
              </a:spcAft>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rPr>
              <a:t>Til hvers eru peningar?</a:t>
            </a:r>
          </a:p>
        </p:txBody>
      </p:sp>
      <p:sp>
        <p:nvSpPr>
          <p:cNvPr id="6147" name="Rectangle 3"/>
          <p:cNvSpPr>
            <a:spLocks noGrp="1" noChangeArrowheads="1"/>
          </p:cNvSpPr>
          <p:nvPr>
            <p:ph idx="1"/>
          </p:nvPr>
        </p:nvSpPr>
        <p:spPr>
          <a:xfrm>
            <a:off x="1179540" y="2057400"/>
            <a:ext cx="6607170" cy="2057400"/>
          </a:xfrm>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rmAutofit/>
          </a:bodyPr>
          <a:lstStyle/>
          <a:p>
            <a:pPr marL="0" indent="0" fontAlgn="auto">
              <a:lnSpc>
                <a:spcPct val="90000"/>
              </a:lnSpc>
              <a:spcAft>
                <a:spcPts val="0"/>
              </a:spcAft>
              <a:buFont typeface="Monotype Sorts" pitchFamily="2" charset="2"/>
              <a:buNone/>
              <a:tabLst>
                <a:tab pos="857250" algn="l"/>
              </a:tabLst>
              <a:defRPr/>
            </a:pPr>
            <a:r>
              <a:rPr lang="is-IS" sz="4000" dirty="0">
                <a:solidFill>
                  <a:srgbClr val="B0001D"/>
                </a:solidFill>
                <a:effectLst>
                  <a:outerShdw blurRad="38100" dist="38100" dir="2700000" algn="tl">
                    <a:srgbClr val="000000"/>
                  </a:outerShdw>
                </a:effectLst>
                <a:latin typeface="Cambria" panose="02040503050406030204" pitchFamily="18" charset="0"/>
                <a:ea typeface="Cambria" panose="02040503050406030204" pitchFamily="18" charset="0"/>
              </a:rPr>
              <a:t>Peningar</a:t>
            </a:r>
            <a:r>
              <a:rPr lang="is-IS" sz="4000" dirty="0">
                <a:solidFill>
                  <a:srgbClr val="474A81"/>
                </a:solidFill>
                <a:latin typeface="Cambria" panose="02040503050406030204" pitchFamily="18" charset="0"/>
                <a:ea typeface="Cambria" panose="02040503050406030204" pitchFamily="18" charset="0"/>
              </a:rPr>
              <a:t> </a:t>
            </a:r>
            <a:r>
              <a:rPr lang="is-IS" sz="4000" dirty="0">
                <a:solidFill>
                  <a:srgbClr val="000066"/>
                </a:solidFill>
                <a:latin typeface="Cambria" panose="02040503050406030204" pitchFamily="18" charset="0"/>
                <a:ea typeface="Cambria" panose="02040503050406030204" pitchFamily="18" charset="0"/>
              </a:rPr>
              <a:t>eru þær eignir sem fólk notar til að kaupa vörur og þjónustu af öðrum</a:t>
            </a:r>
          </a:p>
        </p:txBody>
      </p:sp>
      <p:sp>
        <p:nvSpPr>
          <p:cNvPr id="6150" name="Text Box 6"/>
          <p:cNvSpPr txBox="1">
            <a:spLocks noChangeArrowheads="1"/>
          </p:cNvSpPr>
          <p:nvPr/>
        </p:nvSpPr>
        <p:spPr bwMode="auto">
          <a:xfrm rot="21420000">
            <a:off x="533836" y="4412672"/>
            <a:ext cx="8263496" cy="1508105"/>
          </a:xfrm>
          <a:prstGeom prst="rect">
            <a:avLst/>
          </a:prstGeom>
          <a:ln>
            <a:headEnd type="none" w="sm" len="sm"/>
            <a:tailEnd type="none" w="sm" len="s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is-IS" sz="2800" dirty="0">
                <a:latin typeface="Cambria" panose="02040503050406030204" pitchFamily="18" charset="0"/>
                <a:ea typeface="Cambria" panose="02040503050406030204" pitchFamily="18" charset="0"/>
              </a:rPr>
              <a:t>Sbr. ástralska heimspekinginn sem sagði:  </a:t>
            </a:r>
          </a:p>
          <a:p>
            <a:pPr eaLnBrk="0" hangingPunct="0">
              <a:defRPr/>
            </a:pPr>
            <a:r>
              <a:rPr lang="is-IS" sz="3200" dirty="0">
                <a:effectLst>
                  <a:outerShdw blurRad="38100" dist="38100" dir="2700000" algn="tl">
                    <a:srgbClr val="000000"/>
                  </a:outerShdw>
                </a:effectLst>
                <a:latin typeface="Cambria" panose="02040503050406030204" pitchFamily="18" charset="0"/>
                <a:ea typeface="Cambria" panose="02040503050406030204" pitchFamily="18" charset="0"/>
              </a:rPr>
              <a:t>Peningar eru ekki allt, en ef maður á nóg af þeim getur maður keypt sér allt hitt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left)">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5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sz="half" idx="1"/>
          </p:nvPr>
        </p:nvSpPr>
        <p:spPr>
          <a:xfrm>
            <a:off x="990600" y="1854200"/>
            <a:ext cx="4572000" cy="4191000"/>
          </a:xfrm>
        </p:spPr>
        <p:txBody>
          <a:bodyPr lIns="90488" tIns="44450" rIns="90488" bIns="44450">
            <a:normAutofit/>
          </a:bodyPr>
          <a:lstStyle/>
          <a:p>
            <a:pPr marL="365760" indent="-283464" fontAlgn="auto">
              <a:spcAft>
                <a:spcPts val="0"/>
              </a:spcAft>
              <a:buSzPct val="100000"/>
              <a:buFont typeface="Wingdings 2"/>
              <a:buChar char=""/>
              <a:defRPr/>
            </a:pPr>
            <a:r>
              <a:rPr lang="is-IS" dirty="0">
                <a:solidFill>
                  <a:srgbClr val="000066"/>
                </a:solidFill>
                <a:latin typeface="Cambria" panose="02040503050406030204" pitchFamily="18" charset="0"/>
                <a:ea typeface="Cambria" panose="02040503050406030204" pitchFamily="18" charset="0"/>
              </a:rPr>
              <a:t>Grunnfé seðlabankans er skv. skilgreiningu</a:t>
            </a:r>
            <a:r>
              <a:rPr lang="is-IS" sz="2800" dirty="0">
                <a:solidFill>
                  <a:srgbClr val="000066"/>
                </a:solidFill>
                <a:latin typeface="Cambria" panose="02040503050406030204" pitchFamily="18" charset="0"/>
                <a:ea typeface="Cambria" panose="02040503050406030204" pitchFamily="18" charset="0"/>
              </a:rPr>
              <a:t> </a:t>
            </a:r>
          </a:p>
          <a:p>
            <a:pPr marL="640080" lvl="1" indent="-237744" fontAlgn="auto">
              <a:spcAft>
                <a:spcPts val="0"/>
              </a:spcAft>
              <a:buClr>
                <a:schemeClr val="bg2"/>
              </a:buClr>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Seðlar og mynt og</a:t>
            </a:r>
          </a:p>
          <a:p>
            <a:pPr marL="640080" lvl="1" indent="-237744" fontAlgn="auto">
              <a:spcAft>
                <a:spcPts val="0"/>
              </a:spcAft>
              <a:buClr>
                <a:schemeClr val="bg2"/>
              </a:buClr>
              <a:buFont typeface="Wingdings" pitchFamily="2" charset="2"/>
              <a:buChar char="q"/>
              <a:defRPr/>
            </a:pPr>
            <a:r>
              <a:rPr lang="is-IS"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Inneign viðskiptabanka í seðlabanka</a:t>
            </a:r>
          </a:p>
          <a:p>
            <a:pPr marL="365760" indent="-283464" fontAlgn="auto">
              <a:spcAft>
                <a:spcPts val="0"/>
              </a:spcAft>
              <a:buSzPct val="100000"/>
              <a:buFont typeface="Wingdings 2"/>
              <a:buChar char=""/>
              <a:defRPr/>
            </a:pPr>
            <a:r>
              <a:rPr lang="is-IS" dirty="0">
                <a:solidFill>
                  <a:srgbClr val="000066"/>
                </a:solidFill>
                <a:latin typeface="Cambria" panose="02040503050406030204" pitchFamily="18" charset="0"/>
                <a:ea typeface="Cambria" panose="02040503050406030204" pitchFamily="18" charset="0"/>
              </a:rPr>
              <a:t>Skuld seðlabanka við almenning</a:t>
            </a:r>
          </a:p>
        </p:txBody>
      </p:sp>
      <p:sp>
        <p:nvSpPr>
          <p:cNvPr id="39939" name="Rectangle 4"/>
          <p:cNvSpPr>
            <a:spLocks noChangeArrowheads="1"/>
          </p:cNvSpPr>
          <p:nvPr/>
        </p:nvSpPr>
        <p:spPr bwMode="auto">
          <a:xfrm>
            <a:off x="5540375" y="2295525"/>
            <a:ext cx="3146425" cy="2832100"/>
          </a:xfrm>
          <a:prstGeom prst="rect">
            <a:avLst/>
          </a:prstGeom>
          <a:noFill/>
          <a:ln w="12700">
            <a:noFill/>
            <a:miter lim="800000"/>
            <a:headEnd/>
            <a:tailEnd/>
          </a:ln>
        </p:spPr>
        <p:txBody>
          <a:bodyPr lIns="90488" tIns="44450" rIns="90488" bIns="44450">
            <a:spAutoFit/>
          </a:bodyPr>
          <a:lstStyle/>
          <a:p>
            <a:pPr eaLnBrk="0" hangingPunct="0"/>
            <a:r>
              <a:rPr lang="is-IS" sz="18000" b="1" dirty="0">
                <a:latin typeface="Cambria" panose="02040503050406030204" pitchFamily="18" charset="0"/>
                <a:ea typeface="Cambria" panose="02040503050406030204" pitchFamily="18" charset="0"/>
              </a:rPr>
              <a:t>M</a:t>
            </a:r>
            <a:r>
              <a:rPr lang="is-IS" sz="18000" b="1" baseline="-25000" dirty="0">
                <a:latin typeface="Cambria" panose="02040503050406030204" pitchFamily="18" charset="0"/>
                <a:ea typeface="Cambria" panose="02040503050406030204" pitchFamily="18" charset="0"/>
              </a:rPr>
              <a:t>0</a:t>
            </a:r>
          </a:p>
        </p:txBody>
      </p:sp>
      <p:sp>
        <p:nvSpPr>
          <p:cNvPr id="7" name="Rectangle 3"/>
          <p:cNvSpPr>
            <a:spLocks noGrp="1" noChangeArrowheads="1"/>
          </p:cNvSpPr>
          <p:nvPr>
            <p:ph type="title"/>
          </p:nvPr>
        </p:nvSpPr>
        <p:spPr>
          <a:xfrm>
            <a:off x="1000125" y="595313"/>
            <a:ext cx="7391400" cy="762000"/>
          </a:xfrm>
        </p:spPr>
        <p:txBody>
          <a:bodyPr lIns="90488" tIns="44450" rIns="90488" bIns="44450">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Skilgreiningar peninga</a:t>
            </a:r>
          </a:p>
        </p:txBody>
      </p:sp>
      <p:sp>
        <p:nvSpPr>
          <p:cNvPr id="8" name="Text Box 5"/>
          <p:cNvSpPr txBox="1">
            <a:spLocks noChangeArrowheads="1"/>
          </p:cNvSpPr>
          <p:nvPr/>
        </p:nvSpPr>
        <p:spPr bwMode="auto">
          <a:xfrm rot="21420000">
            <a:off x="2024306" y="5456161"/>
            <a:ext cx="6006115" cy="1077218"/>
          </a:xfrm>
          <a:prstGeom prst="rect">
            <a:avLst/>
          </a:prstGeom>
          <a:ln>
            <a:headEnd type="none" w="sm" len="sm"/>
            <a:tailEnd type="none" w="sm" len="s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eaLnBrk="0" hangingPunct="0">
              <a:defRPr/>
            </a:pPr>
            <a:r>
              <a:rPr lang="is-IS" sz="3200" dirty="0">
                <a:latin typeface="Cambria" panose="02040503050406030204" pitchFamily="18" charset="0"/>
                <a:ea typeface="Cambria" panose="02040503050406030204" pitchFamily="18" charset="0"/>
              </a:rPr>
              <a:t>M</a:t>
            </a:r>
            <a:r>
              <a:rPr lang="is-IS" sz="3200" baseline="-25000" dirty="0">
                <a:latin typeface="Cambria" panose="02040503050406030204" pitchFamily="18" charset="0"/>
                <a:ea typeface="Cambria" panose="02040503050406030204" pitchFamily="18" charset="0"/>
              </a:rPr>
              <a:t>1</a:t>
            </a:r>
            <a:r>
              <a:rPr lang="is-IS" sz="3200" dirty="0">
                <a:latin typeface="Cambria" panose="02040503050406030204" pitchFamily="18" charset="0"/>
                <a:ea typeface="Cambria" panose="02040503050406030204" pitchFamily="18" charset="0"/>
              </a:rPr>
              <a:t> = M</a:t>
            </a:r>
            <a:r>
              <a:rPr lang="is-IS" sz="3200" baseline="-25000" dirty="0">
                <a:latin typeface="Cambria" panose="02040503050406030204" pitchFamily="18" charset="0"/>
                <a:ea typeface="Cambria" panose="02040503050406030204" pitchFamily="18" charset="0"/>
              </a:rPr>
              <a:t>0</a:t>
            </a:r>
            <a:r>
              <a:rPr lang="is-IS" sz="3200" dirty="0">
                <a:latin typeface="Cambria" panose="02040503050406030204" pitchFamily="18" charset="0"/>
                <a:ea typeface="Cambria" panose="02040503050406030204" pitchFamily="18" charset="0"/>
              </a:rPr>
              <a:t> + tékkareikningar </a:t>
            </a:r>
            <a:br>
              <a:rPr lang="is-IS" sz="3200" dirty="0">
                <a:latin typeface="Cambria" panose="02040503050406030204" pitchFamily="18" charset="0"/>
                <a:ea typeface="Cambria" panose="02040503050406030204" pitchFamily="18" charset="0"/>
              </a:rPr>
            </a:br>
            <a:r>
              <a:rPr lang="is-IS" sz="3200" dirty="0">
                <a:latin typeface="Cambria" panose="02040503050406030204" pitchFamily="18" charset="0"/>
                <a:ea typeface="Cambria" panose="02040503050406030204" pitchFamily="18" charset="0"/>
              </a:rPr>
              <a:t>        – </a:t>
            </a:r>
            <a:r>
              <a:rPr lang="is-IS" sz="3200" dirty="0">
                <a:solidFill>
                  <a:srgbClr val="9900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inneign banka í seðlabanka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7776864" cy="1143000"/>
          </a:xfrm>
        </p:spPr>
        <p:txBody>
          <a:bodyPr>
            <a:noAutofit/>
          </a:bodyPr>
          <a:lstStyle/>
          <a:p>
            <a:r>
              <a:rPr lang="is-IS" sz="4800" b="1" dirty="0">
                <a:latin typeface="Bernard MT Condensed" panose="02050806060905020404" pitchFamily="18" charset="0"/>
              </a:rPr>
              <a:t>M</a:t>
            </a:r>
            <a:r>
              <a:rPr lang="is-IS" sz="4800" b="1" baseline="-25000" dirty="0">
                <a:latin typeface="Bernard MT Condensed" panose="02050806060905020404" pitchFamily="18" charset="0"/>
              </a:rPr>
              <a:t>0</a:t>
            </a:r>
            <a:r>
              <a:rPr lang="is-IS" sz="4800" b="1" dirty="0">
                <a:latin typeface="Bernard MT Condensed" panose="02050806060905020404" pitchFamily="18" charset="0"/>
              </a:rPr>
              <a:t>, M</a:t>
            </a:r>
            <a:r>
              <a:rPr lang="is-IS" sz="4800" b="1" baseline="-25000" dirty="0">
                <a:latin typeface="Bernard MT Condensed" panose="02050806060905020404" pitchFamily="18" charset="0"/>
              </a:rPr>
              <a:t>1</a:t>
            </a:r>
            <a:r>
              <a:rPr lang="is-IS" sz="4800" b="1" dirty="0">
                <a:latin typeface="Bernard MT Condensed" panose="02050806060905020404" pitchFamily="18" charset="0"/>
              </a:rPr>
              <a:t>, M</a:t>
            </a:r>
            <a:r>
              <a:rPr lang="is-IS" sz="4800" b="1" baseline="-25000" dirty="0">
                <a:latin typeface="Bernard MT Condensed" panose="02050806060905020404" pitchFamily="18" charset="0"/>
              </a:rPr>
              <a:t>2</a:t>
            </a:r>
            <a:r>
              <a:rPr lang="is-IS" sz="4800" b="1" dirty="0">
                <a:latin typeface="Bernard MT Condensed" panose="02050806060905020404" pitchFamily="18" charset="0"/>
              </a:rPr>
              <a:t>, M</a:t>
            </a:r>
            <a:r>
              <a:rPr lang="is-IS" sz="4800" b="1" baseline="-25000" dirty="0">
                <a:latin typeface="Bernard MT Condensed" panose="02050806060905020404" pitchFamily="18" charset="0"/>
              </a:rPr>
              <a:t>3 </a:t>
            </a:r>
            <a:r>
              <a:rPr lang="is-IS" sz="4800" b="1" dirty="0">
                <a:latin typeface="Bernard MT Condensed" panose="02050806060905020404" pitchFamily="18" charset="0"/>
              </a:rPr>
              <a:t>og M</a:t>
            </a:r>
            <a:r>
              <a:rPr lang="is-IS" sz="4800" b="1" baseline="-25000" dirty="0">
                <a:latin typeface="Bernard MT Condensed" panose="02050806060905020404" pitchFamily="18" charset="0"/>
              </a:rPr>
              <a:t>4</a:t>
            </a:r>
            <a:r>
              <a:rPr lang="is-IS" sz="4800" b="1" dirty="0">
                <a:latin typeface="Bernard MT Condensed" panose="02050806060905020404" pitchFamily="18" charset="0"/>
              </a:rPr>
              <a:t> 1993-2018</a:t>
            </a:r>
          </a:p>
        </p:txBody>
      </p:sp>
      <p:pic>
        <p:nvPicPr>
          <p:cNvPr id="7" name="Picture 6"/>
          <p:cNvPicPr>
            <a:picLocks noChangeAspect="1"/>
          </p:cNvPicPr>
          <p:nvPr/>
        </p:nvPicPr>
        <p:blipFill>
          <a:blip r:embed="rId3"/>
          <a:stretch>
            <a:fillRect/>
          </a:stretch>
        </p:blipFill>
        <p:spPr>
          <a:xfrm>
            <a:off x="1288331" y="1484784"/>
            <a:ext cx="7632848" cy="4891770"/>
          </a:xfrm>
          <a:prstGeom prst="rect">
            <a:avLst/>
          </a:prstGeom>
        </p:spPr>
      </p:pic>
      <p:sp>
        <p:nvSpPr>
          <p:cNvPr id="8" name="TextBox 7"/>
          <p:cNvSpPr txBox="1"/>
          <p:nvPr/>
        </p:nvSpPr>
        <p:spPr>
          <a:xfrm>
            <a:off x="8316416" y="5373216"/>
            <a:ext cx="474810" cy="400110"/>
          </a:xfrm>
          <a:prstGeom prst="rect">
            <a:avLst/>
          </a:prstGeom>
          <a:noFill/>
        </p:spPr>
        <p:txBody>
          <a:bodyPr wrap="none" rtlCol="0">
            <a:spAutoFit/>
          </a:bodyPr>
          <a:lstStyle/>
          <a:p>
            <a:r>
              <a:rPr lang="is-IS" dirty="0"/>
              <a:t>M</a:t>
            </a:r>
            <a:r>
              <a:rPr lang="is-IS" baseline="-25000" dirty="0"/>
              <a:t>0</a:t>
            </a:r>
            <a:endParaRPr lang="en-US" baseline="-25000" dirty="0"/>
          </a:p>
        </p:txBody>
      </p:sp>
      <p:sp>
        <p:nvSpPr>
          <p:cNvPr id="9" name="TextBox 8"/>
          <p:cNvSpPr txBox="1"/>
          <p:nvPr/>
        </p:nvSpPr>
        <p:spPr>
          <a:xfrm>
            <a:off x="8316416" y="4725144"/>
            <a:ext cx="474810" cy="400110"/>
          </a:xfrm>
          <a:prstGeom prst="rect">
            <a:avLst/>
          </a:prstGeom>
          <a:noFill/>
        </p:spPr>
        <p:txBody>
          <a:bodyPr wrap="none" rtlCol="0">
            <a:spAutoFit/>
          </a:bodyPr>
          <a:lstStyle/>
          <a:p>
            <a:r>
              <a:rPr lang="is-IS" dirty="0"/>
              <a:t>M</a:t>
            </a:r>
            <a:r>
              <a:rPr lang="is-IS" baseline="-25000" dirty="0"/>
              <a:t>1</a:t>
            </a:r>
            <a:endParaRPr lang="en-US" baseline="-25000" dirty="0"/>
          </a:p>
        </p:txBody>
      </p:sp>
      <p:sp>
        <p:nvSpPr>
          <p:cNvPr id="10" name="TextBox 9"/>
          <p:cNvSpPr txBox="1"/>
          <p:nvPr/>
        </p:nvSpPr>
        <p:spPr>
          <a:xfrm>
            <a:off x="8316416" y="3933056"/>
            <a:ext cx="474810" cy="400110"/>
          </a:xfrm>
          <a:prstGeom prst="rect">
            <a:avLst/>
          </a:prstGeom>
          <a:noFill/>
        </p:spPr>
        <p:txBody>
          <a:bodyPr wrap="none" rtlCol="0">
            <a:spAutoFit/>
          </a:bodyPr>
          <a:lstStyle/>
          <a:p>
            <a:r>
              <a:rPr lang="is-IS" dirty="0"/>
              <a:t>M</a:t>
            </a:r>
            <a:r>
              <a:rPr lang="is-IS" baseline="-25000" dirty="0"/>
              <a:t>2</a:t>
            </a:r>
            <a:endParaRPr lang="en-US" baseline="-25000" dirty="0"/>
          </a:p>
        </p:txBody>
      </p:sp>
      <p:sp>
        <p:nvSpPr>
          <p:cNvPr id="11" name="TextBox 10"/>
          <p:cNvSpPr txBox="1"/>
          <p:nvPr/>
        </p:nvSpPr>
        <p:spPr>
          <a:xfrm>
            <a:off x="8316416" y="2884874"/>
            <a:ext cx="474810" cy="400110"/>
          </a:xfrm>
          <a:prstGeom prst="rect">
            <a:avLst/>
          </a:prstGeom>
          <a:noFill/>
        </p:spPr>
        <p:txBody>
          <a:bodyPr wrap="none" rtlCol="0">
            <a:spAutoFit/>
          </a:bodyPr>
          <a:lstStyle/>
          <a:p>
            <a:r>
              <a:rPr lang="is-IS" dirty="0"/>
              <a:t>M</a:t>
            </a:r>
            <a:r>
              <a:rPr lang="is-IS" baseline="-25000" dirty="0"/>
              <a:t>3</a:t>
            </a:r>
            <a:endParaRPr lang="en-US" baseline="-25000" dirty="0"/>
          </a:p>
        </p:txBody>
      </p:sp>
      <p:sp>
        <p:nvSpPr>
          <p:cNvPr id="12" name="TextBox 11"/>
          <p:cNvSpPr txBox="1"/>
          <p:nvPr/>
        </p:nvSpPr>
        <p:spPr>
          <a:xfrm>
            <a:off x="8316416" y="2636912"/>
            <a:ext cx="474810" cy="400110"/>
          </a:xfrm>
          <a:prstGeom prst="rect">
            <a:avLst/>
          </a:prstGeom>
          <a:noFill/>
        </p:spPr>
        <p:txBody>
          <a:bodyPr wrap="none" rtlCol="0">
            <a:spAutoFit/>
          </a:bodyPr>
          <a:lstStyle/>
          <a:p>
            <a:r>
              <a:rPr lang="is-IS" dirty="0"/>
              <a:t>M</a:t>
            </a:r>
            <a:r>
              <a:rPr lang="is-IS" baseline="-25000" dirty="0"/>
              <a:t>4</a:t>
            </a:r>
            <a:endParaRPr lang="en-US" baseline="-25000" dirty="0"/>
          </a:p>
        </p:txBody>
      </p:sp>
    </p:spTree>
    <p:extLst>
      <p:ext uri="{BB962C8B-B14F-4D97-AF65-F5344CB8AC3E}">
        <p14:creationId xmlns:p14="http://schemas.microsoft.com/office/powerpoint/2010/main" val="324279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3791497"/>
              </p:ext>
            </p:extLst>
          </p:nvPr>
        </p:nvGraphicFramePr>
        <p:xfrm>
          <a:off x="3203848" y="1556792"/>
          <a:ext cx="5442570" cy="4572000"/>
        </p:xfrm>
        <a:graphic>
          <a:graphicData uri="http://schemas.openxmlformats.org/drawingml/2006/table">
            <a:tbl>
              <a:tblPr firstRow="1" bandRow="1">
                <a:tableStyleId>{5C22544A-7EE6-4342-B048-85BDC9FD1C3A}</a:tableStyleId>
              </a:tblPr>
              <a:tblGrid>
                <a:gridCol w="1814190">
                  <a:extLst>
                    <a:ext uri="{9D8B030D-6E8A-4147-A177-3AD203B41FA5}">
                      <a16:colId xmlns:a16="http://schemas.microsoft.com/office/drawing/2014/main" val="20000"/>
                    </a:ext>
                  </a:extLst>
                </a:gridCol>
                <a:gridCol w="1814190">
                  <a:extLst>
                    <a:ext uri="{9D8B030D-6E8A-4147-A177-3AD203B41FA5}">
                      <a16:colId xmlns:a16="http://schemas.microsoft.com/office/drawing/2014/main" val="20001"/>
                    </a:ext>
                  </a:extLst>
                </a:gridCol>
                <a:gridCol w="1814190">
                  <a:extLst>
                    <a:ext uri="{9D8B030D-6E8A-4147-A177-3AD203B41FA5}">
                      <a16:colId xmlns:a16="http://schemas.microsoft.com/office/drawing/2014/main" val="20002"/>
                    </a:ext>
                  </a:extLst>
                </a:gridCol>
              </a:tblGrid>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outerShdw blurRad="38100" dist="38100" dir="2700000" algn="tl">
                              <a:srgbClr val="000000"/>
                            </a:outerShdw>
                          </a:effectLst>
                          <a:latin typeface="Cambria" panose="02040503050406030204" pitchFamily="18" charset="0"/>
                          <a:ea typeface="Cambria" panose="02040503050406030204" pitchFamily="18" charset="0"/>
                        </a:rPr>
                        <a:t>M/PY (%)</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outerShdw blurRad="38100" dist="38100" dir="2700000" algn="tl">
                              <a:srgbClr val="000000"/>
                            </a:outerShdw>
                          </a:effectLst>
                          <a:latin typeface="Cambria" panose="02040503050406030204" pitchFamily="18" charset="0"/>
                          <a:ea typeface="Cambria" panose="02040503050406030204" pitchFamily="18" charset="0"/>
                        </a:rPr>
                        <a:t>1960</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outerShdw blurRad="38100" dist="38100" dir="2700000" algn="tl">
                              <a:srgbClr val="000000"/>
                            </a:outerShdw>
                          </a:effectLst>
                          <a:latin typeface="Cambria" panose="02040503050406030204" pitchFamily="18" charset="0"/>
                          <a:ea typeface="Cambria" panose="02040503050406030204" pitchFamily="18" charset="0"/>
                        </a:rPr>
                        <a:t>2019</a:t>
                      </a: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Argentína</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21</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28*</a:t>
                      </a: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Bandaríkin</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60</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93</a:t>
                      </a: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Bretland</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40</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142</a:t>
                      </a:r>
                    </a:p>
                  </a:txBody>
                  <a:tcPr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Danmörk</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48</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62</a:t>
                      </a:r>
                    </a:p>
                  </a:txBody>
                  <a:tcPr horzOverflow="overflow"/>
                </a:tc>
                <a:extLst>
                  <a:ext uri="{0D108BD9-81ED-4DB2-BD59-A6C34878D82A}">
                    <a16:rowId xmlns:a16="http://schemas.microsoft.com/office/drawing/2014/main" val="10004"/>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Indland</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22</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76</a:t>
                      </a:r>
                    </a:p>
                  </a:txBody>
                  <a:tcPr horzOverflow="overflow"/>
                </a:tc>
                <a:extLst>
                  <a:ext uri="{0D108BD9-81ED-4DB2-BD59-A6C34878D82A}">
                    <a16:rowId xmlns:a16="http://schemas.microsoft.com/office/drawing/2014/main" val="10005"/>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Ísland</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37</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66</a:t>
                      </a:r>
                    </a:p>
                  </a:txBody>
                  <a:tcPr horzOverflow="overflow"/>
                </a:tc>
                <a:extLst>
                  <a:ext uri="{0D108BD9-81ED-4DB2-BD59-A6C34878D82A}">
                    <a16:rowId xmlns:a16="http://schemas.microsoft.com/office/drawing/2014/main" val="10006"/>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Noregur</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51</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66</a:t>
                      </a:r>
                    </a:p>
                  </a:txBody>
                  <a:tcPr horzOverflow="overflow"/>
                </a:tc>
                <a:extLst>
                  <a:ext uri="{0D108BD9-81ED-4DB2-BD59-A6C34878D82A}">
                    <a16:rowId xmlns:a16="http://schemas.microsoft.com/office/drawing/2014/main" val="10007"/>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Rússland</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59</a:t>
                      </a:r>
                    </a:p>
                  </a:txBody>
                  <a:tcPr horzOverflow="overflow"/>
                </a:tc>
                <a:extLst>
                  <a:ext uri="{0D108BD9-81ED-4DB2-BD59-A6C34878D82A}">
                    <a16:rowId xmlns:a16="http://schemas.microsoft.com/office/drawing/2014/main" val="10008"/>
                  </a:ext>
                </a:extLst>
              </a:tr>
              <a:tr h="370840">
                <a:tc>
                  <a:txBody>
                    <a:bodyPr/>
                    <a:lstStyle/>
                    <a:p>
                      <a:pPr marL="0" marR="0" lvl="0" indent="0" algn="l"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Sviss</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99</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2400" b="1" i="0" u="none" strike="noStrike" cap="none" normalizeH="0" baseline="0" dirty="0">
                          <a:ln>
                            <a:noFill/>
                          </a:ln>
                          <a:solidFill>
                            <a:srgbClr val="000066"/>
                          </a:solidFill>
                          <a:effectLst/>
                          <a:latin typeface="Cambria" panose="02040503050406030204" pitchFamily="18" charset="0"/>
                          <a:ea typeface="Cambria" panose="02040503050406030204" pitchFamily="18" charset="0"/>
                        </a:rPr>
                        <a:t>190</a:t>
                      </a:r>
                    </a:p>
                  </a:txBody>
                  <a:tcPr horzOverflow="overflow"/>
                </a:tc>
                <a:extLst>
                  <a:ext uri="{0D108BD9-81ED-4DB2-BD59-A6C34878D82A}">
                    <a16:rowId xmlns:a16="http://schemas.microsoft.com/office/drawing/2014/main" val="10009"/>
                  </a:ext>
                </a:extLst>
              </a:tr>
            </a:tbl>
          </a:graphicData>
        </a:graphic>
      </p:graphicFrame>
      <p:sp>
        <p:nvSpPr>
          <p:cNvPr id="5" name="Text Box 49"/>
          <p:cNvSpPr txBox="1">
            <a:spLocks noChangeArrowheads="1"/>
          </p:cNvSpPr>
          <p:nvPr/>
        </p:nvSpPr>
        <p:spPr bwMode="auto">
          <a:xfrm rot="21401598">
            <a:off x="324631" y="2124226"/>
            <a:ext cx="2664013" cy="4154984"/>
          </a:xfrm>
          <a:prstGeom prst="rect">
            <a:avLst/>
          </a:prstGeom>
          <a:ln>
            <a:headEnd/>
            <a:tailEn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is-IS" sz="2400" dirty="0">
                <a:solidFill>
                  <a:srgbClr val="000066"/>
                </a:solidFill>
                <a:latin typeface="Cambria" panose="02040503050406030204" pitchFamily="18" charset="0"/>
                <a:ea typeface="Cambria" panose="02040503050406030204" pitchFamily="18" charset="0"/>
              </a:rPr>
              <a:t>Hlutfall peningamagns og landsframleiðslu lýsir </a:t>
            </a:r>
            <a:r>
              <a:rPr lang="is-IS" sz="24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fjárdýpt hagkerfisins</a:t>
            </a:r>
            <a:r>
              <a:rPr lang="is-IS" sz="2400" dirty="0">
                <a:latin typeface="Cambria" panose="02040503050406030204" pitchFamily="18" charset="0"/>
                <a:ea typeface="Cambria" panose="02040503050406030204" pitchFamily="18" charset="0"/>
              </a:rPr>
              <a:t> </a:t>
            </a:r>
          </a:p>
          <a:p>
            <a:pPr>
              <a:defRPr/>
            </a:pPr>
            <a:r>
              <a:rPr lang="is-IS" sz="2400" dirty="0">
                <a:solidFill>
                  <a:srgbClr val="000066"/>
                </a:solidFill>
                <a:latin typeface="Cambria" panose="02040503050406030204" pitchFamily="18" charset="0"/>
                <a:ea typeface="Cambria" panose="02040503050406030204" pitchFamily="18" charset="0"/>
              </a:rPr>
              <a:t>Þroskuð hagkerfi hafa hærra hlutfall peningamagns og landsframleiðslu en þróunarlönd: meiri fjárdýpt</a:t>
            </a:r>
          </a:p>
        </p:txBody>
      </p:sp>
      <p:sp>
        <p:nvSpPr>
          <p:cNvPr id="6" name="Rectangle 51"/>
          <p:cNvSpPr>
            <a:spLocks noGrp="1" noChangeArrowheads="1"/>
          </p:cNvSpPr>
          <p:nvPr>
            <p:ph type="title"/>
          </p:nvPr>
        </p:nvSpPr>
        <p:spPr>
          <a:xfrm>
            <a:off x="1028700" y="595313"/>
            <a:ext cx="7543800" cy="762000"/>
          </a:xfrm>
        </p:spPr>
        <p:txBody>
          <a:bodyPr lIns="90488" tIns="44450" rIns="90488" bIns="44450">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Peningar gera gagn</a:t>
            </a:r>
          </a:p>
        </p:txBody>
      </p:sp>
      <p:sp>
        <p:nvSpPr>
          <p:cNvPr id="2" name="TextBox 1">
            <a:extLst>
              <a:ext uri="{FF2B5EF4-FFF2-40B4-BE49-F238E27FC236}">
                <a16:creationId xmlns:a16="http://schemas.microsoft.com/office/drawing/2014/main" id="{BAB8DDC0-CC9C-4F0B-923C-4734D8D76BBE}"/>
              </a:ext>
            </a:extLst>
          </p:cNvPr>
          <p:cNvSpPr txBox="1"/>
          <p:nvPr/>
        </p:nvSpPr>
        <p:spPr>
          <a:xfrm>
            <a:off x="7812360" y="6262687"/>
            <a:ext cx="920445" cy="400110"/>
          </a:xfrm>
          <a:prstGeom prst="rect">
            <a:avLst/>
          </a:prstGeom>
          <a:noFill/>
        </p:spPr>
        <p:txBody>
          <a:bodyPr wrap="none" rtlCol="0">
            <a:spAutoFit/>
          </a:bodyPr>
          <a:lstStyle/>
          <a:p>
            <a:r>
              <a:rPr lang="is-IS" dirty="0">
                <a:latin typeface="Cambria" panose="02040503050406030204" pitchFamily="18" charset="0"/>
                <a:ea typeface="Cambria" panose="02040503050406030204" pitchFamily="18" charset="0"/>
              </a:rPr>
              <a:t>* 2017</a:t>
            </a:r>
          </a:p>
        </p:txBody>
      </p:sp>
    </p:spTree>
    <p:extLst>
      <p:ext uri="{BB962C8B-B14F-4D97-AF65-F5344CB8AC3E}">
        <p14:creationId xmlns:p14="http://schemas.microsoft.com/office/powerpoint/2010/main" val="18285800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1600" y="1524635"/>
            <a:ext cx="3892023" cy="4663440"/>
          </a:xfrm>
        </p:spPr>
        <p:txBody>
          <a:bodyPr/>
          <a:lstStyle/>
          <a:p>
            <a:pPr eaLnBrk="0" hangingPunct="0">
              <a:defRPr/>
            </a:pPr>
            <a:r>
              <a:rPr lang="is-IS" sz="3200" dirty="0">
                <a:solidFill>
                  <a:srgbClr val="000066"/>
                </a:solidFill>
                <a:latin typeface="Cambria" panose="02040503050406030204" pitchFamily="18" charset="0"/>
                <a:ea typeface="Cambria" panose="02040503050406030204" pitchFamily="18" charset="0"/>
              </a:rPr>
              <a:t>Mikil verðbólga helzt í hendur við litla fjárdýpt</a:t>
            </a:r>
          </a:p>
          <a:p>
            <a:pPr lvl="1"/>
            <a:r>
              <a:rPr lang="is-IS" sz="2600" dirty="0">
                <a:solidFill>
                  <a:srgbClr val="000066"/>
                </a:solidFill>
                <a:latin typeface="Cambria" panose="02040503050406030204" pitchFamily="18" charset="0"/>
                <a:ea typeface="Cambria" panose="02040503050406030204" pitchFamily="18" charset="0"/>
              </a:rPr>
              <a:t>165 lönd, 1960-2017</a:t>
            </a:r>
          </a:p>
          <a:p>
            <a:r>
              <a:rPr lang="is-IS" sz="3200" dirty="0">
                <a:solidFill>
                  <a:srgbClr val="000066"/>
                </a:solidFill>
                <a:latin typeface="Cambria" panose="02040503050406030204" pitchFamily="18" charset="0"/>
                <a:ea typeface="Cambria" panose="02040503050406030204" pitchFamily="18" charset="0"/>
              </a:rPr>
              <a:t>Verðbólga dregur úr eftirspurn eftir lausu fé</a:t>
            </a:r>
          </a:p>
          <a:p>
            <a:endParaRPr lang="is-IS" sz="3200" dirty="0"/>
          </a:p>
        </p:txBody>
      </p:sp>
      <p:sp>
        <p:nvSpPr>
          <p:cNvPr id="8" name="TextBox 7"/>
          <p:cNvSpPr txBox="1"/>
          <p:nvPr/>
        </p:nvSpPr>
        <p:spPr>
          <a:xfrm rot="16200000">
            <a:off x="3106580" y="3691770"/>
            <a:ext cx="4176464" cy="338554"/>
          </a:xfrm>
          <a:prstGeom prst="rect">
            <a:avLst/>
          </a:prstGeom>
          <a:noFill/>
        </p:spPr>
        <p:txBody>
          <a:bodyPr wrap="square" rtlCol="0">
            <a:spAutoFit/>
          </a:bodyPr>
          <a:lstStyle/>
          <a:p>
            <a:pPr algn="ctr"/>
            <a:r>
              <a:rPr lang="is-IS" sz="1600" dirty="0">
                <a:latin typeface="Cambria" panose="02040503050406030204" pitchFamily="18" charset="0"/>
                <a:ea typeface="Cambria" panose="02040503050406030204" pitchFamily="18" charset="0"/>
              </a:rPr>
              <a:t>Fjárdýpt 1960-2017 (M</a:t>
            </a:r>
            <a:r>
              <a:rPr lang="is-IS" sz="1600" baseline="-25000" dirty="0">
                <a:latin typeface="Cambria" panose="02040503050406030204" pitchFamily="18" charset="0"/>
                <a:ea typeface="Cambria" panose="02040503050406030204" pitchFamily="18" charset="0"/>
              </a:rPr>
              <a:t>2</a:t>
            </a:r>
            <a:r>
              <a:rPr lang="is-IS" sz="1600" dirty="0">
                <a:latin typeface="Cambria" panose="02040503050406030204" pitchFamily="18" charset="0"/>
                <a:ea typeface="Cambria" panose="02040503050406030204" pitchFamily="18" charset="0"/>
              </a:rPr>
              <a:t> sem % af VLF) </a:t>
            </a:r>
            <a:endParaRPr lang="en-US" sz="1600" dirty="0">
              <a:latin typeface="Cambria" panose="02040503050406030204" pitchFamily="18" charset="0"/>
              <a:ea typeface="Cambria" panose="02040503050406030204" pitchFamily="18" charset="0"/>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571657415"/>
              </p:ext>
            </p:extLst>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652120" y="6109247"/>
            <a:ext cx="3139465" cy="338554"/>
          </a:xfrm>
          <a:prstGeom prst="rect">
            <a:avLst/>
          </a:prstGeom>
          <a:noFill/>
        </p:spPr>
        <p:txBody>
          <a:bodyPr wrap="square" rtlCol="0">
            <a:spAutoFit/>
          </a:bodyPr>
          <a:lstStyle/>
          <a:p>
            <a:pPr algn="ctr"/>
            <a:r>
              <a:rPr lang="is-IS" sz="1600" dirty="0">
                <a:latin typeface="Cambria" panose="02040503050406030204" pitchFamily="18" charset="0"/>
                <a:ea typeface="Cambria" panose="02040503050406030204" pitchFamily="18" charset="0"/>
              </a:rPr>
              <a:t>Verðbólgubjögun 1960-2017  </a:t>
            </a:r>
            <a:endParaRPr lang="en-US" sz="1600" dirty="0">
              <a:latin typeface="Cambria" panose="02040503050406030204" pitchFamily="18" charset="0"/>
              <a:ea typeface="Cambria" panose="02040503050406030204" pitchFamily="18" charset="0"/>
            </a:endParaRPr>
          </a:p>
        </p:txBody>
      </p:sp>
      <p:sp>
        <p:nvSpPr>
          <p:cNvPr id="13" name="Rectangle 2"/>
          <p:cNvSpPr>
            <a:spLocks noChangeArrowheads="1"/>
          </p:cNvSpPr>
          <p:nvPr/>
        </p:nvSpPr>
        <p:spPr bwMode="auto">
          <a:xfrm>
            <a:off x="1021035" y="214313"/>
            <a:ext cx="6791325" cy="1143000"/>
          </a:xfrm>
          <a:prstGeom prst="rect">
            <a:avLst/>
          </a:prstGeom>
          <a:noFill/>
          <a:ln w="9525">
            <a:noFill/>
            <a:miter lim="800000"/>
            <a:headEnd/>
            <a:tailEnd/>
          </a:ln>
        </p:spPr>
        <p:txBody>
          <a:bodyPr anchor="b"/>
          <a:lstStyle/>
          <a:p>
            <a:pP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Verðbólga og fjárdýpt</a:t>
            </a:r>
          </a:p>
        </p:txBody>
      </p:sp>
      <p:sp>
        <p:nvSpPr>
          <p:cNvPr id="14" name="Text Box 6"/>
          <p:cNvSpPr txBox="1">
            <a:spLocks noChangeArrowheads="1"/>
          </p:cNvSpPr>
          <p:nvPr/>
        </p:nvSpPr>
        <p:spPr bwMode="auto">
          <a:xfrm rot="21420000">
            <a:off x="436115" y="5274164"/>
            <a:ext cx="4495024" cy="954107"/>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defRPr/>
            </a:pPr>
            <a:r>
              <a:rPr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Fjárdýpt = M</a:t>
            </a:r>
            <a:r>
              <a:rPr lang="is-IS" sz="2800" baseline="-250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2</a:t>
            </a:r>
            <a:r>
              <a:rPr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/VLF</a:t>
            </a:r>
          </a:p>
          <a:p>
            <a:pPr eaLnBrk="0" hangingPunct="0">
              <a:defRPr/>
            </a:pPr>
            <a:r>
              <a:rPr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Verðbólgubjögun = </a:t>
            </a:r>
            <a:r>
              <a:rPr kumimoji="1"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a:t>
            </a:r>
            <a:r>
              <a:rPr kumimoji="1"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/(1+</a:t>
            </a:r>
            <a:r>
              <a:rPr kumimoji="1"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a:t>
            </a:r>
            <a:r>
              <a:rPr kumimoji="1" lang="is-IS" sz="28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 ) </a:t>
            </a:r>
          </a:p>
        </p:txBody>
      </p:sp>
      <p:sp>
        <p:nvSpPr>
          <p:cNvPr id="15" name="TextBox 14"/>
          <p:cNvSpPr txBox="1"/>
          <p:nvPr/>
        </p:nvSpPr>
        <p:spPr>
          <a:xfrm rot="21059220">
            <a:off x="7590685" y="4106816"/>
            <a:ext cx="1335413" cy="461665"/>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s-IS" sz="2400" dirty="0">
                <a:latin typeface="Cambria" panose="02040503050406030204" pitchFamily="18" charset="0"/>
                <a:ea typeface="Cambria" panose="02040503050406030204" pitchFamily="18" charset="0"/>
              </a:rPr>
              <a:t>r = -0,24</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81530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1599" y="1524000"/>
            <a:ext cx="3839061" cy="4663440"/>
          </a:xfrm>
        </p:spPr>
        <p:txBody>
          <a:bodyPr/>
          <a:lstStyle/>
          <a:p>
            <a:r>
              <a:rPr lang="is-IS" sz="3200" dirty="0">
                <a:solidFill>
                  <a:srgbClr val="000066"/>
                </a:solidFill>
                <a:latin typeface="Cambria" panose="02040503050406030204" pitchFamily="18" charset="0"/>
                <a:ea typeface="Cambria" panose="02040503050406030204" pitchFamily="18" charset="0"/>
              </a:rPr>
              <a:t>Fjárdýpt og hagvöxtur haldast í hendur</a:t>
            </a:r>
          </a:p>
          <a:p>
            <a:pPr lvl="1"/>
            <a:r>
              <a:rPr lang="is-IS" sz="2600" dirty="0">
                <a:solidFill>
                  <a:srgbClr val="000066"/>
                </a:solidFill>
                <a:latin typeface="Cambria" panose="02040503050406030204" pitchFamily="18" charset="0"/>
                <a:ea typeface="Cambria" panose="02040503050406030204" pitchFamily="18" charset="0"/>
              </a:rPr>
              <a:t>155 lönd, 1960-2017</a:t>
            </a:r>
          </a:p>
          <a:p>
            <a:r>
              <a:rPr lang="is-IS" sz="3200" dirty="0">
                <a:solidFill>
                  <a:srgbClr val="000066"/>
                </a:solidFill>
                <a:latin typeface="Cambria" panose="02040503050406030204" pitchFamily="18" charset="0"/>
                <a:ea typeface="Cambria" panose="02040503050406030204" pitchFamily="18" charset="0"/>
              </a:rPr>
              <a:t>Peningar smyrja gangverk efnahagslífsins líkt og olía smyr vél</a:t>
            </a:r>
            <a:endParaRPr lang="is-IS" dirty="0">
              <a:solidFill>
                <a:srgbClr val="000066"/>
              </a:solidFill>
              <a:latin typeface="Cambria" panose="02040503050406030204" pitchFamily="18" charset="0"/>
              <a:ea typeface="Cambria" panose="02040503050406030204" pitchFamily="18" charset="0"/>
            </a:endParaRPr>
          </a:p>
          <a:p>
            <a:endParaRPr lang="en-US" dirty="0"/>
          </a:p>
        </p:txBody>
      </p:sp>
      <p:sp>
        <p:nvSpPr>
          <p:cNvPr id="6" name="Rectangle 2"/>
          <p:cNvSpPr>
            <a:spLocks noChangeArrowheads="1"/>
          </p:cNvSpPr>
          <p:nvPr/>
        </p:nvSpPr>
        <p:spPr bwMode="auto">
          <a:xfrm>
            <a:off x="1021355" y="214313"/>
            <a:ext cx="7498729" cy="1143000"/>
          </a:xfrm>
          <a:prstGeom prst="rect">
            <a:avLst/>
          </a:prstGeom>
          <a:noFill/>
          <a:ln w="9525">
            <a:noFill/>
            <a:miter lim="800000"/>
            <a:headEnd/>
            <a:tailEnd/>
          </a:ln>
        </p:spPr>
        <p:txBody>
          <a:bodyPr anchor="b"/>
          <a:lstStyle/>
          <a:p>
            <a:pP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Fjárdýpt og tekjur á mann</a:t>
            </a:r>
          </a:p>
        </p:txBody>
      </p:sp>
      <p:sp>
        <p:nvSpPr>
          <p:cNvPr id="8" name="TextBox 7"/>
          <p:cNvSpPr txBox="1"/>
          <p:nvPr/>
        </p:nvSpPr>
        <p:spPr>
          <a:xfrm rot="16200000">
            <a:off x="3576900" y="3804603"/>
            <a:ext cx="3235822" cy="338554"/>
          </a:xfrm>
          <a:prstGeom prst="rect">
            <a:avLst/>
          </a:prstGeom>
          <a:noFill/>
        </p:spPr>
        <p:txBody>
          <a:bodyPr wrap="none" rtlCol="0">
            <a:spAutoFit/>
          </a:bodyPr>
          <a:lstStyle/>
          <a:p>
            <a:r>
              <a:rPr lang="is-IS" sz="1600" dirty="0" err="1">
                <a:latin typeface="Cambria" panose="02040503050406030204" pitchFamily="18" charset="0"/>
                <a:ea typeface="Cambria" panose="02040503050406030204" pitchFamily="18" charset="0"/>
              </a:rPr>
              <a:t>Lógariþmi</a:t>
            </a:r>
            <a:r>
              <a:rPr lang="is-IS" sz="1600" dirty="0">
                <a:latin typeface="Cambria" panose="02040503050406030204" pitchFamily="18" charset="0"/>
                <a:ea typeface="Cambria" panose="02040503050406030204" pitchFamily="18" charset="0"/>
              </a:rPr>
              <a:t> VÞT á mann 2017 (PPP)</a:t>
            </a:r>
            <a:endParaRPr lang="en-US" sz="1600" dirty="0">
              <a:latin typeface="Cambria" panose="02040503050406030204" pitchFamily="18" charset="0"/>
              <a:ea typeface="Cambria" panose="02040503050406030204" pitchFamily="18" charset="0"/>
            </a:endParaRPr>
          </a:p>
        </p:txBody>
      </p:sp>
      <p:sp>
        <p:nvSpPr>
          <p:cNvPr id="9" name="TextBox 8"/>
          <p:cNvSpPr txBox="1"/>
          <p:nvPr/>
        </p:nvSpPr>
        <p:spPr>
          <a:xfrm>
            <a:off x="5580112" y="6109247"/>
            <a:ext cx="3139465" cy="584775"/>
          </a:xfrm>
          <a:prstGeom prst="rect">
            <a:avLst/>
          </a:prstGeom>
          <a:noFill/>
        </p:spPr>
        <p:txBody>
          <a:bodyPr wrap="square" rtlCol="0">
            <a:spAutoFit/>
          </a:bodyPr>
          <a:lstStyle/>
          <a:p>
            <a:pPr algn="ctr"/>
            <a:r>
              <a:rPr lang="is-IS" sz="1600" dirty="0">
                <a:latin typeface="Cambria" panose="02040503050406030204" pitchFamily="18" charset="0"/>
                <a:ea typeface="Cambria" panose="02040503050406030204" pitchFamily="18" charset="0"/>
              </a:rPr>
              <a:t>Fjárdýpt 1960-2017 </a:t>
            </a:r>
            <a:br>
              <a:rPr lang="is-IS" sz="1600" dirty="0">
                <a:latin typeface="Cambria" panose="02040503050406030204" pitchFamily="18" charset="0"/>
                <a:ea typeface="Cambria" panose="02040503050406030204" pitchFamily="18" charset="0"/>
              </a:rPr>
            </a:br>
            <a:r>
              <a:rPr lang="is-IS" sz="1600" dirty="0">
                <a:latin typeface="Cambria" panose="02040503050406030204" pitchFamily="18" charset="0"/>
                <a:ea typeface="Cambria" panose="02040503050406030204" pitchFamily="18" charset="0"/>
              </a:rPr>
              <a:t>(M</a:t>
            </a:r>
            <a:r>
              <a:rPr lang="is-IS" sz="1600" baseline="-25000" dirty="0">
                <a:latin typeface="Cambria" panose="02040503050406030204" pitchFamily="18" charset="0"/>
                <a:ea typeface="Cambria" panose="02040503050406030204" pitchFamily="18" charset="0"/>
              </a:rPr>
              <a:t>2</a:t>
            </a:r>
            <a:r>
              <a:rPr lang="is-IS" sz="1600" dirty="0">
                <a:latin typeface="Cambria" panose="02040503050406030204" pitchFamily="18" charset="0"/>
                <a:ea typeface="Cambria" panose="02040503050406030204" pitchFamily="18" charset="0"/>
              </a:rPr>
              <a:t> sem % af VLF) </a:t>
            </a:r>
            <a:endParaRPr lang="en-US" sz="1600" dirty="0">
              <a:latin typeface="Cambria" panose="02040503050406030204" pitchFamily="18" charset="0"/>
              <a:ea typeface="Cambria" panose="02040503050406030204" pitchFamily="18" charset="0"/>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4016692532"/>
              </p:ext>
            </p:extLst>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rot="21059220">
            <a:off x="7731116" y="3811209"/>
            <a:ext cx="1238715" cy="461665"/>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s-IS" sz="2400" dirty="0">
                <a:latin typeface="Cambria" panose="02040503050406030204" pitchFamily="18" charset="0"/>
                <a:ea typeface="Cambria" panose="02040503050406030204" pitchFamily="18" charset="0"/>
              </a:rPr>
              <a:t>r = 0,50</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1088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43608" y="1741488"/>
            <a:ext cx="3312368" cy="4525962"/>
          </a:xfrm>
        </p:spPr>
        <p:txBody>
          <a:bodyPr>
            <a:noAutofit/>
          </a:bodyPr>
          <a:lstStyle/>
          <a:p>
            <a:pPr eaLnBrk="0" hangingPunct="0">
              <a:defRPr/>
            </a:pPr>
            <a:r>
              <a:rPr lang="is-IS" dirty="0">
                <a:solidFill>
                  <a:srgbClr val="000066"/>
                </a:solidFill>
                <a:latin typeface="Cambria" panose="02040503050406030204" pitchFamily="18" charset="0"/>
                <a:ea typeface="Cambria" panose="02040503050406030204" pitchFamily="18" charset="0"/>
              </a:rPr>
              <a:t>Tekjur á mann standa í öfugu sambandi við verðbólgu milli landa </a:t>
            </a:r>
          </a:p>
          <a:p>
            <a:pPr lvl="1" eaLnBrk="0" hangingPunct="0">
              <a:defRPr/>
            </a:pPr>
            <a:r>
              <a:rPr lang="is-IS" dirty="0">
                <a:solidFill>
                  <a:srgbClr val="000066"/>
                </a:solidFill>
                <a:latin typeface="Cambria" panose="02040503050406030204" pitchFamily="18" charset="0"/>
                <a:ea typeface="Cambria" panose="02040503050406030204" pitchFamily="18" charset="0"/>
              </a:rPr>
              <a:t>175 lönd, 1960-2017</a:t>
            </a:r>
          </a:p>
          <a:p>
            <a:pPr lvl="1" eaLnBrk="0" hangingPunct="0">
              <a:defRPr/>
            </a:pPr>
            <a:r>
              <a:rPr lang="is-IS" dirty="0">
                <a:solidFill>
                  <a:srgbClr val="000066"/>
                </a:solidFill>
                <a:latin typeface="Cambria" panose="02040503050406030204" pitchFamily="18" charset="0"/>
                <a:ea typeface="Cambria" panose="02040503050406030204" pitchFamily="18" charset="0"/>
              </a:rPr>
              <a:t>Höfum séð þessa mynd áður</a:t>
            </a:r>
          </a:p>
        </p:txBody>
      </p:sp>
      <p:sp>
        <p:nvSpPr>
          <p:cNvPr id="10" name="Text Box 6"/>
          <p:cNvSpPr txBox="1">
            <a:spLocks noChangeArrowheads="1"/>
          </p:cNvSpPr>
          <p:nvPr/>
        </p:nvSpPr>
        <p:spPr bwMode="auto">
          <a:xfrm rot="21420000">
            <a:off x="622197" y="5739263"/>
            <a:ext cx="3858694" cy="830997"/>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defRPr/>
            </a:pPr>
            <a:r>
              <a:rPr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Verðbólgubjögun = </a:t>
            </a:r>
            <a:r>
              <a:rPr kumimoji="1"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a:t>
            </a:r>
            <a:r>
              <a:rPr kumimoji="1"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/(1+</a:t>
            </a:r>
            <a:r>
              <a:rPr kumimoji="1"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a:t>
            </a:r>
            <a:r>
              <a:rPr kumimoji="1"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 )</a:t>
            </a:r>
            <a:br>
              <a:rPr kumimoji="1"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br>
            <a:r>
              <a:rPr kumimoji="1"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þar sem </a:t>
            </a:r>
            <a:r>
              <a:rPr kumimoji="1"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 = verðbólga</a:t>
            </a:r>
            <a:endParaRPr kumimoji="1" lang="is-IS" sz="24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endParaRPr>
          </a:p>
        </p:txBody>
      </p:sp>
      <p:graphicFrame>
        <p:nvGraphicFramePr>
          <p:cNvPr id="14" name="Content Placeholder 13"/>
          <p:cNvGraphicFramePr>
            <a:graphicFrameLocks noGrp="1"/>
          </p:cNvGraphicFramePr>
          <p:nvPr>
            <p:ph sz="half" idx="2"/>
          </p:nvPr>
        </p:nvGraphicFramePr>
        <p:xfrm>
          <a:off x="4644008" y="1628799"/>
          <a:ext cx="35210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rot="21059220">
            <a:off x="6919075" y="2091446"/>
            <a:ext cx="1346309" cy="461665"/>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s-IS" sz="2400" dirty="0">
                <a:latin typeface="Cambria" panose="02040503050406030204" pitchFamily="18" charset="0"/>
                <a:ea typeface="Cambria" panose="02040503050406030204" pitchFamily="18" charset="0"/>
              </a:rPr>
              <a:t>r = -0,12</a:t>
            </a:r>
            <a:endParaRPr lang="en-US" sz="2400" dirty="0">
              <a:latin typeface="Cambria" panose="02040503050406030204" pitchFamily="18" charset="0"/>
              <a:ea typeface="Cambria" panose="02040503050406030204" pitchFamily="18" charset="0"/>
            </a:endParaRPr>
          </a:p>
        </p:txBody>
      </p:sp>
      <p:sp>
        <p:nvSpPr>
          <p:cNvPr id="16" name="TextBox 15"/>
          <p:cNvSpPr txBox="1"/>
          <p:nvPr/>
        </p:nvSpPr>
        <p:spPr>
          <a:xfrm rot="16200000">
            <a:off x="2780865" y="3804603"/>
            <a:ext cx="3222229" cy="338554"/>
          </a:xfrm>
          <a:prstGeom prst="rect">
            <a:avLst/>
          </a:prstGeom>
          <a:noFill/>
        </p:spPr>
        <p:txBody>
          <a:bodyPr wrap="none" rtlCol="0">
            <a:spAutoFit/>
          </a:bodyPr>
          <a:lstStyle/>
          <a:p>
            <a:r>
              <a:rPr lang="is-IS" sz="1600" dirty="0" err="1">
                <a:latin typeface="Cambria" panose="02040503050406030204" pitchFamily="18" charset="0"/>
                <a:ea typeface="Cambria" panose="02040503050406030204" pitchFamily="18" charset="0"/>
              </a:rPr>
              <a:t>Lógariþmi</a:t>
            </a:r>
            <a:r>
              <a:rPr lang="is-IS" sz="1600" dirty="0">
                <a:latin typeface="Cambria" panose="02040503050406030204" pitchFamily="18" charset="0"/>
                <a:ea typeface="Cambria" panose="02040503050406030204" pitchFamily="18" charset="0"/>
              </a:rPr>
              <a:t> VLF á mann 2017 (PPP)</a:t>
            </a:r>
            <a:endParaRPr lang="en-US" sz="1600" dirty="0">
              <a:latin typeface="Cambria" panose="02040503050406030204" pitchFamily="18" charset="0"/>
              <a:ea typeface="Cambria" panose="02040503050406030204" pitchFamily="18" charset="0"/>
            </a:endParaRPr>
          </a:p>
        </p:txBody>
      </p:sp>
      <p:sp>
        <p:nvSpPr>
          <p:cNvPr id="17" name="TextBox 16"/>
          <p:cNvSpPr txBox="1"/>
          <p:nvPr/>
        </p:nvSpPr>
        <p:spPr>
          <a:xfrm>
            <a:off x="4888919" y="6109247"/>
            <a:ext cx="3139465" cy="338554"/>
          </a:xfrm>
          <a:prstGeom prst="rect">
            <a:avLst/>
          </a:prstGeom>
          <a:noFill/>
        </p:spPr>
        <p:txBody>
          <a:bodyPr wrap="square" rtlCol="0">
            <a:spAutoFit/>
          </a:bodyPr>
          <a:lstStyle/>
          <a:p>
            <a:pPr algn="ctr"/>
            <a:r>
              <a:rPr lang="is-IS" sz="1600" dirty="0">
                <a:latin typeface="Cambria" panose="02040503050406030204" pitchFamily="18" charset="0"/>
                <a:ea typeface="Cambria" panose="02040503050406030204" pitchFamily="18" charset="0"/>
              </a:rPr>
              <a:t>Verðbólgubjögun 1960-2017 </a:t>
            </a:r>
            <a:endParaRPr lang="en-US" sz="1600" dirty="0">
              <a:latin typeface="Cambria" panose="02040503050406030204" pitchFamily="18" charset="0"/>
              <a:ea typeface="Cambria" panose="02040503050406030204" pitchFamily="18" charset="0"/>
            </a:endParaRPr>
          </a:p>
        </p:txBody>
      </p:sp>
      <p:sp>
        <p:nvSpPr>
          <p:cNvPr id="9" name="Rectangle 2"/>
          <p:cNvSpPr>
            <a:spLocks noChangeArrowheads="1"/>
          </p:cNvSpPr>
          <p:nvPr/>
        </p:nvSpPr>
        <p:spPr bwMode="auto">
          <a:xfrm>
            <a:off x="1008860" y="214313"/>
            <a:ext cx="8256016" cy="1143000"/>
          </a:xfrm>
          <a:prstGeom prst="rect">
            <a:avLst/>
          </a:prstGeom>
          <a:noFill/>
          <a:ln w="9525">
            <a:noFill/>
            <a:miter lim="800000"/>
            <a:headEnd/>
            <a:tailEnd/>
          </a:ln>
        </p:spPr>
        <p:txBody>
          <a:bodyPr anchor="b"/>
          <a:lstStyle/>
          <a:p>
            <a:pP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Verðbólga og tekjur á mann</a:t>
            </a:r>
          </a:p>
        </p:txBody>
      </p:sp>
      <p:sp>
        <p:nvSpPr>
          <p:cNvPr id="2" name="TextBox 1"/>
          <p:cNvSpPr txBox="1"/>
          <p:nvPr/>
        </p:nvSpPr>
        <p:spPr>
          <a:xfrm rot="21302395">
            <a:off x="5356821" y="1377823"/>
            <a:ext cx="3688506" cy="400110"/>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s-IS" dirty="0">
                <a:latin typeface="Cambria" panose="02040503050406030204" pitchFamily="18" charset="0"/>
                <a:ea typeface="Cambria" panose="02040503050406030204" pitchFamily="18" charset="0"/>
              </a:rPr>
              <a:t>Leggjum myndirnar tvær saman</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7707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00125" y="404664"/>
            <a:ext cx="63246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Hvað eru peningar?</a:t>
            </a:r>
          </a:p>
        </p:txBody>
      </p:sp>
      <p:sp>
        <p:nvSpPr>
          <p:cNvPr id="123907" name="Rectangle 3"/>
          <p:cNvSpPr>
            <a:spLocks noGrp="1" noChangeArrowheads="1"/>
          </p:cNvSpPr>
          <p:nvPr>
            <p:ph idx="1"/>
          </p:nvPr>
        </p:nvSpPr>
        <p:spPr>
          <a:xfrm>
            <a:off x="928688" y="1752600"/>
            <a:ext cx="7848600" cy="4953000"/>
          </a:xfrm>
        </p:spPr>
        <p:txBody>
          <a:bodyPr>
            <a:normAutofit/>
          </a:bodyPr>
          <a:lstStyle/>
          <a:p>
            <a:pPr marL="365760" indent="-283464" fontAlgn="auto">
              <a:spcAft>
                <a:spcPts val="0"/>
              </a:spcAft>
              <a:buSzTx/>
              <a:buFont typeface="Wingdings 2"/>
              <a:buChar char=""/>
              <a:defRPr/>
            </a:pPr>
            <a:r>
              <a:rPr lang="is-IS" dirty="0">
                <a:solidFill>
                  <a:srgbClr val="000066"/>
                </a:solidFill>
                <a:latin typeface="Cambria" panose="02040503050406030204" pitchFamily="18" charset="0"/>
                <a:ea typeface="Cambria" panose="02040503050406030204" pitchFamily="18" charset="0"/>
              </a:rPr>
              <a:t>Skuldir bankakerfisins við almenning</a:t>
            </a:r>
            <a:r>
              <a:rPr lang="is-IS" sz="2600" dirty="0">
                <a:solidFill>
                  <a:srgbClr val="000066"/>
                </a:solidFill>
                <a:latin typeface="Cambria" panose="02040503050406030204" pitchFamily="18" charset="0"/>
                <a:ea typeface="Cambria" panose="02040503050406030204" pitchFamily="18" charset="0"/>
              </a:rPr>
              <a:t> </a:t>
            </a:r>
          </a:p>
          <a:p>
            <a:pPr marL="640080" lvl="1" indent="-237744" fontAlgn="auto">
              <a:spcAft>
                <a:spcPts val="0"/>
              </a:spcAft>
              <a:buClr>
                <a:schemeClr val="accent5"/>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Þ.e. við einkageirann og opinber fyrirtæki </a:t>
            </a:r>
          </a:p>
          <a:p>
            <a:pPr marL="365760" indent="-283464" fontAlgn="auto">
              <a:spcAft>
                <a:spcPts val="0"/>
              </a:spcAft>
              <a:buSzTx/>
              <a:buFont typeface="Wingdings 2"/>
              <a:buChar char=""/>
              <a:defRPr/>
            </a:pPr>
            <a:r>
              <a:rPr lang="is-IS" dirty="0">
                <a:solidFill>
                  <a:srgbClr val="000066"/>
                </a:solidFill>
                <a:latin typeface="Cambria" panose="02040503050406030204" pitchFamily="18" charset="0"/>
                <a:ea typeface="Cambria" panose="02040503050406030204" pitchFamily="18" charset="0"/>
              </a:rPr>
              <a:t>M = C + T </a:t>
            </a:r>
          </a:p>
          <a:p>
            <a:pPr marL="640080" lvl="1" indent="-237744" fontAlgn="auto">
              <a:spcAft>
                <a:spcPts val="0"/>
              </a:spcAft>
              <a:buClr>
                <a:schemeClr val="accent5"/>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C = seðlar og mynt, T = tékkareikningar </a:t>
            </a:r>
          </a:p>
          <a:p>
            <a:pPr marL="365760" indent="-283464" fontAlgn="auto">
              <a:spcAft>
                <a:spcPts val="0"/>
              </a:spcAft>
              <a:buSzTx/>
              <a:buFont typeface="Wingdings 2"/>
              <a:buChar char=""/>
              <a:defRPr/>
            </a:pPr>
            <a:r>
              <a:rPr lang="is-IS" dirty="0">
                <a:solidFill>
                  <a:srgbClr val="000066"/>
                </a:solidFill>
                <a:latin typeface="Cambria" panose="02040503050406030204" pitchFamily="18" charset="0"/>
                <a:ea typeface="Cambria" panose="02040503050406030204" pitchFamily="18" charset="0"/>
              </a:rPr>
              <a:t>Því víðari sem skilgreining reikninga er ...</a:t>
            </a:r>
          </a:p>
          <a:p>
            <a:pPr marL="640080" lvl="1" indent="-237744" fontAlgn="auto">
              <a:spcAft>
                <a:spcPts val="0"/>
              </a:spcAft>
              <a:buClr>
                <a:schemeClr val="accent5"/>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Tékkareikningar, almennt sparifé, o.s.frv.</a:t>
            </a:r>
          </a:p>
          <a:p>
            <a:pPr marL="365760" indent="-283464" fontAlgn="auto">
              <a:spcAft>
                <a:spcPts val="0"/>
              </a:spcAft>
              <a:buSzTx/>
              <a:buFont typeface="Wingdings 2"/>
              <a:buChar char=""/>
              <a:defRPr/>
            </a:pPr>
            <a:r>
              <a:rPr lang="is-IS" dirty="0">
                <a:solidFill>
                  <a:srgbClr val="000066"/>
                </a:solidFill>
                <a:latin typeface="Cambria" panose="02040503050406030204" pitchFamily="18" charset="0"/>
                <a:ea typeface="Cambria" panose="02040503050406030204" pitchFamily="18" charset="0"/>
              </a:rPr>
              <a:t>... þeim mun breiðari er samsvarandi skilgreining peningamagns</a:t>
            </a:r>
          </a:p>
          <a:p>
            <a:pPr marL="640080" lvl="1" indent="-237744" fontAlgn="auto">
              <a:spcAft>
                <a:spcPts val="0"/>
              </a:spcAft>
              <a:buClr>
                <a:schemeClr val="accent5"/>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M</a:t>
            </a:r>
            <a:r>
              <a:rPr lang="is-IS" baseline="-25000" dirty="0">
                <a:solidFill>
                  <a:srgbClr val="000066"/>
                </a:solidFill>
                <a:latin typeface="Cambria" panose="02040503050406030204" pitchFamily="18" charset="0"/>
                <a:ea typeface="Cambria" panose="02040503050406030204" pitchFamily="18" charset="0"/>
              </a:rPr>
              <a:t>1</a:t>
            </a:r>
            <a:r>
              <a:rPr lang="is-IS" dirty="0">
                <a:solidFill>
                  <a:srgbClr val="000066"/>
                </a:solidFill>
                <a:latin typeface="Cambria" panose="02040503050406030204" pitchFamily="18" charset="0"/>
                <a:ea typeface="Cambria" panose="02040503050406030204" pitchFamily="18" charset="0"/>
              </a:rPr>
              <a:t>, M</a:t>
            </a:r>
            <a:r>
              <a:rPr lang="is-IS" baseline="-25000" dirty="0">
                <a:solidFill>
                  <a:srgbClr val="000066"/>
                </a:solidFill>
                <a:latin typeface="Cambria" panose="02040503050406030204" pitchFamily="18" charset="0"/>
                <a:ea typeface="Cambria" panose="02040503050406030204" pitchFamily="18" charset="0"/>
              </a:rPr>
              <a:t>2</a:t>
            </a:r>
            <a:r>
              <a:rPr lang="is-IS" dirty="0">
                <a:solidFill>
                  <a:srgbClr val="000066"/>
                </a:solidFill>
                <a:latin typeface="Cambria" panose="02040503050406030204" pitchFamily="18" charset="0"/>
                <a:ea typeface="Cambria" panose="02040503050406030204" pitchFamily="18" charset="0"/>
              </a:rPr>
              <a:t>, o.s.frv.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wipe(left)">
                                      <p:cBhvr>
                                        <p:cTn id="7" dur="500"/>
                                        <p:tgtEl>
                                          <p:spTgt spid="123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wipe(left)">
                                      <p:cBhvr>
                                        <p:cTn id="12" dur="500"/>
                                        <p:tgtEl>
                                          <p:spTgt spid="123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wipe(left)">
                                      <p:cBhvr>
                                        <p:cTn id="17" dur="500"/>
                                        <p:tgtEl>
                                          <p:spTgt spid="123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animEffect transition="in" filter="wipe(left)">
                                      <p:cBhvr>
                                        <p:cTn id="22" dur="500"/>
                                        <p:tgtEl>
                                          <p:spTgt spid="1239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907">
                                            <p:txEl>
                                              <p:pRg st="4" end="4"/>
                                            </p:txEl>
                                          </p:spTgt>
                                        </p:tgtEl>
                                        <p:attrNameLst>
                                          <p:attrName>style.visibility</p:attrName>
                                        </p:attrNameLst>
                                      </p:cBhvr>
                                      <p:to>
                                        <p:strVal val="visible"/>
                                      </p:to>
                                    </p:set>
                                    <p:animEffect transition="in" filter="wipe(left)">
                                      <p:cBhvr>
                                        <p:cTn id="27" dur="500"/>
                                        <p:tgtEl>
                                          <p:spTgt spid="1239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907">
                                            <p:txEl>
                                              <p:pRg st="5" end="5"/>
                                            </p:txEl>
                                          </p:spTgt>
                                        </p:tgtEl>
                                        <p:attrNameLst>
                                          <p:attrName>style.visibility</p:attrName>
                                        </p:attrNameLst>
                                      </p:cBhvr>
                                      <p:to>
                                        <p:strVal val="visible"/>
                                      </p:to>
                                    </p:set>
                                    <p:animEffect transition="in" filter="wipe(left)">
                                      <p:cBhvr>
                                        <p:cTn id="32" dur="500"/>
                                        <p:tgtEl>
                                          <p:spTgt spid="1239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3907">
                                            <p:txEl>
                                              <p:pRg st="6" end="6"/>
                                            </p:txEl>
                                          </p:spTgt>
                                        </p:tgtEl>
                                        <p:attrNameLst>
                                          <p:attrName>style.visibility</p:attrName>
                                        </p:attrNameLst>
                                      </p:cBhvr>
                                      <p:to>
                                        <p:strVal val="visible"/>
                                      </p:to>
                                    </p:set>
                                    <p:animEffect transition="in" filter="wipe(left)">
                                      <p:cBhvr>
                                        <p:cTn id="37" dur="500"/>
                                        <p:tgtEl>
                                          <p:spTgt spid="1239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907">
                                            <p:txEl>
                                              <p:pRg st="7" end="7"/>
                                            </p:txEl>
                                          </p:spTgt>
                                        </p:tgtEl>
                                        <p:attrNameLst>
                                          <p:attrName>style.visibility</p:attrName>
                                        </p:attrNameLst>
                                      </p:cBhvr>
                                      <p:to>
                                        <p:strVal val="visible"/>
                                      </p:to>
                                    </p:set>
                                    <p:animEffect transition="in" filter="wipe(left)">
                                      <p:cBhvr>
                                        <p:cTn id="42" dur="500"/>
                                        <p:tgtEl>
                                          <p:spTgt spid="1239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014413" y="404664"/>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Yfirlit yfir bankakerfið</a:t>
            </a:r>
          </a:p>
        </p:txBody>
      </p:sp>
      <p:graphicFrame>
        <p:nvGraphicFramePr>
          <p:cNvPr id="197632" name="Object 0"/>
          <p:cNvGraphicFramePr>
            <a:graphicFrameLocks noGrp="1" noChangeAspect="1"/>
          </p:cNvGraphicFramePr>
          <p:nvPr>
            <p:ph type="dgm" idx="1"/>
          </p:nvPr>
        </p:nvGraphicFramePr>
        <p:xfrm>
          <a:off x="1066800" y="2286000"/>
          <a:ext cx="7010400" cy="3048000"/>
        </p:xfrm>
        <a:graphic>
          <a:graphicData uri="http://schemas.openxmlformats.org/presentationml/2006/ole">
            <mc:AlternateContent xmlns:mc="http://schemas.openxmlformats.org/markup-compatibility/2006">
              <mc:Choice xmlns:v="urn:schemas-microsoft-com:vml" Requires="v">
                <p:oleObj spid="_x0000_s1026" name="Organization Chart" r:id="rId4" imgW="5155920" imgH="1441440" progId="OrgPlusWOPX.4">
                  <p:embed followColorScheme="full"/>
                </p:oleObj>
              </mc:Choice>
              <mc:Fallback>
                <p:oleObj name="Organization Chart" r:id="rId4" imgW="5155920" imgH="1441440" progId="OrgPlusWOPX.4">
                  <p:embed followColorScheme="full"/>
                  <p:pic>
                    <p:nvPicPr>
                      <p:cNvPr id="197632"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86000"/>
                        <a:ext cx="70104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7632"/>
                                        </p:tgtEl>
                                        <p:attrNameLst>
                                          <p:attrName>style.visibility</p:attrName>
                                        </p:attrNameLst>
                                      </p:cBhvr>
                                      <p:to>
                                        <p:strVal val="visible"/>
                                      </p:to>
                                    </p:set>
                                    <p:animEffect transition="in" filter="wipe(left)">
                                      <p:cBhvr>
                                        <p:cTn id="7" dur="500"/>
                                        <p:tgtEl>
                                          <p:spTgt spid="197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000125" y="357188"/>
            <a:ext cx="7286625"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Reikningar seðlabanka</a:t>
            </a:r>
            <a:endParaRPr lang="is-IS" sz="5400" b="1" dirty="0">
              <a:solidFill>
                <a:srgbClr val="FFFF00"/>
              </a:solidFill>
              <a:effectLst>
                <a:outerShdw blurRad="38100" dist="38100" dir="2700000" algn="tl">
                  <a:srgbClr val="000000">
                    <a:alpha val="43137"/>
                  </a:srgbClr>
                </a:outerShdw>
              </a:effectLst>
              <a:latin typeface="Bernard MT Condensed" panose="02050806060905020404" pitchFamily="18" charset="0"/>
            </a:endParaRPr>
          </a:p>
        </p:txBody>
      </p:sp>
      <p:graphicFrame>
        <p:nvGraphicFramePr>
          <p:cNvPr id="125955" name="Group 3"/>
          <p:cNvGraphicFramePr>
            <a:graphicFrameLocks noGrp="1"/>
          </p:cNvGraphicFramePr>
          <p:nvPr>
            <p:ph type="tbl" idx="1"/>
            <p:extLst>
              <p:ext uri="{D42A27DB-BD31-4B8C-83A1-F6EECF244321}">
                <p14:modId xmlns:p14="http://schemas.microsoft.com/office/powerpoint/2010/main" val="3461331508"/>
              </p:ext>
            </p:extLst>
          </p:nvPr>
        </p:nvGraphicFramePr>
        <p:xfrm>
          <a:off x="3581400" y="1981200"/>
          <a:ext cx="4572000" cy="41148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Eignir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Skuldir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D</a:t>
                      </a:r>
                      <a:r>
                        <a:rPr kumimoji="0" lang="is-IS" sz="4000" b="0" i="0" u="none" strike="noStrike" cap="none" normalizeH="0" baseline="30000">
                          <a:ln>
                            <a:noFill/>
                          </a:ln>
                          <a:solidFill>
                            <a:schemeClr val="tx1"/>
                          </a:solidFill>
                          <a:effectLst/>
                          <a:latin typeface="Cambria" panose="02040503050406030204" pitchFamily="18" charset="0"/>
                          <a:ea typeface="Cambria" panose="02040503050406030204" pitchFamily="18" charset="0"/>
                        </a:rPr>
                        <a:t>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D</a:t>
                      </a:r>
                      <a:r>
                        <a:rPr kumimoji="0" lang="is-IS" sz="4000" b="0" i="0" u="none" strike="noStrike" cap="none" normalizeH="0" baseline="30000">
                          <a:ln>
                            <a:noFill/>
                          </a:ln>
                          <a:solidFill>
                            <a:schemeClr val="tx1"/>
                          </a:solidFill>
                          <a:effectLst/>
                          <a:latin typeface="Cambria" panose="02040503050406030204" pitchFamily="18" charset="0"/>
                          <a:ea typeface="Cambria" panose="02040503050406030204" pitchFamily="18"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R</a:t>
                      </a:r>
                      <a:r>
                        <a:rPr kumimoji="0" lang="is-IS" sz="4000" b="0" i="0" u="none" strike="noStrike" cap="none" normalizeH="0" baseline="30000">
                          <a:ln>
                            <a:noFill/>
                          </a:ln>
                          <a:solidFill>
                            <a:schemeClr val="tx1"/>
                          </a:solidFill>
                          <a:effectLst/>
                          <a:latin typeface="Cambria" panose="02040503050406030204" pitchFamily="18" charset="0"/>
                          <a:ea typeface="Cambria" panose="02040503050406030204" pitchFamily="18"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endParaRPr kumimoji="0" lang="is-IS" sz="4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bl>
          </a:graphicData>
        </a:graphic>
      </p:graphicFrame>
      <p:sp>
        <p:nvSpPr>
          <p:cNvPr id="125972" name="Text Box 20"/>
          <p:cNvSpPr txBox="1">
            <a:spLocks noChangeArrowheads="1"/>
          </p:cNvSpPr>
          <p:nvPr/>
        </p:nvSpPr>
        <p:spPr bwMode="auto">
          <a:xfrm>
            <a:off x="1036638" y="1357313"/>
            <a:ext cx="2362200" cy="4664075"/>
          </a:xfrm>
          <a:prstGeom prst="rect">
            <a:avLst/>
          </a:prstGeom>
          <a:noFill/>
          <a:ln w="9525">
            <a:noFill/>
            <a:miter lim="800000"/>
            <a:headEnd/>
            <a:tailEnd/>
          </a:ln>
        </p:spPr>
        <p:txBody>
          <a:bodyPr>
            <a:spAutoFit/>
          </a:bodyPr>
          <a:lstStyle/>
          <a:p>
            <a:r>
              <a:rPr lang="is-IS" dirty="0">
                <a:solidFill>
                  <a:srgbClr val="002060"/>
                </a:solidFill>
                <a:latin typeface="Cambria" panose="02040503050406030204" pitchFamily="18" charset="0"/>
                <a:ea typeface="Cambria" panose="02040503050406030204" pitchFamily="18" charset="0"/>
              </a:rPr>
              <a:t>D</a:t>
            </a:r>
            <a:r>
              <a:rPr lang="is-IS" baseline="30000" dirty="0">
                <a:solidFill>
                  <a:srgbClr val="002060"/>
                </a:solidFill>
                <a:latin typeface="Cambria" panose="02040503050406030204" pitchFamily="18" charset="0"/>
                <a:ea typeface="Cambria" panose="02040503050406030204" pitchFamily="18" charset="0"/>
              </a:rPr>
              <a:t>G</a:t>
            </a:r>
            <a:r>
              <a:rPr lang="is-IS" dirty="0">
                <a:solidFill>
                  <a:srgbClr val="002060"/>
                </a:solidFill>
                <a:latin typeface="Cambria" panose="02040503050406030204" pitchFamily="18" charset="0"/>
                <a:ea typeface="Cambria" panose="02040503050406030204" pitchFamily="18" charset="0"/>
              </a:rPr>
              <a:t> = innlend útlán til ríkisins</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D</a:t>
            </a:r>
            <a:r>
              <a:rPr lang="is-IS" baseline="30000" dirty="0">
                <a:solidFill>
                  <a:srgbClr val="002060"/>
                </a:solidFill>
                <a:latin typeface="Cambria" panose="02040503050406030204" pitchFamily="18" charset="0"/>
                <a:ea typeface="Cambria" panose="02040503050406030204" pitchFamily="18" charset="0"/>
              </a:rPr>
              <a:t>B</a:t>
            </a:r>
            <a:r>
              <a:rPr lang="is-IS" dirty="0">
                <a:solidFill>
                  <a:srgbClr val="002060"/>
                </a:solidFill>
                <a:latin typeface="Cambria" panose="02040503050406030204" pitchFamily="18" charset="0"/>
                <a:ea typeface="Cambria" panose="02040503050406030204" pitchFamily="18" charset="0"/>
              </a:rPr>
              <a:t> = innlend útlán til viðskiptabanka</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R</a:t>
            </a:r>
            <a:r>
              <a:rPr lang="is-IS" baseline="30000" dirty="0">
                <a:solidFill>
                  <a:srgbClr val="002060"/>
                </a:solidFill>
                <a:latin typeface="Cambria" panose="02040503050406030204" pitchFamily="18" charset="0"/>
                <a:ea typeface="Cambria" panose="02040503050406030204" pitchFamily="18" charset="0"/>
              </a:rPr>
              <a:t>C</a:t>
            </a:r>
            <a:r>
              <a:rPr lang="is-IS" dirty="0">
                <a:solidFill>
                  <a:srgbClr val="002060"/>
                </a:solidFill>
                <a:latin typeface="Cambria" panose="02040503050406030204" pitchFamily="18" charset="0"/>
                <a:ea typeface="Cambria" panose="02040503050406030204" pitchFamily="18" charset="0"/>
              </a:rPr>
              <a:t> = erlendur gjaldeyrisforði í seðlabanka</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C = seðlar og mynt</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B = innstæður viðskiptabanka í seðlabanka</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wipe(up)">
                                      <p:cBhvr>
                                        <p:cTn id="7" dur="500"/>
                                        <p:tgtEl>
                                          <p:spTgt spid="1259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72">
                                            <p:txEl>
                                              <p:pRg st="0" end="0"/>
                                            </p:txEl>
                                          </p:spTgt>
                                        </p:tgtEl>
                                        <p:attrNameLst>
                                          <p:attrName>style.visibility</p:attrName>
                                        </p:attrNameLst>
                                      </p:cBhvr>
                                      <p:to>
                                        <p:strVal val="visible"/>
                                      </p:to>
                                    </p:set>
                                    <p:animEffect transition="in" filter="wipe(left)">
                                      <p:cBhvr>
                                        <p:cTn id="12" dur="500"/>
                                        <p:tgtEl>
                                          <p:spTgt spid="1259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72">
                                            <p:txEl>
                                              <p:pRg st="2" end="2"/>
                                            </p:txEl>
                                          </p:spTgt>
                                        </p:tgtEl>
                                        <p:attrNameLst>
                                          <p:attrName>style.visibility</p:attrName>
                                        </p:attrNameLst>
                                      </p:cBhvr>
                                      <p:to>
                                        <p:strVal val="visible"/>
                                      </p:to>
                                    </p:set>
                                    <p:animEffect transition="in" filter="wipe(left)">
                                      <p:cBhvr>
                                        <p:cTn id="17" dur="500"/>
                                        <p:tgtEl>
                                          <p:spTgt spid="1259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972">
                                            <p:txEl>
                                              <p:pRg st="4" end="4"/>
                                            </p:txEl>
                                          </p:spTgt>
                                        </p:tgtEl>
                                        <p:attrNameLst>
                                          <p:attrName>style.visibility</p:attrName>
                                        </p:attrNameLst>
                                      </p:cBhvr>
                                      <p:to>
                                        <p:strVal val="visible"/>
                                      </p:to>
                                    </p:set>
                                    <p:animEffect transition="in" filter="wipe(left)">
                                      <p:cBhvr>
                                        <p:cTn id="22" dur="500"/>
                                        <p:tgtEl>
                                          <p:spTgt spid="12597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5972">
                                            <p:txEl>
                                              <p:pRg st="6" end="6"/>
                                            </p:txEl>
                                          </p:spTgt>
                                        </p:tgtEl>
                                        <p:attrNameLst>
                                          <p:attrName>style.visibility</p:attrName>
                                        </p:attrNameLst>
                                      </p:cBhvr>
                                      <p:to>
                                        <p:strVal val="visible"/>
                                      </p:to>
                                    </p:set>
                                    <p:animEffect transition="in" filter="wipe(left)">
                                      <p:cBhvr>
                                        <p:cTn id="27" dur="500"/>
                                        <p:tgtEl>
                                          <p:spTgt spid="12597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5972">
                                            <p:txEl>
                                              <p:pRg st="8" end="8"/>
                                            </p:txEl>
                                          </p:spTgt>
                                        </p:tgtEl>
                                        <p:attrNameLst>
                                          <p:attrName>style.visibility</p:attrName>
                                        </p:attrNameLst>
                                      </p:cBhvr>
                                      <p:to>
                                        <p:strVal val="visible"/>
                                      </p:to>
                                    </p:set>
                                    <p:animEffect transition="in" filter="wipe(left)">
                                      <p:cBhvr>
                                        <p:cTn id="32" dur="500"/>
                                        <p:tgtEl>
                                          <p:spTgt spid="1259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004888" y="357188"/>
            <a:ext cx="8103616" cy="1143000"/>
          </a:xfrm>
        </p:spPr>
        <p:txBody>
          <a:bodyPr>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Reikningar viðskiptabanka</a:t>
            </a:r>
            <a:endParaRPr lang="is-IS" sz="5400" b="1" dirty="0">
              <a:solidFill>
                <a:srgbClr val="FFFF00"/>
              </a:solidFill>
              <a:effectLst>
                <a:outerShdw blurRad="38100" dist="38100" dir="2700000" algn="tl">
                  <a:srgbClr val="000000">
                    <a:alpha val="43137"/>
                  </a:srgbClr>
                </a:outerShdw>
              </a:effectLst>
              <a:latin typeface="Bernard MT Condensed" panose="02050806060905020404" pitchFamily="18" charset="0"/>
            </a:endParaRPr>
          </a:p>
        </p:txBody>
      </p:sp>
      <p:graphicFrame>
        <p:nvGraphicFramePr>
          <p:cNvPr id="126998" name="Group 22"/>
          <p:cNvGraphicFramePr>
            <a:graphicFrameLocks noGrp="1"/>
          </p:cNvGraphicFramePr>
          <p:nvPr>
            <p:ph type="tbl" idx="1"/>
            <p:extLst>
              <p:ext uri="{D42A27DB-BD31-4B8C-83A1-F6EECF244321}">
                <p14:modId xmlns:p14="http://schemas.microsoft.com/office/powerpoint/2010/main" val="850506963"/>
              </p:ext>
            </p:extLst>
          </p:nvPr>
        </p:nvGraphicFramePr>
        <p:xfrm>
          <a:off x="3581400" y="1981200"/>
          <a:ext cx="4572000" cy="41148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Eignir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Skuldir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D</a:t>
                      </a:r>
                      <a:r>
                        <a:rPr kumimoji="0" lang="is-IS" sz="4000" b="0" i="0" u="none" strike="noStrike" cap="none" normalizeH="0" baseline="30000">
                          <a:ln>
                            <a:noFill/>
                          </a:ln>
                          <a:solidFill>
                            <a:schemeClr val="tx1"/>
                          </a:solidFill>
                          <a:effectLst/>
                          <a:latin typeface="Cambria" panose="02040503050406030204" pitchFamily="18" charset="0"/>
                          <a:ea typeface="Cambria" panose="02040503050406030204" pitchFamily="18" charset="0"/>
                        </a:rPr>
                        <a:t>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D</a:t>
                      </a:r>
                      <a:r>
                        <a:rPr kumimoji="0" lang="is-IS" sz="4000" b="0" i="0" u="none" strike="noStrike" cap="none" normalizeH="0" baseline="30000">
                          <a:ln>
                            <a:noFill/>
                          </a:ln>
                          <a:solidFill>
                            <a:schemeClr val="tx1"/>
                          </a:solidFill>
                          <a:effectLst/>
                          <a:latin typeface="Cambria" panose="02040503050406030204" pitchFamily="18" charset="0"/>
                          <a:ea typeface="Cambria" panose="02040503050406030204" pitchFamily="1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R</a:t>
                      </a:r>
                      <a:r>
                        <a:rPr kumimoji="0" lang="is-IS" sz="4000" b="0" i="0" u="none" strike="noStrike" cap="none" normalizeH="0" baseline="30000">
                          <a:ln>
                            <a:noFill/>
                          </a:ln>
                          <a:solidFill>
                            <a:schemeClr val="tx1"/>
                          </a:solidFill>
                          <a:effectLst/>
                          <a:latin typeface="Cambria" panose="02040503050406030204" pitchFamily="18" charset="0"/>
                          <a:ea typeface="Cambria" panose="02040503050406030204" pitchFamily="18"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Cambria" panose="02040503050406030204" pitchFamily="18" charset="0"/>
                          <a:ea typeface="Cambria" panose="02040503050406030204" pitchFamily="18" charset="0"/>
                        </a:rPr>
                        <a:t>B</a:t>
                      </a:r>
                      <a:endParaRPr kumimoji="0" lang="is-IS" sz="4000" b="0" i="0" u="none" strike="noStrike" cap="none" normalizeH="0" baseline="30000">
                        <a:ln>
                          <a:noFill/>
                        </a:ln>
                        <a:solidFill>
                          <a:schemeClr val="tx1"/>
                        </a:solidFill>
                        <a:effectLst/>
                        <a:latin typeface="Cambria" panose="02040503050406030204" pitchFamily="18" charset="0"/>
                        <a:ea typeface="Cambria" panose="020405030504060302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endParaRPr kumimoji="0" lang="is-IS" sz="4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bl>
          </a:graphicData>
        </a:graphic>
      </p:graphicFrame>
      <p:sp>
        <p:nvSpPr>
          <p:cNvPr id="126996" name="Text Box 20"/>
          <p:cNvSpPr txBox="1">
            <a:spLocks noChangeArrowheads="1"/>
          </p:cNvSpPr>
          <p:nvPr/>
        </p:nvSpPr>
        <p:spPr bwMode="auto">
          <a:xfrm>
            <a:off x="1030288" y="1347788"/>
            <a:ext cx="2438400" cy="5273675"/>
          </a:xfrm>
          <a:prstGeom prst="rect">
            <a:avLst/>
          </a:prstGeom>
          <a:noFill/>
          <a:ln w="9525">
            <a:noFill/>
            <a:miter lim="800000"/>
            <a:headEnd/>
            <a:tailEnd/>
          </a:ln>
        </p:spPr>
        <p:txBody>
          <a:bodyPr>
            <a:spAutoFit/>
          </a:bodyPr>
          <a:lstStyle/>
          <a:p>
            <a:r>
              <a:rPr lang="is-IS" dirty="0">
                <a:solidFill>
                  <a:srgbClr val="002060"/>
                </a:solidFill>
                <a:latin typeface="Cambria" panose="02040503050406030204" pitchFamily="18" charset="0"/>
                <a:ea typeface="Cambria" panose="02040503050406030204" pitchFamily="18" charset="0"/>
              </a:rPr>
              <a:t>D</a:t>
            </a:r>
            <a:r>
              <a:rPr lang="is-IS" baseline="30000" dirty="0">
                <a:solidFill>
                  <a:srgbClr val="002060"/>
                </a:solidFill>
                <a:latin typeface="Cambria" panose="02040503050406030204" pitchFamily="18" charset="0"/>
                <a:ea typeface="Cambria" panose="02040503050406030204" pitchFamily="18" charset="0"/>
              </a:rPr>
              <a:t>P</a:t>
            </a:r>
            <a:r>
              <a:rPr lang="is-IS" dirty="0">
                <a:solidFill>
                  <a:srgbClr val="002060"/>
                </a:solidFill>
                <a:latin typeface="Cambria" panose="02040503050406030204" pitchFamily="18" charset="0"/>
                <a:ea typeface="Cambria" panose="02040503050406030204" pitchFamily="18" charset="0"/>
              </a:rPr>
              <a:t> = innlend útlán til einkageirans</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R</a:t>
            </a:r>
            <a:r>
              <a:rPr lang="is-IS" baseline="30000" dirty="0">
                <a:solidFill>
                  <a:srgbClr val="002060"/>
                </a:solidFill>
                <a:latin typeface="Cambria" panose="02040503050406030204" pitchFamily="18" charset="0"/>
                <a:ea typeface="Cambria" panose="02040503050406030204" pitchFamily="18" charset="0"/>
              </a:rPr>
              <a:t>B</a:t>
            </a:r>
            <a:r>
              <a:rPr lang="is-IS" dirty="0">
                <a:solidFill>
                  <a:srgbClr val="002060"/>
                </a:solidFill>
                <a:latin typeface="Cambria" panose="02040503050406030204" pitchFamily="18" charset="0"/>
                <a:ea typeface="Cambria" panose="02040503050406030204" pitchFamily="18" charset="0"/>
              </a:rPr>
              <a:t> = erlendur gjaldeyrisforði í viðskiptabönkum</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B = innstæður viðskiptabanka í seðlabanka</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D</a:t>
            </a:r>
            <a:r>
              <a:rPr lang="is-IS" baseline="30000" dirty="0">
                <a:solidFill>
                  <a:srgbClr val="002060"/>
                </a:solidFill>
                <a:latin typeface="Cambria" panose="02040503050406030204" pitchFamily="18" charset="0"/>
                <a:ea typeface="Cambria" panose="02040503050406030204" pitchFamily="18" charset="0"/>
              </a:rPr>
              <a:t>B</a:t>
            </a:r>
            <a:r>
              <a:rPr lang="is-IS" dirty="0">
                <a:solidFill>
                  <a:srgbClr val="002060"/>
                </a:solidFill>
                <a:latin typeface="Cambria" panose="02040503050406030204" pitchFamily="18" charset="0"/>
                <a:ea typeface="Cambria" panose="02040503050406030204" pitchFamily="18" charset="0"/>
              </a:rPr>
              <a:t> = innlend útlán frá seðlabanka til viðskiptabanka</a:t>
            </a:r>
          </a:p>
          <a:p>
            <a:endParaRPr lang="is-IS" dirty="0">
              <a:solidFill>
                <a:srgbClr val="002060"/>
              </a:solidFill>
              <a:latin typeface="Cambria" panose="02040503050406030204" pitchFamily="18" charset="0"/>
              <a:ea typeface="Cambria" panose="02040503050406030204" pitchFamily="18" charset="0"/>
            </a:endParaRPr>
          </a:p>
          <a:p>
            <a:r>
              <a:rPr lang="is-IS" dirty="0">
                <a:solidFill>
                  <a:srgbClr val="002060"/>
                </a:solidFill>
                <a:latin typeface="Cambria" panose="02040503050406030204" pitchFamily="18" charset="0"/>
                <a:ea typeface="Cambria" panose="02040503050406030204" pitchFamily="18" charset="0"/>
              </a:rPr>
              <a:t>T = tékkareikningar og almennt sparifé</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6998"/>
                                        </p:tgtEl>
                                        <p:attrNameLst>
                                          <p:attrName>style.visibility</p:attrName>
                                        </p:attrNameLst>
                                      </p:cBhvr>
                                      <p:to>
                                        <p:strVal val="visible"/>
                                      </p:to>
                                    </p:set>
                                    <p:animEffect transition="in" filter="wipe(up)">
                                      <p:cBhvr>
                                        <p:cTn id="7" dur="500"/>
                                        <p:tgtEl>
                                          <p:spTgt spid="1269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96">
                                            <p:txEl>
                                              <p:pRg st="0" end="0"/>
                                            </p:txEl>
                                          </p:spTgt>
                                        </p:tgtEl>
                                        <p:attrNameLst>
                                          <p:attrName>style.visibility</p:attrName>
                                        </p:attrNameLst>
                                      </p:cBhvr>
                                      <p:to>
                                        <p:strVal val="visible"/>
                                      </p:to>
                                    </p:set>
                                    <p:animEffect transition="in" filter="wipe(left)">
                                      <p:cBhvr>
                                        <p:cTn id="12" dur="500"/>
                                        <p:tgtEl>
                                          <p:spTgt spid="1269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996">
                                            <p:txEl>
                                              <p:pRg st="2" end="2"/>
                                            </p:txEl>
                                          </p:spTgt>
                                        </p:tgtEl>
                                        <p:attrNameLst>
                                          <p:attrName>style.visibility</p:attrName>
                                        </p:attrNameLst>
                                      </p:cBhvr>
                                      <p:to>
                                        <p:strVal val="visible"/>
                                      </p:to>
                                    </p:set>
                                    <p:animEffect transition="in" filter="wipe(left)">
                                      <p:cBhvr>
                                        <p:cTn id="17" dur="500"/>
                                        <p:tgtEl>
                                          <p:spTgt spid="1269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996">
                                            <p:txEl>
                                              <p:pRg st="4" end="4"/>
                                            </p:txEl>
                                          </p:spTgt>
                                        </p:tgtEl>
                                        <p:attrNameLst>
                                          <p:attrName>style.visibility</p:attrName>
                                        </p:attrNameLst>
                                      </p:cBhvr>
                                      <p:to>
                                        <p:strVal val="visible"/>
                                      </p:to>
                                    </p:set>
                                    <p:animEffect transition="in" filter="wipe(left)">
                                      <p:cBhvr>
                                        <p:cTn id="22" dur="500"/>
                                        <p:tgtEl>
                                          <p:spTgt spid="12699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996">
                                            <p:txEl>
                                              <p:pRg st="6" end="6"/>
                                            </p:txEl>
                                          </p:spTgt>
                                        </p:tgtEl>
                                        <p:attrNameLst>
                                          <p:attrName>style.visibility</p:attrName>
                                        </p:attrNameLst>
                                      </p:cBhvr>
                                      <p:to>
                                        <p:strVal val="visible"/>
                                      </p:to>
                                    </p:set>
                                    <p:animEffect transition="in" filter="wipe(left)">
                                      <p:cBhvr>
                                        <p:cTn id="27" dur="500"/>
                                        <p:tgtEl>
                                          <p:spTgt spid="12699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996">
                                            <p:txEl>
                                              <p:pRg st="8" end="8"/>
                                            </p:txEl>
                                          </p:spTgt>
                                        </p:tgtEl>
                                        <p:attrNameLst>
                                          <p:attrName>style.visibility</p:attrName>
                                        </p:attrNameLst>
                                      </p:cBhvr>
                                      <p:to>
                                        <p:strVal val="visible"/>
                                      </p:to>
                                    </p:set>
                                    <p:animEffect transition="in" filter="wipe(left)">
                                      <p:cBhvr>
                                        <p:cTn id="32" dur="500"/>
                                        <p:tgtEl>
                                          <p:spTgt spid="1269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14413" y="457200"/>
            <a:ext cx="7772400" cy="1143000"/>
          </a:xfrm>
        </p:spPr>
        <p:txBody>
          <a:bodyPr>
            <a:normAutofit/>
          </a:bodyPr>
          <a:lstStyle/>
          <a:p>
            <a:pPr fontAlgn="auto">
              <a:spcAft>
                <a:spcPts val="0"/>
              </a:spcAft>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rPr>
              <a:t>Þrjú hlutverk peninga</a:t>
            </a:r>
          </a:p>
        </p:txBody>
      </p:sp>
      <p:sp>
        <p:nvSpPr>
          <p:cNvPr id="8195" name="Rectangle 3"/>
          <p:cNvSpPr>
            <a:spLocks noGrp="1" noChangeArrowheads="1"/>
          </p:cNvSpPr>
          <p:nvPr>
            <p:ph idx="1"/>
          </p:nvPr>
        </p:nvSpPr>
        <p:spPr>
          <a:xfrm>
            <a:off x="990600" y="1905000"/>
            <a:ext cx="7653338" cy="4495800"/>
          </a:xfrm>
        </p:spPr>
        <p:txBody>
          <a:bodyPr/>
          <a:lstStyle/>
          <a:p>
            <a:pPr marL="609600" indent="-609600">
              <a:lnSpc>
                <a:spcPct val="90000"/>
              </a:lnSpc>
            </a:pPr>
            <a:r>
              <a:rPr lang="is-IS" sz="4400" dirty="0">
                <a:solidFill>
                  <a:srgbClr val="000066"/>
                </a:solidFill>
                <a:latin typeface="Cambria" panose="02040503050406030204" pitchFamily="18" charset="0"/>
                <a:ea typeface="Cambria" panose="02040503050406030204" pitchFamily="18" charset="0"/>
              </a:rPr>
              <a:t>Peningar gegna þrem lykilhlutverkum í hagkerfinu</a:t>
            </a:r>
          </a:p>
          <a:p>
            <a:pPr marL="990600" lvl="1" indent="-533400">
              <a:lnSpc>
                <a:spcPct val="90000"/>
              </a:lnSpc>
              <a:buClr>
                <a:schemeClr val="bg2"/>
              </a:buClr>
              <a:buFont typeface="Monotype Sorts"/>
              <a:buAutoNum type="arabicParenR"/>
            </a:pPr>
            <a:r>
              <a:rPr lang="is-IS" sz="3600" dirty="0">
                <a:solidFill>
                  <a:srgbClr val="000066"/>
                </a:solidFill>
                <a:latin typeface="Cambria" panose="02040503050406030204" pitchFamily="18" charset="0"/>
                <a:ea typeface="Cambria" panose="02040503050406030204" pitchFamily="18" charset="0"/>
              </a:rPr>
              <a:t> </a:t>
            </a:r>
            <a:r>
              <a:rPr lang="is-IS" sz="4000" dirty="0">
                <a:solidFill>
                  <a:srgbClr val="000066"/>
                </a:solidFill>
                <a:latin typeface="Cambria" panose="02040503050406030204" pitchFamily="18" charset="0"/>
                <a:ea typeface="Cambria" panose="02040503050406030204" pitchFamily="18" charset="0"/>
              </a:rPr>
              <a:t>Gjaldmiðill</a:t>
            </a:r>
          </a:p>
          <a:p>
            <a:pPr marL="990600" lvl="1" indent="-533400">
              <a:lnSpc>
                <a:spcPct val="90000"/>
              </a:lnSpc>
              <a:buClr>
                <a:schemeClr val="bg2"/>
              </a:buClr>
              <a:buFont typeface="Monotype Sorts"/>
              <a:buAutoNum type="arabicParenR"/>
            </a:pPr>
            <a:r>
              <a:rPr lang="is-IS" sz="4000" dirty="0">
                <a:solidFill>
                  <a:srgbClr val="000066"/>
                </a:solidFill>
                <a:latin typeface="Cambria" panose="02040503050406030204" pitchFamily="18" charset="0"/>
                <a:ea typeface="Cambria" panose="02040503050406030204" pitchFamily="18" charset="0"/>
              </a:rPr>
              <a:t> Reiknieining</a:t>
            </a:r>
          </a:p>
          <a:p>
            <a:pPr marL="990600" lvl="1" indent="-533400">
              <a:lnSpc>
                <a:spcPct val="90000"/>
              </a:lnSpc>
              <a:buClr>
                <a:schemeClr val="bg2"/>
              </a:buClr>
              <a:buFont typeface="Monotype Sorts"/>
              <a:buAutoNum type="arabicParenR"/>
            </a:pPr>
            <a:r>
              <a:rPr lang="is-IS" sz="4000" dirty="0">
                <a:solidFill>
                  <a:srgbClr val="000066"/>
                </a:solidFill>
                <a:latin typeface="Cambria" panose="02040503050406030204" pitchFamily="18" charset="0"/>
                <a:ea typeface="Cambria" panose="02040503050406030204" pitchFamily="18" charset="0"/>
              </a:rPr>
              <a:t> Geymslugagn</a:t>
            </a:r>
          </a:p>
          <a:p>
            <a:pPr marL="1371600" lvl="2" indent="-457200">
              <a:lnSpc>
                <a:spcPct val="90000"/>
              </a:lnSpc>
              <a:buClr>
                <a:schemeClr val="bg2"/>
              </a:buClr>
              <a:buFont typeface="Monotype Sorts"/>
              <a:buChar char="u"/>
            </a:pPr>
            <a:r>
              <a:rPr lang="is-IS" sz="3200" dirty="0">
                <a:solidFill>
                  <a:srgbClr val="000066"/>
                </a:solidFill>
                <a:latin typeface="Cambria" panose="02040503050406030204" pitchFamily="18" charset="0"/>
                <a:ea typeface="Cambria" panose="02040503050406030204" pitchFamily="18" charset="0"/>
              </a:rPr>
              <a:t>Aðferð til að geyma kaupmátt til betri tíma</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left)">
                                      <p:cBhvr>
                                        <p:cTn id="22" dur="500"/>
                                        <p:tgtEl>
                                          <p:spTgt spid="8195">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wipe(left)">
                                      <p:cBhvr>
                                        <p:cTn id="25"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600200" y="2895600"/>
            <a:ext cx="5867400" cy="1190625"/>
          </a:xfrm>
          <a:prstGeom prst="rect">
            <a:avLst/>
          </a:prstGeom>
          <a:noFill/>
          <a:ln w="9525">
            <a:noFill/>
            <a:miter lim="800000"/>
            <a:headEnd/>
            <a:tailEnd/>
          </a:ln>
        </p:spPr>
        <p:txBody>
          <a:bodyPr>
            <a:spAutoFit/>
          </a:bodyPr>
          <a:lstStyle/>
          <a:p>
            <a:r>
              <a:rPr lang="is-IS" sz="3600" b="1" dirty="0">
                <a:latin typeface="Cambria" panose="02040503050406030204" pitchFamily="18" charset="0"/>
                <a:ea typeface="Cambria" panose="02040503050406030204" pitchFamily="18" charset="0"/>
              </a:rPr>
              <a:t>D</a:t>
            </a:r>
            <a:r>
              <a:rPr lang="is-IS" sz="3600" b="1" baseline="30000" dirty="0">
                <a:latin typeface="Cambria" panose="02040503050406030204" pitchFamily="18" charset="0"/>
                <a:ea typeface="Cambria" panose="02040503050406030204" pitchFamily="18" charset="0"/>
              </a:rPr>
              <a:t>G </a:t>
            </a:r>
            <a:r>
              <a:rPr lang="is-IS" sz="3600" b="1" dirty="0">
                <a:latin typeface="Cambria" panose="02040503050406030204" pitchFamily="18" charset="0"/>
                <a:ea typeface="Cambria" panose="02040503050406030204" pitchFamily="18" charset="0"/>
              </a:rPr>
              <a:t>+ </a:t>
            </a:r>
            <a:r>
              <a:rPr lang="is-IS" sz="3600" b="1" dirty="0">
                <a:solidFill>
                  <a:srgbClr val="000099"/>
                </a:solidFill>
                <a:latin typeface="Cambria" panose="02040503050406030204" pitchFamily="18" charset="0"/>
                <a:ea typeface="Cambria" panose="02040503050406030204" pitchFamily="18" charset="0"/>
              </a:rPr>
              <a:t>D</a:t>
            </a:r>
            <a:r>
              <a:rPr lang="is-IS" sz="3600" b="1" baseline="30000" dirty="0">
                <a:solidFill>
                  <a:srgbClr val="000099"/>
                </a:solidFill>
                <a:latin typeface="Cambria" panose="02040503050406030204" pitchFamily="18" charset="0"/>
                <a:ea typeface="Cambria" panose="02040503050406030204" pitchFamily="18" charset="0"/>
              </a:rPr>
              <a:t>P</a:t>
            </a:r>
            <a:r>
              <a:rPr lang="is-IS" sz="3600" b="1" baseline="30000" dirty="0">
                <a:latin typeface="Cambria" panose="02040503050406030204" pitchFamily="18" charset="0"/>
                <a:ea typeface="Cambria" panose="02040503050406030204" pitchFamily="18" charset="0"/>
              </a:rPr>
              <a:t> </a:t>
            </a:r>
            <a:r>
              <a:rPr lang="is-IS" sz="3600" b="1" dirty="0">
                <a:latin typeface="Cambria" panose="02040503050406030204" pitchFamily="18" charset="0"/>
                <a:ea typeface="Cambria" panose="02040503050406030204" pitchFamily="18" charset="0"/>
              </a:rPr>
              <a:t>+</a:t>
            </a:r>
            <a:r>
              <a:rPr lang="is-IS" sz="3600" b="1" baseline="30000" dirty="0">
                <a:latin typeface="Cambria" panose="02040503050406030204" pitchFamily="18" charset="0"/>
                <a:ea typeface="Cambria" panose="02040503050406030204" pitchFamily="18" charset="0"/>
              </a:rPr>
              <a:t> </a:t>
            </a:r>
            <a:r>
              <a:rPr lang="is-IS" sz="3600" b="1" dirty="0">
                <a:latin typeface="Cambria" panose="02040503050406030204" pitchFamily="18" charset="0"/>
                <a:ea typeface="Cambria" panose="02040503050406030204" pitchFamily="18" charset="0"/>
              </a:rPr>
              <a:t>D</a:t>
            </a:r>
            <a:r>
              <a:rPr lang="is-IS" sz="3600" b="1" baseline="30000" dirty="0">
                <a:latin typeface="Cambria" panose="02040503050406030204" pitchFamily="18" charset="0"/>
                <a:ea typeface="Cambria" panose="02040503050406030204" pitchFamily="18" charset="0"/>
              </a:rPr>
              <a:t>B </a:t>
            </a:r>
            <a:r>
              <a:rPr lang="is-IS" sz="3600" b="1" dirty="0">
                <a:latin typeface="Cambria" panose="02040503050406030204" pitchFamily="18" charset="0"/>
                <a:ea typeface="Cambria" panose="02040503050406030204" pitchFamily="18" charset="0"/>
              </a:rPr>
              <a:t>+</a:t>
            </a:r>
            <a:r>
              <a:rPr lang="is-IS" sz="3600" b="1" baseline="30000" dirty="0">
                <a:latin typeface="Cambria" panose="02040503050406030204" pitchFamily="18" charset="0"/>
                <a:ea typeface="Cambria" panose="02040503050406030204" pitchFamily="18" charset="0"/>
              </a:rPr>
              <a:t> </a:t>
            </a:r>
            <a:r>
              <a:rPr lang="is-IS" sz="3600" b="1" dirty="0">
                <a:solidFill>
                  <a:srgbClr val="000099"/>
                </a:solidFill>
                <a:latin typeface="Cambria" panose="02040503050406030204" pitchFamily="18" charset="0"/>
                <a:ea typeface="Cambria" panose="02040503050406030204" pitchFamily="18" charset="0"/>
              </a:rPr>
              <a:t>R</a:t>
            </a:r>
            <a:r>
              <a:rPr lang="is-IS" sz="3600" b="1" baseline="30000" dirty="0">
                <a:solidFill>
                  <a:srgbClr val="000099"/>
                </a:solidFill>
                <a:latin typeface="Cambria" panose="02040503050406030204" pitchFamily="18" charset="0"/>
                <a:ea typeface="Cambria" panose="02040503050406030204" pitchFamily="18" charset="0"/>
              </a:rPr>
              <a:t>B</a:t>
            </a:r>
            <a:r>
              <a:rPr lang="is-IS" sz="3600" b="1" baseline="30000" dirty="0">
                <a:latin typeface="Cambria" panose="02040503050406030204" pitchFamily="18" charset="0"/>
                <a:ea typeface="Cambria" panose="02040503050406030204" pitchFamily="18" charset="0"/>
              </a:rPr>
              <a:t> </a:t>
            </a:r>
            <a:r>
              <a:rPr lang="is-IS" sz="3600" b="1" dirty="0">
                <a:latin typeface="Cambria" panose="02040503050406030204" pitchFamily="18" charset="0"/>
                <a:ea typeface="Cambria" panose="02040503050406030204" pitchFamily="18" charset="0"/>
              </a:rPr>
              <a:t>+</a:t>
            </a:r>
            <a:r>
              <a:rPr lang="is-IS" sz="3600" b="1" baseline="30000" dirty="0">
                <a:latin typeface="Cambria" panose="02040503050406030204" pitchFamily="18" charset="0"/>
                <a:ea typeface="Cambria" panose="02040503050406030204" pitchFamily="18" charset="0"/>
              </a:rPr>
              <a:t> </a:t>
            </a:r>
            <a:r>
              <a:rPr lang="is-IS" sz="3600" b="1" dirty="0">
                <a:latin typeface="Cambria" panose="02040503050406030204" pitchFamily="18" charset="0"/>
                <a:ea typeface="Cambria" panose="02040503050406030204" pitchFamily="18" charset="0"/>
              </a:rPr>
              <a:t>R</a:t>
            </a:r>
            <a:r>
              <a:rPr lang="is-IS" sz="3600" b="1" baseline="30000" dirty="0">
                <a:latin typeface="Cambria" panose="02040503050406030204" pitchFamily="18" charset="0"/>
                <a:ea typeface="Cambria" panose="02040503050406030204" pitchFamily="18" charset="0"/>
              </a:rPr>
              <a:t>C </a:t>
            </a:r>
            <a:r>
              <a:rPr lang="is-IS" sz="3600" b="1" dirty="0">
                <a:latin typeface="Cambria" panose="02040503050406030204" pitchFamily="18" charset="0"/>
                <a:ea typeface="Cambria" panose="02040503050406030204" pitchFamily="18" charset="0"/>
              </a:rPr>
              <a:t>+ </a:t>
            </a:r>
            <a:r>
              <a:rPr lang="is-IS" sz="3600" b="1" dirty="0">
                <a:solidFill>
                  <a:srgbClr val="000099"/>
                </a:solidFill>
                <a:latin typeface="Cambria" panose="02040503050406030204" pitchFamily="18" charset="0"/>
                <a:ea typeface="Cambria" panose="02040503050406030204" pitchFamily="18" charset="0"/>
              </a:rPr>
              <a:t>B</a:t>
            </a:r>
            <a:r>
              <a:rPr lang="is-IS" sz="3600" b="1" dirty="0">
                <a:latin typeface="Cambria" panose="02040503050406030204" pitchFamily="18" charset="0"/>
                <a:ea typeface="Cambria" panose="02040503050406030204" pitchFamily="18" charset="0"/>
              </a:rPr>
              <a:t> </a:t>
            </a:r>
          </a:p>
          <a:p>
            <a:r>
              <a:rPr lang="is-IS" sz="3600" b="1" dirty="0">
                <a:latin typeface="Cambria" panose="02040503050406030204" pitchFamily="18" charset="0"/>
                <a:ea typeface="Cambria" panose="02040503050406030204" pitchFamily="18" charset="0"/>
              </a:rPr>
              <a:t>= C + </a:t>
            </a:r>
            <a:r>
              <a:rPr lang="is-IS" sz="3600" b="1" dirty="0">
                <a:solidFill>
                  <a:srgbClr val="000099"/>
                </a:solidFill>
                <a:latin typeface="Cambria" panose="02040503050406030204" pitchFamily="18" charset="0"/>
                <a:ea typeface="Cambria" panose="02040503050406030204" pitchFamily="18" charset="0"/>
              </a:rPr>
              <a:t>T</a:t>
            </a:r>
            <a:r>
              <a:rPr lang="is-IS" sz="3600" b="1" dirty="0">
                <a:latin typeface="Cambria" panose="02040503050406030204" pitchFamily="18" charset="0"/>
                <a:ea typeface="Cambria" panose="02040503050406030204" pitchFamily="18" charset="0"/>
              </a:rPr>
              <a:t> + B + </a:t>
            </a:r>
            <a:r>
              <a:rPr lang="is-IS" sz="3600" b="1" dirty="0">
                <a:solidFill>
                  <a:srgbClr val="000099"/>
                </a:solidFill>
                <a:latin typeface="Cambria" panose="02040503050406030204" pitchFamily="18" charset="0"/>
                <a:ea typeface="Cambria" panose="02040503050406030204" pitchFamily="18" charset="0"/>
              </a:rPr>
              <a:t>D</a:t>
            </a:r>
            <a:r>
              <a:rPr lang="is-IS" sz="3600" b="1" baseline="30000" dirty="0">
                <a:solidFill>
                  <a:srgbClr val="000099"/>
                </a:solidFill>
                <a:latin typeface="Cambria" panose="02040503050406030204" pitchFamily="18" charset="0"/>
                <a:ea typeface="Cambria" panose="02040503050406030204" pitchFamily="18" charset="0"/>
              </a:rPr>
              <a:t>B</a:t>
            </a:r>
            <a:r>
              <a:rPr lang="is-IS" sz="3600" b="1" dirty="0">
                <a:latin typeface="Cambria" panose="02040503050406030204" pitchFamily="18" charset="0"/>
                <a:ea typeface="Cambria" panose="02040503050406030204" pitchFamily="18" charset="0"/>
              </a:rPr>
              <a:t> </a:t>
            </a:r>
          </a:p>
        </p:txBody>
      </p:sp>
      <p:sp>
        <p:nvSpPr>
          <p:cNvPr id="128003" name="Rectangle 3"/>
          <p:cNvSpPr>
            <a:spLocks noChangeArrowheads="1"/>
          </p:cNvSpPr>
          <p:nvPr/>
        </p:nvSpPr>
        <p:spPr bwMode="auto">
          <a:xfrm>
            <a:off x="986159" y="357188"/>
            <a:ext cx="7834313"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Leggjum saman reikningana</a:t>
            </a:r>
          </a:p>
        </p:txBody>
      </p:sp>
      <p:sp>
        <p:nvSpPr>
          <p:cNvPr id="128004" name="AutoShape 4"/>
          <p:cNvSpPr>
            <a:spLocks/>
          </p:cNvSpPr>
          <p:nvPr/>
        </p:nvSpPr>
        <p:spPr bwMode="auto">
          <a:xfrm rot="5400000">
            <a:off x="2486856" y="3770424"/>
            <a:ext cx="194320" cy="951632"/>
          </a:xfrm>
          <a:prstGeom prst="rightBrace">
            <a:avLst>
              <a:gd name="adj1" fmla="val 38889"/>
              <a:gd name="adj2" fmla="val 50000"/>
            </a:avLst>
          </a:prstGeom>
          <a:noFill/>
          <a:ln w="25400">
            <a:solidFill>
              <a:schemeClr val="tx1"/>
            </a:solidFill>
            <a:round/>
            <a:headEnd/>
            <a:tailEnd/>
          </a:ln>
        </p:spPr>
        <p:txBody>
          <a:bodyPr wrap="none" anchor="ctr"/>
          <a:lstStyle/>
          <a:p>
            <a:pPr eaLnBrk="0" hangingPunct="0"/>
            <a:endParaRPr lang="is-IS">
              <a:latin typeface="Cambria" panose="02040503050406030204" pitchFamily="18" charset="0"/>
              <a:ea typeface="Cambria" panose="02040503050406030204" pitchFamily="18" charset="0"/>
            </a:endParaRPr>
          </a:p>
        </p:txBody>
      </p:sp>
      <p:sp>
        <p:nvSpPr>
          <p:cNvPr id="128005" name="AutoShape 5"/>
          <p:cNvSpPr>
            <a:spLocks/>
          </p:cNvSpPr>
          <p:nvPr/>
        </p:nvSpPr>
        <p:spPr bwMode="auto">
          <a:xfrm rot="-5400000">
            <a:off x="2292452" y="2050947"/>
            <a:ext cx="342698" cy="1422402"/>
          </a:xfrm>
          <a:prstGeom prst="rightBrace">
            <a:avLst>
              <a:gd name="adj1" fmla="val 41667"/>
              <a:gd name="adj2" fmla="val 50000"/>
            </a:avLst>
          </a:prstGeom>
          <a:noFill/>
          <a:ln w="25400">
            <a:solidFill>
              <a:schemeClr val="tx1"/>
            </a:solidFill>
            <a:round/>
            <a:headEnd/>
            <a:tailEnd/>
          </a:ln>
        </p:spPr>
        <p:txBody>
          <a:bodyPr wrap="none" anchor="ctr"/>
          <a:lstStyle/>
          <a:p>
            <a:pPr eaLnBrk="0" hangingPunct="0"/>
            <a:endParaRPr lang="is-IS">
              <a:latin typeface="Cambria" panose="02040503050406030204" pitchFamily="18" charset="0"/>
              <a:ea typeface="Cambria" panose="02040503050406030204" pitchFamily="18" charset="0"/>
            </a:endParaRPr>
          </a:p>
        </p:txBody>
      </p:sp>
      <p:sp>
        <p:nvSpPr>
          <p:cNvPr id="128006" name="Text Box 6"/>
          <p:cNvSpPr txBox="1">
            <a:spLocks noChangeArrowheads="1"/>
          </p:cNvSpPr>
          <p:nvPr/>
        </p:nvSpPr>
        <p:spPr bwMode="auto">
          <a:xfrm>
            <a:off x="2267744" y="2060576"/>
            <a:ext cx="477838" cy="579437"/>
          </a:xfrm>
          <a:prstGeom prst="rect">
            <a:avLst/>
          </a:prstGeom>
          <a:noFill/>
          <a:ln w="9525">
            <a:noFill/>
            <a:miter lim="800000"/>
            <a:headEnd/>
            <a:tailEnd/>
          </a:ln>
        </p:spPr>
        <p:txBody>
          <a:bodyPr wrap="none">
            <a:spAutoFit/>
          </a:bodyPr>
          <a:lstStyle/>
          <a:p>
            <a:r>
              <a:rPr lang="is-IS" sz="3200" b="1" dirty="0">
                <a:latin typeface="Cambria" panose="02040503050406030204" pitchFamily="18" charset="0"/>
                <a:ea typeface="Cambria" panose="02040503050406030204" pitchFamily="18" charset="0"/>
              </a:rPr>
              <a:t>D</a:t>
            </a:r>
          </a:p>
        </p:txBody>
      </p:sp>
      <p:sp>
        <p:nvSpPr>
          <p:cNvPr id="128007" name="AutoShape 7"/>
          <p:cNvSpPr>
            <a:spLocks/>
          </p:cNvSpPr>
          <p:nvPr/>
        </p:nvSpPr>
        <p:spPr bwMode="auto">
          <a:xfrm rot="-5400000">
            <a:off x="5023740" y="2138554"/>
            <a:ext cx="366100" cy="1322708"/>
          </a:xfrm>
          <a:prstGeom prst="rightBrace">
            <a:avLst>
              <a:gd name="adj1" fmla="val 39583"/>
              <a:gd name="adj2" fmla="val 50000"/>
            </a:avLst>
          </a:prstGeom>
          <a:noFill/>
          <a:ln w="25400">
            <a:solidFill>
              <a:schemeClr val="tx1"/>
            </a:solidFill>
            <a:round/>
            <a:headEnd/>
            <a:tailEnd/>
          </a:ln>
        </p:spPr>
        <p:txBody>
          <a:bodyPr wrap="none" anchor="ctr"/>
          <a:lstStyle/>
          <a:p>
            <a:pPr eaLnBrk="0" hangingPunct="0"/>
            <a:endParaRPr lang="is-IS">
              <a:latin typeface="Cambria" panose="02040503050406030204" pitchFamily="18" charset="0"/>
              <a:ea typeface="Cambria" panose="02040503050406030204" pitchFamily="18" charset="0"/>
            </a:endParaRPr>
          </a:p>
        </p:txBody>
      </p:sp>
      <p:sp>
        <p:nvSpPr>
          <p:cNvPr id="128008" name="Text Box 8"/>
          <p:cNvSpPr txBox="1">
            <a:spLocks noChangeArrowheads="1"/>
          </p:cNvSpPr>
          <p:nvPr/>
        </p:nvSpPr>
        <p:spPr bwMode="auto">
          <a:xfrm>
            <a:off x="4979003" y="2083941"/>
            <a:ext cx="455574" cy="584775"/>
          </a:xfrm>
          <a:prstGeom prst="rect">
            <a:avLst/>
          </a:prstGeom>
          <a:noFill/>
          <a:ln w="9525">
            <a:noFill/>
            <a:miter lim="800000"/>
            <a:headEnd/>
            <a:tailEnd/>
          </a:ln>
        </p:spPr>
        <p:txBody>
          <a:bodyPr wrap="none">
            <a:spAutoFit/>
          </a:bodyPr>
          <a:lstStyle/>
          <a:p>
            <a:r>
              <a:rPr lang="is-IS" sz="3200" b="1" dirty="0">
                <a:latin typeface="Cambria" panose="02040503050406030204" pitchFamily="18" charset="0"/>
                <a:ea typeface="Cambria" panose="02040503050406030204" pitchFamily="18" charset="0"/>
              </a:rPr>
              <a:t>R</a:t>
            </a:r>
          </a:p>
        </p:txBody>
      </p:sp>
      <p:sp>
        <p:nvSpPr>
          <p:cNvPr id="128009" name="Text Box 9"/>
          <p:cNvSpPr txBox="1">
            <a:spLocks noChangeArrowheads="1"/>
          </p:cNvSpPr>
          <p:nvPr/>
        </p:nvSpPr>
        <p:spPr bwMode="auto">
          <a:xfrm>
            <a:off x="2339752" y="4313109"/>
            <a:ext cx="532518" cy="584775"/>
          </a:xfrm>
          <a:prstGeom prst="rect">
            <a:avLst/>
          </a:prstGeom>
          <a:noFill/>
          <a:ln w="9525">
            <a:noFill/>
            <a:miter lim="800000"/>
            <a:headEnd/>
            <a:tailEnd/>
          </a:ln>
        </p:spPr>
        <p:txBody>
          <a:bodyPr wrap="none">
            <a:spAutoFit/>
          </a:bodyPr>
          <a:lstStyle/>
          <a:p>
            <a:r>
              <a:rPr lang="is-IS" sz="3200" b="1" dirty="0">
                <a:latin typeface="Cambria" panose="02040503050406030204" pitchFamily="18" charset="0"/>
                <a:ea typeface="Cambria" panose="02040503050406030204" pitchFamily="18" charset="0"/>
              </a:rPr>
              <a:t>M</a:t>
            </a:r>
          </a:p>
        </p:txBody>
      </p:sp>
      <p:sp>
        <p:nvSpPr>
          <p:cNvPr id="128010" name="Line 10"/>
          <p:cNvSpPr>
            <a:spLocks noChangeShapeType="1"/>
          </p:cNvSpPr>
          <p:nvPr/>
        </p:nvSpPr>
        <p:spPr bwMode="auto">
          <a:xfrm flipV="1">
            <a:off x="3454152" y="2971800"/>
            <a:ext cx="685800" cy="533400"/>
          </a:xfrm>
          <a:prstGeom prst="line">
            <a:avLst/>
          </a:prstGeom>
          <a:noFill/>
          <a:ln w="50800">
            <a:solidFill>
              <a:srgbClr val="CC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28011" name="Line 11"/>
          <p:cNvSpPr>
            <a:spLocks noChangeShapeType="1"/>
          </p:cNvSpPr>
          <p:nvPr/>
        </p:nvSpPr>
        <p:spPr bwMode="auto">
          <a:xfrm flipV="1">
            <a:off x="3454152" y="3505200"/>
            <a:ext cx="685800" cy="533400"/>
          </a:xfrm>
          <a:prstGeom prst="line">
            <a:avLst/>
          </a:prstGeom>
          <a:noFill/>
          <a:ln w="50800">
            <a:solidFill>
              <a:schemeClr val="accent2"/>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28012" name="Line 12"/>
          <p:cNvSpPr>
            <a:spLocks noChangeShapeType="1"/>
          </p:cNvSpPr>
          <p:nvPr/>
        </p:nvSpPr>
        <p:spPr bwMode="auto">
          <a:xfrm flipV="1">
            <a:off x="6118448" y="2971800"/>
            <a:ext cx="685800" cy="533400"/>
          </a:xfrm>
          <a:prstGeom prst="line">
            <a:avLst/>
          </a:prstGeom>
          <a:noFill/>
          <a:ln w="50800">
            <a:solidFill>
              <a:schemeClr val="accent2"/>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28013" name="Line 13"/>
          <p:cNvSpPr>
            <a:spLocks noChangeShapeType="1"/>
          </p:cNvSpPr>
          <p:nvPr/>
        </p:nvSpPr>
        <p:spPr bwMode="auto">
          <a:xfrm flipV="1">
            <a:off x="4246240" y="3505200"/>
            <a:ext cx="685800" cy="533400"/>
          </a:xfrm>
          <a:prstGeom prst="line">
            <a:avLst/>
          </a:prstGeom>
          <a:noFill/>
          <a:ln w="50800">
            <a:solidFill>
              <a:srgbClr val="CC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28014" name="Text Box 14"/>
          <p:cNvSpPr txBox="1">
            <a:spLocks noChangeArrowheads="1"/>
          </p:cNvSpPr>
          <p:nvPr/>
        </p:nvSpPr>
        <p:spPr bwMode="auto">
          <a:xfrm rot="21420000">
            <a:off x="1811282" y="4923135"/>
            <a:ext cx="5559535" cy="923330"/>
          </a:xfrm>
          <a:prstGeom prst="rect">
            <a:avLst/>
          </a:prstGeom>
          <a:noFill/>
          <a:ln w="9525">
            <a:noFill/>
            <a:miter lim="800000"/>
            <a:headEnd/>
            <a:tailEnd/>
          </a:ln>
          <a:effectLst/>
        </p:spPr>
        <p:txBody>
          <a:bodyPr wrap="none">
            <a:spAutoFit/>
          </a:bodyPr>
          <a:lstStyle/>
          <a:p>
            <a:pPr>
              <a:defRPr/>
            </a:pPr>
            <a:r>
              <a:rPr lang="is-IS" sz="4400" dirty="0">
                <a:latin typeface="Cambria" panose="02040503050406030204" pitchFamily="18" charset="0"/>
                <a:ea typeface="Cambria" panose="02040503050406030204" pitchFamily="18" charset="0"/>
                <a:cs typeface="+mn-cs"/>
              </a:rPr>
              <a:t>Sem sagt: </a:t>
            </a:r>
            <a:r>
              <a:rPr lang="is-IS" sz="5400" b="1" dirty="0">
                <a:solidFill>
                  <a:schemeClr val="tx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M = D + R</a:t>
            </a:r>
          </a:p>
        </p:txBody>
      </p:sp>
      <p:sp>
        <p:nvSpPr>
          <p:cNvPr id="3" name="Rectangle 2"/>
          <p:cNvSpPr/>
          <p:nvPr/>
        </p:nvSpPr>
        <p:spPr>
          <a:xfrm>
            <a:off x="7939993" y="4086225"/>
            <a:ext cx="804049" cy="2215991"/>
          </a:xfrm>
          <a:prstGeom prst="rect">
            <a:avLst/>
          </a:prstGeom>
          <a:noFill/>
        </p:spPr>
        <p:txBody>
          <a:bodyPr wrap="square" lIns="91440" tIns="45720" rIns="91440" bIns="45720">
            <a:spAutoFit/>
          </a:bodyPr>
          <a:lstStyle/>
          <a:p>
            <a:pPr algn="ctr"/>
            <a:r>
              <a:rPr lang="is-IS" sz="1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nard MT Condensed" panose="02050806060905020404" pitchFamily="18" charset="0"/>
              </a:rPr>
              <a:t>!</a:t>
            </a:r>
            <a:endParaRPr lang="en-US" sz="1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nard MT Condensed" panose="020508060609050204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wipe(left)">
                                      <p:cBhvr>
                                        <p:cTn id="7" dur="500"/>
                                        <p:tgtEl>
                                          <p:spTgt spid="1280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010"/>
                                        </p:tgtEl>
                                        <p:attrNameLst>
                                          <p:attrName>style.visibility</p:attrName>
                                        </p:attrNameLst>
                                      </p:cBhvr>
                                      <p:to>
                                        <p:strVal val="visible"/>
                                      </p:to>
                                    </p:set>
                                    <p:animEffect transition="in" filter="wipe(left)">
                                      <p:cBhvr>
                                        <p:cTn id="12" dur="500"/>
                                        <p:tgtEl>
                                          <p:spTgt spid="1280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013"/>
                                        </p:tgtEl>
                                        <p:attrNameLst>
                                          <p:attrName>style.visibility</p:attrName>
                                        </p:attrNameLst>
                                      </p:cBhvr>
                                      <p:to>
                                        <p:strVal val="visible"/>
                                      </p:to>
                                    </p:set>
                                    <p:animEffect transition="in" filter="wipe(left)">
                                      <p:cBhvr>
                                        <p:cTn id="17" dur="500"/>
                                        <p:tgtEl>
                                          <p:spTgt spid="1280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012"/>
                                        </p:tgtEl>
                                        <p:attrNameLst>
                                          <p:attrName>style.visibility</p:attrName>
                                        </p:attrNameLst>
                                      </p:cBhvr>
                                      <p:to>
                                        <p:strVal val="visible"/>
                                      </p:to>
                                    </p:set>
                                    <p:animEffect transition="in" filter="wipe(left)">
                                      <p:cBhvr>
                                        <p:cTn id="22" dur="500"/>
                                        <p:tgtEl>
                                          <p:spTgt spid="1280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8011"/>
                                        </p:tgtEl>
                                        <p:attrNameLst>
                                          <p:attrName>style.visibility</p:attrName>
                                        </p:attrNameLst>
                                      </p:cBhvr>
                                      <p:to>
                                        <p:strVal val="visible"/>
                                      </p:to>
                                    </p:set>
                                    <p:animEffect transition="in" filter="wipe(left)">
                                      <p:cBhvr>
                                        <p:cTn id="27" dur="500"/>
                                        <p:tgtEl>
                                          <p:spTgt spid="1280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8005"/>
                                        </p:tgtEl>
                                        <p:attrNameLst>
                                          <p:attrName>style.visibility</p:attrName>
                                        </p:attrNameLst>
                                      </p:cBhvr>
                                      <p:to>
                                        <p:strVal val="visible"/>
                                      </p:to>
                                    </p:set>
                                    <p:animEffect transition="in" filter="wipe(down)">
                                      <p:cBhvr>
                                        <p:cTn id="32" dur="500"/>
                                        <p:tgtEl>
                                          <p:spTgt spid="12800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8006"/>
                                        </p:tgtEl>
                                        <p:attrNameLst>
                                          <p:attrName>style.visibility</p:attrName>
                                        </p:attrNameLst>
                                      </p:cBhvr>
                                      <p:to>
                                        <p:strVal val="visible"/>
                                      </p:to>
                                    </p:set>
                                    <p:animEffect transition="in" filter="dissolve">
                                      <p:cBhvr>
                                        <p:cTn id="37" dur="500"/>
                                        <p:tgtEl>
                                          <p:spTgt spid="12800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8007"/>
                                        </p:tgtEl>
                                        <p:attrNameLst>
                                          <p:attrName>style.visibility</p:attrName>
                                        </p:attrNameLst>
                                      </p:cBhvr>
                                      <p:to>
                                        <p:strVal val="visible"/>
                                      </p:to>
                                    </p:set>
                                    <p:animEffect transition="in" filter="wipe(down)">
                                      <p:cBhvr>
                                        <p:cTn id="42" dur="500"/>
                                        <p:tgtEl>
                                          <p:spTgt spid="12800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8008"/>
                                        </p:tgtEl>
                                        <p:attrNameLst>
                                          <p:attrName>style.visibility</p:attrName>
                                        </p:attrNameLst>
                                      </p:cBhvr>
                                      <p:to>
                                        <p:strVal val="visible"/>
                                      </p:to>
                                    </p:set>
                                    <p:animEffect transition="in" filter="dissolve">
                                      <p:cBhvr>
                                        <p:cTn id="47" dur="500"/>
                                        <p:tgtEl>
                                          <p:spTgt spid="12800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8004"/>
                                        </p:tgtEl>
                                        <p:attrNameLst>
                                          <p:attrName>style.visibility</p:attrName>
                                        </p:attrNameLst>
                                      </p:cBhvr>
                                      <p:to>
                                        <p:strVal val="visible"/>
                                      </p:to>
                                    </p:set>
                                    <p:animEffect transition="in" filter="wipe(up)">
                                      <p:cBhvr>
                                        <p:cTn id="52" dur="500"/>
                                        <p:tgtEl>
                                          <p:spTgt spid="12800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8009"/>
                                        </p:tgtEl>
                                        <p:attrNameLst>
                                          <p:attrName>style.visibility</p:attrName>
                                        </p:attrNameLst>
                                      </p:cBhvr>
                                      <p:to>
                                        <p:strVal val="visible"/>
                                      </p:to>
                                    </p:set>
                                    <p:animEffect transition="in" filter="dissolve">
                                      <p:cBhvr>
                                        <p:cTn id="57" dur="500"/>
                                        <p:tgtEl>
                                          <p:spTgt spid="1280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8014"/>
                                        </p:tgtEl>
                                        <p:attrNameLst>
                                          <p:attrName>style.visibility</p:attrName>
                                        </p:attrNameLst>
                                      </p:cBhvr>
                                      <p:to>
                                        <p:strVal val="visible"/>
                                      </p:to>
                                    </p:set>
                                    <p:animEffect transition="in" filter="wipe(left)">
                                      <p:cBhvr>
                                        <p:cTn id="62" dur="500"/>
                                        <p:tgtEl>
                                          <p:spTgt spid="1280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4" grpId="0" animBg="1"/>
      <p:bldP spid="128005" grpId="0" animBg="1"/>
      <p:bldP spid="128006" grpId="0" autoUpdateAnimBg="0"/>
      <p:bldP spid="128007" grpId="0" animBg="1"/>
      <p:bldP spid="128008" grpId="0" autoUpdateAnimBg="0"/>
      <p:bldP spid="128009" grpId="0" autoUpdateAnimBg="0"/>
      <p:bldP spid="128010" grpId="0" animBg="1"/>
      <p:bldP spid="128011" grpId="0" animBg="1"/>
      <p:bldP spid="128012" grpId="0" animBg="1"/>
      <p:bldP spid="128013" grpId="0" animBg="1"/>
      <p:bldP spid="128014" grpId="0" autoUpdateAnimBg="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rPr>
              <a:t>Reikningar bankakerfisins</a:t>
            </a:r>
          </a:p>
        </p:txBody>
      </p:sp>
      <p:graphicFrame>
        <p:nvGraphicFramePr>
          <p:cNvPr id="129043" name="Group 19"/>
          <p:cNvGraphicFramePr>
            <a:graphicFrameLocks noGrp="1"/>
          </p:cNvGraphicFramePr>
          <p:nvPr>
            <p:ph type="tbl" idx="1"/>
            <p:extLst>
              <p:ext uri="{D42A27DB-BD31-4B8C-83A1-F6EECF244321}">
                <p14:modId xmlns:p14="http://schemas.microsoft.com/office/powerpoint/2010/main" val="3650443875"/>
              </p:ext>
            </p:extLst>
          </p:nvPr>
        </p:nvGraphicFramePr>
        <p:xfrm>
          <a:off x="3736032" y="1988839"/>
          <a:ext cx="4724400" cy="4107160"/>
        </p:xfrm>
        <a:graphic>
          <a:graphicData uri="http://schemas.openxmlformats.org/drawingml/2006/table">
            <a:tbl>
              <a:tblPr/>
              <a:tblGrid>
                <a:gridCol w="2482850">
                  <a:extLst>
                    <a:ext uri="{9D8B030D-6E8A-4147-A177-3AD203B41FA5}">
                      <a16:colId xmlns:a16="http://schemas.microsoft.com/office/drawing/2014/main" val="20000"/>
                    </a:ext>
                  </a:extLst>
                </a:gridCol>
                <a:gridCol w="2241550">
                  <a:extLst>
                    <a:ext uri="{9D8B030D-6E8A-4147-A177-3AD203B41FA5}">
                      <a16:colId xmlns:a16="http://schemas.microsoft.com/office/drawing/2014/main" val="20001"/>
                    </a:ext>
                  </a:extLst>
                </a:gridCol>
              </a:tblGrid>
              <a:tr h="136396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dirty="0">
                          <a:ln>
                            <a:noFill/>
                          </a:ln>
                          <a:solidFill>
                            <a:schemeClr val="tx1"/>
                          </a:solidFill>
                          <a:effectLst/>
                          <a:latin typeface="Times New Roman" pitchFamily="18" charset="0"/>
                        </a:rPr>
                        <a:t>Eignir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Times New Roman" pitchFamily="18" charset="0"/>
                        </a:rPr>
                        <a:t>Skuldir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3716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dirty="0">
                          <a:ln>
                            <a:noFill/>
                          </a:ln>
                          <a:solidFill>
                            <a:schemeClr val="tx1"/>
                          </a:solidFill>
                          <a:effectLst/>
                          <a:latin typeface="Times New Roman" pitchFamily="18" charset="0"/>
                        </a:rPr>
                        <a:t>D</a:t>
                      </a:r>
                      <a:endParaRPr kumimoji="0" lang="is-IS" sz="4000" b="0" i="0" u="none" strike="noStrike" cap="none" normalizeH="0" baseline="3000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dirty="0">
                          <a:ln>
                            <a:noFill/>
                          </a:ln>
                          <a:solidFill>
                            <a:schemeClr val="tx1"/>
                          </a:solidFill>
                          <a:effectLst/>
                          <a:latin typeface="Times New Roman" pitchFamily="18" charset="0"/>
                        </a:rPr>
                        <a:t>M</a:t>
                      </a:r>
                      <a:endParaRPr kumimoji="0" lang="is-IS" sz="4000" b="0" i="0" u="none" strike="noStrike" cap="none" normalizeH="0" baseline="3000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1371600">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r>
                        <a:rPr kumimoji="0" lang="is-IS" sz="4000" b="0" i="0" u="none" strike="noStrike" cap="none" normalizeH="0" baseline="0">
                          <a:ln>
                            <a:noFill/>
                          </a:ln>
                          <a:solidFill>
                            <a:schemeClr val="tx1"/>
                          </a:solidFill>
                          <a:effectLst/>
                          <a:latin typeface="Times New Roman" pitchFamily="18" charset="0"/>
                        </a:rPr>
                        <a:t>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0" fontAlgn="base" latinLnBrk="0" hangingPunct="0">
                        <a:lnSpc>
                          <a:spcPct val="100000"/>
                        </a:lnSpc>
                        <a:spcBef>
                          <a:spcPct val="20000"/>
                        </a:spcBef>
                        <a:spcAft>
                          <a:spcPct val="0"/>
                        </a:spcAft>
                        <a:buClr>
                          <a:srgbClr val="F09A0E"/>
                        </a:buClr>
                        <a:buSzPct val="69000"/>
                        <a:buFont typeface="Monotype Sorts" pitchFamily="2" charset="2"/>
                        <a:buNone/>
                        <a:tabLst/>
                      </a:pPr>
                      <a:endParaRPr kumimoji="0" lang="is-IS" sz="4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bl>
          </a:graphicData>
        </a:graphic>
      </p:graphicFrame>
      <p:sp>
        <p:nvSpPr>
          <p:cNvPr id="129042" name="Text Box 18"/>
          <p:cNvSpPr txBox="1">
            <a:spLocks noChangeArrowheads="1"/>
          </p:cNvSpPr>
          <p:nvPr/>
        </p:nvSpPr>
        <p:spPr bwMode="auto">
          <a:xfrm>
            <a:off x="1052513" y="1928813"/>
            <a:ext cx="2590800" cy="3477875"/>
          </a:xfrm>
          <a:prstGeom prst="rect">
            <a:avLst/>
          </a:prstGeom>
          <a:noFill/>
          <a:ln w="9525">
            <a:noFill/>
            <a:miter lim="800000"/>
            <a:headEnd/>
            <a:tailEnd/>
          </a:ln>
          <a:effectLst/>
        </p:spPr>
        <p:txBody>
          <a:bodyPr>
            <a:spAutoFit/>
          </a:bodyPr>
          <a:lstStyle/>
          <a:p>
            <a:pPr>
              <a:defRPr/>
            </a:pPr>
            <a:r>
              <a:rPr lang="is-IS" dirty="0">
                <a:latin typeface="Cambria" panose="02040503050406030204" pitchFamily="18" charset="0"/>
                <a:ea typeface="Cambria" panose="02040503050406030204" pitchFamily="18" charset="0"/>
                <a:cs typeface="+mn-cs"/>
              </a:rPr>
              <a:t>D = D</a:t>
            </a:r>
            <a:r>
              <a:rPr lang="is-IS" baseline="30000" dirty="0">
                <a:latin typeface="Cambria" panose="02040503050406030204" pitchFamily="18" charset="0"/>
                <a:ea typeface="Cambria" panose="02040503050406030204" pitchFamily="18" charset="0"/>
                <a:cs typeface="+mn-cs"/>
              </a:rPr>
              <a:t>G</a:t>
            </a:r>
            <a:r>
              <a:rPr lang="is-IS" dirty="0">
                <a:latin typeface="Cambria" panose="02040503050406030204" pitchFamily="18" charset="0"/>
                <a:ea typeface="Cambria" panose="02040503050406030204" pitchFamily="18" charset="0"/>
                <a:cs typeface="+mn-cs"/>
              </a:rPr>
              <a:t> + D</a:t>
            </a:r>
            <a:r>
              <a:rPr lang="is-IS" baseline="30000" dirty="0">
                <a:latin typeface="Cambria" panose="02040503050406030204" pitchFamily="18" charset="0"/>
                <a:ea typeface="Cambria" panose="02040503050406030204" pitchFamily="18" charset="0"/>
                <a:cs typeface="+mn-cs"/>
              </a:rPr>
              <a:t>B</a:t>
            </a:r>
            <a:r>
              <a:rPr lang="is-IS" dirty="0">
                <a:latin typeface="Cambria" panose="02040503050406030204" pitchFamily="18" charset="0"/>
                <a:ea typeface="Cambria" panose="02040503050406030204" pitchFamily="18" charset="0"/>
                <a:cs typeface="+mn-cs"/>
              </a:rPr>
              <a:t> = innlend útlán bankakerfisins (</a:t>
            </a:r>
            <a:r>
              <a:rPr lang="is-IS" dirty="0">
                <a:solidFill>
                  <a:srgbClr val="0000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hreinar innlendar eignir</a:t>
            </a:r>
            <a:r>
              <a:rPr lang="is-IS" dirty="0">
                <a:latin typeface="Cambria" panose="02040503050406030204" pitchFamily="18" charset="0"/>
                <a:ea typeface="Cambria" panose="02040503050406030204" pitchFamily="18" charset="0"/>
                <a:cs typeface="+mn-cs"/>
              </a:rPr>
              <a:t>)</a:t>
            </a:r>
          </a:p>
          <a:p>
            <a:pPr>
              <a:defRPr/>
            </a:pPr>
            <a:endParaRPr lang="is-IS" dirty="0">
              <a:latin typeface="Cambria" panose="02040503050406030204" pitchFamily="18" charset="0"/>
              <a:ea typeface="Cambria" panose="02040503050406030204" pitchFamily="18" charset="0"/>
              <a:cs typeface="+mn-cs"/>
            </a:endParaRPr>
          </a:p>
          <a:p>
            <a:pPr>
              <a:defRPr/>
            </a:pPr>
            <a:r>
              <a:rPr lang="is-IS" dirty="0">
                <a:latin typeface="Cambria" panose="02040503050406030204" pitchFamily="18" charset="0"/>
                <a:ea typeface="Cambria" panose="02040503050406030204" pitchFamily="18" charset="0"/>
                <a:cs typeface="+mn-cs"/>
              </a:rPr>
              <a:t>R = R</a:t>
            </a:r>
            <a:r>
              <a:rPr lang="is-IS" baseline="30000" dirty="0">
                <a:latin typeface="Cambria" panose="02040503050406030204" pitchFamily="18" charset="0"/>
                <a:ea typeface="Cambria" panose="02040503050406030204" pitchFamily="18" charset="0"/>
                <a:cs typeface="+mn-cs"/>
              </a:rPr>
              <a:t>C</a:t>
            </a:r>
            <a:r>
              <a:rPr lang="is-IS" dirty="0">
                <a:latin typeface="Cambria" panose="02040503050406030204" pitchFamily="18" charset="0"/>
                <a:ea typeface="Cambria" panose="02040503050406030204" pitchFamily="18" charset="0"/>
                <a:cs typeface="+mn-cs"/>
              </a:rPr>
              <a:t> + R</a:t>
            </a:r>
            <a:r>
              <a:rPr lang="is-IS" baseline="30000" dirty="0">
                <a:latin typeface="Cambria" panose="02040503050406030204" pitchFamily="18" charset="0"/>
                <a:ea typeface="Cambria" panose="02040503050406030204" pitchFamily="18" charset="0"/>
                <a:cs typeface="+mn-cs"/>
              </a:rPr>
              <a:t>B</a:t>
            </a:r>
            <a:r>
              <a:rPr lang="is-IS" dirty="0">
                <a:latin typeface="Cambria" panose="02040503050406030204" pitchFamily="18" charset="0"/>
                <a:ea typeface="Cambria" panose="02040503050406030204" pitchFamily="18" charset="0"/>
                <a:cs typeface="+mn-cs"/>
              </a:rPr>
              <a:t> = erlendur gjaldeyrisforði (</a:t>
            </a:r>
            <a:r>
              <a:rPr lang="is-IS" dirty="0">
                <a:solidFill>
                  <a:srgbClr val="0000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hreinar erlendar eignir</a:t>
            </a:r>
            <a:r>
              <a:rPr lang="is-IS" dirty="0">
                <a:latin typeface="Cambria" panose="02040503050406030204" pitchFamily="18" charset="0"/>
                <a:ea typeface="Cambria" panose="02040503050406030204" pitchFamily="18" charset="0"/>
                <a:cs typeface="+mn-cs"/>
              </a:rPr>
              <a:t>)</a:t>
            </a:r>
          </a:p>
          <a:p>
            <a:pPr>
              <a:defRPr/>
            </a:pPr>
            <a:endParaRPr lang="is-IS" dirty="0">
              <a:latin typeface="Cambria" panose="02040503050406030204" pitchFamily="18" charset="0"/>
              <a:ea typeface="Cambria" panose="02040503050406030204" pitchFamily="18" charset="0"/>
              <a:cs typeface="+mn-cs"/>
            </a:endParaRPr>
          </a:p>
          <a:p>
            <a:pPr>
              <a:defRPr/>
            </a:pPr>
            <a:r>
              <a:rPr lang="is-IS" dirty="0">
                <a:latin typeface="Cambria" panose="02040503050406030204" pitchFamily="18" charset="0"/>
                <a:ea typeface="Cambria" panose="02040503050406030204" pitchFamily="18" charset="0"/>
                <a:cs typeface="+mn-cs"/>
              </a:rPr>
              <a:t>M = </a:t>
            </a:r>
            <a:r>
              <a:rPr lang="is-IS" dirty="0">
                <a:solidFill>
                  <a:srgbClr val="0000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peningamagn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9043"/>
                                        </p:tgtEl>
                                        <p:attrNameLst>
                                          <p:attrName>style.visibility</p:attrName>
                                        </p:attrNameLst>
                                      </p:cBhvr>
                                      <p:to>
                                        <p:strVal val="visible"/>
                                      </p:to>
                                    </p:set>
                                    <p:animEffect transition="in" filter="wipe(up)">
                                      <p:cBhvr>
                                        <p:cTn id="7" dur="500"/>
                                        <p:tgtEl>
                                          <p:spTgt spid="1290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42">
                                            <p:txEl>
                                              <p:pRg st="0" end="0"/>
                                            </p:txEl>
                                          </p:spTgt>
                                        </p:tgtEl>
                                        <p:attrNameLst>
                                          <p:attrName>style.visibility</p:attrName>
                                        </p:attrNameLst>
                                      </p:cBhvr>
                                      <p:to>
                                        <p:strVal val="visible"/>
                                      </p:to>
                                    </p:set>
                                    <p:animEffect transition="in" filter="wipe(left)">
                                      <p:cBhvr>
                                        <p:cTn id="12" dur="500"/>
                                        <p:tgtEl>
                                          <p:spTgt spid="1290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42">
                                            <p:txEl>
                                              <p:pRg st="2" end="2"/>
                                            </p:txEl>
                                          </p:spTgt>
                                        </p:tgtEl>
                                        <p:attrNameLst>
                                          <p:attrName>style.visibility</p:attrName>
                                        </p:attrNameLst>
                                      </p:cBhvr>
                                      <p:to>
                                        <p:strVal val="visible"/>
                                      </p:to>
                                    </p:set>
                                    <p:animEffect transition="in" filter="wipe(left)">
                                      <p:cBhvr>
                                        <p:cTn id="17" dur="500"/>
                                        <p:tgtEl>
                                          <p:spTgt spid="129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42">
                                            <p:txEl>
                                              <p:pRg st="4" end="4"/>
                                            </p:txEl>
                                          </p:spTgt>
                                        </p:tgtEl>
                                        <p:attrNameLst>
                                          <p:attrName>style.visibility</p:attrName>
                                        </p:attrNameLst>
                                      </p:cBhvr>
                                      <p:to>
                                        <p:strVal val="visible"/>
                                      </p:to>
                                    </p:set>
                                    <p:animEffect transition="in" filter="wipe(left)">
                                      <p:cBhvr>
                                        <p:cTn id="22" dur="500"/>
                                        <p:tgtEl>
                                          <p:spTgt spid="1290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000125" y="381000"/>
            <a:ext cx="60960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Önnur sýn á peninga</a:t>
            </a:r>
          </a:p>
        </p:txBody>
      </p:sp>
      <p:sp>
        <p:nvSpPr>
          <p:cNvPr id="130051" name="Rectangle 3"/>
          <p:cNvSpPr>
            <a:spLocks noGrp="1" noChangeArrowheads="1"/>
          </p:cNvSpPr>
          <p:nvPr>
            <p:ph idx="1"/>
          </p:nvPr>
        </p:nvSpPr>
        <p:spPr>
          <a:xfrm>
            <a:off x="928688" y="1752600"/>
            <a:ext cx="7391400" cy="4114800"/>
          </a:xfrm>
        </p:spPr>
        <p:txBody>
          <a:bodyPr>
            <a:noAutofit/>
          </a:bodyPr>
          <a:lstStyle/>
          <a:p>
            <a:pPr marL="365760" indent="-283464" fontAlgn="auto">
              <a:spcAft>
                <a:spcPts val="0"/>
              </a:spcAft>
              <a:buClr>
                <a:schemeClr val="accent5"/>
              </a:buClr>
              <a:buSzTx/>
              <a:buFont typeface="Wingdings 2"/>
              <a:buChar char=""/>
              <a:defRPr/>
            </a:pPr>
            <a:r>
              <a:rPr lang="is-IS" sz="3600" dirty="0">
                <a:latin typeface="Cambria" panose="02040503050406030204" pitchFamily="18" charset="0"/>
                <a:ea typeface="Cambria" panose="02040503050406030204" pitchFamily="18" charset="0"/>
              </a:rPr>
              <a:t>Reikningar bankakerfisins birta okkur aðra skilgreiningu peninga:</a:t>
            </a:r>
          </a:p>
          <a:p>
            <a:pPr marL="365760" indent="-283464" fontAlgn="auto">
              <a:spcAft>
                <a:spcPts val="0"/>
              </a:spcAft>
              <a:buClr>
                <a:schemeClr val="accent5"/>
              </a:buClr>
              <a:buSzTx/>
              <a:buFont typeface="Wingdings 2"/>
              <a:buChar char=""/>
              <a:defRPr/>
            </a:pPr>
            <a:r>
              <a:rPr lang="is-IS" sz="3600" dirty="0">
                <a:solidFill>
                  <a:srgbClr val="000099"/>
                </a:solidFill>
                <a:effectLst>
                  <a:outerShdw blurRad="38100" dist="38100" dir="2700000" algn="tl">
                    <a:srgbClr val="000000"/>
                  </a:outerShdw>
                </a:effectLst>
                <a:latin typeface="Cambria" panose="02040503050406030204" pitchFamily="18" charset="0"/>
                <a:ea typeface="Cambria" panose="02040503050406030204" pitchFamily="18" charset="0"/>
              </a:rPr>
              <a:t>M = D + R</a:t>
            </a:r>
          </a:p>
          <a:p>
            <a:pPr marL="640080" lvl="1" indent="-237744" fontAlgn="auto">
              <a:spcAft>
                <a:spcPts val="0"/>
              </a:spcAft>
              <a:buClr>
                <a:schemeClr val="accent5"/>
              </a:buClr>
              <a:buFont typeface="Wingdings" pitchFamily="2" charset="2"/>
              <a:buChar char="q"/>
              <a:defRPr/>
            </a:pPr>
            <a:r>
              <a:rPr lang="is-IS" dirty="0">
                <a:latin typeface="Cambria" panose="02040503050406030204" pitchFamily="18" charset="0"/>
                <a:ea typeface="Cambria" panose="02040503050406030204" pitchFamily="18" charset="0"/>
              </a:rPr>
              <a:t>M er hér M</a:t>
            </a:r>
            <a:r>
              <a:rPr lang="is-IS" baseline="-25000" dirty="0">
                <a:latin typeface="Cambria" panose="02040503050406030204" pitchFamily="18" charset="0"/>
                <a:ea typeface="Cambria" panose="02040503050406030204" pitchFamily="18" charset="0"/>
              </a:rPr>
              <a:t>2</a:t>
            </a:r>
            <a:r>
              <a:rPr lang="is-IS" dirty="0">
                <a:latin typeface="Cambria" panose="02040503050406030204" pitchFamily="18" charset="0"/>
                <a:ea typeface="Cambria" panose="02040503050406030204" pitchFamily="18" charset="0"/>
              </a:rPr>
              <a:t> = M</a:t>
            </a:r>
            <a:r>
              <a:rPr lang="is-IS" baseline="-25000" dirty="0">
                <a:latin typeface="Cambria" panose="02040503050406030204" pitchFamily="18" charset="0"/>
                <a:ea typeface="Cambria" panose="02040503050406030204" pitchFamily="18" charset="0"/>
              </a:rPr>
              <a:t>1</a:t>
            </a:r>
            <a:r>
              <a:rPr lang="is-IS" dirty="0">
                <a:latin typeface="Cambria" panose="02040503050406030204" pitchFamily="18" charset="0"/>
                <a:ea typeface="Cambria" panose="02040503050406030204" pitchFamily="18" charset="0"/>
              </a:rPr>
              <a:t> + almennt sparifé</a:t>
            </a:r>
          </a:p>
          <a:p>
            <a:pPr marL="640080" lvl="1" indent="-237744" fontAlgn="auto">
              <a:spcAft>
                <a:spcPts val="0"/>
              </a:spcAft>
              <a:buClr>
                <a:schemeClr val="accent5"/>
              </a:buClr>
              <a:buFont typeface="Wingdings" pitchFamily="2" charset="2"/>
              <a:buChar char="q"/>
              <a:defRPr/>
            </a:pPr>
            <a:r>
              <a:rPr lang="is-IS" dirty="0">
                <a:latin typeface="Cambria" panose="02040503050406030204" pitchFamily="18" charset="0"/>
                <a:ea typeface="Cambria" panose="02040503050406030204" pitchFamily="18" charset="0"/>
              </a:rPr>
              <a:t>Gagnleg skilgreining</a:t>
            </a:r>
          </a:p>
          <a:p>
            <a:pPr marL="640080" lvl="1" indent="-237744" fontAlgn="auto">
              <a:spcAft>
                <a:spcPts val="0"/>
              </a:spcAft>
              <a:buClr>
                <a:schemeClr val="accent5"/>
              </a:buClr>
              <a:buFont typeface="Wingdings" pitchFamily="2" charset="2"/>
              <a:buChar char="q"/>
              <a:defRPr/>
            </a:pPr>
            <a:r>
              <a:rPr lang="is-IS" dirty="0">
                <a:latin typeface="Cambria" panose="02040503050406030204" pitchFamily="18" charset="0"/>
                <a:ea typeface="Cambria" panose="02040503050406030204" pitchFamily="18" charset="0"/>
              </a:rPr>
              <a:t>Peningamagn er summa innlendra útlána bankakerfisins (</a:t>
            </a:r>
            <a:r>
              <a:rPr lang="is-IS" dirty="0">
                <a:solidFill>
                  <a:srgbClr val="0000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hreinar innlendar eignir</a:t>
            </a:r>
            <a:r>
              <a:rPr lang="is-IS" dirty="0">
                <a:latin typeface="Cambria" panose="02040503050406030204" pitchFamily="18" charset="0"/>
                <a:ea typeface="Cambria" panose="02040503050406030204" pitchFamily="18" charset="0"/>
              </a:rPr>
              <a:t>) og erlendrar gjaldeyriseignar bankakerfisins (</a:t>
            </a:r>
            <a:r>
              <a:rPr lang="is-IS" dirty="0">
                <a:solidFill>
                  <a:srgbClr val="0000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hreinar erlendar eignir</a:t>
            </a:r>
            <a:r>
              <a:rPr lang="is-IS" dirty="0">
                <a:latin typeface="Cambria" panose="02040503050406030204" pitchFamily="18" charset="0"/>
                <a:ea typeface="Cambria" panose="020405030504060302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wipe(left)">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wipe(left)">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wipe(left)">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wipe(left)">
                                      <p:cBhvr>
                                        <p:cTn id="22" dur="500"/>
                                        <p:tgtEl>
                                          <p:spTgt spid="130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wipe(left)">
                                      <p:cBhvr>
                                        <p:cTn id="27"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9" name="Rectangle 5"/>
          <p:cNvSpPr>
            <a:spLocks noGrp="1" noChangeArrowheads="1"/>
          </p:cNvSpPr>
          <p:nvPr>
            <p:ph type="title"/>
          </p:nvPr>
        </p:nvSpPr>
        <p:spPr>
          <a:xfrm>
            <a:off x="1000125" y="381000"/>
            <a:ext cx="60960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Önnur sýn á peninga</a:t>
            </a:r>
          </a:p>
        </p:txBody>
      </p:sp>
      <p:sp>
        <p:nvSpPr>
          <p:cNvPr id="185351" name="Rectangle 7"/>
          <p:cNvSpPr>
            <a:spLocks noGrp="1" noChangeArrowheads="1"/>
          </p:cNvSpPr>
          <p:nvPr>
            <p:ph idx="1"/>
          </p:nvPr>
        </p:nvSpPr>
        <p:spPr>
          <a:xfrm>
            <a:off x="990600" y="1752600"/>
            <a:ext cx="7326313" cy="4989513"/>
          </a:xfrm>
        </p:spPr>
        <p:txBody>
          <a:bodyPr>
            <a:normAutofit/>
          </a:bodyPr>
          <a:lstStyle/>
          <a:p>
            <a:pPr marL="533400" indent="-533400" fontAlgn="auto">
              <a:lnSpc>
                <a:spcPct val="90000"/>
              </a:lnSpc>
              <a:spcAft>
                <a:spcPts val="0"/>
              </a:spcAft>
              <a:buFont typeface="Wingdings 2"/>
              <a:buChar char=""/>
              <a:defRPr/>
            </a:pP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M = D + R</a:t>
            </a:r>
            <a:r>
              <a:rPr lang="is-IS" dirty="0">
                <a:latin typeface="Cambria" panose="02040503050406030204" pitchFamily="18" charset="0"/>
                <a:ea typeface="Cambria" panose="02040503050406030204" pitchFamily="18" charset="0"/>
              </a:rPr>
              <a:t> þýðir þrennt</a:t>
            </a:r>
          </a:p>
          <a:p>
            <a:pPr marL="914400" lvl="1" indent="-457200" fontAlgn="auto">
              <a:lnSpc>
                <a:spcPct val="90000"/>
              </a:lnSpc>
              <a:spcAft>
                <a:spcPts val="0"/>
              </a:spcAft>
              <a:buClr>
                <a:srgbClr val="CC3300"/>
              </a:buClr>
              <a:buFont typeface="Wingdings" pitchFamily="2" charset="2"/>
              <a:buAutoNum type="arabicParenR"/>
              <a:defRPr/>
            </a:pPr>
            <a:r>
              <a:rPr lang="is-IS" dirty="0">
                <a:latin typeface="Cambria" panose="02040503050406030204" pitchFamily="18" charset="0"/>
                <a:ea typeface="Cambria" panose="02040503050406030204" pitchFamily="18" charset="0"/>
              </a:rPr>
              <a:t>Peningamagn er innri stærð</a:t>
            </a:r>
          </a:p>
          <a:p>
            <a:pPr marL="1295400" lvl="2" indent="-381000" fontAlgn="auto">
              <a:lnSpc>
                <a:spcPct val="90000"/>
              </a:lnSpc>
              <a:spcAft>
                <a:spcPts val="0"/>
              </a:spcAft>
              <a:buClr>
                <a:schemeClr val="bg2"/>
              </a:buClr>
              <a:buFont typeface="Wingdings" pitchFamily="2" charset="2"/>
              <a:buChar char="ü"/>
              <a:defRPr/>
            </a:pPr>
            <a:r>
              <a:rPr lang="is-IS" dirty="0">
                <a:latin typeface="Cambria" panose="02040503050406030204" pitchFamily="18" charset="0"/>
                <a:ea typeface="Cambria" panose="02040503050406030204" pitchFamily="18" charset="0"/>
              </a:rPr>
              <a:t>Ef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R</a:t>
            </a:r>
            <a:r>
              <a:rPr lang="is-IS" dirty="0">
                <a:latin typeface="Cambria" panose="02040503050406030204" pitchFamily="18" charset="0"/>
                <a:ea typeface="Cambria" panose="02040503050406030204" pitchFamily="18" charset="0"/>
              </a:rPr>
              <a:t> hækkar, þá hækkar einnig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M</a:t>
            </a:r>
          </a:p>
          <a:p>
            <a:pPr marL="1295400" lvl="2" indent="-381000" fontAlgn="auto">
              <a:lnSpc>
                <a:spcPct val="90000"/>
              </a:lnSpc>
              <a:spcAft>
                <a:spcPts val="0"/>
              </a:spcAft>
              <a:buClr>
                <a:schemeClr val="bg2"/>
              </a:buClr>
              <a:buFont typeface="Wingdings" pitchFamily="2" charset="2"/>
              <a:buChar char="ü"/>
              <a:defRPr/>
            </a:pPr>
            <a:r>
              <a:rPr lang="is-IS" dirty="0">
                <a:latin typeface="Cambria" panose="02040503050406030204" pitchFamily="18" charset="0"/>
                <a:ea typeface="Cambria" panose="02040503050406030204" pitchFamily="18" charset="0"/>
              </a:rPr>
              <a:t>Mikilvægt í opnu hagkerfi</a:t>
            </a:r>
          </a:p>
          <a:p>
            <a:pPr marL="914400" lvl="1" indent="-457200" fontAlgn="auto">
              <a:lnSpc>
                <a:spcPct val="90000"/>
              </a:lnSpc>
              <a:spcAft>
                <a:spcPts val="0"/>
              </a:spcAft>
              <a:buClr>
                <a:srgbClr val="CC3300"/>
              </a:buClr>
              <a:buFont typeface="Wingdings" pitchFamily="2" charset="2"/>
              <a:buAutoNum type="arabicParenR"/>
              <a:defRPr/>
            </a:pPr>
            <a:r>
              <a:rPr lang="is-IS" dirty="0">
                <a:latin typeface="Cambria" panose="02040503050406030204" pitchFamily="18" charset="0"/>
                <a:ea typeface="Cambria" panose="02040503050406030204" pitchFamily="18" charset="0"/>
              </a:rPr>
              <a:t>Útlán bankakerfisins hafa áhrif á </a:t>
            </a:r>
            <a:r>
              <a:rPr lang="is-IS" dirty="0">
                <a:effectLst>
                  <a:outerShdw blurRad="38100" dist="38100" dir="2700000" algn="tl">
                    <a:srgbClr val="000000"/>
                  </a:outerShdw>
                </a:effectLst>
                <a:latin typeface="Cambria" panose="02040503050406030204" pitchFamily="18" charset="0"/>
                <a:ea typeface="Cambria" panose="02040503050406030204" pitchFamily="18" charset="0"/>
              </a:rPr>
              <a:t>M</a:t>
            </a:r>
          </a:p>
          <a:p>
            <a:pPr marL="1295400" lvl="2" indent="-381000" fontAlgn="auto">
              <a:lnSpc>
                <a:spcPct val="90000"/>
              </a:lnSpc>
              <a:spcAft>
                <a:spcPts val="0"/>
              </a:spcAft>
              <a:buClr>
                <a:schemeClr val="bg2"/>
              </a:buClr>
              <a:buFont typeface="Wingdings" pitchFamily="2" charset="2"/>
              <a:buChar char="ü"/>
              <a:defRPr/>
            </a:pPr>
            <a:r>
              <a:rPr lang="is-IS" dirty="0">
                <a:latin typeface="Cambria" panose="02040503050406030204" pitchFamily="18" charset="0"/>
                <a:ea typeface="Cambria" panose="02040503050406030204" pitchFamily="18" charset="0"/>
              </a:rPr>
              <a:t>Ef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R</a:t>
            </a:r>
            <a:r>
              <a:rPr lang="is-IS" dirty="0">
                <a:latin typeface="Cambria" panose="02040503050406030204" pitchFamily="18" charset="0"/>
                <a:ea typeface="Cambria" panose="02040503050406030204" pitchFamily="18" charset="0"/>
              </a:rPr>
              <a:t> hækkar, þá er kannski ástæða til að draga úr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D</a:t>
            </a:r>
            <a:r>
              <a:rPr lang="is-IS" dirty="0">
                <a:latin typeface="Cambria" panose="02040503050406030204" pitchFamily="18" charset="0"/>
                <a:ea typeface="Cambria" panose="02040503050406030204" pitchFamily="18" charset="0"/>
              </a:rPr>
              <a:t> til að hafa hemil á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M</a:t>
            </a:r>
          </a:p>
          <a:p>
            <a:pPr marL="914400" lvl="1" indent="-457200" fontAlgn="auto">
              <a:lnSpc>
                <a:spcPct val="90000"/>
              </a:lnSpc>
              <a:spcAft>
                <a:spcPts val="0"/>
              </a:spcAft>
              <a:buClr>
                <a:srgbClr val="CC3300"/>
              </a:buClr>
              <a:buFont typeface="Wingdings" pitchFamily="2" charset="2"/>
              <a:buAutoNum type="arabicParenR"/>
              <a:defRPr/>
            </a:pP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R = M – D</a:t>
            </a:r>
            <a:r>
              <a:rPr lang="is-IS" dirty="0">
                <a:latin typeface="Cambria" panose="02040503050406030204" pitchFamily="18" charset="0"/>
                <a:ea typeface="Cambria" panose="02040503050406030204" pitchFamily="18" charset="0"/>
              </a:rPr>
              <a:t> svo að </a:t>
            </a:r>
            <a:r>
              <a:rPr lang="en-U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R = M - D</a:t>
            </a:r>
          </a:p>
          <a:p>
            <a:pPr marL="1295400" lvl="2" indent="-381000" fontAlgn="auto">
              <a:lnSpc>
                <a:spcPct val="90000"/>
              </a:lnSpc>
              <a:spcAft>
                <a:spcPts val="0"/>
              </a:spcAft>
              <a:buClr>
                <a:schemeClr val="bg2"/>
              </a:buClr>
              <a:buFont typeface="Wingdings" pitchFamily="2" charset="2"/>
              <a:buChar char="ü"/>
              <a:defRPr/>
            </a:pPr>
            <a:r>
              <a:rPr lang="is-IS" dirty="0">
                <a:latin typeface="Cambria" panose="02040503050406030204" pitchFamily="18" charset="0"/>
                <a:ea typeface="Cambria" panose="02040503050406030204" pitchFamily="18" charset="0"/>
                <a:cs typeface="Times New Roman" pitchFamily="18" charset="0"/>
                <a:sym typeface="Symbol" pitchFamily="18" charset="2"/>
              </a:rPr>
              <a:t>Peningakenningin um greiðslujöfnuð </a:t>
            </a:r>
            <a:r>
              <a:rPr lang="en-U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R</a:t>
            </a:r>
            <a:r>
              <a:rPr lang="en-US" sz="2000" dirty="0">
                <a:latin typeface="Cambria" panose="02040503050406030204" pitchFamily="18" charset="0"/>
                <a:ea typeface="Cambria" panose="02040503050406030204" pitchFamily="18" charset="0"/>
                <a:cs typeface="Times New Roman" pitchFamily="18" charset="0"/>
                <a:sym typeface="Symbol" pitchFamily="18" charset="2"/>
              </a:rPr>
              <a:t> </a:t>
            </a:r>
            <a:endParaRPr lang="is-IS" dirty="0">
              <a:latin typeface="Cambria" panose="02040503050406030204" pitchFamily="18" charset="0"/>
              <a:ea typeface="Cambria" panose="02040503050406030204" pitchFamily="18" charset="0"/>
              <a:cs typeface="Times New Roman" pitchFamily="18" charset="0"/>
              <a:sym typeface="Symbol" pitchFamily="18" charset="2"/>
            </a:endParaRPr>
          </a:p>
          <a:p>
            <a:pPr marL="1295400" lvl="2" indent="-381000" fontAlgn="auto">
              <a:lnSpc>
                <a:spcPct val="90000"/>
              </a:lnSpc>
              <a:spcAft>
                <a:spcPts val="0"/>
              </a:spcAft>
              <a:buClr>
                <a:schemeClr val="bg2"/>
              </a:buClr>
              <a:buFont typeface="Wingdings" pitchFamily="2" charset="2"/>
              <a:buChar char="ü"/>
              <a:defRPr/>
            </a:pPr>
            <a:r>
              <a:rPr lang="en-U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R = X – Z + F</a:t>
            </a:r>
            <a:r>
              <a:rPr lang="en-US" dirty="0">
                <a:latin typeface="Cambria" panose="02040503050406030204" pitchFamily="18" charset="0"/>
                <a:ea typeface="Cambria" panose="02040503050406030204" pitchFamily="18" charset="0"/>
                <a:cs typeface="Times New Roman" pitchFamily="18" charset="0"/>
                <a:sym typeface="Symbol" pitchFamily="18" charset="2"/>
              </a:rPr>
              <a:t> </a:t>
            </a:r>
            <a:r>
              <a:rPr lang="en-US" dirty="0" err="1">
                <a:latin typeface="Cambria" panose="02040503050406030204" pitchFamily="18" charset="0"/>
                <a:ea typeface="Cambria" panose="02040503050406030204" pitchFamily="18" charset="0"/>
                <a:cs typeface="Times New Roman" pitchFamily="18" charset="0"/>
                <a:sym typeface="Symbol" pitchFamily="18" charset="2"/>
              </a:rPr>
              <a:t>þar</a:t>
            </a:r>
            <a:r>
              <a:rPr lang="en-US" dirty="0">
                <a:latin typeface="Cambria" panose="02040503050406030204" pitchFamily="18" charset="0"/>
                <a:ea typeface="Cambria" panose="02040503050406030204" pitchFamily="18" charset="0"/>
                <a:cs typeface="Times New Roman" pitchFamily="18" charset="0"/>
                <a:sym typeface="Symbol" pitchFamily="18" charset="2"/>
              </a:rPr>
              <a:t> </a:t>
            </a:r>
            <a:r>
              <a:rPr lang="en-US" dirty="0" err="1">
                <a:latin typeface="Cambria" panose="02040503050406030204" pitchFamily="18" charset="0"/>
                <a:ea typeface="Cambria" panose="02040503050406030204" pitchFamily="18" charset="0"/>
                <a:cs typeface="Times New Roman" pitchFamily="18" charset="0"/>
                <a:sym typeface="Symbol" pitchFamily="18" charset="2"/>
              </a:rPr>
              <a:t>sem</a:t>
            </a:r>
            <a:r>
              <a:rPr lang="en-US" dirty="0">
                <a:latin typeface="Cambria" panose="02040503050406030204" pitchFamily="18" charset="0"/>
                <a:ea typeface="Cambria" panose="02040503050406030204" pitchFamily="18" charset="0"/>
                <a:cs typeface="Times New Roman" pitchFamily="18" charset="0"/>
                <a:sym typeface="Symbol" pitchFamily="18" charset="2"/>
              </a:rPr>
              <a:t>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X</a:t>
            </a:r>
            <a:r>
              <a:rPr lang="is-IS" dirty="0">
                <a:latin typeface="Cambria" panose="02040503050406030204" pitchFamily="18" charset="0"/>
                <a:ea typeface="Cambria" panose="02040503050406030204" pitchFamily="18" charset="0"/>
                <a:cs typeface="Times New Roman" pitchFamily="18" charset="0"/>
                <a:sym typeface="Symbol" pitchFamily="18" charset="2"/>
              </a:rPr>
              <a:t> = útflutningur,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Z</a:t>
            </a:r>
            <a:r>
              <a:rPr lang="is-IS" dirty="0">
                <a:latin typeface="Cambria" panose="02040503050406030204" pitchFamily="18" charset="0"/>
                <a:ea typeface="Cambria" panose="02040503050406030204" pitchFamily="18" charset="0"/>
                <a:cs typeface="Times New Roman" pitchFamily="18" charset="0"/>
                <a:sym typeface="Symbol" pitchFamily="18" charset="2"/>
              </a:rPr>
              <a:t> = innflutningur og </a:t>
            </a:r>
            <a:r>
              <a:rPr lang="is-IS"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Times New Roman" pitchFamily="18" charset="0"/>
                <a:sym typeface="Symbol" pitchFamily="18" charset="2"/>
              </a:rPr>
              <a:t>F</a:t>
            </a:r>
            <a:r>
              <a:rPr lang="is-IS" dirty="0">
                <a:latin typeface="Cambria" panose="02040503050406030204" pitchFamily="18" charset="0"/>
                <a:ea typeface="Cambria" panose="02040503050406030204" pitchFamily="18" charset="0"/>
                <a:cs typeface="Times New Roman" pitchFamily="18" charset="0"/>
                <a:sym typeface="Symbol" pitchFamily="18" charset="2"/>
              </a:rPr>
              <a:t> = fjármagnsjöfnuður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51">
                                            <p:txEl>
                                              <p:pRg st="0" end="0"/>
                                            </p:txEl>
                                          </p:spTgt>
                                        </p:tgtEl>
                                        <p:attrNameLst>
                                          <p:attrName>style.visibility</p:attrName>
                                        </p:attrNameLst>
                                      </p:cBhvr>
                                      <p:to>
                                        <p:strVal val="visible"/>
                                      </p:to>
                                    </p:set>
                                    <p:animEffect transition="in" filter="wipe(left)">
                                      <p:cBhvr>
                                        <p:cTn id="7" dur="500"/>
                                        <p:tgtEl>
                                          <p:spTgt spid="185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51">
                                            <p:txEl>
                                              <p:pRg st="1" end="1"/>
                                            </p:txEl>
                                          </p:spTgt>
                                        </p:tgtEl>
                                        <p:attrNameLst>
                                          <p:attrName>style.visibility</p:attrName>
                                        </p:attrNameLst>
                                      </p:cBhvr>
                                      <p:to>
                                        <p:strVal val="visible"/>
                                      </p:to>
                                    </p:set>
                                    <p:animEffect transition="in" filter="wipe(left)">
                                      <p:cBhvr>
                                        <p:cTn id="12" dur="500"/>
                                        <p:tgtEl>
                                          <p:spTgt spid="1853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5351">
                                            <p:txEl>
                                              <p:pRg st="2" end="2"/>
                                            </p:txEl>
                                          </p:spTgt>
                                        </p:tgtEl>
                                        <p:attrNameLst>
                                          <p:attrName>style.visibility</p:attrName>
                                        </p:attrNameLst>
                                      </p:cBhvr>
                                      <p:to>
                                        <p:strVal val="visible"/>
                                      </p:to>
                                    </p:set>
                                    <p:animEffect transition="in" filter="wipe(left)">
                                      <p:cBhvr>
                                        <p:cTn id="15" dur="500"/>
                                        <p:tgtEl>
                                          <p:spTgt spid="1853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5351">
                                            <p:txEl>
                                              <p:pRg st="3" end="3"/>
                                            </p:txEl>
                                          </p:spTgt>
                                        </p:tgtEl>
                                        <p:attrNameLst>
                                          <p:attrName>style.visibility</p:attrName>
                                        </p:attrNameLst>
                                      </p:cBhvr>
                                      <p:to>
                                        <p:strVal val="visible"/>
                                      </p:to>
                                    </p:set>
                                    <p:animEffect transition="in" filter="wipe(left)">
                                      <p:cBhvr>
                                        <p:cTn id="18" dur="500"/>
                                        <p:tgtEl>
                                          <p:spTgt spid="1853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5351">
                                            <p:txEl>
                                              <p:pRg st="4" end="4"/>
                                            </p:txEl>
                                          </p:spTgt>
                                        </p:tgtEl>
                                        <p:attrNameLst>
                                          <p:attrName>style.visibility</p:attrName>
                                        </p:attrNameLst>
                                      </p:cBhvr>
                                      <p:to>
                                        <p:strVal val="visible"/>
                                      </p:to>
                                    </p:set>
                                    <p:animEffect transition="in" filter="wipe(left)">
                                      <p:cBhvr>
                                        <p:cTn id="23" dur="500"/>
                                        <p:tgtEl>
                                          <p:spTgt spid="1853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5351">
                                            <p:txEl>
                                              <p:pRg st="5" end="5"/>
                                            </p:txEl>
                                          </p:spTgt>
                                        </p:tgtEl>
                                        <p:attrNameLst>
                                          <p:attrName>style.visibility</p:attrName>
                                        </p:attrNameLst>
                                      </p:cBhvr>
                                      <p:to>
                                        <p:strVal val="visible"/>
                                      </p:to>
                                    </p:set>
                                    <p:animEffect transition="in" filter="wipe(left)">
                                      <p:cBhvr>
                                        <p:cTn id="26" dur="500"/>
                                        <p:tgtEl>
                                          <p:spTgt spid="1853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5351">
                                            <p:txEl>
                                              <p:pRg st="6" end="6"/>
                                            </p:txEl>
                                          </p:spTgt>
                                        </p:tgtEl>
                                        <p:attrNameLst>
                                          <p:attrName>style.visibility</p:attrName>
                                        </p:attrNameLst>
                                      </p:cBhvr>
                                      <p:to>
                                        <p:strVal val="visible"/>
                                      </p:to>
                                    </p:set>
                                    <p:animEffect transition="in" filter="wipe(left)">
                                      <p:cBhvr>
                                        <p:cTn id="31" dur="500"/>
                                        <p:tgtEl>
                                          <p:spTgt spid="1853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5351">
                                            <p:txEl>
                                              <p:pRg st="7" end="7"/>
                                            </p:txEl>
                                          </p:spTgt>
                                        </p:tgtEl>
                                        <p:attrNameLst>
                                          <p:attrName>style.visibility</p:attrName>
                                        </p:attrNameLst>
                                      </p:cBhvr>
                                      <p:to>
                                        <p:strVal val="visible"/>
                                      </p:to>
                                    </p:set>
                                    <p:animEffect transition="in" filter="wipe(left)">
                                      <p:cBhvr>
                                        <p:cTn id="34" dur="500"/>
                                        <p:tgtEl>
                                          <p:spTgt spid="1853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5351">
                                            <p:txEl>
                                              <p:pRg st="8" end="8"/>
                                            </p:txEl>
                                          </p:spTgt>
                                        </p:tgtEl>
                                        <p:attrNameLst>
                                          <p:attrName>style.visibility</p:attrName>
                                        </p:attrNameLst>
                                      </p:cBhvr>
                                      <p:to>
                                        <p:strVal val="visible"/>
                                      </p:to>
                                    </p:set>
                                    <p:animEffect transition="in" filter="wipe(left)">
                                      <p:cBhvr>
                                        <p:cTn id="37" dur="500"/>
                                        <p:tgtEl>
                                          <p:spTgt spid="1853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1"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014413" y="381000"/>
            <a:ext cx="7772400" cy="1143000"/>
          </a:xfrm>
        </p:spPr>
        <p:txBody>
          <a:bodyPr lIns="90488" tIns="44450" rIns="90488" bIns="44450">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Hlutverk seðlabanka</a:t>
            </a:r>
          </a:p>
        </p:txBody>
      </p:sp>
      <p:sp>
        <p:nvSpPr>
          <p:cNvPr id="133123" name="Rectangle 3"/>
          <p:cNvSpPr>
            <a:spLocks noGrp="1" noChangeArrowheads="1"/>
          </p:cNvSpPr>
          <p:nvPr>
            <p:ph idx="1"/>
          </p:nvPr>
        </p:nvSpPr>
        <p:spPr>
          <a:xfrm>
            <a:off x="928688" y="1752600"/>
            <a:ext cx="7858125" cy="5105400"/>
          </a:xfrm>
        </p:spPr>
        <p:txBody>
          <a:bodyPr lIns="90488" tIns="44450" rIns="90488" bIns="44450">
            <a:normAutofit lnSpcReduction="10000"/>
          </a:bodyPr>
          <a:lstStyle/>
          <a:p>
            <a:pPr marL="365760" indent="-283464" fontAlgn="auto">
              <a:lnSpc>
                <a:spcPct val="90000"/>
              </a:lnSpc>
              <a:spcAft>
                <a:spcPts val="0"/>
              </a:spcAft>
              <a:buSzTx/>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cs typeface="Times New Roman" pitchFamily="18" charset="0"/>
              </a:rPr>
              <a:t>Helztu markmið seðlabanka eru </a:t>
            </a:r>
          </a:p>
          <a:p>
            <a:pPr marL="640080" lvl="1" indent="-237744" fontAlgn="auto">
              <a:lnSpc>
                <a:spcPct val="90000"/>
              </a:lnSpc>
              <a:spcAft>
                <a:spcPts val="0"/>
              </a:spcAft>
              <a:buClr>
                <a:srgbClr val="CC0000"/>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cs typeface="Times New Roman" pitchFamily="18" charset="0"/>
              </a:rPr>
              <a:t> Stöðugt verðlag </a:t>
            </a:r>
          </a:p>
          <a:p>
            <a:pPr marL="640080" lvl="1" indent="-237744" fontAlgn="auto">
              <a:lnSpc>
                <a:spcPct val="90000"/>
              </a:lnSpc>
              <a:spcAft>
                <a:spcPts val="0"/>
              </a:spcAft>
              <a:buClr>
                <a:srgbClr val="CC0000"/>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cs typeface="Times New Roman" pitchFamily="18" charset="0"/>
              </a:rPr>
              <a:t> Virkt og öruggt fjármálakerfi</a:t>
            </a:r>
            <a:endParaRPr lang="is-IS" dirty="0">
              <a:solidFill>
                <a:srgbClr val="000066"/>
              </a:solidFill>
              <a:latin typeface="Cambria" panose="02040503050406030204" pitchFamily="18" charset="0"/>
              <a:ea typeface="Cambria" panose="02040503050406030204" pitchFamily="18" charset="0"/>
            </a:endParaRPr>
          </a:p>
          <a:p>
            <a:pPr marL="365760" indent="-283464" fontAlgn="auto">
              <a:lnSpc>
                <a:spcPct val="90000"/>
              </a:lnSpc>
              <a:spcAft>
                <a:spcPts val="0"/>
              </a:spcAft>
              <a:buSzTx/>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Mótun og framkvæmd peningastefnu</a:t>
            </a:r>
          </a:p>
          <a:p>
            <a:pPr marL="365760" indent="-283464" fontAlgn="auto">
              <a:lnSpc>
                <a:spcPct val="90000"/>
              </a:lnSpc>
              <a:spcAft>
                <a:spcPts val="0"/>
              </a:spcAft>
              <a:buSzTx/>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Seðlaútgáfa og varzla gjaldeyrisvarasjóðs </a:t>
            </a:r>
          </a:p>
          <a:p>
            <a:pPr marL="365760" indent="-283464" fontAlgn="auto">
              <a:lnSpc>
                <a:spcPct val="90000"/>
              </a:lnSpc>
              <a:spcAft>
                <a:spcPts val="0"/>
              </a:spcAft>
              <a:buSzTx/>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Banki bankanna, lánardrottinn í neyð </a:t>
            </a:r>
          </a:p>
          <a:p>
            <a:pPr marL="640080" lvl="1" indent="-237744" fontAlgn="auto">
              <a:lnSpc>
                <a:spcPct val="90000"/>
              </a:lnSpc>
              <a:spcAft>
                <a:spcPts val="0"/>
              </a:spcAft>
              <a:buClr>
                <a:srgbClr val="CC0000"/>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 ,,</a:t>
            </a:r>
            <a:r>
              <a:rPr lang="is-IS" i="1" dirty="0">
                <a:solidFill>
                  <a:srgbClr val="000066"/>
                </a:solidFill>
                <a:latin typeface="Cambria" panose="02040503050406030204" pitchFamily="18" charset="0"/>
                <a:ea typeface="Cambria" panose="02040503050406030204" pitchFamily="18" charset="0"/>
              </a:rPr>
              <a:t>Lender of last resort”</a:t>
            </a:r>
          </a:p>
          <a:p>
            <a:pPr marL="365760" indent="-283464" fontAlgn="auto">
              <a:lnSpc>
                <a:spcPct val="90000"/>
              </a:lnSpc>
              <a:spcAft>
                <a:spcPts val="0"/>
              </a:spcAft>
              <a:buSzTx/>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Bankaeftirlit </a:t>
            </a:r>
          </a:p>
          <a:p>
            <a:pPr marL="640080" lvl="1" indent="-237744" fontAlgn="auto">
              <a:lnSpc>
                <a:spcPct val="90000"/>
              </a:lnSpc>
              <a:spcAft>
                <a:spcPts val="0"/>
              </a:spcAft>
              <a:buClr>
                <a:srgbClr val="CC0000"/>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Ekki lengur, ekki á Íslandi</a:t>
            </a:r>
          </a:p>
          <a:p>
            <a:pPr marL="640080" lvl="1" indent="-237744" fontAlgn="auto">
              <a:lnSpc>
                <a:spcPct val="90000"/>
              </a:lnSpc>
              <a:spcAft>
                <a:spcPts val="0"/>
              </a:spcAft>
              <a:buClr>
                <a:srgbClr val="CC0000"/>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Heyrði síðan undir sérstakt Fjármálaeftirlit ...</a:t>
            </a:r>
          </a:p>
          <a:p>
            <a:pPr marL="640080" lvl="1" indent="-237744" fontAlgn="auto">
              <a:lnSpc>
                <a:spcPct val="90000"/>
              </a:lnSpc>
              <a:spcAft>
                <a:spcPts val="0"/>
              </a:spcAft>
              <a:buClr>
                <a:srgbClr val="CC0000"/>
              </a:buClr>
              <a:buFont typeface="Wingdings" pitchFamily="2" charset="2"/>
              <a:buChar char="ü"/>
              <a:defRPr/>
            </a:pPr>
            <a:r>
              <a:rPr lang="is-IS" dirty="0">
                <a:solidFill>
                  <a:srgbClr val="000066"/>
                </a:solidFill>
                <a:latin typeface="Cambria" panose="02040503050406030204" pitchFamily="18" charset="0"/>
                <a:ea typeface="Cambria" panose="02040503050406030204" pitchFamily="18" charset="0"/>
              </a:rPr>
              <a:t>... og nú aftur undir Seðlabankann</a:t>
            </a:r>
          </a:p>
        </p:txBody>
      </p:sp>
      <p:sp>
        <p:nvSpPr>
          <p:cNvPr id="4" name="Right Brace 3"/>
          <p:cNvSpPr/>
          <p:nvPr/>
        </p:nvSpPr>
        <p:spPr>
          <a:xfrm>
            <a:off x="6156176" y="2308222"/>
            <a:ext cx="144016" cy="64807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rot="21346168">
            <a:off x="6385559" y="2270410"/>
            <a:ext cx="2693686" cy="461665"/>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is-IS" sz="2400" dirty="0">
                <a:latin typeface="Cambria" panose="02040503050406030204" pitchFamily="18" charset="0"/>
                <a:ea typeface="Cambria" panose="02040503050406030204" pitchFamily="18" charset="0"/>
              </a:rPr>
              <a:t>Hvort tveggja brást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3123">
                                            <p:txEl>
                                              <p:pRg st="1" end="1"/>
                                            </p:txEl>
                                          </p:spTgt>
                                        </p:tgtEl>
                                        <p:attrNameLst>
                                          <p:attrName>style.visibility</p:attrName>
                                        </p:attrNameLst>
                                      </p:cBhvr>
                                      <p:to>
                                        <p:strVal val="visible"/>
                                      </p:to>
                                    </p:set>
                                    <p:animEffect transition="in" filter="wipe(left)">
                                      <p:cBhvr>
                                        <p:cTn id="10" dur="500"/>
                                        <p:tgtEl>
                                          <p:spTgt spid="1331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3123">
                                            <p:txEl>
                                              <p:pRg st="2" end="2"/>
                                            </p:txEl>
                                          </p:spTgt>
                                        </p:tgtEl>
                                        <p:attrNameLst>
                                          <p:attrName>style.visibility</p:attrName>
                                        </p:attrNameLst>
                                      </p:cBhvr>
                                      <p:to>
                                        <p:strVal val="visible"/>
                                      </p:to>
                                    </p:set>
                                    <p:animEffect transition="in" filter="wipe(left)">
                                      <p:cBhvr>
                                        <p:cTn id="13" dur="500"/>
                                        <p:tgtEl>
                                          <p:spTgt spid="1331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3123">
                                            <p:txEl>
                                              <p:pRg st="3" end="3"/>
                                            </p:txEl>
                                          </p:spTgt>
                                        </p:tgtEl>
                                        <p:attrNameLst>
                                          <p:attrName>style.visibility</p:attrName>
                                        </p:attrNameLst>
                                      </p:cBhvr>
                                      <p:to>
                                        <p:strVal val="visible"/>
                                      </p:to>
                                    </p:set>
                                    <p:animEffect transition="in" filter="wipe(left)">
                                      <p:cBhvr>
                                        <p:cTn id="18" dur="500"/>
                                        <p:tgtEl>
                                          <p:spTgt spid="1331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3123">
                                            <p:txEl>
                                              <p:pRg st="4" end="4"/>
                                            </p:txEl>
                                          </p:spTgt>
                                        </p:tgtEl>
                                        <p:attrNameLst>
                                          <p:attrName>style.visibility</p:attrName>
                                        </p:attrNameLst>
                                      </p:cBhvr>
                                      <p:to>
                                        <p:strVal val="visible"/>
                                      </p:to>
                                    </p:set>
                                    <p:animEffect transition="in" filter="wipe(left)">
                                      <p:cBhvr>
                                        <p:cTn id="23" dur="500"/>
                                        <p:tgtEl>
                                          <p:spTgt spid="1331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3123">
                                            <p:txEl>
                                              <p:pRg st="5" end="5"/>
                                            </p:txEl>
                                          </p:spTgt>
                                        </p:tgtEl>
                                        <p:attrNameLst>
                                          <p:attrName>style.visibility</p:attrName>
                                        </p:attrNameLst>
                                      </p:cBhvr>
                                      <p:to>
                                        <p:strVal val="visible"/>
                                      </p:to>
                                    </p:set>
                                    <p:animEffect transition="in" filter="wipe(left)">
                                      <p:cBhvr>
                                        <p:cTn id="28" dur="500"/>
                                        <p:tgtEl>
                                          <p:spTgt spid="13312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3123">
                                            <p:txEl>
                                              <p:pRg st="6" end="6"/>
                                            </p:txEl>
                                          </p:spTgt>
                                        </p:tgtEl>
                                        <p:attrNameLst>
                                          <p:attrName>style.visibility</p:attrName>
                                        </p:attrNameLst>
                                      </p:cBhvr>
                                      <p:to>
                                        <p:strVal val="visible"/>
                                      </p:to>
                                    </p:set>
                                    <p:animEffect transition="in" filter="wipe(left)">
                                      <p:cBhvr>
                                        <p:cTn id="31" dur="500"/>
                                        <p:tgtEl>
                                          <p:spTgt spid="13312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3123">
                                            <p:txEl>
                                              <p:pRg st="7" end="7"/>
                                            </p:txEl>
                                          </p:spTgt>
                                        </p:tgtEl>
                                        <p:attrNameLst>
                                          <p:attrName>style.visibility</p:attrName>
                                        </p:attrNameLst>
                                      </p:cBhvr>
                                      <p:to>
                                        <p:strVal val="visible"/>
                                      </p:to>
                                    </p:set>
                                    <p:animEffect transition="in" filter="wipe(left)">
                                      <p:cBhvr>
                                        <p:cTn id="36" dur="500"/>
                                        <p:tgtEl>
                                          <p:spTgt spid="133123">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3123">
                                            <p:txEl>
                                              <p:pRg st="8" end="8"/>
                                            </p:txEl>
                                          </p:spTgt>
                                        </p:tgtEl>
                                        <p:attrNameLst>
                                          <p:attrName>style.visibility</p:attrName>
                                        </p:attrNameLst>
                                      </p:cBhvr>
                                      <p:to>
                                        <p:strVal val="visible"/>
                                      </p:to>
                                    </p:set>
                                    <p:animEffect transition="in" filter="wipe(left)">
                                      <p:cBhvr>
                                        <p:cTn id="39" dur="500"/>
                                        <p:tgtEl>
                                          <p:spTgt spid="133123">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3123">
                                            <p:txEl>
                                              <p:pRg st="9" end="9"/>
                                            </p:txEl>
                                          </p:spTgt>
                                        </p:tgtEl>
                                        <p:attrNameLst>
                                          <p:attrName>style.visibility</p:attrName>
                                        </p:attrNameLst>
                                      </p:cBhvr>
                                      <p:to>
                                        <p:strVal val="visible"/>
                                      </p:to>
                                    </p:set>
                                    <p:animEffect transition="in" filter="wipe(left)">
                                      <p:cBhvr>
                                        <p:cTn id="42" dur="500"/>
                                        <p:tgtEl>
                                          <p:spTgt spid="133123">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3123">
                                            <p:txEl>
                                              <p:pRg st="10" end="10"/>
                                            </p:txEl>
                                          </p:spTgt>
                                        </p:tgtEl>
                                        <p:attrNameLst>
                                          <p:attrName>style.visibility</p:attrName>
                                        </p:attrNameLst>
                                      </p:cBhvr>
                                      <p:to>
                                        <p:strVal val="visible"/>
                                      </p:to>
                                    </p:set>
                                    <p:animEffect transition="in" filter="wipe(left)">
                                      <p:cBhvr>
                                        <p:cTn id="45" dur="500"/>
                                        <p:tgtEl>
                                          <p:spTgt spid="13312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014413" y="381000"/>
            <a:ext cx="7772400" cy="1143000"/>
          </a:xfrm>
        </p:spPr>
        <p:txBody>
          <a:bodyPr lIns="90488" tIns="44450" rIns="90488" bIns="44450">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Hlutverk seðlabanka</a:t>
            </a:r>
          </a:p>
        </p:txBody>
      </p:sp>
      <p:sp>
        <p:nvSpPr>
          <p:cNvPr id="133123" name="Rectangle 3"/>
          <p:cNvSpPr>
            <a:spLocks noGrp="1" noChangeArrowheads="1"/>
          </p:cNvSpPr>
          <p:nvPr>
            <p:ph idx="1"/>
          </p:nvPr>
        </p:nvSpPr>
        <p:spPr>
          <a:xfrm>
            <a:off x="928688" y="1752600"/>
            <a:ext cx="7858125" cy="4800600"/>
          </a:xfrm>
        </p:spPr>
        <p:txBody>
          <a:bodyPr lIns="90488" tIns="44450" rIns="90488" bIns="44450">
            <a:normAutofit/>
          </a:bodyPr>
          <a:lstStyle/>
          <a:p>
            <a:pPr marL="365760" indent="-283464" fontAlgn="auto">
              <a:lnSpc>
                <a:spcPct val="90000"/>
              </a:lnSpc>
              <a:spcAft>
                <a:spcPts val="0"/>
              </a:spcAft>
              <a:buSzTx/>
              <a:buFont typeface="Wingdings" pitchFamily="2" charset="2"/>
              <a:buChar char="q"/>
              <a:defRPr/>
            </a:pPr>
            <a:r>
              <a:rPr lang="is-IS" sz="36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Peningamagn í umferð </a:t>
            </a:r>
            <a:r>
              <a:rPr lang="is-IS" sz="3600" dirty="0">
                <a:solidFill>
                  <a:srgbClr val="000066"/>
                </a:solidFill>
                <a:latin typeface="Cambria" panose="02040503050406030204" pitchFamily="18" charset="0"/>
                <a:ea typeface="Cambria" panose="02040503050406030204" pitchFamily="18" charset="0"/>
                <a:cs typeface="Times New Roman" pitchFamily="18" charset="0"/>
              </a:rPr>
              <a:t>heitir öðru nafni peningaframboð</a:t>
            </a:r>
            <a:endParaRPr lang="is-IS" sz="3600" dirty="0">
              <a:solidFill>
                <a:srgbClr val="000066"/>
              </a:solidFill>
              <a:latin typeface="Cambria" panose="02040503050406030204" pitchFamily="18" charset="0"/>
              <a:ea typeface="Cambria" panose="02040503050406030204" pitchFamily="18" charset="0"/>
            </a:endParaRPr>
          </a:p>
          <a:p>
            <a:pPr marL="365760" indent="-283464" fontAlgn="auto">
              <a:lnSpc>
                <a:spcPct val="90000"/>
              </a:lnSpc>
              <a:spcAft>
                <a:spcPts val="0"/>
              </a:spcAft>
              <a:buSzTx/>
              <a:buFont typeface="Wingdings" pitchFamily="2" charset="2"/>
              <a:buChar char="q"/>
              <a:defRPr/>
            </a:pPr>
            <a:r>
              <a:rPr lang="is-IS" sz="3600" dirty="0">
                <a:solidFill>
                  <a:srgbClr val="000066"/>
                </a:solidFill>
                <a:latin typeface="Cambria" panose="02040503050406030204" pitchFamily="18" charset="0"/>
                <a:ea typeface="Cambria" panose="02040503050406030204" pitchFamily="18" charset="0"/>
              </a:rPr>
              <a:t>Munið tvær af frumreglunum 10:</a:t>
            </a:r>
          </a:p>
          <a:p>
            <a:pPr marL="640398" lvl="1" indent="-283464" fontAlgn="auto">
              <a:lnSpc>
                <a:spcPct val="90000"/>
              </a:lnSpc>
              <a:spcAft>
                <a:spcPts val="0"/>
              </a:spcAft>
              <a:buClr>
                <a:srgbClr val="C00000"/>
              </a:buClr>
              <a:buFont typeface="Wingdings" pitchFamily="2" charset="2"/>
              <a:buChar char="ü"/>
              <a:defRPr/>
            </a:pPr>
            <a:r>
              <a:rPr lang="is-IS" sz="3200" dirty="0">
                <a:solidFill>
                  <a:srgbClr val="000066"/>
                </a:solidFill>
                <a:latin typeface="Cambria" panose="02040503050406030204" pitchFamily="18" charset="0"/>
                <a:ea typeface="Cambria" panose="02040503050406030204" pitchFamily="18" charset="0"/>
              </a:rPr>
              <a:t>Ör vöxtur peningamagns veldur verðbólgu</a:t>
            </a:r>
          </a:p>
          <a:p>
            <a:pPr marL="640398" lvl="1" indent="-283464" fontAlgn="auto">
              <a:lnSpc>
                <a:spcPct val="90000"/>
              </a:lnSpc>
              <a:spcAft>
                <a:spcPts val="0"/>
              </a:spcAft>
              <a:buClr>
                <a:srgbClr val="C00000"/>
              </a:buClr>
              <a:buFont typeface="Wingdings" pitchFamily="2" charset="2"/>
              <a:buChar char="ü"/>
              <a:defRPr/>
            </a:pPr>
            <a:r>
              <a:rPr lang="is-IS" sz="3200" dirty="0">
                <a:solidFill>
                  <a:srgbClr val="000066"/>
                </a:solidFill>
                <a:latin typeface="Cambria" panose="02040503050406030204" pitchFamily="18" charset="0"/>
                <a:ea typeface="Cambria" panose="02040503050406030204" pitchFamily="18" charset="0"/>
              </a:rPr>
              <a:t>Samfélagið getur þurft að velja milli atvinnuleysis og verðbólgu í bráð</a:t>
            </a:r>
          </a:p>
          <a:p>
            <a:pPr marL="365760" indent="-283464" fontAlgn="auto">
              <a:lnSpc>
                <a:spcPct val="90000"/>
              </a:lnSpc>
              <a:spcAft>
                <a:spcPts val="0"/>
              </a:spcAft>
              <a:buSzTx/>
              <a:buFont typeface="Wingdings" pitchFamily="2" charset="2"/>
              <a:buChar char="q"/>
              <a:defRPr/>
            </a:pPr>
            <a:r>
              <a:rPr lang="is-IS" sz="3600" dirty="0">
                <a:solidFill>
                  <a:srgbClr val="000066"/>
                </a:solidFill>
                <a:latin typeface="Cambria" panose="02040503050406030204" pitchFamily="18" charset="0"/>
                <a:ea typeface="Cambria" panose="02040503050406030204" pitchFamily="18" charset="0"/>
              </a:rPr>
              <a:t>Stjórn peningamála skiptir máli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wipe(left)">
                                      <p:cBhvr>
                                        <p:cTn id="12" dur="500"/>
                                        <p:tgtEl>
                                          <p:spTgt spid="13312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animEffect transition="in" filter="wipe(left)">
                                      <p:cBhvr>
                                        <p:cTn id="15" dur="500"/>
                                        <p:tgtEl>
                                          <p:spTgt spid="13312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3123">
                                            <p:txEl>
                                              <p:pRg st="3" end="3"/>
                                            </p:txEl>
                                          </p:spTgt>
                                        </p:tgtEl>
                                        <p:attrNameLst>
                                          <p:attrName>style.visibility</p:attrName>
                                        </p:attrNameLst>
                                      </p:cBhvr>
                                      <p:to>
                                        <p:strVal val="visible"/>
                                      </p:to>
                                    </p:set>
                                    <p:animEffect transition="in" filter="wipe(left)">
                                      <p:cBhvr>
                                        <p:cTn id="18" dur="500"/>
                                        <p:tgtEl>
                                          <p:spTgt spid="1331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3123">
                                            <p:txEl>
                                              <p:pRg st="4" end="4"/>
                                            </p:txEl>
                                          </p:spTgt>
                                        </p:tgtEl>
                                        <p:attrNameLst>
                                          <p:attrName>style.visibility</p:attrName>
                                        </p:attrNameLst>
                                      </p:cBhvr>
                                      <p:to>
                                        <p:strVal val="visible"/>
                                      </p:to>
                                    </p:set>
                                    <p:animEffect transition="in" filter="wipe(left)">
                                      <p:cBhvr>
                                        <p:cTn id="23" dur="500"/>
                                        <p:tgtEl>
                                          <p:spTgt spid="133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014413" y="381000"/>
            <a:ext cx="7772400" cy="1143000"/>
          </a:xfrm>
        </p:spPr>
        <p:txBody>
          <a:bodyPr lIns="90488" tIns="44450" rIns="90488" bIns="44450">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Stjórntæki seðlabanka</a:t>
            </a:r>
          </a:p>
        </p:txBody>
      </p:sp>
      <p:sp>
        <p:nvSpPr>
          <p:cNvPr id="134147" name="Rectangle 3"/>
          <p:cNvSpPr>
            <a:spLocks noGrp="1" noChangeArrowheads="1"/>
          </p:cNvSpPr>
          <p:nvPr>
            <p:ph idx="1"/>
          </p:nvPr>
        </p:nvSpPr>
        <p:spPr>
          <a:xfrm>
            <a:off x="942974" y="1676400"/>
            <a:ext cx="7949505" cy="4876800"/>
          </a:xfrm>
        </p:spPr>
        <p:txBody>
          <a:bodyPr lIns="90488" tIns="44450" rIns="90488" bIns="44450"/>
          <a:lstStyle/>
          <a:p>
            <a:pPr>
              <a:lnSpc>
                <a:spcPct val="80000"/>
              </a:lnSpc>
            </a:pPr>
            <a:r>
              <a:rPr lang="is-IS" sz="3600" dirty="0">
                <a:solidFill>
                  <a:srgbClr val="000066"/>
                </a:solidFill>
                <a:latin typeface="Cambria" panose="02040503050406030204" pitchFamily="18" charset="0"/>
                <a:ea typeface="Cambria" panose="02040503050406030204" pitchFamily="18" charset="0"/>
              </a:rPr>
              <a:t>Markaðsaðgerðir</a:t>
            </a:r>
          </a:p>
          <a:p>
            <a:pPr lvl="1">
              <a:lnSpc>
                <a:spcPct val="8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Sala ríkisverðbréfa minnkar peningamagn</a:t>
            </a:r>
          </a:p>
          <a:p>
            <a:pPr lvl="1">
              <a:lnSpc>
                <a:spcPct val="8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Kaup á ríkisverðbréfum auka peningamagn</a:t>
            </a:r>
          </a:p>
          <a:p>
            <a:pPr>
              <a:lnSpc>
                <a:spcPct val="80000"/>
              </a:lnSpc>
            </a:pPr>
            <a:r>
              <a:rPr lang="is-IS" sz="3600" dirty="0">
                <a:solidFill>
                  <a:srgbClr val="000066"/>
                </a:solidFill>
                <a:latin typeface="Cambria" panose="02040503050406030204" pitchFamily="18" charset="0"/>
                <a:ea typeface="Cambria" panose="02040503050406030204" pitchFamily="18" charset="0"/>
              </a:rPr>
              <a:t>Beinar aðgerðir</a:t>
            </a:r>
          </a:p>
          <a:p>
            <a:pPr lvl="1">
              <a:lnSpc>
                <a:spcPct val="8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Vaxtaákvarðanir</a:t>
            </a:r>
          </a:p>
          <a:p>
            <a:pPr lvl="1">
              <a:lnSpc>
                <a:spcPct val="8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Bindiskylda, lausafjárskylda</a:t>
            </a:r>
          </a:p>
          <a:p>
            <a:pPr lvl="1">
              <a:lnSpc>
                <a:spcPct val="8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rPr>
              <a:t>Gengisskráning (kaup og sala gjaldeyris)</a:t>
            </a:r>
          </a:p>
          <a:p>
            <a:pPr lvl="2">
              <a:lnSpc>
                <a:spcPct val="80000"/>
              </a:lnSpc>
              <a:buClr>
                <a:schemeClr val="bg2"/>
              </a:buClr>
              <a:buFont typeface="Wingdings" pitchFamily="2" charset="2"/>
              <a:buChar char="q"/>
            </a:pPr>
            <a:r>
              <a:rPr lang="is-IS" sz="2800" dirty="0">
                <a:solidFill>
                  <a:srgbClr val="000066"/>
                </a:solidFill>
                <a:latin typeface="Cambria" panose="02040503050406030204" pitchFamily="18" charset="0"/>
                <a:ea typeface="Cambria" panose="02040503050406030204" pitchFamily="18" charset="0"/>
              </a:rPr>
              <a:t>Fast gengi eða fljótandi?</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wipe(left)">
                                      <p:cBhvr>
                                        <p:cTn id="7" dur="500"/>
                                        <p:tgtEl>
                                          <p:spTgt spid="134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wipe(left)">
                                      <p:cBhvr>
                                        <p:cTn id="12" dur="500"/>
                                        <p:tgtEl>
                                          <p:spTgt spid="134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wipe(left)">
                                      <p:cBhvr>
                                        <p:cTn id="17" dur="500"/>
                                        <p:tgtEl>
                                          <p:spTgt spid="134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animEffect transition="in" filter="wipe(left)">
                                      <p:cBhvr>
                                        <p:cTn id="22" dur="500"/>
                                        <p:tgtEl>
                                          <p:spTgt spid="134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4147">
                                            <p:txEl>
                                              <p:pRg st="4" end="4"/>
                                            </p:txEl>
                                          </p:spTgt>
                                        </p:tgtEl>
                                        <p:attrNameLst>
                                          <p:attrName>style.visibility</p:attrName>
                                        </p:attrNameLst>
                                      </p:cBhvr>
                                      <p:to>
                                        <p:strVal val="visible"/>
                                      </p:to>
                                    </p:set>
                                    <p:animEffect transition="in" filter="wipe(left)">
                                      <p:cBhvr>
                                        <p:cTn id="27" dur="500"/>
                                        <p:tgtEl>
                                          <p:spTgt spid="134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4147">
                                            <p:txEl>
                                              <p:pRg st="5" end="5"/>
                                            </p:txEl>
                                          </p:spTgt>
                                        </p:tgtEl>
                                        <p:attrNameLst>
                                          <p:attrName>style.visibility</p:attrName>
                                        </p:attrNameLst>
                                      </p:cBhvr>
                                      <p:to>
                                        <p:strVal val="visible"/>
                                      </p:to>
                                    </p:set>
                                    <p:animEffect transition="in" filter="wipe(left)">
                                      <p:cBhvr>
                                        <p:cTn id="32" dur="500"/>
                                        <p:tgtEl>
                                          <p:spTgt spid="134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4147">
                                            <p:txEl>
                                              <p:pRg st="6" end="6"/>
                                            </p:txEl>
                                          </p:spTgt>
                                        </p:tgtEl>
                                        <p:attrNameLst>
                                          <p:attrName>style.visibility</p:attrName>
                                        </p:attrNameLst>
                                      </p:cBhvr>
                                      <p:to>
                                        <p:strVal val="visible"/>
                                      </p:to>
                                    </p:set>
                                    <p:animEffect transition="in" filter="wipe(left)">
                                      <p:cBhvr>
                                        <p:cTn id="37" dur="500"/>
                                        <p:tgtEl>
                                          <p:spTgt spid="134147">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4147">
                                            <p:txEl>
                                              <p:pRg st="7" end="7"/>
                                            </p:txEl>
                                          </p:spTgt>
                                        </p:tgtEl>
                                        <p:attrNameLst>
                                          <p:attrName>style.visibility</p:attrName>
                                        </p:attrNameLst>
                                      </p:cBhvr>
                                      <p:to>
                                        <p:strVal val="visible"/>
                                      </p:to>
                                    </p:set>
                                    <p:animEffect transition="in" filter="wipe(left)">
                                      <p:cBhvr>
                                        <p:cTn id="40" dur="500"/>
                                        <p:tgtEl>
                                          <p:spTgt spid="134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Markaðsaðgerðir</a:t>
            </a:r>
          </a:p>
        </p:txBody>
      </p:sp>
      <p:sp>
        <p:nvSpPr>
          <p:cNvPr id="53251" name="Rectangle 3"/>
          <p:cNvSpPr>
            <a:spLocks noGrp="1" noChangeArrowheads="1"/>
          </p:cNvSpPr>
          <p:nvPr>
            <p:ph idx="1"/>
          </p:nvPr>
        </p:nvSpPr>
        <p:spPr>
          <a:xfrm>
            <a:off x="928688" y="1752600"/>
            <a:ext cx="7924800" cy="4419600"/>
          </a:xfrm>
        </p:spPr>
        <p:txBody>
          <a:bodyPr>
            <a:noAutofit/>
          </a:bodyPr>
          <a:lstStyle/>
          <a:p>
            <a:pPr marL="365760" indent="-283464" fontAlgn="auto">
              <a:lnSpc>
                <a:spcPct val="90000"/>
              </a:lnSpc>
              <a:spcAft>
                <a:spcPts val="0"/>
              </a:spcAft>
              <a:buSzPct val="7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Peningamagn</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 peningar í umferð</a:t>
            </a:r>
          </a:p>
          <a:p>
            <a:pPr marL="365760" indent="-283464" fontAlgn="auto">
              <a:lnSpc>
                <a:spcPct val="90000"/>
              </a:lnSpc>
              <a:spcAft>
                <a:spcPts val="0"/>
              </a:spcAft>
              <a:buSzPct val="7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Helzta verkefni seðlabanka er að stjórna peningamagninu, rata meðalveginn</a:t>
            </a:r>
          </a:p>
          <a:p>
            <a:pPr marL="640080" lvl="1" indent="-237744" fontAlgn="auto">
              <a:lnSpc>
                <a:spcPct val="90000"/>
              </a:lnSpc>
              <a:spcAft>
                <a:spcPts val="0"/>
              </a:spcAft>
              <a:buClr>
                <a:schemeClr val="bg2"/>
              </a:buClr>
              <a:buSzPct val="70000"/>
              <a:buFont typeface="Wingdings" pitchFamily="2" charset="2"/>
              <a:buChar char="q"/>
              <a:defRPr/>
            </a:pPr>
            <a:r>
              <a:rPr lang="is-IS" sz="3200" dirty="0">
                <a:solidFill>
                  <a:srgbClr val="000066"/>
                </a:solidFill>
                <a:latin typeface="Cambria" panose="02040503050406030204" pitchFamily="18" charset="0"/>
                <a:ea typeface="Cambria" panose="02040503050406030204" pitchFamily="18" charset="0"/>
              </a:rPr>
              <a:t>Sjá hagkerfinu fyrir nægu reiðufé</a:t>
            </a:r>
          </a:p>
          <a:p>
            <a:pPr marL="640080" lvl="1" indent="-237744" fontAlgn="auto">
              <a:lnSpc>
                <a:spcPct val="90000"/>
              </a:lnSpc>
              <a:spcAft>
                <a:spcPts val="0"/>
              </a:spcAft>
              <a:buClr>
                <a:schemeClr val="bg2"/>
              </a:buClr>
              <a:buSzPct val="70000"/>
              <a:buFont typeface="Wingdings" pitchFamily="2" charset="2"/>
              <a:buChar char="q"/>
              <a:defRPr/>
            </a:pPr>
            <a:r>
              <a:rPr lang="is-IS" sz="3200" dirty="0">
                <a:solidFill>
                  <a:srgbClr val="000066"/>
                </a:solidFill>
                <a:latin typeface="Cambria" panose="02040503050406030204" pitchFamily="18" charset="0"/>
                <a:ea typeface="Cambria" panose="02040503050406030204" pitchFamily="18" charset="0"/>
              </a:rPr>
              <a:t>Hafa hemil á peningavexti og verðbólgu</a:t>
            </a:r>
          </a:p>
          <a:p>
            <a:pPr marL="365760" indent="-283464" fontAlgn="auto">
              <a:lnSpc>
                <a:spcPct val="90000"/>
              </a:lnSpc>
              <a:spcAft>
                <a:spcPts val="0"/>
              </a:spcAft>
              <a:buSzPct val="7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Helzta aðferð seðlabanka til að stýra peningamagninu er</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9900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markaðsaðgerðir</a:t>
            </a:r>
            <a:endParaRPr lang="is-IS" i="1" dirty="0">
              <a:solidFill>
                <a:srgbClr val="9900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40080" lvl="1" indent="-237744" fontAlgn="auto">
              <a:lnSpc>
                <a:spcPct val="90000"/>
              </a:lnSpc>
              <a:spcAft>
                <a:spcPts val="0"/>
              </a:spcAft>
              <a:buClr>
                <a:schemeClr val="bg2"/>
              </a:buClr>
              <a:buSzPct val="70000"/>
              <a:buFont typeface="Monotype Sorts" pitchFamily="2" charset="2"/>
              <a:buChar char="u"/>
              <a:defRPr/>
            </a:pPr>
            <a:r>
              <a:rPr lang="is-IS" dirty="0">
                <a:solidFill>
                  <a:srgbClr val="000066"/>
                </a:solidFill>
                <a:latin typeface="Cambria" panose="02040503050406030204" pitchFamily="18" charset="0"/>
                <a:ea typeface="Cambria" panose="02040503050406030204" pitchFamily="18" charset="0"/>
              </a:rPr>
              <a:t>Seðlabankinn kaupir og selur ríkisverðbréf</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left)">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left)">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wipe(left)">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wipe(left)">
                                      <p:cBhvr>
                                        <p:cTn id="27" dur="500"/>
                                        <p:tgtEl>
                                          <p:spTgt spid="53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wipe(left)">
                                      <p:cBhvr>
                                        <p:cTn id="32"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Markaðsaðgerðir</a:t>
            </a:r>
          </a:p>
        </p:txBody>
      </p:sp>
      <p:sp>
        <p:nvSpPr>
          <p:cNvPr id="55299" name="Rectangle 3"/>
          <p:cNvSpPr>
            <a:spLocks noGrp="1" noChangeArrowheads="1"/>
          </p:cNvSpPr>
          <p:nvPr>
            <p:ph idx="1"/>
          </p:nvPr>
        </p:nvSpPr>
        <p:spPr>
          <a:xfrm>
            <a:off x="1197001" y="2206625"/>
            <a:ext cx="6804023" cy="3432175"/>
          </a:xfrm>
          <a:noFill/>
          <a:ln w="50800" cap="flat">
            <a:solidFill>
              <a:srgbClr val="474A81"/>
            </a:solidFill>
          </a:ln>
          <a:scene3d>
            <a:camera prst="orthographicFront"/>
            <a:lightRig rig="threePt" dir="t"/>
          </a:scene3d>
          <a:sp3d>
            <a:bevelT/>
          </a:sp3d>
        </p:spPr>
        <p:txBody>
          <a:bodyPr>
            <a:normAutofit/>
          </a:bodyPr>
          <a:lstStyle/>
          <a:p>
            <a:pPr marL="365760" indent="-283464" fontAlgn="auto">
              <a:lnSpc>
                <a:spcPct val="90000"/>
              </a:lnSpc>
              <a:spcAft>
                <a:spcPts val="0"/>
              </a:spcAft>
              <a:buSzPct val="7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Til að</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auka peningamagn</a:t>
            </a:r>
            <a:r>
              <a:rPr lang="is-IS" sz="3600" dirty="0">
                <a:solidFill>
                  <a:srgbClr val="990033"/>
                </a:solidFill>
                <a:latin typeface="Cambria" panose="02040503050406030204" pitchFamily="18" charset="0"/>
                <a:ea typeface="Cambria" panose="02040503050406030204" pitchFamily="18" charset="0"/>
              </a:rPr>
              <a:t> </a:t>
            </a:r>
            <a:r>
              <a:rPr lang="is-IS" sz="36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kaupir</a:t>
            </a:r>
            <a:r>
              <a:rPr lang="is-IS" sz="3600" dirty="0">
                <a:solidFill>
                  <a:srgbClr val="000066"/>
                </a:solidFill>
                <a:latin typeface="Cambria" panose="02040503050406030204" pitchFamily="18" charset="0"/>
                <a:ea typeface="Cambria" panose="02040503050406030204" pitchFamily="18" charset="0"/>
              </a:rPr>
              <a:t> seðlabankinn ríkisverðbréf af almenningi</a:t>
            </a:r>
          </a:p>
          <a:p>
            <a:pPr marL="365760" indent="-283464" fontAlgn="auto">
              <a:lnSpc>
                <a:spcPct val="90000"/>
              </a:lnSpc>
              <a:spcAft>
                <a:spcPts val="0"/>
              </a:spcAft>
              <a:buSzPct val="7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Til að</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minnka peningamagn</a:t>
            </a:r>
            <a:r>
              <a:rPr lang="is-IS" sz="3600" dirty="0">
                <a:solidFill>
                  <a:srgbClr val="990033"/>
                </a:solidFill>
                <a:latin typeface="Cambria" panose="02040503050406030204" pitchFamily="18" charset="0"/>
                <a:ea typeface="Cambria" panose="02040503050406030204" pitchFamily="18" charset="0"/>
              </a:rPr>
              <a:t> </a:t>
            </a:r>
            <a:r>
              <a:rPr lang="is-IS" sz="36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selur</a:t>
            </a:r>
            <a:r>
              <a:rPr lang="is-IS" sz="3600" dirty="0">
                <a:solidFill>
                  <a:srgbClr val="000066"/>
                </a:solidFill>
                <a:latin typeface="Cambria" panose="02040503050406030204" pitchFamily="18" charset="0"/>
                <a:ea typeface="Cambria" panose="02040503050406030204" pitchFamily="18" charset="0"/>
              </a:rPr>
              <a:t> seðlabankinn almenningi ríkisverðbréf</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14413" y="428625"/>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Bankar og peningar</a:t>
            </a:r>
          </a:p>
        </p:txBody>
      </p:sp>
      <p:sp>
        <p:nvSpPr>
          <p:cNvPr id="57347" name="Rectangle 3"/>
          <p:cNvSpPr>
            <a:spLocks noGrp="1" noChangeArrowheads="1"/>
          </p:cNvSpPr>
          <p:nvPr>
            <p:ph idx="1"/>
          </p:nvPr>
        </p:nvSpPr>
        <p:spPr>
          <a:xfrm>
            <a:off x="685800" y="2286000"/>
            <a:ext cx="7772400" cy="4114800"/>
          </a:xfrm>
        </p:spPr>
        <p:txBody>
          <a:bodyPr/>
          <a:lstStyle/>
          <a:p>
            <a:pPr algn="ctr">
              <a:lnSpc>
                <a:spcPct val="90000"/>
              </a:lnSpc>
              <a:buFont typeface="Monotype Sorts"/>
              <a:buNone/>
            </a:pPr>
            <a:r>
              <a:rPr lang="is-IS" sz="3600" dirty="0">
                <a:solidFill>
                  <a:srgbClr val="000066"/>
                </a:solidFill>
                <a:latin typeface="Cambria" panose="02040503050406030204" pitchFamily="18" charset="0"/>
                <a:ea typeface="Cambria" panose="02040503050406030204" pitchFamily="18" charset="0"/>
              </a:rPr>
              <a:t>Bankar geta haft áhrif á upphæð innstæðna á bankareikningum og þá um leið á peningamagn</a:t>
            </a:r>
          </a:p>
        </p:txBody>
      </p:sp>
      <p:pic>
        <p:nvPicPr>
          <p:cNvPr id="56324" name="Picture 5"/>
          <p:cNvPicPr>
            <a:picLocks noChangeAspect="1" noChangeArrowheads="1"/>
          </p:cNvPicPr>
          <p:nvPr/>
        </p:nvPicPr>
        <p:blipFill>
          <a:blip r:embed="rId3" cstate="print"/>
          <a:srcRect/>
          <a:stretch>
            <a:fillRect/>
          </a:stretch>
        </p:blipFill>
        <p:spPr bwMode="auto">
          <a:xfrm>
            <a:off x="2851150" y="4267200"/>
            <a:ext cx="3829050" cy="1924050"/>
          </a:xfrm>
          <a:prstGeom prst="rect">
            <a:avLst/>
          </a:prstGeom>
          <a:noFill/>
          <a:ln w="12700">
            <a:noFill/>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up)">
                                      <p:cBhvr>
                                        <p:cTn id="7"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14413" y="457200"/>
            <a:ext cx="7772400" cy="1143000"/>
          </a:xfrm>
        </p:spPr>
        <p:txBody>
          <a:bodyPr>
            <a:normAutofit/>
          </a:bodyPr>
          <a:lstStyle/>
          <a:p>
            <a:pPr fontAlgn="auto">
              <a:spcAft>
                <a:spcPts val="0"/>
              </a:spcAft>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rPr>
              <a:t>1. Gjaldmiðill</a:t>
            </a:r>
          </a:p>
        </p:txBody>
      </p:sp>
      <p:sp>
        <p:nvSpPr>
          <p:cNvPr id="10243" name="Rectangle 3"/>
          <p:cNvSpPr>
            <a:spLocks noGrp="1" noChangeArrowheads="1"/>
          </p:cNvSpPr>
          <p:nvPr>
            <p:ph idx="1"/>
          </p:nvPr>
        </p:nvSpPr>
        <p:spPr>
          <a:xfrm>
            <a:off x="1571625" y="1901825"/>
            <a:ext cx="5762625" cy="2670175"/>
          </a:xfrm>
        </p:spPr>
        <p:txBody>
          <a:bodyPr>
            <a:normAutofit/>
          </a:bodyPr>
          <a:lstStyle/>
          <a:p>
            <a:pPr marL="0" indent="0" fontAlgn="auto">
              <a:lnSpc>
                <a:spcPct val="90000"/>
              </a:lnSpc>
              <a:spcAft>
                <a:spcPts val="0"/>
              </a:spcAft>
              <a:buFont typeface="Monotype Sorts" pitchFamily="2" charset="2"/>
              <a:buNone/>
              <a:tabLst>
                <a:tab pos="857250" algn="l"/>
              </a:tabLst>
              <a:defRPr/>
            </a:pPr>
            <a:r>
              <a:rPr lang="is-IS" sz="44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Gjaldmiðill</a:t>
            </a:r>
            <a:r>
              <a:rPr lang="is-IS" sz="4400" dirty="0">
                <a:solidFill>
                  <a:srgbClr val="474A81"/>
                </a:solidFill>
                <a:latin typeface="Cambria" panose="02040503050406030204" pitchFamily="18" charset="0"/>
                <a:ea typeface="Cambria" panose="02040503050406030204" pitchFamily="18" charset="0"/>
              </a:rPr>
              <a:t> </a:t>
            </a:r>
            <a:r>
              <a:rPr lang="is-IS" sz="4400" dirty="0">
                <a:solidFill>
                  <a:srgbClr val="000066"/>
                </a:solidFill>
                <a:latin typeface="Cambria" panose="02040503050406030204" pitchFamily="18" charset="0"/>
                <a:ea typeface="Cambria" panose="02040503050406030204" pitchFamily="18" charset="0"/>
              </a:rPr>
              <a:t>er hver sá hlutur sem er almennt viðurkenndur sem greiðsla í viðskiptum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1014413" y="428625"/>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Bankar og peningar</a:t>
            </a:r>
          </a:p>
        </p:txBody>
      </p:sp>
      <p:sp>
        <p:nvSpPr>
          <p:cNvPr id="59395" name="Rectangle 3"/>
          <p:cNvSpPr>
            <a:spLocks noGrp="1" noChangeArrowheads="1"/>
          </p:cNvSpPr>
          <p:nvPr>
            <p:ph idx="1"/>
          </p:nvPr>
        </p:nvSpPr>
        <p:spPr>
          <a:xfrm>
            <a:off x="990600" y="1828800"/>
            <a:ext cx="7510463" cy="4114800"/>
          </a:xfrm>
        </p:spPr>
        <p:txBody>
          <a:bodyPr>
            <a:normAutofit/>
          </a:bodyPr>
          <a:lstStyle/>
          <a:p>
            <a:pPr marL="365760" indent="-283464" fontAlgn="auto">
              <a:lnSpc>
                <a:spcPct val="90000"/>
              </a:lnSpc>
              <a:spcAft>
                <a:spcPts val="0"/>
              </a:spcAft>
              <a:buSzPct val="7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Varasjóður</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 innistæða sem banki hefur tekið við til varðveizlu og ekki lánað út</a:t>
            </a:r>
          </a:p>
          <a:p>
            <a:pPr marL="365760" indent="-283464" fontAlgn="auto">
              <a:lnSpc>
                <a:spcPct val="90000"/>
              </a:lnSpc>
              <a:spcAft>
                <a:spcPts val="0"/>
              </a:spcAft>
              <a:buSzPct val="7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Bankar geyma hluta innlána í </a:t>
            </a:r>
            <a:r>
              <a:rPr lang="is-IS" sz="36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varasjóði</a:t>
            </a:r>
            <a:r>
              <a:rPr lang="is-IS" sz="3600" dirty="0">
                <a:solidFill>
                  <a:srgbClr val="000066"/>
                </a:solidFill>
                <a:latin typeface="Cambria" panose="02040503050406030204" pitchFamily="18" charset="0"/>
                <a:ea typeface="Cambria" panose="02040503050406030204" pitchFamily="18" charset="0"/>
              </a:rPr>
              <a:t> í varúðarskyni eða skv. lagaskyldu</a:t>
            </a:r>
          </a:p>
          <a:p>
            <a:pPr marL="365760" indent="-283464" fontAlgn="auto">
              <a:lnSpc>
                <a:spcPct val="90000"/>
              </a:lnSpc>
              <a:spcAft>
                <a:spcPts val="0"/>
              </a:spcAft>
              <a:buSzPct val="7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Afgang innlánanna lána þeir út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014413" y="282132"/>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Peningamyndun</a:t>
            </a:r>
          </a:p>
        </p:txBody>
      </p:sp>
      <p:sp>
        <p:nvSpPr>
          <p:cNvPr id="61443" name="Rectangle 3"/>
          <p:cNvSpPr>
            <a:spLocks noGrp="1" noChangeArrowheads="1"/>
          </p:cNvSpPr>
          <p:nvPr>
            <p:ph type="subTitle" idx="1"/>
          </p:nvPr>
        </p:nvSpPr>
        <p:spPr>
          <a:xfrm>
            <a:off x="1673225" y="2816225"/>
            <a:ext cx="5491063" cy="1980927"/>
          </a:xfr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ormAutofit/>
          </a:bodyPr>
          <a:lstStyle/>
          <a:p>
            <a:pPr fontAlgn="auto">
              <a:spcAft>
                <a:spcPts val="0"/>
              </a:spcAft>
              <a:buFont typeface="Wingdings 2"/>
              <a:buNone/>
              <a:defRPr/>
            </a:pPr>
            <a:r>
              <a:rPr lang="is-IS" sz="4000" dirty="0">
                <a:solidFill>
                  <a:srgbClr val="000066"/>
                </a:solidFill>
                <a:latin typeface="Cambria" panose="02040503050406030204" pitchFamily="18" charset="0"/>
                <a:ea typeface="Cambria" panose="02040503050406030204" pitchFamily="18" charset="0"/>
              </a:rPr>
              <a:t>Þegar banki lánar fé úr varasjóði sínum eykst peningamagnið</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928688" y="1828800"/>
            <a:ext cx="8153400" cy="4648200"/>
          </a:xfrm>
        </p:spPr>
        <p:txBody>
          <a:bodyPr>
            <a:normAutofit lnSpcReduction="10000"/>
          </a:bodyPr>
          <a:lstStyle/>
          <a:p>
            <a:pPr marL="365760" indent="-283464" fontAlgn="auto">
              <a:lnSpc>
                <a:spcPct val="90000"/>
              </a:lnSpc>
              <a:spcAft>
                <a:spcPts val="0"/>
              </a:spcAft>
              <a:buFont typeface="Wingdings 2"/>
              <a:buChar char=""/>
              <a:defRPr/>
            </a:pPr>
            <a:r>
              <a:rPr lang="is-IS" dirty="0">
                <a:solidFill>
                  <a:srgbClr val="000066"/>
                </a:solidFill>
                <a:latin typeface="Cambria" panose="02040503050406030204" pitchFamily="18" charset="0"/>
                <a:ea typeface="Cambria" panose="02040503050406030204" pitchFamily="18" charset="0"/>
              </a:rPr>
              <a:t>Innlagnir í banka og útlán banka hafa áhrif á peningamagnið </a:t>
            </a:r>
          </a:p>
          <a:p>
            <a:pPr marL="365760" indent="-283464" fontAlgn="auto">
              <a:lnSpc>
                <a:spcPct val="90000"/>
              </a:lnSpc>
              <a:spcAft>
                <a:spcPts val="0"/>
              </a:spcAft>
              <a:buFont typeface="Wingdings 2"/>
              <a:buChar char=""/>
              <a:defRPr/>
            </a:pPr>
            <a:r>
              <a:rPr lang="is-IS" dirty="0">
                <a:solidFill>
                  <a:srgbClr val="000066"/>
                </a:solidFill>
                <a:latin typeface="Cambria" panose="02040503050406030204" pitchFamily="18" charset="0"/>
                <a:ea typeface="Cambria" panose="02040503050406030204" pitchFamily="18" charset="0"/>
              </a:rPr>
              <a:t>Innistæður í banka eru skráðar bæði sem eignir og skuldir því þær eru </a:t>
            </a:r>
          </a:p>
          <a:p>
            <a:pPr marL="640080" lvl="1" indent="-237744" fontAlgn="auto">
              <a:lnSpc>
                <a:spcPct val="90000"/>
              </a:lnSpc>
              <a:spcAft>
                <a:spcPts val="0"/>
              </a:spcAft>
              <a:buClr>
                <a:schemeClr val="bg2"/>
              </a:buClr>
              <a:buSzPct val="70000"/>
              <a:buFont typeface="Wingdings" pitchFamily="2" charset="2"/>
              <a:buChar char="q"/>
              <a:defRPr/>
            </a:pPr>
            <a:r>
              <a:rPr lang="is-IS"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Eign</a:t>
            </a:r>
            <a:r>
              <a:rPr lang="is-IS" dirty="0">
                <a:solidFill>
                  <a:srgbClr val="990033"/>
                </a:solidFill>
                <a:latin typeface="Cambria" panose="02040503050406030204" pitchFamily="18" charset="0"/>
                <a:ea typeface="Cambria" panose="02040503050406030204" pitchFamily="18" charset="0"/>
              </a:rPr>
              <a:t> </a:t>
            </a:r>
            <a:r>
              <a:rPr lang="is-IS" dirty="0">
                <a:solidFill>
                  <a:srgbClr val="000066"/>
                </a:solidFill>
                <a:latin typeface="Cambria" panose="02040503050406030204" pitchFamily="18" charset="0"/>
                <a:ea typeface="Cambria" panose="02040503050406030204" pitchFamily="18" charset="0"/>
              </a:rPr>
              <a:t>viðskiptavinarins í bankanum</a:t>
            </a:r>
          </a:p>
          <a:p>
            <a:pPr marL="640080" lvl="1" indent="-237744" fontAlgn="auto">
              <a:lnSpc>
                <a:spcPct val="90000"/>
              </a:lnSpc>
              <a:spcAft>
                <a:spcPts val="0"/>
              </a:spcAft>
              <a:buClr>
                <a:schemeClr val="bg2"/>
              </a:buClr>
              <a:buSzPct val="70000"/>
              <a:buFont typeface="Wingdings" pitchFamily="2" charset="2"/>
              <a:buChar char="q"/>
              <a:defRPr/>
            </a:pPr>
            <a:r>
              <a:rPr lang="is-IS"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Skuld</a:t>
            </a:r>
            <a:r>
              <a:rPr lang="is-IS" dirty="0">
                <a:solidFill>
                  <a:srgbClr val="474A81"/>
                </a:solidFill>
                <a:latin typeface="Cambria" panose="02040503050406030204" pitchFamily="18" charset="0"/>
                <a:ea typeface="Cambria" panose="02040503050406030204" pitchFamily="18" charset="0"/>
              </a:rPr>
              <a:t> </a:t>
            </a:r>
            <a:r>
              <a:rPr lang="is-IS" dirty="0">
                <a:solidFill>
                  <a:srgbClr val="000066"/>
                </a:solidFill>
                <a:latin typeface="Cambria" panose="02040503050406030204" pitchFamily="18" charset="0"/>
                <a:ea typeface="Cambria" panose="02040503050406030204" pitchFamily="18" charset="0"/>
              </a:rPr>
              <a:t>bankans við viðskiptavininn</a:t>
            </a:r>
          </a:p>
          <a:p>
            <a:pPr marL="365760" indent="-283464" fontAlgn="auto">
              <a:lnSpc>
                <a:spcPct val="90000"/>
              </a:lnSpc>
              <a:spcAft>
                <a:spcPts val="0"/>
              </a:spcAft>
              <a:buFont typeface="Wingdings 2"/>
              <a:buChar char=""/>
              <a:defRPr/>
            </a:pPr>
            <a:r>
              <a:rPr lang="is-IS" dirty="0">
                <a:solidFill>
                  <a:srgbClr val="000066"/>
                </a:solidFill>
                <a:latin typeface="Cambria" panose="02040503050406030204" pitchFamily="18" charset="0"/>
                <a:ea typeface="Cambria" panose="02040503050406030204" pitchFamily="18" charset="0"/>
              </a:rPr>
              <a:t>Það hlutfall innistæðna sem banki þarf að geyma í varasjóði heitir</a:t>
            </a:r>
            <a:r>
              <a:rPr lang="is-IS" dirty="0">
                <a:solidFill>
                  <a:srgbClr val="474A81"/>
                </a:solidFill>
                <a:latin typeface="Cambria" panose="02040503050406030204" pitchFamily="18" charset="0"/>
                <a:ea typeface="Cambria" panose="02040503050406030204" pitchFamily="18" charset="0"/>
              </a:rPr>
              <a:t> </a:t>
            </a:r>
            <a:r>
              <a:rPr lang="is-IS"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varasjóðshlutfall</a:t>
            </a:r>
          </a:p>
          <a:p>
            <a:pPr marL="640080" lvl="1" indent="-237744" fontAlgn="auto">
              <a:lnSpc>
                <a:spcPct val="90000"/>
              </a:lnSpc>
              <a:spcAft>
                <a:spcPts val="0"/>
              </a:spcAft>
              <a:buClr>
                <a:schemeClr val="bg2"/>
              </a:buClr>
              <a:buSzPct val="80000"/>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Varasjóður banka er ýmist frjáls eða bundinn</a:t>
            </a:r>
          </a:p>
          <a:p>
            <a:pPr marL="886968" lvl="2" fontAlgn="auto">
              <a:lnSpc>
                <a:spcPct val="90000"/>
              </a:lnSpc>
              <a:spcAft>
                <a:spcPts val="0"/>
              </a:spcAft>
              <a:buClr>
                <a:schemeClr val="bg2"/>
              </a:buClr>
              <a:buSzPct val="80000"/>
              <a:buFont typeface="Wingdings" pitchFamily="2" charset="2"/>
              <a:buChar char="q"/>
              <a:defRPr/>
            </a:pPr>
            <a:r>
              <a:rPr lang="is-IS"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Bindiskylda</a:t>
            </a:r>
          </a:p>
        </p:txBody>
      </p:sp>
      <p:sp>
        <p:nvSpPr>
          <p:cNvPr id="5" name="Rectangle 2"/>
          <p:cNvSpPr txBox="1">
            <a:spLocks noChangeArrowheads="1"/>
          </p:cNvSpPr>
          <p:nvPr/>
        </p:nvSpPr>
        <p:spPr>
          <a:xfrm>
            <a:off x="1014413" y="401638"/>
            <a:ext cx="7772400" cy="1143000"/>
          </a:xfrm>
          <a:prstGeom prst="rect">
            <a:avLst/>
          </a:prstGeom>
          <a:noFill/>
          <a:ln/>
        </p:spPr>
        <p:txBody>
          <a:bodyPr anchor="ct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ea typeface="+mj-ea"/>
                <a:cs typeface="+mj-cs"/>
              </a:rPr>
              <a:t>Peningamyndun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wipe(left)">
                                      <p:cBhvr>
                                        <p:cTn id="22" dur="500"/>
                                        <p:tgtEl>
                                          <p:spTgt spid="63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wipe(left)">
                                      <p:cBhvr>
                                        <p:cTn id="27" dur="500"/>
                                        <p:tgtEl>
                                          <p:spTgt spid="634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wipe(left)">
                                      <p:cBhvr>
                                        <p:cTn id="32" dur="500"/>
                                        <p:tgtEl>
                                          <p:spTgt spid="63491">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491">
                                            <p:txEl>
                                              <p:pRg st="6" end="6"/>
                                            </p:txEl>
                                          </p:spTgt>
                                        </p:tgtEl>
                                        <p:attrNameLst>
                                          <p:attrName>style.visibility</p:attrName>
                                        </p:attrNameLst>
                                      </p:cBhvr>
                                      <p:to>
                                        <p:strVal val="visible"/>
                                      </p:to>
                                    </p:set>
                                    <p:animEffect transition="in" filter="wipe(left)">
                                      <p:cBhvr>
                                        <p:cTn id="35" dur="5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sz="half" idx="1"/>
          </p:nvPr>
        </p:nvSpPr>
        <p:spPr>
          <a:xfrm>
            <a:off x="381000" y="2133600"/>
            <a:ext cx="3581400" cy="4343400"/>
          </a:xfr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pPr marL="0" indent="0" fontAlgn="auto">
              <a:spcAft>
                <a:spcPts val="0"/>
              </a:spcAft>
              <a:buFont typeface="Wingdings 2"/>
              <a:buChar char=""/>
              <a:tabLst>
                <a:tab pos="738188" algn="l"/>
                <a:tab pos="1085850" algn="l"/>
              </a:tabLst>
              <a:defRPr/>
            </a:pPr>
            <a:r>
              <a:rPr lang="is-IS" sz="2700" dirty="0">
                <a:solidFill>
                  <a:srgbClr val="000066"/>
                </a:solidFill>
                <a:latin typeface="Cambria" panose="02040503050406030204" pitchFamily="18" charset="0"/>
                <a:ea typeface="Cambria" panose="02040503050406030204" pitchFamily="18" charset="0"/>
              </a:rPr>
              <a:t> Þessi T-reikningur sýnir banka sem …</a:t>
            </a:r>
          </a:p>
          <a:p>
            <a:pPr marL="0" indent="0" fontAlgn="auto">
              <a:spcAft>
                <a:spcPts val="0"/>
              </a:spcAft>
              <a:buClr>
                <a:srgbClr val="474A81"/>
              </a:buClr>
              <a:buSzTx/>
              <a:buFont typeface="Symbol" pitchFamily="18" charset="2"/>
              <a:buChar char="¼"/>
              <a:tabLst>
                <a:tab pos="738188" algn="l"/>
                <a:tab pos="1085850" algn="l"/>
              </a:tabLst>
              <a:defRPr/>
            </a:pPr>
            <a:r>
              <a:rPr lang="is-IS" sz="2700" dirty="0">
                <a:solidFill>
                  <a:srgbClr val="000066"/>
                </a:solidFill>
                <a:latin typeface="Cambria" panose="02040503050406030204" pitchFamily="18" charset="0"/>
                <a:ea typeface="Cambria" panose="02040503050406030204" pitchFamily="18" charset="0"/>
              </a:rPr>
              <a:t> tekur við innlögn,</a:t>
            </a:r>
          </a:p>
          <a:p>
            <a:pPr marL="0" indent="0" fontAlgn="auto">
              <a:spcAft>
                <a:spcPts val="0"/>
              </a:spcAft>
              <a:buClr>
                <a:srgbClr val="474A81"/>
              </a:buClr>
              <a:buSzTx/>
              <a:buFont typeface="Symbol" pitchFamily="18" charset="2"/>
              <a:buChar char="¼"/>
              <a:tabLst>
                <a:tab pos="738188" algn="l"/>
                <a:tab pos="1085850" algn="l"/>
              </a:tabLst>
              <a:defRPr/>
            </a:pPr>
            <a:r>
              <a:rPr lang="is-IS" sz="2700" dirty="0">
                <a:solidFill>
                  <a:srgbClr val="000066"/>
                </a:solidFill>
                <a:latin typeface="Cambria" panose="02040503050406030204" pitchFamily="18" charset="0"/>
                <a:ea typeface="Cambria" panose="02040503050406030204" pitchFamily="18" charset="0"/>
              </a:rPr>
              <a:t> geymir hluta hennar í varasjóði </a:t>
            </a:r>
          </a:p>
          <a:p>
            <a:pPr marL="0" indent="0" fontAlgn="auto">
              <a:spcAft>
                <a:spcPts val="0"/>
              </a:spcAft>
              <a:buClr>
                <a:srgbClr val="474A81"/>
              </a:buClr>
              <a:buSzTx/>
              <a:buFont typeface="Symbol" pitchFamily="18" charset="2"/>
              <a:buChar char="¼"/>
              <a:tabLst>
                <a:tab pos="738188" algn="l"/>
                <a:tab pos="1085850" algn="l"/>
              </a:tabLst>
              <a:defRPr/>
            </a:pPr>
            <a:r>
              <a:rPr lang="is-IS" sz="2700" dirty="0">
                <a:solidFill>
                  <a:srgbClr val="000066"/>
                </a:solidFill>
                <a:latin typeface="Cambria" panose="02040503050406030204" pitchFamily="18" charset="0"/>
                <a:ea typeface="Cambria" panose="02040503050406030204" pitchFamily="18" charset="0"/>
              </a:rPr>
              <a:t> og lánar út afganginn  </a:t>
            </a:r>
          </a:p>
          <a:p>
            <a:pPr marL="0" indent="0" fontAlgn="auto">
              <a:spcAft>
                <a:spcPts val="0"/>
              </a:spcAft>
              <a:buFont typeface="Wingdings 2"/>
              <a:buChar char=""/>
              <a:tabLst>
                <a:tab pos="738188" algn="l"/>
                <a:tab pos="1085850" algn="l"/>
              </a:tabLst>
              <a:defRPr/>
            </a:pPr>
            <a:r>
              <a:rPr lang="is-IS" sz="2700" dirty="0">
                <a:solidFill>
                  <a:srgbClr val="000066"/>
                </a:solidFill>
                <a:latin typeface="Cambria" panose="02040503050406030204" pitchFamily="18" charset="0"/>
                <a:ea typeface="Cambria" panose="02040503050406030204" pitchFamily="18" charset="0"/>
              </a:rPr>
              <a:t> Varasjóðshlutfallið er segjum 10%</a:t>
            </a:r>
            <a:endParaRPr lang="is-IS" dirty="0">
              <a:solidFill>
                <a:srgbClr val="000066"/>
              </a:solidFill>
              <a:latin typeface="Cambria" panose="02040503050406030204" pitchFamily="18" charset="0"/>
              <a:ea typeface="Cambria" panose="02040503050406030204" pitchFamily="18" charset="0"/>
            </a:endParaRPr>
          </a:p>
        </p:txBody>
      </p:sp>
      <p:grpSp>
        <p:nvGrpSpPr>
          <p:cNvPr id="2" name="Group 15"/>
          <p:cNvGrpSpPr>
            <a:grpSpLocks/>
          </p:cNvGrpSpPr>
          <p:nvPr/>
        </p:nvGrpSpPr>
        <p:grpSpPr bwMode="auto">
          <a:xfrm>
            <a:off x="4098925" y="1951038"/>
            <a:ext cx="4740275" cy="4449762"/>
            <a:chOff x="2582" y="1229"/>
            <a:chExt cx="2986" cy="2803"/>
          </a:xfrm>
        </p:grpSpPr>
        <p:sp>
          <p:nvSpPr>
            <p:cNvPr id="60423" name="Line 4"/>
            <p:cNvSpPr>
              <a:spLocks noChangeShapeType="1"/>
            </p:cNvSpPr>
            <p:nvPr/>
          </p:nvSpPr>
          <p:spPr bwMode="auto">
            <a:xfrm>
              <a:off x="2593" y="2016"/>
              <a:ext cx="2975" cy="0"/>
            </a:xfrm>
            <a:prstGeom prst="line">
              <a:avLst/>
            </a:prstGeom>
            <a:noFill/>
            <a:ln w="76200">
              <a:solidFill>
                <a:schemeClr val="tx2"/>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0424" name="Line 5"/>
            <p:cNvSpPr>
              <a:spLocks noChangeShapeType="1"/>
            </p:cNvSpPr>
            <p:nvPr/>
          </p:nvSpPr>
          <p:spPr bwMode="auto">
            <a:xfrm>
              <a:off x="4032" y="2065"/>
              <a:ext cx="0" cy="1967"/>
            </a:xfrm>
            <a:prstGeom prst="line">
              <a:avLst/>
            </a:prstGeom>
            <a:noFill/>
            <a:ln w="50800">
              <a:solidFill>
                <a:schemeClr val="tx2"/>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0425" name="Rectangle 6"/>
            <p:cNvSpPr>
              <a:spLocks noChangeArrowheads="1"/>
            </p:cNvSpPr>
            <p:nvPr/>
          </p:nvSpPr>
          <p:spPr bwMode="auto">
            <a:xfrm>
              <a:off x="2918" y="1641"/>
              <a:ext cx="750" cy="327"/>
            </a:xfrm>
            <a:prstGeom prst="rect">
              <a:avLst/>
            </a:prstGeom>
            <a:noFill/>
            <a:ln w="9525">
              <a:noFill/>
              <a:miter lim="800000"/>
              <a:headEnd/>
              <a:tailEnd/>
            </a:ln>
          </p:spPr>
          <p:txBody>
            <a:bodyPr wrap="none" lIns="92075" tIns="46038" rIns="92075" bIns="46038">
              <a:spAutoFit/>
            </a:bodyPr>
            <a:lstStyle/>
            <a:p>
              <a:pPr eaLnBrk="0" hangingPunct="0"/>
              <a:r>
                <a:rPr lang="is-IS" sz="2800" b="1">
                  <a:latin typeface="Cambria" panose="02040503050406030204" pitchFamily="18" charset="0"/>
                  <a:ea typeface="Cambria" panose="02040503050406030204" pitchFamily="18" charset="0"/>
                </a:rPr>
                <a:t>Eignir</a:t>
              </a:r>
            </a:p>
          </p:txBody>
        </p:sp>
        <p:sp>
          <p:nvSpPr>
            <p:cNvPr id="60426" name="Rectangle 7"/>
            <p:cNvSpPr>
              <a:spLocks noChangeArrowheads="1"/>
            </p:cNvSpPr>
            <p:nvPr/>
          </p:nvSpPr>
          <p:spPr bwMode="auto">
            <a:xfrm>
              <a:off x="4214" y="1641"/>
              <a:ext cx="875" cy="327"/>
            </a:xfrm>
            <a:prstGeom prst="rect">
              <a:avLst/>
            </a:prstGeom>
            <a:noFill/>
            <a:ln w="9525">
              <a:noFill/>
              <a:miter lim="800000"/>
              <a:headEnd/>
              <a:tailEnd/>
            </a:ln>
          </p:spPr>
          <p:txBody>
            <a:bodyPr wrap="none" lIns="92075" tIns="46038" rIns="92075" bIns="46038">
              <a:spAutoFit/>
            </a:bodyPr>
            <a:lstStyle/>
            <a:p>
              <a:pPr eaLnBrk="0" hangingPunct="0"/>
              <a:r>
                <a:rPr lang="is-IS" sz="2800" b="1" dirty="0">
                  <a:latin typeface="Cambria" panose="02040503050406030204" pitchFamily="18" charset="0"/>
                  <a:ea typeface="Cambria" panose="02040503050406030204" pitchFamily="18" charset="0"/>
                </a:rPr>
                <a:t>Skuldir</a:t>
              </a:r>
            </a:p>
          </p:txBody>
        </p:sp>
        <p:sp>
          <p:nvSpPr>
            <p:cNvPr id="60427" name="Rectangle 8"/>
            <p:cNvSpPr>
              <a:spLocks noChangeArrowheads="1"/>
            </p:cNvSpPr>
            <p:nvPr/>
          </p:nvSpPr>
          <p:spPr bwMode="auto">
            <a:xfrm>
              <a:off x="2918" y="1229"/>
              <a:ext cx="2134" cy="369"/>
            </a:xfrm>
            <a:prstGeom prst="rect">
              <a:avLst/>
            </a:prstGeom>
            <a:noFill/>
            <a:ln w="9525">
              <a:noFill/>
              <a:miter lim="800000"/>
              <a:headEnd/>
              <a:tailEnd/>
            </a:ln>
          </p:spPr>
          <p:txBody>
            <a:bodyPr wrap="none" lIns="92075" tIns="46038" rIns="92075" bIns="46038">
              <a:spAutoFit/>
            </a:bodyPr>
            <a:lstStyle/>
            <a:p>
              <a:pPr eaLnBrk="0" hangingPunct="0"/>
              <a:r>
                <a:rPr lang="is-IS" sz="3200" b="1">
                  <a:latin typeface="Cambria" panose="02040503050406030204" pitchFamily="18" charset="0"/>
                  <a:ea typeface="Cambria" panose="02040503050406030204" pitchFamily="18" charset="0"/>
                </a:rPr>
                <a:t>Búnaðarbankinn</a:t>
              </a:r>
            </a:p>
          </p:txBody>
        </p:sp>
        <p:sp>
          <p:nvSpPr>
            <p:cNvPr id="60428" name="Rectangle 9"/>
            <p:cNvSpPr>
              <a:spLocks noChangeArrowheads="1"/>
            </p:cNvSpPr>
            <p:nvPr/>
          </p:nvSpPr>
          <p:spPr bwMode="auto">
            <a:xfrm>
              <a:off x="2582" y="2198"/>
              <a:ext cx="1099" cy="1222"/>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Varasjóður</a:t>
              </a:r>
            </a:p>
            <a:p>
              <a:pPr eaLnBrk="0" hangingPunct="0"/>
              <a:r>
                <a:rPr lang="is-IS" sz="2400" b="1">
                  <a:latin typeface="Cambria" panose="02040503050406030204" pitchFamily="18" charset="0"/>
                  <a:ea typeface="Cambria" panose="02040503050406030204" pitchFamily="18" charset="0"/>
                </a:rPr>
                <a:t>	    10</a:t>
              </a:r>
            </a:p>
            <a:p>
              <a:pPr eaLnBrk="0" hangingPunct="0"/>
              <a:endParaRPr lang="is-IS" sz="2400" b="1">
                <a:latin typeface="Cambria" panose="02040503050406030204" pitchFamily="18" charset="0"/>
                <a:ea typeface="Cambria" panose="02040503050406030204" pitchFamily="18" charset="0"/>
              </a:endParaRPr>
            </a:p>
            <a:p>
              <a:pPr eaLnBrk="0" hangingPunct="0"/>
              <a:r>
                <a:rPr lang="is-IS" sz="2400" b="1">
                  <a:latin typeface="Cambria" panose="02040503050406030204" pitchFamily="18" charset="0"/>
                  <a:ea typeface="Cambria" panose="02040503050406030204" pitchFamily="18" charset="0"/>
                </a:rPr>
                <a:t>Útlán</a:t>
              </a:r>
            </a:p>
            <a:p>
              <a:pPr eaLnBrk="0" hangingPunct="0"/>
              <a:r>
                <a:rPr lang="is-IS" sz="2400" b="1">
                  <a:latin typeface="Cambria" panose="02040503050406030204" pitchFamily="18" charset="0"/>
                  <a:ea typeface="Cambria" panose="02040503050406030204" pitchFamily="18" charset="0"/>
                </a:rPr>
                <a:t>	    90</a:t>
              </a:r>
            </a:p>
          </p:txBody>
        </p:sp>
        <p:sp>
          <p:nvSpPr>
            <p:cNvPr id="60429" name="Rectangle 10"/>
            <p:cNvSpPr>
              <a:spLocks noChangeArrowheads="1"/>
            </p:cNvSpPr>
            <p:nvPr/>
          </p:nvSpPr>
          <p:spPr bwMode="auto">
            <a:xfrm>
              <a:off x="4070" y="2198"/>
              <a:ext cx="1032" cy="524"/>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Innistæða</a:t>
              </a:r>
            </a:p>
            <a:p>
              <a:pPr eaLnBrk="0" hangingPunct="0"/>
              <a:r>
                <a:rPr lang="is-IS" sz="2400" b="1">
                  <a:latin typeface="Cambria" panose="02040503050406030204" pitchFamily="18" charset="0"/>
                  <a:ea typeface="Cambria" panose="02040503050406030204" pitchFamily="18" charset="0"/>
                </a:rPr>
                <a:t>          100</a:t>
              </a:r>
            </a:p>
          </p:txBody>
        </p:sp>
        <p:sp>
          <p:nvSpPr>
            <p:cNvPr id="60430" name="Line 11"/>
            <p:cNvSpPr>
              <a:spLocks noChangeShapeType="1"/>
            </p:cNvSpPr>
            <p:nvPr/>
          </p:nvSpPr>
          <p:spPr bwMode="auto">
            <a:xfrm>
              <a:off x="2977" y="3456"/>
              <a:ext cx="1007" cy="0"/>
            </a:xfrm>
            <a:prstGeom prst="line">
              <a:avLst/>
            </a:prstGeom>
            <a:noFill/>
            <a:ln w="508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0431" name="Rectangle 12"/>
            <p:cNvSpPr>
              <a:spLocks noChangeArrowheads="1"/>
            </p:cNvSpPr>
            <p:nvPr/>
          </p:nvSpPr>
          <p:spPr bwMode="auto">
            <a:xfrm>
              <a:off x="2582" y="3494"/>
              <a:ext cx="1320" cy="524"/>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Heildareignir</a:t>
              </a:r>
            </a:p>
            <a:p>
              <a:pPr eaLnBrk="0" hangingPunct="0"/>
              <a:r>
                <a:rPr lang="is-IS" sz="2400" b="1">
                  <a:latin typeface="Cambria" panose="02040503050406030204" pitchFamily="18" charset="0"/>
                  <a:ea typeface="Cambria" panose="02040503050406030204" pitchFamily="18" charset="0"/>
                </a:rPr>
                <a:t>	  100</a:t>
              </a:r>
            </a:p>
          </p:txBody>
        </p:sp>
        <p:sp>
          <p:nvSpPr>
            <p:cNvPr id="60432" name="Rectangle 13"/>
            <p:cNvSpPr>
              <a:spLocks noChangeArrowheads="1"/>
            </p:cNvSpPr>
            <p:nvPr/>
          </p:nvSpPr>
          <p:spPr bwMode="auto">
            <a:xfrm>
              <a:off x="4118" y="3494"/>
              <a:ext cx="1433" cy="524"/>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Heildarskuldir</a:t>
              </a:r>
            </a:p>
            <a:p>
              <a:pPr eaLnBrk="0" hangingPunct="0"/>
              <a:r>
                <a:rPr lang="is-IS" sz="2400" b="1">
                  <a:latin typeface="Cambria" panose="02040503050406030204" pitchFamily="18" charset="0"/>
                  <a:ea typeface="Cambria" panose="02040503050406030204" pitchFamily="18" charset="0"/>
                </a:rPr>
                <a:t>          100</a:t>
              </a:r>
            </a:p>
          </p:txBody>
        </p:sp>
        <p:sp>
          <p:nvSpPr>
            <p:cNvPr id="60433" name="Line 14"/>
            <p:cNvSpPr>
              <a:spLocks noChangeShapeType="1"/>
            </p:cNvSpPr>
            <p:nvPr/>
          </p:nvSpPr>
          <p:spPr bwMode="auto">
            <a:xfrm>
              <a:off x="4465" y="3456"/>
              <a:ext cx="1007" cy="0"/>
            </a:xfrm>
            <a:prstGeom prst="line">
              <a:avLst/>
            </a:prstGeom>
            <a:noFill/>
            <a:ln w="508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grpSp>
      <p:sp>
        <p:nvSpPr>
          <p:cNvPr id="17" name="Rectangle 2"/>
          <p:cNvSpPr txBox="1">
            <a:spLocks noChangeArrowheads="1"/>
          </p:cNvSpPr>
          <p:nvPr/>
        </p:nvSpPr>
        <p:spPr>
          <a:xfrm>
            <a:off x="1014413" y="401638"/>
            <a:ext cx="7772400" cy="1143000"/>
          </a:xfrm>
          <a:prstGeom prst="rect">
            <a:avLst/>
          </a:prstGeom>
          <a:noFill/>
          <a:ln/>
        </p:spPr>
        <p:txBody>
          <a:bodyPr anchor="ct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ea typeface="+mj-ea"/>
                <a:cs typeface="+mj-cs"/>
              </a:rPr>
              <a:t>Peningamyndun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500"/>
                                        <p:tgtEl>
                                          <p:spTgt spid="655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500"/>
                                        <p:tgtEl>
                                          <p:spTgt spid="655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wipe(left)">
                                      <p:cBhvr>
                                        <p:cTn id="27" dur="500"/>
                                        <p:tgtEl>
                                          <p:spTgt spid="655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wipe(left)">
                                      <p:cBhvr>
                                        <p:cTn id="32"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976313" y="1905000"/>
            <a:ext cx="7596187" cy="4267200"/>
          </a:xfrm>
        </p:spPr>
        <p:txBody>
          <a:bodyPr/>
          <a:lstStyle/>
          <a:p>
            <a:pPr>
              <a:buSzPct val="70000"/>
            </a:pPr>
            <a:r>
              <a:rPr lang="is-IS" sz="3600" dirty="0">
                <a:solidFill>
                  <a:srgbClr val="000066"/>
                </a:solidFill>
                <a:latin typeface="Cambria" panose="02040503050406030204" pitchFamily="18" charset="0"/>
                <a:ea typeface="Cambria" panose="02040503050406030204" pitchFamily="18" charset="0"/>
              </a:rPr>
              <a:t>Þegar einn banki veitir lán er lánsféð jafnan lagt inn í annan banka</a:t>
            </a:r>
          </a:p>
          <a:p>
            <a:pPr>
              <a:buSzPct val="70000"/>
            </a:pPr>
            <a:r>
              <a:rPr lang="is-IS" sz="3600" dirty="0">
                <a:solidFill>
                  <a:srgbClr val="000066"/>
                </a:solidFill>
                <a:latin typeface="Cambria" panose="02040503050406030204" pitchFamily="18" charset="0"/>
                <a:ea typeface="Cambria" panose="02040503050406030204" pitchFamily="18" charset="0"/>
              </a:rPr>
              <a:t>Þetta myndar meiri innistæður og leiðir til frekari útlána </a:t>
            </a:r>
          </a:p>
          <a:p>
            <a:pPr>
              <a:buSzPct val="70000"/>
            </a:pPr>
            <a:r>
              <a:rPr lang="is-IS" sz="3600" dirty="0">
                <a:solidFill>
                  <a:srgbClr val="000066"/>
                </a:solidFill>
                <a:latin typeface="Cambria" panose="02040503050406030204" pitchFamily="18" charset="0"/>
                <a:ea typeface="Cambria" panose="02040503050406030204" pitchFamily="18" charset="0"/>
              </a:rPr>
              <a:t>Þegar banki lánar fé úr sjóðum sínum eykst peningamagnið</a:t>
            </a:r>
          </a:p>
        </p:txBody>
      </p:sp>
      <p:sp>
        <p:nvSpPr>
          <p:cNvPr id="5" name="Rectangle 2"/>
          <p:cNvSpPr txBox="1">
            <a:spLocks noChangeArrowheads="1"/>
          </p:cNvSpPr>
          <p:nvPr/>
        </p:nvSpPr>
        <p:spPr>
          <a:xfrm>
            <a:off x="1014413" y="401638"/>
            <a:ext cx="7772400" cy="1143000"/>
          </a:xfrm>
          <a:prstGeom prst="rect">
            <a:avLst/>
          </a:prstGeom>
          <a:noFill/>
          <a:ln/>
        </p:spPr>
        <p:txBody>
          <a:bodyPr anchor="ct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ea typeface="+mj-ea"/>
                <a:cs typeface="+mj-cs"/>
              </a:rPr>
              <a:t>Peningamyndun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left)">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wipe(left)">
                                      <p:cBhvr>
                                        <p:cTn id="17" dur="5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13"/>
          <p:cNvGrpSpPr>
            <a:grpSpLocks/>
          </p:cNvGrpSpPr>
          <p:nvPr/>
        </p:nvGrpSpPr>
        <p:grpSpPr bwMode="auto">
          <a:xfrm>
            <a:off x="193675" y="1763713"/>
            <a:ext cx="4000500" cy="4179887"/>
            <a:chOff x="122" y="1111"/>
            <a:chExt cx="2520" cy="2633"/>
          </a:xfrm>
        </p:grpSpPr>
        <p:sp>
          <p:nvSpPr>
            <p:cNvPr id="62485" name="Line 2"/>
            <p:cNvSpPr>
              <a:spLocks noChangeShapeType="1"/>
            </p:cNvSpPr>
            <p:nvPr/>
          </p:nvSpPr>
          <p:spPr bwMode="auto">
            <a:xfrm>
              <a:off x="141" y="1833"/>
              <a:ext cx="2501" cy="0"/>
            </a:xfrm>
            <a:prstGeom prst="line">
              <a:avLst/>
            </a:prstGeom>
            <a:noFill/>
            <a:ln w="25400">
              <a:solidFill>
                <a:schemeClr val="tx2"/>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2486" name="Line 3"/>
            <p:cNvSpPr>
              <a:spLocks noChangeShapeType="1"/>
            </p:cNvSpPr>
            <p:nvPr/>
          </p:nvSpPr>
          <p:spPr bwMode="auto">
            <a:xfrm>
              <a:off x="1350" y="1879"/>
              <a:ext cx="0" cy="1865"/>
            </a:xfrm>
            <a:prstGeom prst="line">
              <a:avLst/>
            </a:prstGeom>
            <a:noFill/>
            <a:ln w="25400">
              <a:solidFill>
                <a:schemeClr val="tx2"/>
              </a:solidFill>
              <a:prstDash val="lgDash"/>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2487" name="Rectangle 4"/>
            <p:cNvSpPr>
              <a:spLocks noChangeArrowheads="1"/>
            </p:cNvSpPr>
            <p:nvPr/>
          </p:nvSpPr>
          <p:spPr bwMode="auto">
            <a:xfrm>
              <a:off x="405" y="1503"/>
              <a:ext cx="658"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Eignir</a:t>
              </a:r>
            </a:p>
          </p:txBody>
        </p:sp>
        <p:sp>
          <p:nvSpPr>
            <p:cNvPr id="62488" name="Rectangle 5"/>
            <p:cNvSpPr>
              <a:spLocks noChangeArrowheads="1"/>
            </p:cNvSpPr>
            <p:nvPr/>
          </p:nvSpPr>
          <p:spPr bwMode="auto">
            <a:xfrm>
              <a:off x="1495" y="1503"/>
              <a:ext cx="770"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Skuldir</a:t>
              </a:r>
            </a:p>
          </p:txBody>
        </p:sp>
        <p:sp>
          <p:nvSpPr>
            <p:cNvPr id="62489" name="Rectangle 6"/>
            <p:cNvSpPr>
              <a:spLocks noChangeArrowheads="1"/>
            </p:cNvSpPr>
            <p:nvPr/>
          </p:nvSpPr>
          <p:spPr bwMode="auto">
            <a:xfrm>
              <a:off x="405" y="1111"/>
              <a:ext cx="1948" cy="327"/>
            </a:xfrm>
            <a:prstGeom prst="rect">
              <a:avLst/>
            </a:prstGeom>
            <a:noFill/>
            <a:ln w="9525">
              <a:noFill/>
              <a:miter lim="800000"/>
              <a:headEnd/>
              <a:tailEnd/>
            </a:ln>
          </p:spPr>
          <p:txBody>
            <a:bodyPr wrap="none" lIns="92075" tIns="46038" rIns="92075" bIns="46038">
              <a:spAutoFit/>
            </a:bodyPr>
            <a:lstStyle/>
            <a:p>
              <a:pPr eaLnBrk="0" hangingPunct="0"/>
              <a:r>
                <a:rPr lang="is-IS" sz="2800" b="1">
                  <a:latin typeface="Cambria" panose="02040503050406030204" pitchFamily="18" charset="0"/>
                  <a:ea typeface="Cambria" panose="02040503050406030204" pitchFamily="18" charset="0"/>
                </a:rPr>
                <a:t> Búnaðarbankinn</a:t>
              </a:r>
            </a:p>
          </p:txBody>
        </p:sp>
        <p:sp>
          <p:nvSpPr>
            <p:cNvPr id="62490" name="Rectangle 7"/>
            <p:cNvSpPr>
              <a:spLocks noChangeArrowheads="1"/>
            </p:cNvSpPr>
            <p:nvPr/>
          </p:nvSpPr>
          <p:spPr bwMode="auto">
            <a:xfrm>
              <a:off x="122" y="2031"/>
              <a:ext cx="932" cy="1028"/>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Varasjóður</a:t>
              </a:r>
            </a:p>
            <a:p>
              <a:pPr eaLnBrk="0" hangingPunct="0"/>
              <a:r>
                <a:rPr lang="is-IS" b="1">
                  <a:latin typeface="Cambria" panose="02040503050406030204" pitchFamily="18" charset="0"/>
                  <a:ea typeface="Cambria" panose="02040503050406030204" pitchFamily="18" charset="0"/>
                </a:rPr>
                <a:t>	 10</a:t>
              </a:r>
            </a:p>
            <a:p>
              <a:pPr eaLnBrk="0" hangingPunct="0"/>
              <a:endParaRPr lang="is-IS" b="1">
                <a:latin typeface="Cambria" panose="02040503050406030204" pitchFamily="18" charset="0"/>
                <a:ea typeface="Cambria" panose="02040503050406030204" pitchFamily="18" charset="0"/>
              </a:endParaRPr>
            </a:p>
            <a:p>
              <a:pPr eaLnBrk="0" hangingPunct="0"/>
              <a:r>
                <a:rPr lang="is-IS" b="1">
                  <a:latin typeface="Cambria" panose="02040503050406030204" pitchFamily="18" charset="0"/>
                  <a:ea typeface="Cambria" panose="02040503050406030204" pitchFamily="18" charset="0"/>
                </a:rPr>
                <a:t>Útlán</a:t>
              </a:r>
            </a:p>
            <a:p>
              <a:pPr eaLnBrk="0" hangingPunct="0"/>
              <a:r>
                <a:rPr lang="is-IS" b="1">
                  <a:latin typeface="Cambria" panose="02040503050406030204" pitchFamily="18" charset="0"/>
                  <a:ea typeface="Cambria" panose="02040503050406030204" pitchFamily="18" charset="0"/>
                </a:rPr>
                <a:t>	 90</a:t>
              </a:r>
            </a:p>
          </p:txBody>
        </p:sp>
        <p:sp>
          <p:nvSpPr>
            <p:cNvPr id="62491" name="Rectangle 8"/>
            <p:cNvSpPr>
              <a:spLocks noChangeArrowheads="1"/>
            </p:cNvSpPr>
            <p:nvPr/>
          </p:nvSpPr>
          <p:spPr bwMode="auto">
            <a:xfrm>
              <a:off x="1374" y="2031"/>
              <a:ext cx="1013"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Innistæður</a:t>
              </a:r>
            </a:p>
            <a:p>
              <a:pPr eaLnBrk="0" hangingPunct="0"/>
              <a:r>
                <a:rPr lang="is-IS" b="1">
                  <a:latin typeface="Cambria" panose="02040503050406030204" pitchFamily="18" charset="0"/>
                  <a:ea typeface="Cambria" panose="02040503050406030204" pitchFamily="18" charset="0"/>
                </a:rPr>
                <a:t>	 100</a:t>
              </a:r>
            </a:p>
          </p:txBody>
        </p:sp>
        <p:sp>
          <p:nvSpPr>
            <p:cNvPr id="62492" name="Line 9"/>
            <p:cNvSpPr>
              <a:spLocks noChangeShapeType="1"/>
            </p:cNvSpPr>
            <p:nvPr/>
          </p:nvSpPr>
          <p:spPr bwMode="auto">
            <a:xfrm>
              <a:off x="464" y="3198"/>
              <a:ext cx="847"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2493" name="Rectangle 10"/>
            <p:cNvSpPr>
              <a:spLocks noChangeArrowheads="1"/>
            </p:cNvSpPr>
            <p:nvPr/>
          </p:nvSpPr>
          <p:spPr bwMode="auto">
            <a:xfrm>
              <a:off x="122" y="3260"/>
              <a:ext cx="1118"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Heildareignir</a:t>
              </a:r>
            </a:p>
            <a:p>
              <a:pPr eaLnBrk="0" hangingPunct="0"/>
              <a:r>
                <a:rPr lang="is-IS" b="1">
                  <a:latin typeface="Cambria" panose="02040503050406030204" pitchFamily="18" charset="0"/>
                  <a:ea typeface="Cambria" panose="02040503050406030204" pitchFamily="18" charset="0"/>
                </a:rPr>
                <a:t>	100</a:t>
              </a:r>
            </a:p>
          </p:txBody>
        </p:sp>
        <p:sp>
          <p:nvSpPr>
            <p:cNvPr id="62494" name="Rectangle 11"/>
            <p:cNvSpPr>
              <a:spLocks noChangeArrowheads="1"/>
            </p:cNvSpPr>
            <p:nvPr/>
          </p:nvSpPr>
          <p:spPr bwMode="auto">
            <a:xfrm>
              <a:off x="1414" y="3260"/>
              <a:ext cx="1212"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Heildarskuldir</a:t>
              </a:r>
            </a:p>
            <a:p>
              <a:pPr eaLnBrk="0" hangingPunct="0"/>
              <a:r>
                <a:rPr lang="is-IS" b="1">
                  <a:latin typeface="Cambria" panose="02040503050406030204" pitchFamily="18" charset="0"/>
                  <a:ea typeface="Cambria" panose="02040503050406030204" pitchFamily="18" charset="0"/>
                </a:rPr>
                <a:t>	100</a:t>
              </a:r>
            </a:p>
          </p:txBody>
        </p:sp>
        <p:sp>
          <p:nvSpPr>
            <p:cNvPr id="62495" name="Line 12"/>
            <p:cNvSpPr>
              <a:spLocks noChangeShapeType="1"/>
            </p:cNvSpPr>
            <p:nvPr/>
          </p:nvSpPr>
          <p:spPr bwMode="auto">
            <a:xfrm>
              <a:off x="1714" y="3198"/>
              <a:ext cx="848"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grpSp>
      <p:grpSp>
        <p:nvGrpSpPr>
          <p:cNvPr id="3" name="Group 30"/>
          <p:cNvGrpSpPr>
            <a:grpSpLocks/>
          </p:cNvGrpSpPr>
          <p:nvPr/>
        </p:nvGrpSpPr>
        <p:grpSpPr bwMode="auto">
          <a:xfrm>
            <a:off x="4552950" y="1765300"/>
            <a:ext cx="4273550" cy="4181475"/>
            <a:chOff x="2868" y="1112"/>
            <a:chExt cx="2692" cy="2634"/>
          </a:xfrm>
        </p:grpSpPr>
        <p:sp>
          <p:nvSpPr>
            <p:cNvPr id="62474" name="Line 14"/>
            <p:cNvSpPr>
              <a:spLocks noChangeShapeType="1"/>
            </p:cNvSpPr>
            <p:nvPr/>
          </p:nvSpPr>
          <p:spPr bwMode="auto">
            <a:xfrm>
              <a:off x="2884" y="1846"/>
              <a:ext cx="2676" cy="0"/>
            </a:xfrm>
            <a:prstGeom prst="line">
              <a:avLst/>
            </a:prstGeom>
            <a:noFill/>
            <a:ln w="25400">
              <a:solidFill>
                <a:schemeClr val="tx2"/>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2475" name="Line 15"/>
            <p:cNvSpPr>
              <a:spLocks noChangeShapeType="1"/>
            </p:cNvSpPr>
            <p:nvPr/>
          </p:nvSpPr>
          <p:spPr bwMode="auto">
            <a:xfrm flipH="1">
              <a:off x="4176" y="1893"/>
              <a:ext cx="3" cy="1851"/>
            </a:xfrm>
            <a:prstGeom prst="line">
              <a:avLst/>
            </a:prstGeom>
            <a:noFill/>
            <a:ln w="25400">
              <a:solidFill>
                <a:schemeClr val="tx2"/>
              </a:solidFill>
              <a:prstDash val="lgDash"/>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2476" name="Rectangle 16"/>
            <p:cNvSpPr>
              <a:spLocks noChangeArrowheads="1"/>
            </p:cNvSpPr>
            <p:nvPr/>
          </p:nvSpPr>
          <p:spPr bwMode="auto">
            <a:xfrm>
              <a:off x="3170" y="1511"/>
              <a:ext cx="658"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Eignir</a:t>
              </a:r>
            </a:p>
          </p:txBody>
        </p:sp>
        <p:sp>
          <p:nvSpPr>
            <p:cNvPr id="62477" name="Rectangle 17"/>
            <p:cNvSpPr>
              <a:spLocks noChangeArrowheads="1"/>
            </p:cNvSpPr>
            <p:nvPr/>
          </p:nvSpPr>
          <p:spPr bwMode="auto">
            <a:xfrm>
              <a:off x="4337" y="1511"/>
              <a:ext cx="770"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Skuldir</a:t>
              </a:r>
            </a:p>
          </p:txBody>
        </p:sp>
        <p:sp>
          <p:nvSpPr>
            <p:cNvPr id="62478" name="Rectangle 18"/>
            <p:cNvSpPr>
              <a:spLocks noChangeArrowheads="1"/>
            </p:cNvSpPr>
            <p:nvPr/>
          </p:nvSpPr>
          <p:spPr bwMode="auto">
            <a:xfrm>
              <a:off x="3170" y="1112"/>
              <a:ext cx="1725" cy="327"/>
            </a:xfrm>
            <a:prstGeom prst="rect">
              <a:avLst/>
            </a:prstGeom>
            <a:noFill/>
            <a:ln w="9525">
              <a:noFill/>
              <a:miter lim="800000"/>
              <a:headEnd/>
              <a:tailEnd/>
            </a:ln>
          </p:spPr>
          <p:txBody>
            <a:bodyPr wrap="none" lIns="92075" tIns="46038" rIns="92075" bIns="46038">
              <a:spAutoFit/>
            </a:bodyPr>
            <a:lstStyle/>
            <a:p>
              <a:pPr eaLnBrk="0" hangingPunct="0"/>
              <a:r>
                <a:rPr lang="is-IS" sz="2800" b="1">
                  <a:solidFill>
                    <a:schemeClr val="tx2"/>
                  </a:solidFill>
                  <a:latin typeface="Cambria" panose="02040503050406030204" pitchFamily="18" charset="0"/>
                  <a:ea typeface="Cambria" panose="02040503050406030204" pitchFamily="18" charset="0"/>
                </a:rPr>
                <a:t>Útvegsbankinn</a:t>
              </a:r>
            </a:p>
          </p:txBody>
        </p:sp>
        <p:sp>
          <p:nvSpPr>
            <p:cNvPr id="62479" name="Rectangle 19"/>
            <p:cNvSpPr>
              <a:spLocks noChangeArrowheads="1"/>
            </p:cNvSpPr>
            <p:nvPr/>
          </p:nvSpPr>
          <p:spPr bwMode="auto">
            <a:xfrm>
              <a:off x="2868" y="2048"/>
              <a:ext cx="932" cy="1028"/>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Varasjóður</a:t>
              </a:r>
            </a:p>
            <a:p>
              <a:pPr eaLnBrk="0" hangingPunct="0"/>
              <a:r>
                <a:rPr lang="is-IS" b="1">
                  <a:latin typeface="Cambria" panose="02040503050406030204" pitchFamily="18" charset="0"/>
                  <a:ea typeface="Cambria" panose="02040503050406030204" pitchFamily="18" charset="0"/>
                </a:rPr>
                <a:t>	 9</a:t>
              </a:r>
            </a:p>
            <a:p>
              <a:pPr eaLnBrk="0" hangingPunct="0"/>
              <a:endParaRPr lang="is-IS" b="1">
                <a:latin typeface="Cambria" panose="02040503050406030204" pitchFamily="18" charset="0"/>
                <a:ea typeface="Cambria" panose="02040503050406030204" pitchFamily="18" charset="0"/>
              </a:endParaRPr>
            </a:p>
            <a:p>
              <a:pPr eaLnBrk="0" hangingPunct="0"/>
              <a:r>
                <a:rPr lang="is-IS" b="1">
                  <a:latin typeface="Cambria" panose="02040503050406030204" pitchFamily="18" charset="0"/>
                  <a:ea typeface="Cambria" panose="02040503050406030204" pitchFamily="18" charset="0"/>
                </a:rPr>
                <a:t>Útlán</a:t>
              </a:r>
            </a:p>
            <a:p>
              <a:pPr eaLnBrk="0" hangingPunct="0"/>
              <a:r>
                <a:rPr lang="is-IS" b="1">
                  <a:latin typeface="Cambria" panose="02040503050406030204" pitchFamily="18" charset="0"/>
                  <a:ea typeface="Cambria" panose="02040503050406030204" pitchFamily="18" charset="0"/>
                </a:rPr>
                <a:t>	81</a:t>
              </a:r>
            </a:p>
          </p:txBody>
        </p:sp>
        <p:sp>
          <p:nvSpPr>
            <p:cNvPr id="62480" name="Rectangle 20"/>
            <p:cNvSpPr>
              <a:spLocks noChangeArrowheads="1"/>
            </p:cNvSpPr>
            <p:nvPr/>
          </p:nvSpPr>
          <p:spPr bwMode="auto">
            <a:xfrm>
              <a:off x="4206" y="2048"/>
              <a:ext cx="951"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Innistæður</a:t>
              </a:r>
            </a:p>
            <a:p>
              <a:pPr eaLnBrk="0" hangingPunct="0"/>
              <a:r>
                <a:rPr lang="is-IS" b="1">
                  <a:latin typeface="Cambria" panose="02040503050406030204" pitchFamily="18" charset="0"/>
                  <a:ea typeface="Cambria" panose="02040503050406030204" pitchFamily="18" charset="0"/>
                </a:rPr>
                <a:t>	 90</a:t>
              </a:r>
            </a:p>
          </p:txBody>
        </p:sp>
        <p:sp>
          <p:nvSpPr>
            <p:cNvPr id="62481" name="Line 21"/>
            <p:cNvSpPr>
              <a:spLocks noChangeShapeType="1"/>
            </p:cNvSpPr>
            <p:nvPr/>
          </p:nvSpPr>
          <p:spPr bwMode="auto">
            <a:xfrm>
              <a:off x="3229" y="3236"/>
              <a:ext cx="906"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2482" name="Rectangle 22"/>
            <p:cNvSpPr>
              <a:spLocks noChangeArrowheads="1"/>
            </p:cNvSpPr>
            <p:nvPr/>
          </p:nvSpPr>
          <p:spPr bwMode="auto">
            <a:xfrm>
              <a:off x="2868" y="3300"/>
              <a:ext cx="1118"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Heildareignir</a:t>
              </a:r>
            </a:p>
            <a:p>
              <a:pPr eaLnBrk="0" hangingPunct="0"/>
              <a:r>
                <a:rPr lang="is-IS" b="1">
                  <a:latin typeface="Cambria" panose="02040503050406030204" pitchFamily="18" charset="0"/>
                  <a:ea typeface="Cambria" panose="02040503050406030204" pitchFamily="18" charset="0"/>
                </a:rPr>
                <a:t>	90</a:t>
              </a:r>
            </a:p>
          </p:txBody>
        </p:sp>
        <p:sp>
          <p:nvSpPr>
            <p:cNvPr id="62483" name="Rectangle 23"/>
            <p:cNvSpPr>
              <a:spLocks noChangeArrowheads="1"/>
            </p:cNvSpPr>
            <p:nvPr/>
          </p:nvSpPr>
          <p:spPr bwMode="auto">
            <a:xfrm>
              <a:off x="4250" y="3300"/>
              <a:ext cx="1212"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Heildarskuldir</a:t>
              </a:r>
            </a:p>
            <a:p>
              <a:pPr eaLnBrk="0" hangingPunct="0"/>
              <a:r>
                <a:rPr lang="is-IS" b="1">
                  <a:latin typeface="Cambria" panose="02040503050406030204" pitchFamily="18" charset="0"/>
                  <a:ea typeface="Cambria" panose="02040503050406030204" pitchFamily="18" charset="0"/>
                </a:rPr>
                <a:t>	90</a:t>
              </a:r>
            </a:p>
          </p:txBody>
        </p:sp>
        <p:sp>
          <p:nvSpPr>
            <p:cNvPr id="62484" name="Line 24"/>
            <p:cNvSpPr>
              <a:spLocks noChangeShapeType="1"/>
            </p:cNvSpPr>
            <p:nvPr/>
          </p:nvSpPr>
          <p:spPr bwMode="auto">
            <a:xfrm>
              <a:off x="4569" y="3236"/>
              <a:ext cx="905"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grpSp>
      <p:sp>
        <p:nvSpPr>
          <p:cNvPr id="75802" name="Line 26"/>
          <p:cNvSpPr>
            <a:spLocks noChangeShapeType="1"/>
          </p:cNvSpPr>
          <p:nvPr/>
        </p:nvSpPr>
        <p:spPr bwMode="auto">
          <a:xfrm>
            <a:off x="4356100" y="1844675"/>
            <a:ext cx="0" cy="4799013"/>
          </a:xfrm>
          <a:prstGeom prst="line">
            <a:avLst/>
          </a:prstGeom>
          <a:noFill/>
          <a:ln w="50800">
            <a:solidFill>
              <a:schemeClr val="bg1"/>
            </a:solidFill>
            <a:round/>
            <a:headEnd type="none" w="sm" len="sm"/>
            <a:tailEnd type="none" w="sm" len="sm"/>
          </a:ln>
          <a:effectLst>
            <a:prstShdw prst="shdw17" dist="17961" dir="2700000">
              <a:schemeClr val="bg1">
                <a:gamma/>
                <a:shade val="60000"/>
                <a:invGamma/>
              </a:schemeClr>
            </a:prstShdw>
          </a:effectLst>
        </p:spPr>
        <p:txBody>
          <a:bodyPr wrap="none" anchor="ctr"/>
          <a:lstStyle/>
          <a:p>
            <a:pPr eaLnBrk="0" hangingPunct="0">
              <a:defRPr/>
            </a:pPr>
            <a:endParaRPr lang="is-IS">
              <a:latin typeface="Cambria" panose="02040503050406030204" pitchFamily="18" charset="0"/>
              <a:ea typeface="Cambria" panose="02040503050406030204" pitchFamily="18" charset="0"/>
              <a:cs typeface="+mn-cs"/>
            </a:endParaRPr>
          </a:p>
        </p:txBody>
      </p:sp>
      <p:sp>
        <p:nvSpPr>
          <p:cNvPr id="75803" name="Rectangle 27"/>
          <p:cNvSpPr>
            <a:spLocks noChangeArrowheads="1"/>
          </p:cNvSpPr>
          <p:nvPr/>
        </p:nvSpPr>
        <p:spPr bwMode="auto">
          <a:xfrm>
            <a:off x="1676400" y="6019800"/>
            <a:ext cx="5562600" cy="611188"/>
          </a:xfrm>
          <a:prstGeom prst="rect">
            <a:avLst/>
          </a:prstGeom>
          <a:ln>
            <a:headEnd/>
            <a:tailEn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92075" tIns="46038" rIns="92075" bIns="46038">
            <a:spAutoFit/>
          </a:bodyPr>
          <a:lstStyle/>
          <a:p>
            <a:pPr algn="ctr" eaLnBrk="0" hangingPunct="0">
              <a:defRPr/>
            </a:pPr>
            <a:r>
              <a:rPr lang="is-IS" sz="3300" b="1">
                <a:solidFill>
                  <a:srgbClr val="474A81"/>
                </a:solidFill>
                <a:effectLst>
                  <a:outerShdw blurRad="38100" dist="38100" dir="2700000" algn="tl">
                    <a:srgbClr val="000000"/>
                  </a:outerShdw>
                </a:effectLst>
                <a:latin typeface="Cambria" panose="02040503050406030204" pitchFamily="18" charset="0"/>
                <a:ea typeface="Cambria" panose="02040503050406030204" pitchFamily="18" charset="0"/>
              </a:rPr>
              <a:t>Peningamagn = 190</a:t>
            </a:r>
          </a:p>
        </p:txBody>
      </p:sp>
      <p:sp>
        <p:nvSpPr>
          <p:cNvPr id="75805" name="Line 29"/>
          <p:cNvSpPr>
            <a:spLocks noChangeShapeType="1"/>
          </p:cNvSpPr>
          <p:nvPr/>
        </p:nvSpPr>
        <p:spPr bwMode="auto">
          <a:xfrm flipV="1">
            <a:off x="1692275" y="3719513"/>
            <a:ext cx="5927725" cy="933450"/>
          </a:xfrm>
          <a:prstGeom prst="line">
            <a:avLst/>
          </a:prstGeom>
          <a:noFill/>
          <a:ln w="50800">
            <a:solidFill>
              <a:srgbClr val="000080"/>
            </a:solidFill>
            <a:round/>
            <a:headEnd type="none" w="sm" len="sm"/>
            <a:tailEnd type="stealth" w="med" len="lg"/>
          </a:ln>
        </p:spPr>
        <p:txBody>
          <a:bodyPr wrap="none" anchor="ctr"/>
          <a:lstStyle/>
          <a:p>
            <a:endParaRPr lang="en-US">
              <a:latin typeface="Cambria" panose="02040503050406030204" pitchFamily="18" charset="0"/>
              <a:ea typeface="Cambria" panose="02040503050406030204" pitchFamily="18" charset="0"/>
            </a:endParaRPr>
          </a:p>
        </p:txBody>
      </p:sp>
      <p:sp>
        <p:nvSpPr>
          <p:cNvPr id="31" name="Rectangle 2"/>
          <p:cNvSpPr txBox="1">
            <a:spLocks noChangeArrowheads="1"/>
          </p:cNvSpPr>
          <p:nvPr/>
        </p:nvSpPr>
        <p:spPr>
          <a:xfrm>
            <a:off x="1014413" y="401638"/>
            <a:ext cx="7772400" cy="1143000"/>
          </a:xfrm>
          <a:prstGeom prst="rect">
            <a:avLst/>
          </a:prstGeom>
          <a:noFill/>
          <a:ln/>
        </p:spPr>
        <p:txBody>
          <a:bodyPr anchor="ct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ea typeface="+mj-ea"/>
                <a:cs typeface="+mj-cs"/>
              </a:rPr>
              <a:t>Peningamyndun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05"/>
                                        </p:tgtEl>
                                        <p:attrNameLst>
                                          <p:attrName>style.visibility</p:attrName>
                                        </p:attrNameLst>
                                      </p:cBhvr>
                                      <p:to>
                                        <p:strVal val="visible"/>
                                      </p:to>
                                    </p:set>
                                    <p:animEffect transition="in" filter="wipe(left)">
                                      <p:cBhvr>
                                        <p:cTn id="12" dur="500"/>
                                        <p:tgtEl>
                                          <p:spTgt spid="758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5803"/>
                                        </p:tgtEl>
                                        <p:attrNameLst>
                                          <p:attrName>style.visibility</p:attrName>
                                        </p:attrNameLst>
                                      </p:cBhvr>
                                      <p:to>
                                        <p:strVal val="visible"/>
                                      </p:to>
                                    </p:set>
                                    <p:animEffect transition="in" filter="wipe(left)">
                                      <p:cBhvr>
                                        <p:cTn id="17" dur="500"/>
                                        <p:tgtEl>
                                          <p:spTgt spid="75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193675" y="1763713"/>
            <a:ext cx="4000500" cy="4179887"/>
            <a:chOff x="122" y="1111"/>
            <a:chExt cx="2520" cy="2633"/>
          </a:xfrm>
        </p:grpSpPr>
        <p:sp>
          <p:nvSpPr>
            <p:cNvPr id="63509" name="Line 3"/>
            <p:cNvSpPr>
              <a:spLocks noChangeShapeType="1"/>
            </p:cNvSpPr>
            <p:nvPr/>
          </p:nvSpPr>
          <p:spPr bwMode="auto">
            <a:xfrm>
              <a:off x="141" y="1833"/>
              <a:ext cx="2501" cy="0"/>
            </a:xfrm>
            <a:prstGeom prst="line">
              <a:avLst/>
            </a:prstGeom>
            <a:noFill/>
            <a:ln w="25400">
              <a:solidFill>
                <a:schemeClr val="tx2"/>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3510" name="Line 4"/>
            <p:cNvSpPr>
              <a:spLocks noChangeShapeType="1"/>
            </p:cNvSpPr>
            <p:nvPr/>
          </p:nvSpPr>
          <p:spPr bwMode="auto">
            <a:xfrm>
              <a:off x="1350" y="1879"/>
              <a:ext cx="0" cy="1865"/>
            </a:xfrm>
            <a:prstGeom prst="line">
              <a:avLst/>
            </a:prstGeom>
            <a:noFill/>
            <a:ln w="25400">
              <a:solidFill>
                <a:schemeClr val="tx2"/>
              </a:solidFill>
              <a:prstDash val="lgDash"/>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3511" name="Rectangle 5"/>
            <p:cNvSpPr>
              <a:spLocks noChangeArrowheads="1"/>
            </p:cNvSpPr>
            <p:nvPr/>
          </p:nvSpPr>
          <p:spPr bwMode="auto">
            <a:xfrm>
              <a:off x="405" y="1503"/>
              <a:ext cx="658"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Eignir</a:t>
              </a:r>
            </a:p>
          </p:txBody>
        </p:sp>
        <p:sp>
          <p:nvSpPr>
            <p:cNvPr id="63512" name="Rectangle 6"/>
            <p:cNvSpPr>
              <a:spLocks noChangeArrowheads="1"/>
            </p:cNvSpPr>
            <p:nvPr/>
          </p:nvSpPr>
          <p:spPr bwMode="auto">
            <a:xfrm>
              <a:off x="1495" y="1503"/>
              <a:ext cx="770"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Skuldir</a:t>
              </a:r>
            </a:p>
          </p:txBody>
        </p:sp>
        <p:sp>
          <p:nvSpPr>
            <p:cNvPr id="63513" name="Rectangle 7"/>
            <p:cNvSpPr>
              <a:spLocks noChangeArrowheads="1"/>
            </p:cNvSpPr>
            <p:nvPr/>
          </p:nvSpPr>
          <p:spPr bwMode="auto">
            <a:xfrm>
              <a:off x="405" y="1111"/>
              <a:ext cx="1948" cy="327"/>
            </a:xfrm>
            <a:prstGeom prst="rect">
              <a:avLst/>
            </a:prstGeom>
            <a:noFill/>
            <a:ln w="9525">
              <a:noFill/>
              <a:miter lim="800000"/>
              <a:headEnd/>
              <a:tailEnd/>
            </a:ln>
          </p:spPr>
          <p:txBody>
            <a:bodyPr wrap="none" lIns="92075" tIns="46038" rIns="92075" bIns="46038">
              <a:spAutoFit/>
            </a:bodyPr>
            <a:lstStyle/>
            <a:p>
              <a:pPr eaLnBrk="0" hangingPunct="0"/>
              <a:r>
                <a:rPr lang="is-IS" sz="2800" b="1">
                  <a:latin typeface="Cambria" panose="02040503050406030204" pitchFamily="18" charset="0"/>
                  <a:ea typeface="Cambria" panose="02040503050406030204" pitchFamily="18" charset="0"/>
                </a:rPr>
                <a:t> Búnaðarbankinn</a:t>
              </a:r>
            </a:p>
          </p:txBody>
        </p:sp>
        <p:sp>
          <p:nvSpPr>
            <p:cNvPr id="189448" name="Rectangle 8"/>
            <p:cNvSpPr>
              <a:spLocks noChangeArrowheads="1"/>
            </p:cNvSpPr>
            <p:nvPr/>
          </p:nvSpPr>
          <p:spPr bwMode="auto">
            <a:xfrm>
              <a:off x="122" y="2031"/>
              <a:ext cx="932" cy="1028"/>
            </a:xfrm>
            <a:prstGeom prst="rect">
              <a:avLst/>
            </a:prstGeom>
            <a:noFill/>
            <a:ln w="9525">
              <a:noFill/>
              <a:miter lim="800000"/>
              <a:headEnd/>
              <a:tailEnd/>
            </a:ln>
            <a:effectLst/>
          </p:spPr>
          <p:txBody>
            <a:bodyPr wrap="none" lIns="92075" tIns="46038" rIns="92075" bIns="46038">
              <a:spAutoFit/>
            </a:bodyPr>
            <a:lstStyle/>
            <a:p>
              <a:pPr eaLnBrk="0" hangingPunct="0">
                <a:defRPr/>
              </a:pPr>
              <a:r>
                <a:rPr lang="is-IS" b="1">
                  <a:latin typeface="Cambria" panose="02040503050406030204" pitchFamily="18" charset="0"/>
                  <a:ea typeface="Cambria" panose="02040503050406030204" pitchFamily="18" charset="0"/>
                  <a:cs typeface="+mn-cs"/>
                </a:rPr>
                <a:t>Varasjóður</a:t>
              </a:r>
            </a:p>
            <a:p>
              <a:pPr eaLnBrk="0" hangingPunct="0">
                <a:defRPr/>
              </a:pPr>
              <a:r>
                <a:rPr lang="is-IS" b="1">
                  <a:latin typeface="Cambria" panose="02040503050406030204" pitchFamily="18" charset="0"/>
                  <a:ea typeface="Cambria" panose="02040503050406030204" pitchFamily="18" charset="0"/>
                  <a:cs typeface="+mn-cs"/>
                </a:rPr>
                <a:t>	 </a:t>
              </a:r>
              <a:r>
                <a:rPr lang="is-IS" b="1">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mn-cs"/>
                </a:rPr>
                <a:t>10</a:t>
              </a:r>
            </a:p>
            <a:p>
              <a:pPr eaLnBrk="0" hangingPunct="0">
                <a:defRPr/>
              </a:pPr>
              <a:endParaRPr lang="is-IS" b="1">
                <a:latin typeface="Cambria" panose="02040503050406030204" pitchFamily="18" charset="0"/>
                <a:ea typeface="Cambria" panose="02040503050406030204" pitchFamily="18" charset="0"/>
                <a:cs typeface="+mn-cs"/>
              </a:endParaRPr>
            </a:p>
            <a:p>
              <a:pPr eaLnBrk="0" hangingPunct="0">
                <a:defRPr/>
              </a:pPr>
              <a:r>
                <a:rPr lang="is-IS" b="1">
                  <a:latin typeface="Cambria" panose="02040503050406030204" pitchFamily="18" charset="0"/>
                  <a:ea typeface="Cambria" panose="02040503050406030204" pitchFamily="18" charset="0"/>
                  <a:cs typeface="+mn-cs"/>
                </a:rPr>
                <a:t>Útlán</a:t>
              </a:r>
            </a:p>
            <a:p>
              <a:pPr eaLnBrk="0" hangingPunct="0">
                <a:defRPr/>
              </a:pPr>
              <a:r>
                <a:rPr lang="is-IS" b="1">
                  <a:latin typeface="Cambria" panose="02040503050406030204" pitchFamily="18" charset="0"/>
                  <a:ea typeface="Cambria" panose="02040503050406030204" pitchFamily="18" charset="0"/>
                  <a:cs typeface="+mn-cs"/>
                </a:rPr>
                <a:t>	 90</a:t>
              </a:r>
            </a:p>
          </p:txBody>
        </p:sp>
        <p:sp>
          <p:nvSpPr>
            <p:cNvPr id="63515" name="Rectangle 9"/>
            <p:cNvSpPr>
              <a:spLocks noChangeArrowheads="1"/>
            </p:cNvSpPr>
            <p:nvPr/>
          </p:nvSpPr>
          <p:spPr bwMode="auto">
            <a:xfrm>
              <a:off x="1374" y="2031"/>
              <a:ext cx="1013"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Innistæður</a:t>
              </a:r>
            </a:p>
            <a:p>
              <a:pPr eaLnBrk="0" hangingPunct="0"/>
              <a:r>
                <a:rPr lang="is-IS" b="1">
                  <a:latin typeface="Cambria" panose="02040503050406030204" pitchFamily="18" charset="0"/>
                  <a:ea typeface="Cambria" panose="02040503050406030204" pitchFamily="18" charset="0"/>
                </a:rPr>
                <a:t>	 100</a:t>
              </a:r>
            </a:p>
          </p:txBody>
        </p:sp>
        <p:sp>
          <p:nvSpPr>
            <p:cNvPr id="63516" name="Line 10"/>
            <p:cNvSpPr>
              <a:spLocks noChangeShapeType="1"/>
            </p:cNvSpPr>
            <p:nvPr/>
          </p:nvSpPr>
          <p:spPr bwMode="auto">
            <a:xfrm>
              <a:off x="464" y="3198"/>
              <a:ext cx="847"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3517" name="Rectangle 11"/>
            <p:cNvSpPr>
              <a:spLocks noChangeArrowheads="1"/>
            </p:cNvSpPr>
            <p:nvPr/>
          </p:nvSpPr>
          <p:spPr bwMode="auto">
            <a:xfrm>
              <a:off x="122" y="3260"/>
              <a:ext cx="1118"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Heildareignir</a:t>
              </a:r>
            </a:p>
            <a:p>
              <a:pPr eaLnBrk="0" hangingPunct="0"/>
              <a:r>
                <a:rPr lang="is-IS" b="1">
                  <a:latin typeface="Cambria" panose="02040503050406030204" pitchFamily="18" charset="0"/>
                  <a:ea typeface="Cambria" panose="02040503050406030204" pitchFamily="18" charset="0"/>
                </a:rPr>
                <a:t>	100</a:t>
              </a:r>
            </a:p>
          </p:txBody>
        </p:sp>
        <p:sp>
          <p:nvSpPr>
            <p:cNvPr id="189452" name="Rectangle 12"/>
            <p:cNvSpPr>
              <a:spLocks noChangeArrowheads="1"/>
            </p:cNvSpPr>
            <p:nvPr/>
          </p:nvSpPr>
          <p:spPr bwMode="auto">
            <a:xfrm>
              <a:off x="1414" y="3260"/>
              <a:ext cx="1212" cy="446"/>
            </a:xfrm>
            <a:prstGeom prst="rect">
              <a:avLst/>
            </a:prstGeom>
            <a:noFill/>
            <a:ln w="9525">
              <a:noFill/>
              <a:miter lim="800000"/>
              <a:headEnd/>
              <a:tailEnd/>
            </a:ln>
            <a:effectLst/>
          </p:spPr>
          <p:txBody>
            <a:bodyPr wrap="none" lIns="92075" tIns="46038" rIns="92075" bIns="46038">
              <a:spAutoFit/>
            </a:bodyPr>
            <a:lstStyle/>
            <a:p>
              <a:pPr eaLnBrk="0" hangingPunct="0">
                <a:defRPr/>
              </a:pPr>
              <a:r>
                <a:rPr lang="is-IS" b="1" dirty="0">
                  <a:latin typeface="Cambria" panose="02040503050406030204" pitchFamily="18" charset="0"/>
                  <a:ea typeface="Cambria" panose="02040503050406030204" pitchFamily="18" charset="0"/>
                  <a:cs typeface="+mn-cs"/>
                </a:rPr>
                <a:t>Heildarskuldir</a:t>
              </a:r>
            </a:p>
            <a:p>
              <a:pPr eaLnBrk="0" hangingPunct="0">
                <a:defRPr/>
              </a:pPr>
              <a:r>
                <a:rPr lang="is-IS" b="1" dirty="0">
                  <a:latin typeface="Cambria" panose="02040503050406030204" pitchFamily="18" charset="0"/>
                  <a:ea typeface="Cambria" panose="02040503050406030204" pitchFamily="18" charset="0"/>
                  <a:cs typeface="+mn-cs"/>
                </a:rPr>
                <a:t>	</a:t>
              </a:r>
              <a:r>
                <a:rPr lang="is-IS" b="1"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cs typeface="+mn-cs"/>
                </a:rPr>
                <a:t>100</a:t>
              </a:r>
            </a:p>
          </p:txBody>
        </p:sp>
        <p:sp>
          <p:nvSpPr>
            <p:cNvPr id="63519" name="Line 13"/>
            <p:cNvSpPr>
              <a:spLocks noChangeShapeType="1"/>
            </p:cNvSpPr>
            <p:nvPr/>
          </p:nvSpPr>
          <p:spPr bwMode="auto">
            <a:xfrm>
              <a:off x="1714" y="3198"/>
              <a:ext cx="848"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grpSp>
      <p:grpSp>
        <p:nvGrpSpPr>
          <p:cNvPr id="63491" name="Group 14"/>
          <p:cNvGrpSpPr>
            <a:grpSpLocks/>
          </p:cNvGrpSpPr>
          <p:nvPr/>
        </p:nvGrpSpPr>
        <p:grpSpPr bwMode="auto">
          <a:xfrm>
            <a:off x="4552950" y="1765300"/>
            <a:ext cx="4273550" cy="4181475"/>
            <a:chOff x="2868" y="1112"/>
            <a:chExt cx="2692" cy="2634"/>
          </a:xfrm>
        </p:grpSpPr>
        <p:sp>
          <p:nvSpPr>
            <p:cNvPr id="63498" name="Line 15"/>
            <p:cNvSpPr>
              <a:spLocks noChangeShapeType="1"/>
            </p:cNvSpPr>
            <p:nvPr/>
          </p:nvSpPr>
          <p:spPr bwMode="auto">
            <a:xfrm>
              <a:off x="2884" y="1846"/>
              <a:ext cx="2676" cy="0"/>
            </a:xfrm>
            <a:prstGeom prst="line">
              <a:avLst/>
            </a:prstGeom>
            <a:noFill/>
            <a:ln w="25400">
              <a:solidFill>
                <a:schemeClr val="tx2"/>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3499" name="Line 16"/>
            <p:cNvSpPr>
              <a:spLocks noChangeShapeType="1"/>
            </p:cNvSpPr>
            <p:nvPr/>
          </p:nvSpPr>
          <p:spPr bwMode="auto">
            <a:xfrm flipH="1">
              <a:off x="4176" y="1893"/>
              <a:ext cx="3" cy="1851"/>
            </a:xfrm>
            <a:prstGeom prst="line">
              <a:avLst/>
            </a:prstGeom>
            <a:noFill/>
            <a:ln w="25400">
              <a:solidFill>
                <a:schemeClr val="tx2"/>
              </a:solidFill>
              <a:prstDash val="lgDash"/>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3500" name="Rectangle 17"/>
            <p:cNvSpPr>
              <a:spLocks noChangeArrowheads="1"/>
            </p:cNvSpPr>
            <p:nvPr/>
          </p:nvSpPr>
          <p:spPr bwMode="auto">
            <a:xfrm>
              <a:off x="3170" y="1511"/>
              <a:ext cx="658"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Eignir</a:t>
              </a:r>
            </a:p>
          </p:txBody>
        </p:sp>
        <p:sp>
          <p:nvSpPr>
            <p:cNvPr id="63501" name="Rectangle 18"/>
            <p:cNvSpPr>
              <a:spLocks noChangeArrowheads="1"/>
            </p:cNvSpPr>
            <p:nvPr/>
          </p:nvSpPr>
          <p:spPr bwMode="auto">
            <a:xfrm>
              <a:off x="4337" y="1511"/>
              <a:ext cx="770" cy="291"/>
            </a:xfrm>
            <a:prstGeom prst="rect">
              <a:avLst/>
            </a:prstGeom>
            <a:noFill/>
            <a:ln w="9525">
              <a:noFill/>
              <a:miter lim="800000"/>
              <a:headEnd/>
              <a:tailEnd/>
            </a:ln>
          </p:spPr>
          <p:txBody>
            <a:bodyPr wrap="none" lIns="92075" tIns="46038" rIns="92075" bIns="46038">
              <a:spAutoFit/>
            </a:bodyPr>
            <a:lstStyle/>
            <a:p>
              <a:pPr eaLnBrk="0" hangingPunct="0"/>
              <a:r>
                <a:rPr lang="is-IS" sz="2400" b="1">
                  <a:latin typeface="Cambria" panose="02040503050406030204" pitchFamily="18" charset="0"/>
                  <a:ea typeface="Cambria" panose="02040503050406030204" pitchFamily="18" charset="0"/>
                </a:rPr>
                <a:t>Skuldir</a:t>
              </a:r>
            </a:p>
          </p:txBody>
        </p:sp>
        <p:sp>
          <p:nvSpPr>
            <p:cNvPr id="63502" name="Rectangle 19"/>
            <p:cNvSpPr>
              <a:spLocks noChangeArrowheads="1"/>
            </p:cNvSpPr>
            <p:nvPr/>
          </p:nvSpPr>
          <p:spPr bwMode="auto">
            <a:xfrm>
              <a:off x="3170" y="1112"/>
              <a:ext cx="1725" cy="327"/>
            </a:xfrm>
            <a:prstGeom prst="rect">
              <a:avLst/>
            </a:prstGeom>
            <a:noFill/>
            <a:ln w="9525">
              <a:noFill/>
              <a:miter lim="800000"/>
              <a:headEnd/>
              <a:tailEnd/>
            </a:ln>
          </p:spPr>
          <p:txBody>
            <a:bodyPr wrap="none" lIns="92075" tIns="46038" rIns="92075" bIns="46038">
              <a:spAutoFit/>
            </a:bodyPr>
            <a:lstStyle/>
            <a:p>
              <a:pPr eaLnBrk="0" hangingPunct="0"/>
              <a:r>
                <a:rPr lang="is-IS" sz="2800" b="1" dirty="0">
                  <a:solidFill>
                    <a:schemeClr val="tx2"/>
                  </a:solidFill>
                  <a:latin typeface="Cambria" panose="02040503050406030204" pitchFamily="18" charset="0"/>
                  <a:ea typeface="Cambria" panose="02040503050406030204" pitchFamily="18" charset="0"/>
                </a:rPr>
                <a:t>Útvegsbankinn</a:t>
              </a:r>
            </a:p>
          </p:txBody>
        </p:sp>
        <p:sp>
          <p:nvSpPr>
            <p:cNvPr id="189460" name="Rectangle 20"/>
            <p:cNvSpPr>
              <a:spLocks noChangeArrowheads="1"/>
            </p:cNvSpPr>
            <p:nvPr/>
          </p:nvSpPr>
          <p:spPr bwMode="auto">
            <a:xfrm>
              <a:off x="2868" y="2048"/>
              <a:ext cx="932" cy="1028"/>
            </a:xfrm>
            <a:prstGeom prst="rect">
              <a:avLst/>
            </a:prstGeom>
            <a:noFill/>
            <a:ln w="9525">
              <a:noFill/>
              <a:miter lim="800000"/>
              <a:headEnd/>
              <a:tailEnd/>
            </a:ln>
            <a:effectLst/>
          </p:spPr>
          <p:txBody>
            <a:bodyPr wrap="none" lIns="92075" tIns="46038" rIns="92075" bIns="46038">
              <a:spAutoFit/>
            </a:bodyPr>
            <a:lstStyle/>
            <a:p>
              <a:pPr eaLnBrk="0" hangingPunct="0">
                <a:defRPr/>
              </a:pPr>
              <a:r>
                <a:rPr lang="is-IS" b="1">
                  <a:latin typeface="Cambria" panose="02040503050406030204" pitchFamily="18" charset="0"/>
                  <a:ea typeface="Cambria" panose="02040503050406030204" pitchFamily="18" charset="0"/>
                  <a:cs typeface="+mn-cs"/>
                </a:rPr>
                <a:t>Varasjóður</a:t>
              </a:r>
            </a:p>
            <a:p>
              <a:pPr eaLnBrk="0" hangingPunct="0">
                <a:defRPr/>
              </a:pPr>
              <a:r>
                <a:rPr lang="is-IS" b="1">
                  <a:latin typeface="Cambria" panose="02040503050406030204" pitchFamily="18" charset="0"/>
                  <a:ea typeface="Cambria" panose="02040503050406030204" pitchFamily="18" charset="0"/>
                  <a:cs typeface="+mn-cs"/>
                </a:rPr>
                <a:t>	 </a:t>
              </a:r>
              <a:r>
                <a:rPr lang="is-IS" b="1">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cs typeface="+mn-cs"/>
                </a:rPr>
                <a:t>9</a:t>
              </a:r>
            </a:p>
            <a:p>
              <a:pPr eaLnBrk="0" hangingPunct="0">
                <a:defRPr/>
              </a:pPr>
              <a:endParaRPr lang="is-IS" b="1">
                <a:latin typeface="Cambria" panose="02040503050406030204" pitchFamily="18" charset="0"/>
                <a:ea typeface="Cambria" panose="02040503050406030204" pitchFamily="18" charset="0"/>
                <a:cs typeface="+mn-cs"/>
              </a:endParaRPr>
            </a:p>
            <a:p>
              <a:pPr eaLnBrk="0" hangingPunct="0">
                <a:defRPr/>
              </a:pPr>
              <a:r>
                <a:rPr lang="is-IS" b="1">
                  <a:latin typeface="Cambria" panose="02040503050406030204" pitchFamily="18" charset="0"/>
                  <a:ea typeface="Cambria" panose="02040503050406030204" pitchFamily="18" charset="0"/>
                  <a:cs typeface="+mn-cs"/>
                </a:rPr>
                <a:t>Útlán</a:t>
              </a:r>
            </a:p>
            <a:p>
              <a:pPr eaLnBrk="0" hangingPunct="0">
                <a:defRPr/>
              </a:pPr>
              <a:r>
                <a:rPr lang="is-IS" b="1">
                  <a:latin typeface="Cambria" panose="02040503050406030204" pitchFamily="18" charset="0"/>
                  <a:ea typeface="Cambria" panose="02040503050406030204" pitchFamily="18" charset="0"/>
                  <a:cs typeface="+mn-cs"/>
                </a:rPr>
                <a:t>	81</a:t>
              </a:r>
            </a:p>
          </p:txBody>
        </p:sp>
        <p:sp>
          <p:nvSpPr>
            <p:cNvPr id="63504" name="Rectangle 21"/>
            <p:cNvSpPr>
              <a:spLocks noChangeArrowheads="1"/>
            </p:cNvSpPr>
            <p:nvPr/>
          </p:nvSpPr>
          <p:spPr bwMode="auto">
            <a:xfrm>
              <a:off x="4206" y="2048"/>
              <a:ext cx="951"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Innistæður</a:t>
              </a:r>
            </a:p>
            <a:p>
              <a:pPr eaLnBrk="0" hangingPunct="0"/>
              <a:r>
                <a:rPr lang="is-IS" b="1">
                  <a:latin typeface="Cambria" panose="02040503050406030204" pitchFamily="18" charset="0"/>
                  <a:ea typeface="Cambria" panose="02040503050406030204" pitchFamily="18" charset="0"/>
                </a:rPr>
                <a:t>	 90</a:t>
              </a:r>
            </a:p>
          </p:txBody>
        </p:sp>
        <p:sp>
          <p:nvSpPr>
            <p:cNvPr id="63505" name="Line 22"/>
            <p:cNvSpPr>
              <a:spLocks noChangeShapeType="1"/>
            </p:cNvSpPr>
            <p:nvPr/>
          </p:nvSpPr>
          <p:spPr bwMode="auto">
            <a:xfrm>
              <a:off x="3229" y="3236"/>
              <a:ext cx="906"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63506" name="Rectangle 23"/>
            <p:cNvSpPr>
              <a:spLocks noChangeArrowheads="1"/>
            </p:cNvSpPr>
            <p:nvPr/>
          </p:nvSpPr>
          <p:spPr bwMode="auto">
            <a:xfrm>
              <a:off x="2868" y="3300"/>
              <a:ext cx="1118" cy="446"/>
            </a:xfrm>
            <a:prstGeom prst="rect">
              <a:avLst/>
            </a:prstGeom>
            <a:noFill/>
            <a:ln w="9525">
              <a:noFill/>
              <a:miter lim="800000"/>
              <a:headEnd/>
              <a:tailEnd/>
            </a:ln>
          </p:spPr>
          <p:txBody>
            <a:bodyPr wrap="none" lIns="92075" tIns="46038" rIns="92075" bIns="46038">
              <a:spAutoFit/>
            </a:bodyPr>
            <a:lstStyle/>
            <a:p>
              <a:pPr eaLnBrk="0" hangingPunct="0"/>
              <a:r>
                <a:rPr lang="is-IS" b="1">
                  <a:latin typeface="Cambria" panose="02040503050406030204" pitchFamily="18" charset="0"/>
                  <a:ea typeface="Cambria" panose="02040503050406030204" pitchFamily="18" charset="0"/>
                </a:rPr>
                <a:t>Heildareignir</a:t>
              </a:r>
            </a:p>
            <a:p>
              <a:pPr eaLnBrk="0" hangingPunct="0"/>
              <a:r>
                <a:rPr lang="is-IS" b="1">
                  <a:latin typeface="Cambria" panose="02040503050406030204" pitchFamily="18" charset="0"/>
                  <a:ea typeface="Cambria" panose="02040503050406030204" pitchFamily="18" charset="0"/>
                </a:rPr>
                <a:t>	90</a:t>
              </a:r>
            </a:p>
          </p:txBody>
        </p:sp>
        <p:sp>
          <p:nvSpPr>
            <p:cNvPr id="189464" name="Rectangle 24"/>
            <p:cNvSpPr>
              <a:spLocks noChangeArrowheads="1"/>
            </p:cNvSpPr>
            <p:nvPr/>
          </p:nvSpPr>
          <p:spPr bwMode="auto">
            <a:xfrm>
              <a:off x="4250" y="3300"/>
              <a:ext cx="1212" cy="446"/>
            </a:xfrm>
            <a:prstGeom prst="rect">
              <a:avLst/>
            </a:prstGeom>
            <a:noFill/>
            <a:ln w="9525">
              <a:noFill/>
              <a:miter lim="800000"/>
              <a:headEnd/>
              <a:tailEnd/>
            </a:ln>
            <a:effectLst/>
          </p:spPr>
          <p:txBody>
            <a:bodyPr wrap="none" lIns="92075" tIns="46038" rIns="92075" bIns="46038">
              <a:spAutoFit/>
            </a:bodyPr>
            <a:lstStyle/>
            <a:p>
              <a:pPr eaLnBrk="0" hangingPunct="0">
                <a:defRPr/>
              </a:pPr>
              <a:r>
                <a:rPr lang="is-IS" b="1" dirty="0">
                  <a:latin typeface="Cambria" panose="02040503050406030204" pitchFamily="18" charset="0"/>
                  <a:ea typeface="Cambria" panose="02040503050406030204" pitchFamily="18" charset="0"/>
                  <a:cs typeface="+mn-cs"/>
                </a:rPr>
                <a:t>Heildarskuldir</a:t>
              </a:r>
            </a:p>
            <a:p>
              <a:pPr eaLnBrk="0" hangingPunct="0">
                <a:defRPr/>
              </a:pPr>
              <a:r>
                <a:rPr lang="is-IS" b="1" dirty="0">
                  <a:latin typeface="Cambria" panose="02040503050406030204" pitchFamily="18" charset="0"/>
                  <a:ea typeface="Cambria" panose="02040503050406030204" pitchFamily="18" charset="0"/>
                  <a:cs typeface="+mn-cs"/>
                </a:rPr>
                <a:t>	</a:t>
              </a:r>
              <a:r>
                <a:rPr lang="is-IS" b="1"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cs typeface="+mn-cs"/>
                </a:rPr>
                <a:t>90</a:t>
              </a:r>
            </a:p>
          </p:txBody>
        </p:sp>
        <p:sp>
          <p:nvSpPr>
            <p:cNvPr id="63508" name="Line 25"/>
            <p:cNvSpPr>
              <a:spLocks noChangeShapeType="1"/>
            </p:cNvSpPr>
            <p:nvPr/>
          </p:nvSpPr>
          <p:spPr bwMode="auto">
            <a:xfrm>
              <a:off x="4569" y="3236"/>
              <a:ext cx="905" cy="0"/>
            </a:xfrm>
            <a:prstGeom prst="line">
              <a:avLst/>
            </a:prstGeom>
            <a:noFill/>
            <a:ln w="25400">
              <a:solidFill>
                <a:schemeClr val="tx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grpSp>
      <p:sp>
        <p:nvSpPr>
          <p:cNvPr id="189466" name="Line 26"/>
          <p:cNvSpPr>
            <a:spLocks noChangeShapeType="1"/>
          </p:cNvSpPr>
          <p:nvPr/>
        </p:nvSpPr>
        <p:spPr bwMode="auto">
          <a:xfrm>
            <a:off x="4356100" y="1844675"/>
            <a:ext cx="0" cy="4799013"/>
          </a:xfrm>
          <a:prstGeom prst="line">
            <a:avLst/>
          </a:prstGeom>
          <a:noFill/>
          <a:ln w="50800">
            <a:solidFill>
              <a:schemeClr val="bg1"/>
            </a:solidFill>
            <a:round/>
            <a:headEnd type="none" w="sm" len="sm"/>
            <a:tailEnd type="none" w="sm" len="sm"/>
          </a:ln>
          <a:effectLst>
            <a:prstShdw prst="shdw17" dist="17961" dir="2700000">
              <a:schemeClr val="bg1">
                <a:gamma/>
                <a:shade val="60000"/>
                <a:invGamma/>
              </a:schemeClr>
            </a:prstShdw>
          </a:effectLst>
        </p:spPr>
        <p:txBody>
          <a:bodyPr wrap="none" anchor="ctr"/>
          <a:lstStyle/>
          <a:p>
            <a:pPr eaLnBrk="0" hangingPunct="0">
              <a:defRPr/>
            </a:pPr>
            <a:endParaRPr lang="is-IS">
              <a:latin typeface="Cambria" panose="02040503050406030204" pitchFamily="18" charset="0"/>
              <a:ea typeface="Cambria" panose="02040503050406030204" pitchFamily="18" charset="0"/>
              <a:cs typeface="+mn-cs"/>
            </a:endParaRPr>
          </a:p>
        </p:txBody>
      </p:sp>
      <p:sp>
        <p:nvSpPr>
          <p:cNvPr id="189467" name="Rectangle 27"/>
          <p:cNvSpPr>
            <a:spLocks noChangeArrowheads="1"/>
          </p:cNvSpPr>
          <p:nvPr/>
        </p:nvSpPr>
        <p:spPr bwMode="auto">
          <a:xfrm>
            <a:off x="1042988" y="6019800"/>
            <a:ext cx="7058025" cy="611188"/>
          </a:xfrm>
          <a:prstGeom prst="rect">
            <a:avLst/>
          </a:prstGeom>
          <a:ln>
            <a:headEnd/>
            <a:tailEn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92075" tIns="46038" rIns="92075" bIns="46038">
            <a:spAutoFit/>
          </a:bodyPr>
          <a:lstStyle/>
          <a:p>
            <a:pPr algn="ctr" eaLnBrk="0" hangingPunct="0">
              <a:defRPr/>
            </a:pPr>
            <a:r>
              <a:rPr lang="is-IS" sz="3300" b="1" dirty="0">
                <a:solidFill>
                  <a:srgbClr val="474A81"/>
                </a:solidFill>
                <a:effectLst>
                  <a:outerShdw blurRad="38100" dist="38100" dir="2700000" algn="tl">
                    <a:srgbClr val="000000"/>
                  </a:outerShdw>
                </a:effectLst>
                <a:latin typeface="Cambria" panose="02040503050406030204" pitchFamily="18" charset="0"/>
                <a:ea typeface="Cambria" panose="02040503050406030204" pitchFamily="18" charset="0"/>
              </a:rPr>
              <a:t>Peningamagn = </a:t>
            </a:r>
            <a:r>
              <a:rPr lang="is-IS" sz="3300" b="1"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190</a:t>
            </a:r>
            <a:r>
              <a:rPr lang="is-IS" sz="3300" b="1" dirty="0">
                <a:solidFill>
                  <a:srgbClr val="CC3300"/>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is-IS" sz="3300" b="1"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 (10 + 9)/0,1</a:t>
            </a:r>
          </a:p>
        </p:txBody>
      </p:sp>
      <p:sp>
        <p:nvSpPr>
          <p:cNvPr id="63496" name="Line 28"/>
          <p:cNvSpPr>
            <a:spLocks noChangeShapeType="1"/>
          </p:cNvSpPr>
          <p:nvPr/>
        </p:nvSpPr>
        <p:spPr bwMode="auto">
          <a:xfrm flipV="1">
            <a:off x="1692275" y="3719513"/>
            <a:ext cx="5927725" cy="933450"/>
          </a:xfrm>
          <a:prstGeom prst="line">
            <a:avLst/>
          </a:prstGeom>
          <a:noFill/>
          <a:ln w="50800">
            <a:solidFill>
              <a:srgbClr val="000080"/>
            </a:solidFill>
            <a:round/>
            <a:headEnd type="none" w="sm" len="sm"/>
            <a:tailEnd type="stealth" w="med" len="lg"/>
          </a:ln>
        </p:spPr>
        <p:txBody>
          <a:bodyPr wrap="none" anchor="ctr"/>
          <a:lstStyle/>
          <a:p>
            <a:endParaRPr lang="en-US">
              <a:latin typeface="Cambria" panose="02040503050406030204" pitchFamily="18" charset="0"/>
              <a:ea typeface="Cambria" panose="02040503050406030204" pitchFamily="18" charset="0"/>
            </a:endParaRPr>
          </a:p>
        </p:txBody>
      </p:sp>
      <p:sp>
        <p:nvSpPr>
          <p:cNvPr id="31" name="Rectangle 2"/>
          <p:cNvSpPr txBox="1">
            <a:spLocks noChangeArrowheads="1"/>
          </p:cNvSpPr>
          <p:nvPr/>
        </p:nvSpPr>
        <p:spPr>
          <a:xfrm>
            <a:off x="1014413" y="401638"/>
            <a:ext cx="7772400" cy="1143000"/>
          </a:xfrm>
          <a:prstGeom prst="rect">
            <a:avLst/>
          </a:prstGeom>
          <a:noFill/>
          <a:ln/>
        </p:spPr>
        <p:txBody>
          <a:bodyPr anchor="ct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ea typeface="+mj-ea"/>
                <a:cs typeface="+mj-cs"/>
              </a:rPr>
              <a:t>Peningamyndun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1214438" y="2286000"/>
            <a:ext cx="6643687" cy="4114800"/>
          </a:xfrm>
        </p:spPr>
        <p:txBody>
          <a:bodyPr/>
          <a:lstStyle/>
          <a:p>
            <a:pPr algn="ctr">
              <a:buFont typeface="Monotype Sorts"/>
              <a:buNone/>
            </a:pPr>
            <a:r>
              <a:rPr lang="is-IS" sz="4000" dirty="0">
                <a:solidFill>
                  <a:srgbClr val="000066"/>
                </a:solidFill>
                <a:latin typeface="Cambria" panose="02040503050406030204" pitchFamily="18" charset="0"/>
                <a:ea typeface="Cambria" panose="02040503050406030204" pitchFamily="18" charset="0"/>
              </a:rPr>
              <a:t>Hversu mikið myndast af peningum í hagkerfinu?</a:t>
            </a:r>
          </a:p>
        </p:txBody>
      </p:sp>
      <p:sp>
        <p:nvSpPr>
          <p:cNvPr id="77830" name="Rectangle 6"/>
          <p:cNvSpPr>
            <a:spLocks noChangeArrowheads="1"/>
          </p:cNvSpPr>
          <p:nvPr/>
        </p:nvSpPr>
        <p:spPr bwMode="auto">
          <a:xfrm>
            <a:off x="3519488" y="3643313"/>
            <a:ext cx="1981200" cy="286226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en-US" sz="18000" b="1" dirty="0">
                <a:solidFill>
                  <a:schemeClr val="tx2"/>
                </a:solidFill>
                <a:effectLst>
                  <a:outerShdw blurRad="38100" dist="38100" dir="2700000" algn="tl">
                    <a:srgbClr val="000000">
                      <a:alpha val="43137"/>
                    </a:srgbClr>
                  </a:outerShdw>
                </a:effectLst>
                <a:latin typeface="Times New Roman" pitchFamily="18" charset="0"/>
                <a:cs typeface="+mn-cs"/>
              </a:rPr>
              <a:t>?</a:t>
            </a:r>
          </a:p>
        </p:txBody>
      </p:sp>
      <p:sp>
        <p:nvSpPr>
          <p:cNvPr id="77832"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dissolve">
                                      <p:cBhvr>
                                        <p:cTn id="12"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3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3"/>
          <p:cNvSpPr>
            <a:spLocks noGrp="1" noChangeArrowheads="1"/>
          </p:cNvSpPr>
          <p:nvPr>
            <p:ph type="subTitle" idx="1"/>
          </p:nvPr>
        </p:nvSpPr>
        <p:spPr>
          <a:xfrm>
            <a:off x="1444625" y="2435225"/>
            <a:ext cx="6448425" cy="2898775"/>
          </a:xfrm>
          <a:noFill/>
          <a:ln w="50800" cap="flat">
            <a:solidFill>
              <a:srgbClr val="474A81"/>
            </a:solidFill>
          </a:ln>
          <a:scene3d>
            <a:camera prst="orthographicFront"/>
            <a:lightRig rig="threePt" dir="t"/>
          </a:scene3d>
          <a:sp3d>
            <a:bevelT/>
          </a:sp3d>
        </p:spPr>
        <p:txBody>
          <a:bodyPr>
            <a:normAutofit/>
          </a:bodyPr>
          <a:lstStyle/>
          <a:p>
            <a:pPr fontAlgn="auto">
              <a:lnSpc>
                <a:spcPct val="90000"/>
              </a:lnSpc>
              <a:spcAft>
                <a:spcPts val="0"/>
              </a:spcAft>
              <a:buFont typeface="Wingdings 2"/>
              <a:buNone/>
              <a:defRPr/>
            </a:pPr>
            <a:r>
              <a:rPr lang="is-IS" sz="40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Peningamargfaldarinn</a:t>
            </a:r>
            <a:r>
              <a:rPr lang="is-IS" sz="4000" dirty="0">
                <a:solidFill>
                  <a:srgbClr val="474A81"/>
                </a:solidFill>
                <a:latin typeface="Cambria" panose="02040503050406030204" pitchFamily="18" charset="0"/>
                <a:ea typeface="Cambria" panose="02040503050406030204" pitchFamily="18" charset="0"/>
              </a:rPr>
              <a:t> </a:t>
            </a:r>
            <a:r>
              <a:rPr lang="is-IS" sz="4000" dirty="0">
                <a:solidFill>
                  <a:srgbClr val="000066"/>
                </a:solidFill>
                <a:latin typeface="Cambria" panose="02040503050406030204" pitchFamily="18" charset="0"/>
                <a:ea typeface="Cambria" panose="02040503050406030204" pitchFamily="18" charset="0"/>
              </a:rPr>
              <a:t>er það magn af peningum sem bankakerfið myndar með hverri krónu sem geymd er í varasjóði</a:t>
            </a:r>
          </a:p>
        </p:txBody>
      </p:sp>
      <p:sp>
        <p:nvSpPr>
          <p:cNvPr id="4"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5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subTitle" idx="1"/>
          </p:nvPr>
        </p:nvSpPr>
        <p:spPr>
          <a:xfrm>
            <a:off x="1439887" y="2357430"/>
            <a:ext cx="6561137" cy="3351229"/>
          </a:xfrm>
          <a:noFill/>
          <a:ln w="50800" cap="flat">
            <a:solidFill>
              <a:srgbClr val="474A81"/>
            </a:solidFill>
          </a:ln>
          <a:scene3d>
            <a:camera prst="orthographicFront"/>
            <a:lightRig rig="threePt" dir="t"/>
          </a:scene3d>
          <a:sp3d>
            <a:bevelT/>
          </a:sp3d>
        </p:spPr>
        <p:txBody>
          <a:bodyPr>
            <a:noAutofit/>
          </a:bodyPr>
          <a:lstStyle/>
          <a:p>
            <a:pPr fontAlgn="auto">
              <a:spcAft>
                <a:spcPts val="0"/>
              </a:spcAft>
              <a:buFont typeface="Wingdings 2"/>
              <a:buNone/>
              <a:defRPr/>
            </a:pPr>
            <a:r>
              <a:rPr lang="is-IS" sz="40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Peningamargfaldarinn</a:t>
            </a:r>
            <a:r>
              <a:rPr lang="is-IS" sz="4000" dirty="0">
                <a:solidFill>
                  <a:srgbClr val="474A81"/>
                </a:solidFill>
                <a:latin typeface="Cambria" panose="02040503050406030204" pitchFamily="18" charset="0"/>
                <a:ea typeface="Cambria" panose="02040503050406030204" pitchFamily="18" charset="0"/>
              </a:rPr>
              <a:t> </a:t>
            </a:r>
            <a:r>
              <a:rPr lang="is-IS" sz="4000" dirty="0">
                <a:solidFill>
                  <a:srgbClr val="000066"/>
                </a:solidFill>
                <a:latin typeface="Cambria" panose="02040503050406030204" pitchFamily="18" charset="0"/>
                <a:ea typeface="Cambria" panose="02040503050406030204" pitchFamily="18" charset="0"/>
              </a:rPr>
              <a:t>er með öðrum orðum sú aukning peningamagns sem einnar krónu aukning varasjóðs hefur í för með sér</a:t>
            </a:r>
          </a:p>
        </p:txBody>
      </p:sp>
      <p:sp>
        <p:nvSpPr>
          <p:cNvPr id="4"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Effect transition="in" filter="wipe(left)">
                                      <p:cBhvr>
                                        <p:cTn id="7" dur="500"/>
                                        <p:tgtEl>
                                          <p:spTgt spid="143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14413" y="4572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2. Reiknieining</a:t>
            </a:r>
          </a:p>
        </p:txBody>
      </p:sp>
      <p:sp>
        <p:nvSpPr>
          <p:cNvPr id="12291" name="Rectangle 3"/>
          <p:cNvSpPr>
            <a:spLocks noGrp="1" noChangeArrowheads="1"/>
          </p:cNvSpPr>
          <p:nvPr>
            <p:ph idx="1"/>
          </p:nvPr>
        </p:nvSpPr>
        <p:spPr>
          <a:xfrm>
            <a:off x="1571625" y="1905000"/>
            <a:ext cx="6327775" cy="3352800"/>
          </a:xfrm>
        </p:spPr>
        <p:txBody>
          <a:bodyPr>
            <a:normAutofit/>
          </a:bodyPr>
          <a:lstStyle/>
          <a:p>
            <a:pPr marL="0" indent="0" fontAlgn="auto">
              <a:lnSpc>
                <a:spcPct val="90000"/>
              </a:lnSpc>
              <a:spcAft>
                <a:spcPts val="0"/>
              </a:spcAft>
              <a:buFont typeface="Monotype Sorts" pitchFamily="2" charset="2"/>
              <a:buNone/>
              <a:tabLst>
                <a:tab pos="857250" algn="l"/>
              </a:tabLst>
              <a:defRPr/>
            </a:pPr>
            <a:r>
              <a:rPr lang="is-IS" sz="44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Reiknieining</a:t>
            </a:r>
            <a:r>
              <a:rPr lang="is-IS" sz="4400" dirty="0">
                <a:solidFill>
                  <a:srgbClr val="474A81"/>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is-IS" sz="4400" dirty="0">
                <a:solidFill>
                  <a:srgbClr val="000066"/>
                </a:solidFill>
                <a:latin typeface="Cambria" panose="02040503050406030204" pitchFamily="18" charset="0"/>
                <a:ea typeface="Cambria" panose="02040503050406030204" pitchFamily="18" charset="0"/>
              </a:rPr>
              <a:t>er mælikvarðinn sem menn nota til að skrá verð, tekjur, eignir og </a:t>
            </a:r>
            <a:r>
              <a:rPr lang="is-IS" sz="4400">
                <a:solidFill>
                  <a:srgbClr val="000066"/>
                </a:solidFill>
                <a:latin typeface="Cambria" panose="02040503050406030204" pitchFamily="18" charset="0"/>
                <a:ea typeface="Cambria" panose="02040503050406030204" pitchFamily="18" charset="0"/>
              </a:rPr>
              <a:t>skuldir o.fl.</a:t>
            </a:r>
            <a:endParaRPr lang="is-IS" sz="4400" dirty="0">
              <a:solidFill>
                <a:srgbClr val="00006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1090613" y="1752600"/>
            <a:ext cx="7496175" cy="4114800"/>
          </a:xfrm>
          <a:prstGeom prst="rect">
            <a:avLst/>
          </a:prstGeom>
          <a:noFill/>
          <a:ln w="9525">
            <a:noFill/>
            <a:miter lim="800000"/>
            <a:headEnd/>
            <a:tailEnd/>
          </a:ln>
        </p:spPr>
        <p:txBody>
          <a:bodyPr lIns="92075" tIns="46038" rIns="92075" bIns="46038"/>
          <a:lstStyle/>
          <a:p>
            <a:pPr eaLnBrk="0" hangingPunct="0">
              <a:spcBef>
                <a:spcPct val="20000"/>
              </a:spcBef>
              <a:tabLst>
                <a:tab pos="857250" algn="l"/>
              </a:tabLst>
            </a:pPr>
            <a:r>
              <a:rPr lang="is-IS" sz="3400" dirty="0">
                <a:solidFill>
                  <a:srgbClr val="000066"/>
                </a:solidFill>
                <a:latin typeface="Cambria" panose="02040503050406030204" pitchFamily="18" charset="0"/>
                <a:ea typeface="Cambria" panose="02040503050406030204" pitchFamily="18" charset="0"/>
              </a:rPr>
              <a:t>Hversu mikið myndast af peningum í hagkerfinu? Leggjum saman innlán:</a:t>
            </a:r>
          </a:p>
        </p:txBody>
      </p:sp>
      <p:grpSp>
        <p:nvGrpSpPr>
          <p:cNvPr id="2" name="Group 19"/>
          <p:cNvGrpSpPr>
            <a:grpSpLocks/>
          </p:cNvGrpSpPr>
          <p:nvPr/>
        </p:nvGrpSpPr>
        <p:grpSpPr bwMode="auto">
          <a:xfrm>
            <a:off x="1169988" y="2997200"/>
            <a:ext cx="7639050" cy="3462338"/>
            <a:chOff x="329" y="1872"/>
            <a:chExt cx="4812" cy="2181"/>
          </a:xfrm>
        </p:grpSpPr>
        <p:sp>
          <p:nvSpPr>
            <p:cNvPr id="67589" name="Rectangle 5"/>
            <p:cNvSpPr>
              <a:spLocks noChangeArrowheads="1"/>
            </p:cNvSpPr>
            <p:nvPr/>
          </p:nvSpPr>
          <p:spPr bwMode="auto">
            <a:xfrm>
              <a:off x="329" y="1872"/>
              <a:ext cx="1617" cy="271"/>
            </a:xfrm>
            <a:prstGeom prst="rect">
              <a:avLst/>
            </a:prstGeom>
            <a:noFill/>
            <a:ln w="9525">
              <a:noFill/>
              <a:miter lim="800000"/>
              <a:headEnd/>
              <a:tailEnd/>
            </a:ln>
          </p:spPr>
          <p:txBody>
            <a:bodyPr wrap="none" lIns="0" tIns="0" rIns="0" bIns="0">
              <a:spAutoFit/>
            </a:bodyPr>
            <a:lstStyle/>
            <a:p>
              <a:pPr eaLnBrk="0" hangingPunct="0"/>
              <a:r>
                <a:rPr lang="is-IS" sz="2800" dirty="0">
                  <a:solidFill>
                    <a:srgbClr val="790015"/>
                  </a:solidFill>
                  <a:latin typeface="Cambria" panose="02040503050406030204" pitchFamily="18" charset="0"/>
                  <a:ea typeface="Cambria" panose="02040503050406030204" pitchFamily="18" charset="0"/>
                </a:rPr>
                <a:t>Búnaðarbankinn</a:t>
              </a:r>
            </a:p>
          </p:txBody>
        </p:sp>
        <p:sp>
          <p:nvSpPr>
            <p:cNvPr id="67590" name="Rectangle 6"/>
            <p:cNvSpPr>
              <a:spLocks noChangeArrowheads="1"/>
            </p:cNvSpPr>
            <p:nvPr/>
          </p:nvSpPr>
          <p:spPr bwMode="auto">
            <a:xfrm>
              <a:off x="2970" y="1872"/>
              <a:ext cx="649"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   100</a:t>
              </a:r>
              <a:endParaRPr lang="is-IS" sz="2800">
                <a:latin typeface="Cambria" panose="02040503050406030204" pitchFamily="18" charset="0"/>
                <a:ea typeface="Cambria" panose="02040503050406030204" pitchFamily="18" charset="0"/>
              </a:endParaRPr>
            </a:p>
          </p:txBody>
        </p:sp>
        <p:sp>
          <p:nvSpPr>
            <p:cNvPr id="67591" name="Rectangle 7"/>
            <p:cNvSpPr>
              <a:spLocks noChangeArrowheads="1"/>
            </p:cNvSpPr>
            <p:nvPr/>
          </p:nvSpPr>
          <p:spPr bwMode="auto">
            <a:xfrm>
              <a:off x="329" y="2184"/>
              <a:ext cx="1446" cy="271"/>
            </a:xfrm>
            <a:prstGeom prst="rect">
              <a:avLst/>
            </a:prstGeom>
            <a:noFill/>
            <a:ln w="9525">
              <a:noFill/>
              <a:miter lim="800000"/>
              <a:headEnd/>
              <a:tailEnd/>
            </a:ln>
          </p:spPr>
          <p:txBody>
            <a:bodyPr wrap="none" lIns="0" tIns="0" rIns="0" bIns="0">
              <a:spAutoFit/>
            </a:bodyPr>
            <a:lstStyle/>
            <a:p>
              <a:pPr eaLnBrk="0" hangingPunct="0"/>
              <a:r>
                <a:rPr lang="is-IS" sz="2800" dirty="0">
                  <a:solidFill>
                    <a:srgbClr val="790015"/>
                  </a:solidFill>
                  <a:latin typeface="Cambria" panose="02040503050406030204" pitchFamily="18" charset="0"/>
                  <a:ea typeface="Cambria" panose="02040503050406030204" pitchFamily="18" charset="0"/>
                </a:rPr>
                <a:t>Útvegsbankinn</a:t>
              </a:r>
              <a:endParaRPr lang="is-IS" sz="2800" dirty="0">
                <a:latin typeface="Cambria" panose="02040503050406030204" pitchFamily="18" charset="0"/>
                <a:ea typeface="Cambria" panose="02040503050406030204" pitchFamily="18" charset="0"/>
              </a:endParaRPr>
            </a:p>
          </p:txBody>
        </p:sp>
        <p:sp>
          <p:nvSpPr>
            <p:cNvPr id="67592" name="Rectangle 8"/>
            <p:cNvSpPr>
              <a:spLocks noChangeArrowheads="1"/>
            </p:cNvSpPr>
            <p:nvPr/>
          </p:nvSpPr>
          <p:spPr bwMode="auto">
            <a:xfrm>
              <a:off x="2970" y="2184"/>
              <a:ext cx="2171"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     90 [= 0,9 x 100 kr.]</a:t>
              </a:r>
              <a:endParaRPr lang="is-IS" sz="2800">
                <a:latin typeface="Cambria" panose="02040503050406030204" pitchFamily="18" charset="0"/>
                <a:ea typeface="Cambria" panose="02040503050406030204" pitchFamily="18" charset="0"/>
              </a:endParaRPr>
            </a:p>
          </p:txBody>
        </p:sp>
        <p:sp>
          <p:nvSpPr>
            <p:cNvPr id="67593" name="Rectangle 9"/>
            <p:cNvSpPr>
              <a:spLocks noChangeArrowheads="1"/>
            </p:cNvSpPr>
            <p:nvPr/>
          </p:nvSpPr>
          <p:spPr bwMode="auto">
            <a:xfrm>
              <a:off x="329" y="2495"/>
              <a:ext cx="1547"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Iðnaðarbankinn</a:t>
              </a:r>
              <a:endParaRPr lang="is-IS" sz="2800">
                <a:latin typeface="Cambria" panose="02040503050406030204" pitchFamily="18" charset="0"/>
                <a:ea typeface="Cambria" panose="02040503050406030204" pitchFamily="18" charset="0"/>
              </a:endParaRPr>
            </a:p>
          </p:txBody>
        </p:sp>
        <p:sp>
          <p:nvSpPr>
            <p:cNvPr id="67594" name="Rectangle 10"/>
            <p:cNvSpPr>
              <a:spLocks noChangeArrowheads="1"/>
            </p:cNvSpPr>
            <p:nvPr/>
          </p:nvSpPr>
          <p:spPr bwMode="auto">
            <a:xfrm>
              <a:off x="2970" y="2495"/>
              <a:ext cx="2046"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     81 [= 0,9 x 90 kr.]</a:t>
              </a:r>
              <a:endParaRPr lang="is-IS" sz="2800">
                <a:latin typeface="Cambria" panose="02040503050406030204" pitchFamily="18" charset="0"/>
                <a:ea typeface="Cambria" panose="02040503050406030204" pitchFamily="18" charset="0"/>
              </a:endParaRPr>
            </a:p>
          </p:txBody>
        </p:sp>
        <p:sp>
          <p:nvSpPr>
            <p:cNvPr id="67595" name="Rectangle 11"/>
            <p:cNvSpPr>
              <a:spLocks noChangeArrowheads="1"/>
            </p:cNvSpPr>
            <p:nvPr/>
          </p:nvSpPr>
          <p:spPr bwMode="auto">
            <a:xfrm>
              <a:off x="329" y="2807"/>
              <a:ext cx="2502"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Sparisjóður saumakvenna</a:t>
              </a:r>
              <a:endParaRPr lang="is-IS" sz="2800">
                <a:latin typeface="Cambria" panose="02040503050406030204" pitchFamily="18" charset="0"/>
                <a:ea typeface="Cambria" panose="02040503050406030204" pitchFamily="18" charset="0"/>
              </a:endParaRPr>
            </a:p>
          </p:txBody>
        </p:sp>
        <p:sp>
          <p:nvSpPr>
            <p:cNvPr id="67596" name="Rectangle 12"/>
            <p:cNvSpPr>
              <a:spLocks noChangeArrowheads="1"/>
            </p:cNvSpPr>
            <p:nvPr/>
          </p:nvSpPr>
          <p:spPr bwMode="auto">
            <a:xfrm>
              <a:off x="2970" y="2807"/>
              <a:ext cx="2046"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     72 [= 0,9 x 81 kr.]</a:t>
              </a:r>
              <a:endParaRPr lang="is-IS" sz="2800">
                <a:latin typeface="Cambria" panose="02040503050406030204" pitchFamily="18" charset="0"/>
                <a:ea typeface="Cambria" panose="02040503050406030204" pitchFamily="18" charset="0"/>
              </a:endParaRPr>
            </a:p>
          </p:txBody>
        </p:sp>
        <p:sp>
          <p:nvSpPr>
            <p:cNvPr id="67597" name="Rectangle 13"/>
            <p:cNvSpPr>
              <a:spLocks noChangeArrowheads="1"/>
            </p:cNvSpPr>
            <p:nvPr/>
          </p:nvSpPr>
          <p:spPr bwMode="auto">
            <a:xfrm>
              <a:off x="1523" y="3115"/>
              <a:ext cx="65"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a:t>
              </a:r>
              <a:endParaRPr lang="is-IS" sz="2800">
                <a:latin typeface="Cambria" panose="02040503050406030204" pitchFamily="18" charset="0"/>
                <a:ea typeface="Cambria" panose="02040503050406030204" pitchFamily="18" charset="0"/>
              </a:endParaRPr>
            </a:p>
          </p:txBody>
        </p:sp>
        <p:sp>
          <p:nvSpPr>
            <p:cNvPr id="67598" name="Rectangle 14"/>
            <p:cNvSpPr>
              <a:spLocks noChangeArrowheads="1"/>
            </p:cNvSpPr>
            <p:nvPr/>
          </p:nvSpPr>
          <p:spPr bwMode="auto">
            <a:xfrm>
              <a:off x="4301" y="3115"/>
              <a:ext cx="65"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a:t>
              </a:r>
              <a:endParaRPr lang="is-IS" sz="2800">
                <a:latin typeface="Cambria" panose="02040503050406030204" pitchFamily="18" charset="0"/>
                <a:ea typeface="Cambria" panose="02040503050406030204" pitchFamily="18" charset="0"/>
              </a:endParaRPr>
            </a:p>
          </p:txBody>
        </p:sp>
        <p:sp>
          <p:nvSpPr>
            <p:cNvPr id="67599" name="Rectangle 15"/>
            <p:cNvSpPr>
              <a:spLocks noChangeArrowheads="1"/>
            </p:cNvSpPr>
            <p:nvPr/>
          </p:nvSpPr>
          <p:spPr bwMode="auto">
            <a:xfrm>
              <a:off x="1523" y="3447"/>
              <a:ext cx="65"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a:t>
              </a:r>
              <a:endParaRPr lang="is-IS" sz="2800">
                <a:latin typeface="Cambria" panose="02040503050406030204" pitchFamily="18" charset="0"/>
                <a:ea typeface="Cambria" panose="02040503050406030204" pitchFamily="18" charset="0"/>
              </a:endParaRPr>
            </a:p>
          </p:txBody>
        </p:sp>
        <p:sp>
          <p:nvSpPr>
            <p:cNvPr id="67600" name="Rectangle 16"/>
            <p:cNvSpPr>
              <a:spLocks noChangeArrowheads="1"/>
            </p:cNvSpPr>
            <p:nvPr/>
          </p:nvSpPr>
          <p:spPr bwMode="auto">
            <a:xfrm>
              <a:off x="4301" y="3447"/>
              <a:ext cx="65" cy="271"/>
            </a:xfrm>
            <a:prstGeom prst="rect">
              <a:avLst/>
            </a:prstGeom>
            <a:noFill/>
            <a:ln w="9525">
              <a:noFill/>
              <a:miter lim="800000"/>
              <a:headEnd/>
              <a:tailEnd/>
            </a:ln>
          </p:spPr>
          <p:txBody>
            <a:bodyPr wrap="none" lIns="0" tIns="0" rIns="0" bIns="0">
              <a:spAutoFit/>
            </a:bodyPr>
            <a:lstStyle/>
            <a:p>
              <a:pPr eaLnBrk="0" hangingPunct="0"/>
              <a:r>
                <a:rPr lang="is-IS" sz="2800">
                  <a:solidFill>
                    <a:srgbClr val="790015"/>
                  </a:solidFill>
                  <a:latin typeface="Cambria" panose="02040503050406030204" pitchFamily="18" charset="0"/>
                  <a:ea typeface="Cambria" panose="02040503050406030204" pitchFamily="18" charset="0"/>
                </a:rPr>
                <a:t>¯</a:t>
              </a:r>
              <a:endParaRPr lang="is-IS" sz="2800">
                <a:latin typeface="Cambria" panose="02040503050406030204" pitchFamily="18" charset="0"/>
                <a:ea typeface="Cambria" panose="02040503050406030204" pitchFamily="18" charset="0"/>
              </a:endParaRPr>
            </a:p>
          </p:txBody>
        </p:sp>
        <p:sp>
          <p:nvSpPr>
            <p:cNvPr id="67601" name="Rectangle 17"/>
            <p:cNvSpPr>
              <a:spLocks noChangeArrowheads="1"/>
            </p:cNvSpPr>
            <p:nvPr/>
          </p:nvSpPr>
          <p:spPr bwMode="auto">
            <a:xfrm>
              <a:off x="329" y="3782"/>
              <a:ext cx="2557" cy="271"/>
            </a:xfrm>
            <a:prstGeom prst="rect">
              <a:avLst/>
            </a:prstGeom>
            <a:noFill/>
            <a:ln w="9525">
              <a:noFill/>
              <a:miter lim="800000"/>
              <a:headEnd/>
              <a:tailEnd/>
            </a:ln>
          </p:spPr>
          <p:txBody>
            <a:bodyPr wrap="none" lIns="0" tIns="0" rIns="0" bIns="0">
              <a:spAutoFit/>
            </a:bodyPr>
            <a:lstStyle/>
            <a:p>
              <a:pPr eaLnBrk="0" hangingPunct="0"/>
              <a:r>
                <a:rPr lang="is-IS" sz="2800" b="1" dirty="0">
                  <a:solidFill>
                    <a:srgbClr val="790015"/>
                  </a:solidFill>
                  <a:latin typeface="Cambria" panose="02040503050406030204" pitchFamily="18" charset="0"/>
                  <a:ea typeface="Cambria" panose="02040503050406030204" pitchFamily="18" charset="0"/>
                </a:rPr>
                <a:t>Heildarframboð peninga</a:t>
              </a:r>
              <a:endParaRPr lang="is-IS" sz="2800" dirty="0">
                <a:latin typeface="Cambria" panose="02040503050406030204" pitchFamily="18" charset="0"/>
                <a:ea typeface="Cambria" panose="02040503050406030204" pitchFamily="18" charset="0"/>
              </a:endParaRPr>
            </a:p>
          </p:txBody>
        </p:sp>
        <p:sp>
          <p:nvSpPr>
            <p:cNvPr id="67602" name="Rectangle 18"/>
            <p:cNvSpPr>
              <a:spLocks noChangeArrowheads="1"/>
            </p:cNvSpPr>
            <p:nvPr/>
          </p:nvSpPr>
          <p:spPr bwMode="auto">
            <a:xfrm>
              <a:off x="2970" y="3782"/>
              <a:ext cx="1567" cy="271"/>
            </a:xfrm>
            <a:prstGeom prst="rect">
              <a:avLst/>
            </a:prstGeom>
            <a:noFill/>
            <a:ln w="9525">
              <a:noFill/>
              <a:miter lim="800000"/>
              <a:headEnd/>
              <a:tailEnd/>
            </a:ln>
          </p:spPr>
          <p:txBody>
            <a:bodyPr wrap="none" lIns="0" tIns="0" rIns="0" bIns="0">
              <a:spAutoFit/>
            </a:bodyPr>
            <a:lstStyle/>
            <a:p>
              <a:pPr eaLnBrk="0" hangingPunct="0"/>
              <a:r>
                <a:rPr lang="is-IS" sz="2800" b="1">
                  <a:solidFill>
                    <a:srgbClr val="790015"/>
                  </a:solidFill>
                  <a:latin typeface="Cambria" panose="02040503050406030204" pitchFamily="18" charset="0"/>
                  <a:ea typeface="Cambria" panose="02040503050406030204" pitchFamily="18" charset="0"/>
                </a:rPr>
                <a:t>=	        1.000</a:t>
              </a:r>
              <a:endParaRPr lang="is-IS" sz="2800">
                <a:latin typeface="Cambria" panose="02040503050406030204" pitchFamily="18" charset="0"/>
                <a:ea typeface="Cambria" panose="02040503050406030204" pitchFamily="18" charset="0"/>
              </a:endParaRPr>
            </a:p>
          </p:txBody>
        </p:sp>
      </p:grpSp>
      <p:sp>
        <p:nvSpPr>
          <p:cNvPr id="19"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1071562" y="1785938"/>
            <a:ext cx="7748909" cy="4114800"/>
          </a:xfrm>
        </p:spPr>
        <p:txBody>
          <a:bodyPr>
            <a:normAutofit/>
          </a:bodyPr>
          <a:lstStyle/>
          <a:p>
            <a:pPr marL="0" indent="0" fontAlgn="auto">
              <a:spcAft>
                <a:spcPts val="0"/>
              </a:spcAft>
              <a:buFont typeface="Monotype Sorts" pitchFamily="2" charset="2"/>
              <a:buNone/>
              <a:tabLst>
                <a:tab pos="857250" algn="l"/>
              </a:tabLst>
              <a:defRPr/>
            </a:pPr>
            <a:r>
              <a:rPr lang="is-IS" sz="3600" dirty="0">
                <a:solidFill>
                  <a:srgbClr val="000066"/>
                </a:solidFill>
                <a:latin typeface="Cambria" panose="02040503050406030204" pitchFamily="18" charset="0"/>
                <a:ea typeface="Cambria" panose="02040503050406030204" pitchFamily="18" charset="0"/>
              </a:rPr>
              <a:t>Peningamargfaldarinn </a:t>
            </a:r>
            <a:r>
              <a:rPr lang="is-IS" sz="36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m</a:t>
            </a:r>
            <a:r>
              <a:rPr lang="is-IS" sz="3600" dirty="0">
                <a:solidFill>
                  <a:srgbClr val="000066"/>
                </a:solidFill>
                <a:latin typeface="Cambria" panose="02040503050406030204" pitchFamily="18" charset="0"/>
                <a:ea typeface="Cambria" panose="02040503050406030204" pitchFamily="18" charset="0"/>
              </a:rPr>
              <a:t> er andhverfa varasjóðshlutfallsins </a:t>
            </a:r>
            <a:r>
              <a:rPr lang="is-IS" sz="36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h</a:t>
            </a:r>
            <a:r>
              <a:rPr lang="is-IS" sz="3600" dirty="0">
                <a:solidFill>
                  <a:srgbClr val="000066"/>
                </a:solidFill>
                <a:latin typeface="Cambria" panose="02040503050406030204" pitchFamily="18" charset="0"/>
                <a:ea typeface="Cambria" panose="02040503050406030204" pitchFamily="18" charset="0"/>
              </a:rPr>
              <a:t>:</a:t>
            </a:r>
            <a:endParaRPr lang="is-IS" dirty="0">
              <a:solidFill>
                <a:srgbClr val="000066"/>
              </a:solidFill>
              <a:latin typeface="Cambria" panose="02040503050406030204" pitchFamily="18" charset="0"/>
              <a:ea typeface="Cambria" panose="02040503050406030204" pitchFamily="18" charset="0"/>
            </a:endParaRPr>
          </a:p>
          <a:p>
            <a:pPr marL="0" indent="0" algn="ctr" fontAlgn="auto">
              <a:spcAft>
                <a:spcPts val="0"/>
              </a:spcAft>
              <a:buFont typeface="Monotype Sorts" pitchFamily="2" charset="2"/>
              <a:buNone/>
              <a:tabLst>
                <a:tab pos="857250" algn="l"/>
              </a:tabLst>
              <a:defRPr/>
            </a:pPr>
            <a:r>
              <a:rPr lang="is-IS" sz="44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m = 1/h</a:t>
            </a:r>
          </a:p>
          <a:p>
            <a:pPr marL="0" indent="0" fontAlgn="auto">
              <a:spcAft>
                <a:spcPts val="0"/>
              </a:spcAft>
              <a:buSzPct val="100000"/>
              <a:buFont typeface="Wingdings 2"/>
              <a:buChar char=""/>
              <a:tabLst>
                <a:tab pos="857250" algn="l"/>
              </a:tabLst>
              <a:defRPr/>
            </a:pP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Ef varasjóðshlutfallið er 20% svo að h = 0,2 ...</a:t>
            </a:r>
          </a:p>
          <a:p>
            <a:pPr marL="0" indent="0" fontAlgn="auto">
              <a:spcAft>
                <a:spcPts val="0"/>
              </a:spcAft>
              <a:buSzPct val="100000"/>
              <a:buFont typeface="Wingdings 2"/>
              <a:buChar char=""/>
              <a:tabLst>
                <a:tab pos="857250" algn="l"/>
              </a:tabLst>
              <a:defRPr/>
            </a:pPr>
            <a:r>
              <a:rPr lang="is-IS" sz="3600" dirty="0">
                <a:solidFill>
                  <a:srgbClr val="000066"/>
                </a:solidFill>
                <a:latin typeface="Cambria" panose="02040503050406030204" pitchFamily="18" charset="0"/>
                <a:ea typeface="Cambria" panose="02040503050406030204" pitchFamily="18" charset="0"/>
              </a:rPr>
              <a:t> ... þá er peningamargfaldarinn m = 5</a:t>
            </a:r>
          </a:p>
        </p:txBody>
      </p:sp>
      <p:sp>
        <p:nvSpPr>
          <p:cNvPr id="4"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wipe(left)">
                                      <p:cBhvr>
                                        <p:cTn id="17" dur="500"/>
                                        <p:tgtEl>
                                          <p:spTgt spid="839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wipe(left)">
                                      <p:cBhvr>
                                        <p:cTn id="22" dur="500"/>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933450" y="1790700"/>
            <a:ext cx="8496300" cy="4495800"/>
          </a:xfrm>
        </p:spPr>
        <p:txBody>
          <a:bodyPr lIns="90488" tIns="44450" rIns="90488" bIns="44450">
            <a:normAutofit/>
          </a:bodyPr>
          <a:lstStyle/>
          <a:p>
            <a:pPr marL="365760" indent="-283464" fontAlgn="auto">
              <a:spcAft>
                <a:spcPts val="0"/>
              </a:spcAft>
              <a:buSzPct val="100000"/>
              <a:buFont typeface="Wingdings 2"/>
              <a:buChar char=""/>
              <a:defRPr/>
            </a:pPr>
            <a:r>
              <a:rPr lang="is-IS" dirty="0">
                <a:solidFill>
                  <a:srgbClr val="000066"/>
                </a:solidFill>
                <a:latin typeface="Cambria" panose="02040503050406030204" pitchFamily="18" charset="0"/>
                <a:ea typeface="Cambria" panose="02040503050406030204" pitchFamily="18" charset="0"/>
              </a:rPr>
              <a:t>Útlán verða innlán sem verða útlán sem ...</a:t>
            </a:r>
          </a:p>
          <a:p>
            <a:pPr marL="640080" lvl="1" indent="-237744" fontAlgn="auto">
              <a:spcAft>
                <a:spcPts val="0"/>
              </a:spcAft>
              <a:buClr>
                <a:schemeClr val="bg2"/>
              </a:buClr>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 Ef innlán í banka 1 aukast um X kr., þá ...</a:t>
            </a:r>
          </a:p>
          <a:p>
            <a:pPr marL="886142" lvl="2" indent="-237744" fontAlgn="auto">
              <a:spcAft>
                <a:spcPts val="0"/>
              </a:spcAft>
              <a:buClr>
                <a:schemeClr val="bg2"/>
              </a:buClr>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 Hækka innlán í banka 2 um (1–h)X kr. og</a:t>
            </a:r>
          </a:p>
          <a:p>
            <a:pPr marL="886142" lvl="2" indent="-237744" fontAlgn="auto">
              <a:spcAft>
                <a:spcPts val="0"/>
              </a:spcAft>
              <a:buClr>
                <a:schemeClr val="bg2"/>
              </a:buClr>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 Innlán í banka 3 hækka um (1–h)</a:t>
            </a:r>
            <a:r>
              <a:rPr lang="is-IS" baseline="30000" dirty="0">
                <a:solidFill>
                  <a:srgbClr val="000066"/>
                </a:solidFill>
                <a:latin typeface="Cambria" panose="02040503050406030204" pitchFamily="18" charset="0"/>
                <a:ea typeface="Cambria" panose="02040503050406030204" pitchFamily="18" charset="0"/>
              </a:rPr>
              <a:t>2</a:t>
            </a:r>
            <a:r>
              <a:rPr lang="is-IS" dirty="0">
                <a:solidFill>
                  <a:srgbClr val="000066"/>
                </a:solidFill>
                <a:latin typeface="Cambria" panose="02040503050406030204" pitchFamily="18" charset="0"/>
                <a:ea typeface="Cambria" panose="02040503050406030204" pitchFamily="18" charset="0"/>
              </a:rPr>
              <a:t>X kr. og </a:t>
            </a:r>
          </a:p>
          <a:p>
            <a:pPr marL="886142" lvl="2" indent="-237744" fontAlgn="auto">
              <a:spcAft>
                <a:spcPts val="0"/>
              </a:spcAft>
              <a:buClr>
                <a:schemeClr val="bg2"/>
              </a:buClr>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 Innlán í banka 4 hækka um (1–h)</a:t>
            </a:r>
            <a:r>
              <a:rPr lang="is-IS" baseline="30000" dirty="0">
                <a:solidFill>
                  <a:srgbClr val="000066"/>
                </a:solidFill>
                <a:latin typeface="Cambria" panose="02040503050406030204" pitchFamily="18" charset="0"/>
                <a:ea typeface="Cambria" panose="02040503050406030204" pitchFamily="18" charset="0"/>
              </a:rPr>
              <a:t>3</a:t>
            </a:r>
            <a:r>
              <a:rPr lang="is-IS" dirty="0">
                <a:solidFill>
                  <a:srgbClr val="000066"/>
                </a:solidFill>
                <a:latin typeface="Cambria" panose="02040503050406030204" pitchFamily="18" charset="0"/>
                <a:ea typeface="Cambria" panose="02040503050406030204" pitchFamily="18" charset="0"/>
              </a:rPr>
              <a:t>X kr. ... </a:t>
            </a:r>
          </a:p>
          <a:p>
            <a:pPr marL="886142" lvl="2" indent="-237744" fontAlgn="auto">
              <a:spcAft>
                <a:spcPts val="0"/>
              </a:spcAft>
              <a:buClr>
                <a:schemeClr val="bg2"/>
              </a:buClr>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 ... og þannig áfram koll af kolli</a:t>
            </a:r>
          </a:p>
          <a:p>
            <a:pPr marL="365760" indent="-283464" fontAlgn="auto">
              <a:spcAft>
                <a:spcPts val="0"/>
              </a:spcAft>
              <a:buSzPct val="100000"/>
              <a:buFont typeface="Wingdings 2"/>
              <a:buChar char=""/>
              <a:defRPr/>
            </a:pPr>
            <a:r>
              <a:rPr lang="is-IS" dirty="0">
                <a:solidFill>
                  <a:srgbClr val="000066"/>
                </a:solidFill>
                <a:latin typeface="Cambria" panose="02040503050406030204" pitchFamily="18" charset="0"/>
                <a:ea typeface="Cambria" panose="02040503050406030204" pitchFamily="18" charset="0"/>
              </a:rPr>
              <a:t>Summa innlánaaukningarinnar</a:t>
            </a:r>
          </a:p>
          <a:p>
            <a:pPr marL="640080" lvl="1" indent="-237744" fontAlgn="auto">
              <a:spcAft>
                <a:spcPts val="0"/>
              </a:spcAft>
              <a:buClr>
                <a:schemeClr val="bg2"/>
              </a:buClr>
              <a:buFont typeface="Wingdings" pitchFamily="2" charset="2"/>
              <a:buChar char="q"/>
              <a:defRPr/>
            </a:pPr>
            <a:r>
              <a:rPr lang="is-IS" dirty="0">
                <a:solidFill>
                  <a:srgbClr val="000066"/>
                </a:solidFill>
                <a:latin typeface="Cambria" panose="02040503050406030204" pitchFamily="18" charset="0"/>
                <a:ea typeface="Cambria" panose="02040503050406030204" pitchFamily="18" charset="0"/>
              </a:rPr>
              <a:t> </a:t>
            </a:r>
            <a:r>
              <a:rPr lang="is-IS" sz="32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S = X + (1–h)X+ (1–h)</a:t>
            </a:r>
            <a:r>
              <a:rPr lang="is-IS" sz="3200" baseline="300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2</a:t>
            </a:r>
            <a:r>
              <a:rPr lang="is-IS" sz="32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X+ (1–h)</a:t>
            </a:r>
            <a:r>
              <a:rPr lang="is-IS" sz="3200" baseline="300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3</a:t>
            </a:r>
            <a:r>
              <a:rPr lang="is-IS" sz="32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X + ...</a:t>
            </a:r>
          </a:p>
        </p:txBody>
      </p:sp>
      <p:sp>
        <p:nvSpPr>
          <p:cNvPr id="4"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wipe(left)">
                                      <p:cBhvr>
                                        <p:cTn id="15" dur="500"/>
                                        <p:tgtEl>
                                          <p:spTgt spid="14541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5411">
                                            <p:txEl>
                                              <p:pRg st="3" end="3"/>
                                            </p:txEl>
                                          </p:spTgt>
                                        </p:tgtEl>
                                        <p:attrNameLst>
                                          <p:attrName>style.visibility</p:attrName>
                                        </p:attrNameLst>
                                      </p:cBhvr>
                                      <p:to>
                                        <p:strVal val="visible"/>
                                      </p:to>
                                    </p:set>
                                    <p:animEffect transition="in" filter="wipe(left)">
                                      <p:cBhvr>
                                        <p:cTn id="18" dur="500"/>
                                        <p:tgtEl>
                                          <p:spTgt spid="1454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5411">
                                            <p:txEl>
                                              <p:pRg st="4" end="4"/>
                                            </p:txEl>
                                          </p:spTgt>
                                        </p:tgtEl>
                                        <p:attrNameLst>
                                          <p:attrName>style.visibility</p:attrName>
                                        </p:attrNameLst>
                                      </p:cBhvr>
                                      <p:to>
                                        <p:strVal val="visible"/>
                                      </p:to>
                                    </p:set>
                                    <p:animEffect transition="in" filter="wipe(left)">
                                      <p:cBhvr>
                                        <p:cTn id="21" dur="500"/>
                                        <p:tgtEl>
                                          <p:spTgt spid="1454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5411">
                                            <p:txEl>
                                              <p:pRg st="5" end="5"/>
                                            </p:txEl>
                                          </p:spTgt>
                                        </p:tgtEl>
                                        <p:attrNameLst>
                                          <p:attrName>style.visibility</p:attrName>
                                        </p:attrNameLst>
                                      </p:cBhvr>
                                      <p:to>
                                        <p:strVal val="visible"/>
                                      </p:to>
                                    </p:set>
                                    <p:animEffect transition="in" filter="wipe(left)">
                                      <p:cBhvr>
                                        <p:cTn id="24" dur="500"/>
                                        <p:tgtEl>
                                          <p:spTgt spid="1454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5411">
                                            <p:txEl>
                                              <p:pRg st="6" end="6"/>
                                            </p:txEl>
                                          </p:spTgt>
                                        </p:tgtEl>
                                        <p:attrNameLst>
                                          <p:attrName>style.visibility</p:attrName>
                                        </p:attrNameLst>
                                      </p:cBhvr>
                                      <p:to>
                                        <p:strVal val="visible"/>
                                      </p:to>
                                    </p:set>
                                    <p:animEffect transition="in" filter="wipe(left)">
                                      <p:cBhvr>
                                        <p:cTn id="29" dur="500"/>
                                        <p:tgtEl>
                                          <p:spTgt spid="1454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5411">
                                            <p:txEl>
                                              <p:pRg st="7" end="7"/>
                                            </p:txEl>
                                          </p:spTgt>
                                        </p:tgtEl>
                                        <p:attrNameLst>
                                          <p:attrName>style.visibility</p:attrName>
                                        </p:attrNameLst>
                                      </p:cBhvr>
                                      <p:to>
                                        <p:strVal val="visible"/>
                                      </p:to>
                                    </p:set>
                                    <p:animEffect transition="in" filter="wipe(left)">
                                      <p:cBhvr>
                                        <p:cTn id="34" dur="500"/>
                                        <p:tgtEl>
                                          <p:spTgt spid="145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928688" y="1814513"/>
            <a:ext cx="8382000" cy="4114800"/>
          </a:xfrm>
        </p:spPr>
        <p:txBody>
          <a:bodyPr lIns="90488" tIns="44450" rIns="90488" bIns="44450"/>
          <a:lstStyle/>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cs typeface="Arial" pitchFamily="34" charset="0"/>
              </a:rPr>
              <a:t>Summa innlánaaukningarinnar</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cs typeface="Arial" pitchFamily="34" charset="0"/>
              </a:rPr>
              <a:t> S = X + (1–h)X+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2</a:t>
            </a:r>
            <a:r>
              <a:rPr lang="is-IS" sz="3200" dirty="0">
                <a:solidFill>
                  <a:srgbClr val="000066"/>
                </a:solidFill>
                <a:latin typeface="Cambria" panose="02040503050406030204" pitchFamily="18" charset="0"/>
                <a:ea typeface="Cambria" panose="02040503050406030204" pitchFamily="18" charset="0"/>
                <a:cs typeface="Arial" pitchFamily="34" charset="0"/>
              </a:rPr>
              <a:t>X +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3</a:t>
            </a:r>
            <a:r>
              <a:rPr lang="is-IS" sz="3200" dirty="0">
                <a:solidFill>
                  <a:srgbClr val="000066"/>
                </a:solidFill>
                <a:latin typeface="Cambria" panose="02040503050406030204" pitchFamily="18" charset="0"/>
                <a:ea typeface="Cambria" panose="02040503050406030204" pitchFamily="18" charset="0"/>
                <a:cs typeface="Arial" pitchFamily="34" charset="0"/>
              </a:rPr>
              <a:t>X + ...</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cs typeface="Arial" pitchFamily="34" charset="0"/>
              </a:rPr>
              <a:t> Margföldum með 1–h báðum megin</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cs typeface="Arial" pitchFamily="34" charset="0"/>
              </a:rPr>
              <a:t> (1–h)S = (1–h)X+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2</a:t>
            </a:r>
            <a:r>
              <a:rPr lang="is-IS" sz="3200" dirty="0">
                <a:solidFill>
                  <a:srgbClr val="000066"/>
                </a:solidFill>
                <a:latin typeface="Cambria" panose="02040503050406030204" pitchFamily="18" charset="0"/>
                <a:ea typeface="Cambria" panose="02040503050406030204" pitchFamily="18" charset="0"/>
                <a:cs typeface="Arial" pitchFamily="34" charset="0"/>
              </a:rPr>
              <a:t>X+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3</a:t>
            </a:r>
            <a:r>
              <a:rPr lang="is-IS" sz="3200" dirty="0">
                <a:solidFill>
                  <a:srgbClr val="000066"/>
                </a:solidFill>
                <a:latin typeface="Cambria" panose="02040503050406030204" pitchFamily="18" charset="0"/>
                <a:ea typeface="Cambria" panose="02040503050406030204" pitchFamily="18" charset="0"/>
                <a:cs typeface="Arial" pitchFamily="34" charset="0"/>
              </a:rPr>
              <a:t>X +... </a:t>
            </a:r>
          </a:p>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cs typeface="Arial" pitchFamily="34" charset="0"/>
              </a:rPr>
              <a:t>Drögum síðari jöfnuna frá hinni fyrri</a:t>
            </a:r>
          </a:p>
          <a:p>
            <a:pPr lvl="1">
              <a:lnSpc>
                <a:spcPct val="90000"/>
              </a:lnSpc>
              <a:buClr>
                <a:schemeClr val="bg2"/>
              </a:buClr>
              <a:buFont typeface="Wingdings" pitchFamily="2" charset="2"/>
              <a:buChar char="q"/>
            </a:pPr>
            <a:r>
              <a:rPr lang="is-IS" sz="3200" dirty="0">
                <a:solidFill>
                  <a:srgbClr val="000066"/>
                </a:solidFill>
                <a:latin typeface="Cambria" panose="02040503050406030204" pitchFamily="18" charset="0"/>
                <a:ea typeface="Cambria" panose="02040503050406030204" pitchFamily="18" charset="0"/>
                <a:cs typeface="Arial" pitchFamily="34" charset="0"/>
              </a:rPr>
              <a:t> Margir liðir þurrkast </a:t>
            </a:r>
            <a:r>
              <a:rPr lang="is-IS" sz="3200" dirty="0" err="1">
                <a:solidFill>
                  <a:srgbClr val="000066"/>
                </a:solidFill>
                <a:latin typeface="Cambria" panose="02040503050406030204" pitchFamily="18" charset="0"/>
                <a:ea typeface="Cambria" panose="02040503050406030204" pitchFamily="18" charset="0"/>
                <a:cs typeface="Arial" pitchFamily="34" charset="0"/>
              </a:rPr>
              <a:t>út</a:t>
            </a:r>
            <a:endParaRPr lang="is-IS" sz="3200" dirty="0">
              <a:solidFill>
                <a:srgbClr val="000066"/>
              </a:solidFill>
              <a:latin typeface="Cambria" panose="02040503050406030204" pitchFamily="18" charset="0"/>
              <a:ea typeface="Cambria" panose="02040503050406030204" pitchFamily="18" charset="0"/>
              <a:cs typeface="Arial" pitchFamily="34" charset="0"/>
            </a:endParaRPr>
          </a:p>
        </p:txBody>
      </p:sp>
      <p:sp>
        <p:nvSpPr>
          <p:cNvPr id="146442" name="Line 10"/>
          <p:cNvSpPr>
            <a:spLocks noChangeShapeType="1"/>
          </p:cNvSpPr>
          <p:nvPr/>
        </p:nvSpPr>
        <p:spPr bwMode="auto">
          <a:xfrm flipV="1">
            <a:off x="3131840" y="2564904"/>
            <a:ext cx="1219200" cy="228600"/>
          </a:xfrm>
          <a:prstGeom prst="line">
            <a:avLst/>
          </a:prstGeom>
          <a:noFill/>
          <a:ln w="50800">
            <a:solidFill>
              <a:srgbClr val="FF0000"/>
            </a:solidFill>
            <a:round/>
            <a:headEnd type="none" w="sm" len="sm"/>
            <a:tailEnd type="none" w="sm" len="sm"/>
          </a:ln>
        </p:spPr>
        <p:txBody>
          <a:bodyPr/>
          <a:lstStyle/>
          <a:p>
            <a:endParaRPr lang="en-US"/>
          </a:p>
        </p:txBody>
      </p:sp>
      <p:sp>
        <p:nvSpPr>
          <p:cNvPr id="146450" name="Line 18"/>
          <p:cNvSpPr>
            <a:spLocks noChangeShapeType="1"/>
          </p:cNvSpPr>
          <p:nvPr/>
        </p:nvSpPr>
        <p:spPr bwMode="auto">
          <a:xfrm flipV="1">
            <a:off x="3491880" y="3552825"/>
            <a:ext cx="1143000" cy="304800"/>
          </a:xfrm>
          <a:prstGeom prst="line">
            <a:avLst/>
          </a:prstGeom>
          <a:noFill/>
          <a:ln w="50800">
            <a:solidFill>
              <a:srgbClr val="FF0000"/>
            </a:solidFill>
            <a:round/>
            <a:headEnd type="none" w="sm" len="sm"/>
            <a:tailEnd type="none" w="sm" len="sm"/>
          </a:ln>
        </p:spPr>
        <p:txBody>
          <a:bodyPr/>
          <a:lstStyle/>
          <a:p>
            <a:endParaRPr lang="en-US"/>
          </a:p>
        </p:txBody>
      </p:sp>
      <p:sp>
        <p:nvSpPr>
          <p:cNvPr id="146451" name="Line 19"/>
          <p:cNvSpPr>
            <a:spLocks noChangeShapeType="1"/>
          </p:cNvSpPr>
          <p:nvPr/>
        </p:nvSpPr>
        <p:spPr bwMode="auto">
          <a:xfrm flipV="1">
            <a:off x="4716016" y="2492896"/>
            <a:ext cx="1295400" cy="304800"/>
          </a:xfrm>
          <a:prstGeom prst="line">
            <a:avLst/>
          </a:prstGeom>
          <a:noFill/>
          <a:ln w="50800">
            <a:solidFill>
              <a:srgbClr val="0000FF"/>
            </a:solidFill>
            <a:round/>
            <a:headEnd type="none" w="sm" len="sm"/>
            <a:tailEnd type="none" w="sm" len="sm"/>
          </a:ln>
        </p:spPr>
        <p:txBody>
          <a:bodyPr/>
          <a:lstStyle/>
          <a:p>
            <a:endParaRPr lang="en-US"/>
          </a:p>
        </p:txBody>
      </p:sp>
      <p:sp>
        <p:nvSpPr>
          <p:cNvPr id="146452" name="Line 20"/>
          <p:cNvSpPr>
            <a:spLocks noChangeShapeType="1"/>
          </p:cNvSpPr>
          <p:nvPr/>
        </p:nvSpPr>
        <p:spPr bwMode="auto">
          <a:xfrm flipV="1">
            <a:off x="4932040" y="3552825"/>
            <a:ext cx="1295400" cy="304800"/>
          </a:xfrm>
          <a:prstGeom prst="line">
            <a:avLst/>
          </a:prstGeom>
          <a:noFill/>
          <a:ln w="50800">
            <a:solidFill>
              <a:srgbClr val="0000FF"/>
            </a:solidFill>
            <a:round/>
            <a:headEnd type="none" w="sm" len="sm"/>
            <a:tailEnd type="none" w="sm" len="sm"/>
          </a:ln>
        </p:spPr>
        <p:txBody>
          <a:bodyPr/>
          <a:lstStyle/>
          <a:p>
            <a:endParaRPr lang="en-US"/>
          </a:p>
        </p:txBody>
      </p:sp>
      <p:sp>
        <p:nvSpPr>
          <p:cNvPr id="146453" name="Line 21"/>
          <p:cNvSpPr>
            <a:spLocks noChangeShapeType="1"/>
          </p:cNvSpPr>
          <p:nvPr/>
        </p:nvSpPr>
        <p:spPr bwMode="auto">
          <a:xfrm flipV="1">
            <a:off x="6660232" y="3571875"/>
            <a:ext cx="1295400" cy="228600"/>
          </a:xfrm>
          <a:prstGeom prst="line">
            <a:avLst/>
          </a:prstGeom>
          <a:noFill/>
          <a:ln w="50800">
            <a:solidFill>
              <a:srgbClr val="FF9900"/>
            </a:solidFill>
            <a:round/>
            <a:headEnd type="none" w="sm" len="sm"/>
            <a:tailEnd type="none" w="sm" len="sm"/>
          </a:ln>
        </p:spPr>
        <p:txBody>
          <a:bodyPr/>
          <a:lstStyle/>
          <a:p>
            <a:endParaRPr lang="en-US"/>
          </a:p>
        </p:txBody>
      </p:sp>
      <p:sp>
        <p:nvSpPr>
          <p:cNvPr id="146454" name="Line 22"/>
          <p:cNvSpPr>
            <a:spLocks noChangeShapeType="1"/>
          </p:cNvSpPr>
          <p:nvPr/>
        </p:nvSpPr>
        <p:spPr bwMode="auto">
          <a:xfrm flipV="1">
            <a:off x="6444208" y="2557463"/>
            <a:ext cx="1295400" cy="228600"/>
          </a:xfrm>
          <a:prstGeom prst="line">
            <a:avLst/>
          </a:prstGeom>
          <a:noFill/>
          <a:ln w="50800">
            <a:solidFill>
              <a:srgbClr val="FF9900"/>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wipe(left)">
                                      <p:cBhvr>
                                        <p:cTn id="7" dur="5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wipe(left)">
                                      <p:cBhvr>
                                        <p:cTn id="12" dur="5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wipe(left)">
                                      <p:cBhvr>
                                        <p:cTn id="17" dur="500"/>
                                        <p:tgtEl>
                                          <p:spTgt spid="146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wipe(left)">
                                      <p:cBhvr>
                                        <p:cTn id="22" dur="500"/>
                                        <p:tgtEl>
                                          <p:spTgt spid="146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wipe(left)">
                                      <p:cBhvr>
                                        <p:cTn id="27" dur="500"/>
                                        <p:tgtEl>
                                          <p:spTgt spid="146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wipe(left)">
                                      <p:cBhvr>
                                        <p:cTn id="32" dur="500"/>
                                        <p:tgtEl>
                                          <p:spTgt spid="146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6442"/>
                                        </p:tgtEl>
                                        <p:attrNameLst>
                                          <p:attrName>style.visibility</p:attrName>
                                        </p:attrNameLst>
                                      </p:cBhvr>
                                      <p:to>
                                        <p:strVal val="visible"/>
                                      </p:to>
                                    </p:set>
                                    <p:animEffect transition="in" filter="wipe(left)">
                                      <p:cBhvr>
                                        <p:cTn id="37" dur="500"/>
                                        <p:tgtEl>
                                          <p:spTgt spid="1464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6450"/>
                                        </p:tgtEl>
                                        <p:attrNameLst>
                                          <p:attrName>style.visibility</p:attrName>
                                        </p:attrNameLst>
                                      </p:cBhvr>
                                      <p:to>
                                        <p:strVal val="visible"/>
                                      </p:to>
                                    </p:set>
                                    <p:animEffect transition="in" filter="wipe(left)">
                                      <p:cBhvr>
                                        <p:cTn id="42" dur="500"/>
                                        <p:tgtEl>
                                          <p:spTgt spid="1464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6451"/>
                                        </p:tgtEl>
                                        <p:attrNameLst>
                                          <p:attrName>style.visibility</p:attrName>
                                        </p:attrNameLst>
                                      </p:cBhvr>
                                      <p:to>
                                        <p:strVal val="visible"/>
                                      </p:to>
                                    </p:set>
                                    <p:animEffect transition="in" filter="wipe(left)">
                                      <p:cBhvr>
                                        <p:cTn id="47" dur="500"/>
                                        <p:tgtEl>
                                          <p:spTgt spid="1464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6452"/>
                                        </p:tgtEl>
                                        <p:attrNameLst>
                                          <p:attrName>style.visibility</p:attrName>
                                        </p:attrNameLst>
                                      </p:cBhvr>
                                      <p:to>
                                        <p:strVal val="visible"/>
                                      </p:to>
                                    </p:set>
                                    <p:animEffect transition="in" filter="wipe(left)">
                                      <p:cBhvr>
                                        <p:cTn id="52" dur="500"/>
                                        <p:tgtEl>
                                          <p:spTgt spid="1464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6454"/>
                                        </p:tgtEl>
                                        <p:attrNameLst>
                                          <p:attrName>style.visibility</p:attrName>
                                        </p:attrNameLst>
                                      </p:cBhvr>
                                      <p:to>
                                        <p:strVal val="visible"/>
                                      </p:to>
                                    </p:set>
                                    <p:animEffect transition="in" filter="wipe(left)">
                                      <p:cBhvr>
                                        <p:cTn id="57" dur="500"/>
                                        <p:tgtEl>
                                          <p:spTgt spid="1464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6453"/>
                                        </p:tgtEl>
                                        <p:attrNameLst>
                                          <p:attrName>style.visibility</p:attrName>
                                        </p:attrNameLst>
                                      </p:cBhvr>
                                      <p:to>
                                        <p:strVal val="visible"/>
                                      </p:to>
                                    </p:set>
                                    <p:animEffect transition="in" filter="wipe(left)">
                                      <p:cBhvr>
                                        <p:cTn id="62" dur="500"/>
                                        <p:tgtEl>
                                          <p:spTgt spid="146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P spid="146442" grpId="0" animBg="1"/>
      <p:bldP spid="146450" grpId="0" animBg="1"/>
      <p:bldP spid="146451" grpId="0" animBg="1"/>
      <p:bldP spid="146452" grpId="0" animBg="1"/>
      <p:bldP spid="146453" grpId="0" animBg="1"/>
      <p:bldP spid="14645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idx="1"/>
          </p:nvPr>
        </p:nvSpPr>
        <p:spPr>
          <a:xfrm>
            <a:off x="928688" y="1817688"/>
            <a:ext cx="8001000" cy="2286000"/>
          </a:xfrm>
        </p:spPr>
        <p:txBody>
          <a:bodyPr lIns="90488" tIns="44450" rIns="90488" bIns="44450">
            <a:normAutofit/>
          </a:bodyPr>
          <a:lstStyle/>
          <a:p>
            <a:pPr marL="365760" indent="-283464" fontAlgn="auto">
              <a:lnSpc>
                <a:spcPct val="90000"/>
              </a:lnSpc>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cs typeface="Arial" pitchFamily="34" charset="0"/>
              </a:rPr>
              <a:t>Summa innlánaaukningarinnar</a:t>
            </a:r>
          </a:p>
          <a:p>
            <a:pPr marL="640080" lvl="1" indent="-237744" fontAlgn="auto">
              <a:lnSpc>
                <a:spcPct val="90000"/>
              </a:lnSpc>
              <a:spcAft>
                <a:spcPts val="0"/>
              </a:spcAft>
              <a:buClr>
                <a:schemeClr val="bg2"/>
              </a:buClr>
              <a:buFont typeface="Wingdings" pitchFamily="2" charset="2"/>
              <a:buChar char="q"/>
              <a:defRPr/>
            </a:pPr>
            <a:r>
              <a:rPr lang="is-IS" sz="3200" dirty="0">
                <a:solidFill>
                  <a:srgbClr val="000066"/>
                </a:solidFill>
                <a:latin typeface="Cambria" panose="02040503050406030204" pitchFamily="18" charset="0"/>
                <a:ea typeface="Cambria" panose="02040503050406030204" pitchFamily="18" charset="0"/>
                <a:cs typeface="Arial" pitchFamily="34" charset="0"/>
              </a:rPr>
              <a:t> S = X + (1–h)X+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2</a:t>
            </a:r>
            <a:r>
              <a:rPr lang="is-IS" sz="3200" dirty="0">
                <a:solidFill>
                  <a:srgbClr val="000066"/>
                </a:solidFill>
                <a:latin typeface="Cambria" panose="02040503050406030204" pitchFamily="18" charset="0"/>
                <a:ea typeface="Cambria" panose="02040503050406030204" pitchFamily="18" charset="0"/>
                <a:cs typeface="Arial" pitchFamily="34" charset="0"/>
              </a:rPr>
              <a:t>X +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3</a:t>
            </a:r>
            <a:r>
              <a:rPr lang="is-IS" sz="3200" dirty="0">
                <a:solidFill>
                  <a:srgbClr val="000066"/>
                </a:solidFill>
                <a:latin typeface="Cambria" panose="02040503050406030204" pitchFamily="18" charset="0"/>
                <a:ea typeface="Cambria" panose="02040503050406030204" pitchFamily="18" charset="0"/>
                <a:cs typeface="Arial" pitchFamily="34" charset="0"/>
              </a:rPr>
              <a:t>X + ...</a:t>
            </a:r>
          </a:p>
          <a:p>
            <a:pPr marL="640080" lvl="1" indent="-237744" fontAlgn="auto">
              <a:lnSpc>
                <a:spcPct val="90000"/>
              </a:lnSpc>
              <a:spcAft>
                <a:spcPts val="0"/>
              </a:spcAft>
              <a:buClr>
                <a:schemeClr val="bg2"/>
              </a:buClr>
              <a:buFont typeface="Wingdings" pitchFamily="2" charset="2"/>
              <a:buChar char="q"/>
              <a:defRPr/>
            </a:pPr>
            <a:r>
              <a:rPr lang="is-IS" sz="3200" dirty="0">
                <a:solidFill>
                  <a:srgbClr val="000066"/>
                </a:solidFill>
                <a:latin typeface="Cambria" panose="02040503050406030204" pitchFamily="18" charset="0"/>
                <a:ea typeface="Cambria" panose="02040503050406030204" pitchFamily="18" charset="0"/>
                <a:cs typeface="Arial" pitchFamily="34" charset="0"/>
              </a:rPr>
              <a:t> Margföldum með 1–h báðum megin</a:t>
            </a:r>
          </a:p>
          <a:p>
            <a:pPr marL="640080" lvl="1" indent="-237744" fontAlgn="auto">
              <a:lnSpc>
                <a:spcPct val="90000"/>
              </a:lnSpc>
              <a:spcAft>
                <a:spcPts val="0"/>
              </a:spcAft>
              <a:buClr>
                <a:schemeClr val="bg2"/>
              </a:buClr>
              <a:buFont typeface="Wingdings" pitchFamily="2" charset="2"/>
              <a:buChar char="q"/>
              <a:defRPr/>
            </a:pPr>
            <a:r>
              <a:rPr lang="is-IS" sz="3200" dirty="0">
                <a:solidFill>
                  <a:srgbClr val="000066"/>
                </a:solidFill>
                <a:latin typeface="Cambria" panose="02040503050406030204" pitchFamily="18" charset="0"/>
                <a:ea typeface="Cambria" panose="02040503050406030204" pitchFamily="18" charset="0"/>
                <a:cs typeface="Arial" pitchFamily="34" charset="0"/>
              </a:rPr>
              <a:t> (1–h)S = (1–h)X+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2</a:t>
            </a:r>
            <a:r>
              <a:rPr lang="is-IS" sz="3200" dirty="0">
                <a:solidFill>
                  <a:srgbClr val="000066"/>
                </a:solidFill>
                <a:latin typeface="Cambria" panose="02040503050406030204" pitchFamily="18" charset="0"/>
                <a:ea typeface="Cambria" panose="02040503050406030204" pitchFamily="18" charset="0"/>
                <a:cs typeface="Arial" pitchFamily="34" charset="0"/>
              </a:rPr>
              <a:t>X+ (1–h)</a:t>
            </a:r>
            <a:r>
              <a:rPr lang="is-IS" sz="3200" baseline="30000" dirty="0">
                <a:solidFill>
                  <a:srgbClr val="000066"/>
                </a:solidFill>
                <a:latin typeface="Cambria" panose="02040503050406030204" pitchFamily="18" charset="0"/>
                <a:ea typeface="Cambria" panose="02040503050406030204" pitchFamily="18" charset="0"/>
                <a:cs typeface="Arial" pitchFamily="34" charset="0"/>
              </a:rPr>
              <a:t>3</a:t>
            </a:r>
            <a:r>
              <a:rPr lang="is-IS" sz="3200" dirty="0">
                <a:solidFill>
                  <a:srgbClr val="000066"/>
                </a:solidFill>
                <a:latin typeface="Cambria" panose="02040503050406030204" pitchFamily="18" charset="0"/>
                <a:ea typeface="Cambria" panose="02040503050406030204" pitchFamily="18" charset="0"/>
                <a:cs typeface="Arial" pitchFamily="34" charset="0"/>
              </a:rPr>
              <a:t>X + ...</a:t>
            </a:r>
          </a:p>
        </p:txBody>
      </p:sp>
      <p:sp>
        <p:nvSpPr>
          <p:cNvPr id="148490" name="Text Box 10"/>
          <p:cNvSpPr txBox="1">
            <a:spLocks noChangeArrowheads="1"/>
          </p:cNvSpPr>
          <p:nvPr/>
        </p:nvSpPr>
        <p:spPr bwMode="auto">
          <a:xfrm>
            <a:off x="1004888" y="3929063"/>
            <a:ext cx="7924800" cy="2622550"/>
          </a:xfrm>
          <a:prstGeom prst="rect">
            <a:avLst/>
          </a:prstGeom>
          <a:noFill/>
          <a:ln w="12700">
            <a:noFill/>
            <a:miter lim="800000"/>
            <a:headEnd type="none" w="sm" len="sm"/>
            <a:tailEnd type="none" w="sm" len="sm"/>
          </a:ln>
          <a:effectLst/>
        </p:spPr>
        <p:txBody>
          <a:bodyPr>
            <a:spAutoFit/>
          </a:bodyPr>
          <a:lstStyle/>
          <a:p>
            <a:pPr eaLnBrk="0" hangingPunct="0">
              <a:lnSpc>
                <a:spcPct val="90000"/>
              </a:lnSpc>
              <a:spcBef>
                <a:spcPct val="20000"/>
              </a:spcBef>
              <a:buClr>
                <a:srgbClr val="F09A0E"/>
              </a:buClr>
              <a:buSzPct val="69000"/>
              <a:buFont typeface="Monotype Sorts" pitchFamily="2" charset="2"/>
              <a:buChar char="u"/>
              <a:defRPr/>
            </a:pPr>
            <a:r>
              <a:rPr lang="is-IS" sz="3600" dirty="0">
                <a:solidFill>
                  <a:srgbClr val="000066"/>
                </a:solidFill>
                <a:latin typeface="Cambria" panose="02040503050406030204" pitchFamily="18" charset="0"/>
                <a:ea typeface="Cambria" panose="02040503050406030204" pitchFamily="18" charset="0"/>
              </a:rPr>
              <a:t>Drögum síðari jöfnuna frá hinni fyrri</a:t>
            </a:r>
          </a:p>
          <a:p>
            <a:pPr lvl="1" eaLnBrk="0" hangingPunct="0">
              <a:lnSpc>
                <a:spcPct val="90000"/>
              </a:lnSpc>
              <a:spcBef>
                <a:spcPct val="20000"/>
              </a:spcBef>
              <a:buClr>
                <a:schemeClr val="accent2"/>
              </a:buClr>
              <a:buFont typeface="Monotype Sorts" pitchFamily="2" charset="2"/>
              <a:buNone/>
              <a:defRPr/>
            </a:pPr>
            <a:r>
              <a:rPr lang="is-IS" sz="2800" dirty="0">
                <a:solidFill>
                  <a:srgbClr val="000066"/>
                </a:solidFill>
                <a:latin typeface="Cambria" panose="02040503050406030204" pitchFamily="18" charset="0"/>
                <a:ea typeface="Cambria" panose="02040503050406030204" pitchFamily="18" charset="0"/>
              </a:rPr>
              <a:t>S – (1–h)S = X =&gt; </a:t>
            </a:r>
            <a:r>
              <a:rPr lang="is-IS" sz="2800" dirty="0" err="1">
                <a:solidFill>
                  <a:srgbClr val="000066"/>
                </a:solidFill>
                <a:latin typeface="Cambria" panose="02040503050406030204" pitchFamily="18" charset="0"/>
                <a:ea typeface="Cambria" panose="02040503050406030204" pitchFamily="18" charset="0"/>
              </a:rPr>
              <a:t>hS</a:t>
            </a:r>
            <a:r>
              <a:rPr lang="is-IS" sz="2800" dirty="0">
                <a:solidFill>
                  <a:srgbClr val="000066"/>
                </a:solidFill>
                <a:latin typeface="Cambria" panose="02040503050406030204" pitchFamily="18" charset="0"/>
                <a:ea typeface="Cambria" panose="02040503050406030204" pitchFamily="18" charset="0"/>
              </a:rPr>
              <a:t> = X </a:t>
            </a:r>
          </a:p>
          <a:p>
            <a:pPr lvl="1" eaLnBrk="0" hangingPunct="0">
              <a:lnSpc>
                <a:spcPct val="90000"/>
              </a:lnSpc>
              <a:spcBef>
                <a:spcPct val="20000"/>
              </a:spcBef>
              <a:buClr>
                <a:schemeClr val="bg2"/>
              </a:buClr>
              <a:buFont typeface="Symbol" pitchFamily="18" charset="2"/>
              <a:buChar char="Þ"/>
              <a:defRPr/>
            </a:pPr>
            <a:r>
              <a:rPr lang="is-IS" sz="2800" dirty="0">
                <a:solidFill>
                  <a:srgbClr val="000066"/>
                </a:solidFill>
                <a:latin typeface="Cambria" panose="02040503050406030204" pitchFamily="18" charset="0"/>
                <a:ea typeface="Cambria" panose="02040503050406030204" pitchFamily="18" charset="0"/>
              </a:rPr>
              <a:t> </a:t>
            </a:r>
            <a:r>
              <a:rPr lang="is-IS" sz="32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S = X/h</a:t>
            </a:r>
          </a:p>
          <a:p>
            <a:pPr lvl="1" eaLnBrk="0" hangingPunct="0">
              <a:lnSpc>
                <a:spcPct val="90000"/>
              </a:lnSpc>
              <a:spcBef>
                <a:spcPct val="20000"/>
              </a:spcBef>
              <a:buClr>
                <a:schemeClr val="bg2"/>
              </a:buClr>
              <a:buFont typeface="Symbol" pitchFamily="18" charset="2"/>
              <a:buChar char="Þ"/>
              <a:defRPr/>
            </a:pPr>
            <a:r>
              <a:rPr lang="is-IS" sz="2800" b="1" dirty="0">
                <a:solidFill>
                  <a:srgbClr val="000066"/>
                </a:solidFill>
                <a:latin typeface="Cambria" panose="02040503050406030204" pitchFamily="18" charset="0"/>
                <a:ea typeface="Cambria" panose="02040503050406030204" pitchFamily="18" charset="0"/>
              </a:rPr>
              <a:t> Ef X = 100 og h = 0,10, þá er S = 1.000 </a:t>
            </a:r>
          </a:p>
          <a:p>
            <a:pPr eaLnBrk="0" hangingPunct="0">
              <a:lnSpc>
                <a:spcPct val="90000"/>
              </a:lnSpc>
              <a:spcBef>
                <a:spcPct val="20000"/>
              </a:spcBef>
              <a:buClr>
                <a:srgbClr val="F09A0E"/>
              </a:buClr>
              <a:buSzPct val="69000"/>
              <a:buFont typeface="Monotype Sorts" pitchFamily="2" charset="2"/>
              <a:buNone/>
              <a:defRPr/>
            </a:pPr>
            <a:r>
              <a:rPr lang="is-IS" sz="3200" b="1"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=&gt;</a:t>
            </a:r>
            <a:r>
              <a:rPr lang="is-IS" sz="3200" b="1" dirty="0">
                <a:solidFill>
                  <a:srgbClr val="000066"/>
                </a:solidFill>
                <a:latin typeface="Cambria" panose="02040503050406030204" pitchFamily="18" charset="0"/>
                <a:ea typeface="Cambria" panose="02040503050406030204" pitchFamily="18" charset="0"/>
              </a:rPr>
              <a:t>  </a:t>
            </a:r>
            <a:r>
              <a:rPr lang="is-IS" sz="3200" b="1"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Upphafleg innlánsaukning tífaldast</a:t>
            </a:r>
            <a:endParaRPr lang="is-IS" dirty="0">
              <a:effectLst>
                <a:outerShdw blurRad="38100" dist="38100" dir="2700000" algn="tl">
                  <a:srgbClr val="000000"/>
                </a:outerShdw>
              </a:effectLst>
              <a:latin typeface="Cambria" panose="02040503050406030204" pitchFamily="18" charset="0"/>
              <a:ea typeface="Cambria" panose="02040503050406030204" pitchFamily="18" charset="0"/>
            </a:endParaRPr>
          </a:p>
        </p:txBody>
      </p:sp>
      <p:sp>
        <p:nvSpPr>
          <p:cNvPr id="71684" name="Line 17"/>
          <p:cNvSpPr>
            <a:spLocks noChangeShapeType="1"/>
          </p:cNvSpPr>
          <p:nvPr/>
        </p:nvSpPr>
        <p:spPr bwMode="auto">
          <a:xfrm>
            <a:off x="1989138" y="5516563"/>
            <a:ext cx="1368425" cy="0"/>
          </a:xfrm>
          <a:prstGeom prst="line">
            <a:avLst/>
          </a:prstGeom>
          <a:noFill/>
          <a:ln w="38100">
            <a:solidFill>
              <a:srgbClr val="FF0000"/>
            </a:solidFill>
            <a:round/>
            <a:headEnd type="none" w="sm" len="sm"/>
            <a:tailEnd type="none" w="sm" len="sm"/>
          </a:ln>
        </p:spPr>
        <p:txBody>
          <a:bodyPr/>
          <a:lstStyle/>
          <a:p>
            <a:endParaRPr lang="en-US"/>
          </a:p>
        </p:txBody>
      </p:sp>
      <p:sp>
        <p:nvSpPr>
          <p:cNvPr id="71685" name="Line 10"/>
          <p:cNvSpPr>
            <a:spLocks noChangeShapeType="1"/>
          </p:cNvSpPr>
          <p:nvPr/>
        </p:nvSpPr>
        <p:spPr bwMode="auto">
          <a:xfrm flipV="1">
            <a:off x="3131840" y="2564904"/>
            <a:ext cx="1219200" cy="228600"/>
          </a:xfrm>
          <a:prstGeom prst="line">
            <a:avLst/>
          </a:prstGeom>
          <a:noFill/>
          <a:ln w="50800">
            <a:solidFill>
              <a:srgbClr val="FF0000"/>
            </a:solidFill>
            <a:round/>
            <a:headEnd type="none" w="sm" len="sm"/>
            <a:tailEnd type="none" w="sm" len="sm"/>
          </a:ln>
        </p:spPr>
        <p:txBody>
          <a:bodyPr/>
          <a:lstStyle/>
          <a:p>
            <a:endParaRPr lang="en-US"/>
          </a:p>
        </p:txBody>
      </p:sp>
      <p:sp>
        <p:nvSpPr>
          <p:cNvPr id="71686" name="Line 18"/>
          <p:cNvSpPr>
            <a:spLocks noChangeShapeType="1"/>
          </p:cNvSpPr>
          <p:nvPr/>
        </p:nvSpPr>
        <p:spPr bwMode="auto">
          <a:xfrm flipV="1">
            <a:off x="3501008" y="3501008"/>
            <a:ext cx="1143000" cy="304800"/>
          </a:xfrm>
          <a:prstGeom prst="line">
            <a:avLst/>
          </a:prstGeom>
          <a:noFill/>
          <a:ln w="50800">
            <a:solidFill>
              <a:srgbClr val="FF0000"/>
            </a:solidFill>
            <a:round/>
            <a:headEnd type="none" w="sm" len="sm"/>
            <a:tailEnd type="none" w="sm" len="sm"/>
          </a:ln>
        </p:spPr>
        <p:txBody>
          <a:bodyPr/>
          <a:lstStyle/>
          <a:p>
            <a:endParaRPr lang="en-US"/>
          </a:p>
        </p:txBody>
      </p:sp>
      <p:sp>
        <p:nvSpPr>
          <p:cNvPr id="71687" name="Line 20"/>
          <p:cNvSpPr>
            <a:spLocks noChangeShapeType="1"/>
          </p:cNvSpPr>
          <p:nvPr/>
        </p:nvSpPr>
        <p:spPr bwMode="auto">
          <a:xfrm flipV="1">
            <a:off x="5004792" y="3556248"/>
            <a:ext cx="1295400" cy="304800"/>
          </a:xfrm>
          <a:prstGeom prst="line">
            <a:avLst/>
          </a:prstGeom>
          <a:noFill/>
          <a:ln w="50800">
            <a:solidFill>
              <a:srgbClr val="0000FF"/>
            </a:solidFill>
            <a:round/>
            <a:headEnd type="none" w="sm" len="sm"/>
            <a:tailEnd type="none" w="sm" len="sm"/>
          </a:ln>
        </p:spPr>
        <p:txBody>
          <a:bodyPr/>
          <a:lstStyle/>
          <a:p>
            <a:endParaRPr lang="en-US"/>
          </a:p>
        </p:txBody>
      </p:sp>
      <p:sp>
        <p:nvSpPr>
          <p:cNvPr id="71688" name="Line 19"/>
          <p:cNvSpPr>
            <a:spLocks noChangeShapeType="1"/>
          </p:cNvSpPr>
          <p:nvPr/>
        </p:nvSpPr>
        <p:spPr bwMode="auto">
          <a:xfrm flipV="1">
            <a:off x="4644008" y="2492896"/>
            <a:ext cx="1295400" cy="304800"/>
          </a:xfrm>
          <a:prstGeom prst="line">
            <a:avLst/>
          </a:prstGeom>
          <a:noFill/>
          <a:ln w="50800">
            <a:solidFill>
              <a:srgbClr val="0000FF"/>
            </a:solidFill>
            <a:round/>
            <a:headEnd type="none" w="sm" len="sm"/>
            <a:tailEnd type="none" w="sm" len="sm"/>
          </a:ln>
        </p:spPr>
        <p:txBody>
          <a:bodyPr/>
          <a:lstStyle/>
          <a:p>
            <a:endParaRPr lang="en-US"/>
          </a:p>
        </p:txBody>
      </p:sp>
      <p:sp>
        <p:nvSpPr>
          <p:cNvPr id="71689" name="Line 22"/>
          <p:cNvSpPr>
            <a:spLocks noChangeShapeType="1"/>
          </p:cNvSpPr>
          <p:nvPr/>
        </p:nvSpPr>
        <p:spPr bwMode="auto">
          <a:xfrm flipV="1">
            <a:off x="6429375" y="2552328"/>
            <a:ext cx="1295400" cy="228600"/>
          </a:xfrm>
          <a:prstGeom prst="line">
            <a:avLst/>
          </a:prstGeom>
          <a:noFill/>
          <a:ln w="50800">
            <a:solidFill>
              <a:srgbClr val="FF9900"/>
            </a:solidFill>
            <a:round/>
            <a:headEnd type="none" w="sm" len="sm"/>
            <a:tailEnd type="none" w="sm" len="sm"/>
          </a:ln>
        </p:spPr>
        <p:txBody>
          <a:bodyPr/>
          <a:lstStyle/>
          <a:p>
            <a:endParaRPr lang="en-US"/>
          </a:p>
        </p:txBody>
      </p:sp>
      <p:sp>
        <p:nvSpPr>
          <p:cNvPr id="71690" name="Line 21"/>
          <p:cNvSpPr>
            <a:spLocks noChangeShapeType="1"/>
          </p:cNvSpPr>
          <p:nvPr/>
        </p:nvSpPr>
        <p:spPr bwMode="auto">
          <a:xfrm flipV="1">
            <a:off x="6588968" y="3560440"/>
            <a:ext cx="1295400" cy="228600"/>
          </a:xfrm>
          <a:prstGeom prst="line">
            <a:avLst/>
          </a:prstGeom>
          <a:noFill/>
          <a:ln w="50800">
            <a:solidFill>
              <a:srgbClr val="FF9900"/>
            </a:solidFill>
            <a:round/>
            <a:headEnd type="none" w="sm" len="sm"/>
            <a:tailEnd type="none" w="sm" len="sm"/>
          </a:ln>
        </p:spPr>
        <p:txBody>
          <a:bodyPr/>
          <a:lstStyle/>
          <a:p>
            <a:endParaRPr lang="en-US"/>
          </a:p>
        </p:txBody>
      </p:sp>
      <p:sp>
        <p:nvSpPr>
          <p:cNvPr id="12" name="Rectangle 8"/>
          <p:cNvSpPr>
            <a:spLocks noChangeArrowheads="1"/>
          </p:cNvSpPr>
          <p:nvPr/>
        </p:nvSpPr>
        <p:spPr bwMode="auto">
          <a:xfrm>
            <a:off x="567644" y="407816"/>
            <a:ext cx="7129462" cy="1143000"/>
          </a:xfrm>
          <a:prstGeom prst="rect">
            <a:avLst/>
          </a:prstGeom>
          <a:noFill/>
          <a:ln w="9525">
            <a:noFill/>
            <a:miter lim="800000"/>
            <a:headEnd/>
            <a:tailEnd/>
          </a:ln>
          <a:effectLst/>
        </p:spPr>
        <p:txBody>
          <a:bodyPr lIns="92075" tIns="46038" rIns="92075" bIns="46038" anchor="ctr"/>
          <a:lstStyle/>
          <a:p>
            <a:pPr algn="ctr" eaLnBrk="0" hangingPunct="0">
              <a:defRPr/>
            </a:pPr>
            <a:r>
              <a:rPr lang="is-IS" sz="5400" b="1" dirty="0">
                <a:solidFill>
                  <a:schemeClr val="tx2"/>
                </a:solidFill>
                <a:effectLst>
                  <a:outerShdw blurRad="38100" dist="38100" dir="2700000" algn="tl">
                    <a:srgbClr val="000000">
                      <a:alpha val="43137"/>
                    </a:srgbClr>
                  </a:outerShdw>
                </a:effectLst>
                <a:latin typeface="Bernard MT Condensed" panose="02050806060905020404" pitchFamily="18" charset="0"/>
                <a:cs typeface="+mn-cs"/>
              </a:rPr>
              <a:t>Peningamargfaldarinn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90">
                                            <p:txEl>
                                              <p:pRg st="0" end="0"/>
                                            </p:txEl>
                                          </p:spTgt>
                                        </p:tgtEl>
                                        <p:attrNameLst>
                                          <p:attrName>style.visibility</p:attrName>
                                        </p:attrNameLst>
                                      </p:cBhvr>
                                      <p:to>
                                        <p:strVal val="visible"/>
                                      </p:to>
                                    </p:set>
                                    <p:animEffect transition="in" filter="wipe(left)">
                                      <p:cBhvr>
                                        <p:cTn id="7" dur="500"/>
                                        <p:tgtEl>
                                          <p:spTgt spid="148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90">
                                            <p:txEl>
                                              <p:pRg st="1" end="1"/>
                                            </p:txEl>
                                          </p:spTgt>
                                        </p:tgtEl>
                                        <p:attrNameLst>
                                          <p:attrName>style.visibility</p:attrName>
                                        </p:attrNameLst>
                                      </p:cBhvr>
                                      <p:to>
                                        <p:strVal val="visible"/>
                                      </p:to>
                                    </p:set>
                                    <p:animEffect transition="in" filter="wipe(left)">
                                      <p:cBhvr>
                                        <p:cTn id="12" dur="500"/>
                                        <p:tgtEl>
                                          <p:spTgt spid="148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90">
                                            <p:txEl>
                                              <p:pRg st="2" end="2"/>
                                            </p:txEl>
                                          </p:spTgt>
                                        </p:tgtEl>
                                        <p:attrNameLst>
                                          <p:attrName>style.visibility</p:attrName>
                                        </p:attrNameLst>
                                      </p:cBhvr>
                                      <p:to>
                                        <p:strVal val="visible"/>
                                      </p:to>
                                    </p:set>
                                    <p:animEffect transition="in" filter="wipe(left)">
                                      <p:cBhvr>
                                        <p:cTn id="17" dur="500"/>
                                        <p:tgtEl>
                                          <p:spTgt spid="1484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8490">
                                            <p:txEl>
                                              <p:pRg st="3" end="3"/>
                                            </p:txEl>
                                          </p:spTgt>
                                        </p:tgtEl>
                                        <p:attrNameLst>
                                          <p:attrName>style.visibility</p:attrName>
                                        </p:attrNameLst>
                                      </p:cBhvr>
                                      <p:to>
                                        <p:strVal val="visible"/>
                                      </p:to>
                                    </p:set>
                                    <p:animEffect transition="in" filter="wipe(left)">
                                      <p:cBhvr>
                                        <p:cTn id="22" dur="500"/>
                                        <p:tgtEl>
                                          <p:spTgt spid="1484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8490">
                                            <p:txEl>
                                              <p:pRg st="4" end="4"/>
                                            </p:txEl>
                                          </p:spTgt>
                                        </p:tgtEl>
                                        <p:attrNameLst>
                                          <p:attrName>style.visibility</p:attrName>
                                        </p:attrNameLst>
                                      </p:cBhvr>
                                      <p:to>
                                        <p:strVal val="visible"/>
                                      </p:to>
                                    </p:set>
                                    <p:animEffect transition="in" filter="wipe(left)">
                                      <p:cBhvr>
                                        <p:cTn id="27" dur="500"/>
                                        <p:tgtEl>
                                          <p:spTgt spid="1484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71600" y="413972"/>
            <a:ext cx="86868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 Stjórntæki peningastefnunnar</a:t>
            </a:r>
          </a:p>
        </p:txBody>
      </p:sp>
      <p:sp>
        <p:nvSpPr>
          <p:cNvPr id="86019" name="Rectangle 3"/>
          <p:cNvSpPr>
            <a:spLocks noGrp="1" noChangeArrowheads="1"/>
          </p:cNvSpPr>
          <p:nvPr>
            <p:ph idx="1"/>
          </p:nvPr>
        </p:nvSpPr>
        <p:spPr>
          <a:xfrm>
            <a:off x="917575" y="1571625"/>
            <a:ext cx="8077200" cy="5072063"/>
          </a:xfrm>
        </p:spPr>
        <p:txBody>
          <a:bodyPr>
            <a:normAutofit lnSpcReduction="10000"/>
          </a:bodyPr>
          <a:lstStyle/>
          <a:p>
            <a:pPr marL="365760" indent="-283464" fontAlgn="auto">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Meira um stjórntæki seðlabanka</a:t>
            </a:r>
          </a:p>
          <a:p>
            <a:pPr marL="640080" lvl="1" indent="-237744" fontAlgn="auto">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Markaðsaðgerðir</a:t>
            </a:r>
          </a:p>
          <a:p>
            <a:pPr marL="886968" lvl="2" fontAlgn="auto">
              <a:spcAft>
                <a:spcPts val="0"/>
              </a:spcAft>
              <a:buClr>
                <a:schemeClr val="bg2"/>
              </a:buClr>
              <a:buSzPct val="70000"/>
              <a:buFont typeface="Wingdings" pitchFamily="2" charset="2"/>
              <a:buChar char="q"/>
              <a:defRPr/>
            </a:pPr>
            <a:r>
              <a:rPr lang="is-IS" sz="2800" dirty="0">
                <a:solidFill>
                  <a:srgbClr val="000066"/>
                </a:solidFill>
                <a:latin typeface="Cambria" panose="02040503050406030204" pitchFamily="18" charset="0"/>
                <a:ea typeface="Cambria" panose="02040503050406030204" pitchFamily="18" charset="0"/>
              </a:rPr>
              <a:t>Kaup og sala ríkisskuldabréfa</a:t>
            </a:r>
          </a:p>
          <a:p>
            <a:pPr marL="640080" lvl="1" indent="-237744" fontAlgn="auto">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Breyting bindiskyldunnar</a:t>
            </a:r>
          </a:p>
          <a:p>
            <a:pPr marL="886968" lvl="2" fontAlgn="auto">
              <a:spcAft>
                <a:spcPts val="0"/>
              </a:spcAft>
              <a:buClr>
                <a:schemeClr val="bg2"/>
              </a:buClr>
              <a:buSzPct val="70000"/>
              <a:buFont typeface="Wingdings" pitchFamily="2" charset="2"/>
              <a:buChar char="q"/>
              <a:defRPr/>
            </a:pPr>
            <a:r>
              <a:rPr lang="is-IS" sz="2800" dirty="0">
                <a:solidFill>
                  <a:srgbClr val="000066"/>
                </a:solidFill>
                <a:latin typeface="Cambria" panose="02040503050406030204" pitchFamily="18" charset="0"/>
                <a:ea typeface="Cambria" panose="02040503050406030204" pitchFamily="18" charset="0"/>
              </a:rPr>
              <a:t>Hækkun eða lækkun varasjóðshlutfallsins</a:t>
            </a:r>
          </a:p>
          <a:p>
            <a:pPr marL="640080" lvl="1" indent="-237744" fontAlgn="auto">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Breyting stýrivaxta</a:t>
            </a:r>
          </a:p>
          <a:p>
            <a:pPr marL="886968" lvl="2" fontAlgn="auto">
              <a:spcAft>
                <a:spcPts val="0"/>
              </a:spcAft>
              <a:buClr>
                <a:schemeClr val="bg2"/>
              </a:buClr>
              <a:buSzPct val="70000"/>
              <a:buFont typeface="Wingdings" pitchFamily="2" charset="2"/>
              <a:buChar char="q"/>
              <a:defRPr/>
            </a:pPr>
            <a:r>
              <a:rPr lang="is-IS" sz="2800" dirty="0">
                <a:solidFill>
                  <a:srgbClr val="000066"/>
                </a:solidFill>
                <a:latin typeface="Cambria" panose="02040503050406030204" pitchFamily="18" charset="0"/>
                <a:ea typeface="Cambria" panose="02040503050406030204" pitchFamily="18" charset="0"/>
              </a:rPr>
              <a:t>Stýrivextir eru þeir vextir sem seðlabankar taka af lánum til viðskiptabanka</a:t>
            </a:r>
          </a:p>
          <a:p>
            <a:pPr marL="886968" lvl="2" fontAlgn="auto">
              <a:spcAft>
                <a:spcPts val="0"/>
              </a:spcAft>
              <a:buClr>
                <a:schemeClr val="bg2"/>
              </a:buClr>
              <a:buSzPct val="70000"/>
              <a:buFont typeface="Wingdings" pitchFamily="2" charset="2"/>
              <a:buChar char="q"/>
              <a:defRPr/>
            </a:pPr>
            <a:r>
              <a:rPr lang="is-IS" sz="2800" dirty="0">
                <a:solidFill>
                  <a:srgbClr val="000066"/>
                </a:solidFill>
                <a:latin typeface="Cambria" panose="02040503050406030204" pitchFamily="18" charset="0"/>
                <a:ea typeface="Cambria" panose="02040503050406030204" pitchFamily="18" charset="0"/>
              </a:rPr>
              <a:t>Borgar sig ekki fyrir viðskiptabanka að lána fé við vöxtum undir stýrivöxtum</a:t>
            </a:r>
            <a:endParaRPr lang="is-IS" sz="3200" dirty="0">
              <a:solidFill>
                <a:srgbClr val="00006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left)">
                                      <p:cBhvr>
                                        <p:cTn id="12" dur="500"/>
                                        <p:tgtEl>
                                          <p:spTgt spid="8601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animEffect transition="in" filter="wipe(left)">
                                      <p:cBhvr>
                                        <p:cTn id="15" dur="500"/>
                                        <p:tgtEl>
                                          <p:spTgt spid="860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6019">
                                            <p:txEl>
                                              <p:pRg st="3" end="3"/>
                                            </p:txEl>
                                          </p:spTgt>
                                        </p:tgtEl>
                                        <p:attrNameLst>
                                          <p:attrName>style.visibility</p:attrName>
                                        </p:attrNameLst>
                                      </p:cBhvr>
                                      <p:to>
                                        <p:strVal val="visible"/>
                                      </p:to>
                                    </p:set>
                                    <p:animEffect transition="in" filter="wipe(left)">
                                      <p:cBhvr>
                                        <p:cTn id="20" dur="500"/>
                                        <p:tgtEl>
                                          <p:spTgt spid="8601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6019">
                                            <p:txEl>
                                              <p:pRg st="4" end="4"/>
                                            </p:txEl>
                                          </p:spTgt>
                                        </p:tgtEl>
                                        <p:attrNameLst>
                                          <p:attrName>style.visibility</p:attrName>
                                        </p:attrNameLst>
                                      </p:cBhvr>
                                      <p:to>
                                        <p:strVal val="visible"/>
                                      </p:to>
                                    </p:set>
                                    <p:animEffect transition="in" filter="wipe(left)">
                                      <p:cBhvr>
                                        <p:cTn id="23" dur="500"/>
                                        <p:tgtEl>
                                          <p:spTgt spid="860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6019">
                                            <p:txEl>
                                              <p:pRg st="5" end="5"/>
                                            </p:txEl>
                                          </p:spTgt>
                                        </p:tgtEl>
                                        <p:attrNameLst>
                                          <p:attrName>style.visibility</p:attrName>
                                        </p:attrNameLst>
                                      </p:cBhvr>
                                      <p:to>
                                        <p:strVal val="visible"/>
                                      </p:to>
                                    </p:set>
                                    <p:animEffect transition="in" filter="wipe(left)">
                                      <p:cBhvr>
                                        <p:cTn id="28" dur="500"/>
                                        <p:tgtEl>
                                          <p:spTgt spid="86019">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6019">
                                            <p:txEl>
                                              <p:pRg st="6" end="6"/>
                                            </p:txEl>
                                          </p:spTgt>
                                        </p:tgtEl>
                                        <p:attrNameLst>
                                          <p:attrName>style.visibility</p:attrName>
                                        </p:attrNameLst>
                                      </p:cBhvr>
                                      <p:to>
                                        <p:strVal val="visible"/>
                                      </p:to>
                                    </p:set>
                                    <p:animEffect transition="in" filter="wipe(left)">
                                      <p:cBhvr>
                                        <p:cTn id="31" dur="500"/>
                                        <p:tgtEl>
                                          <p:spTgt spid="86019">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6019">
                                            <p:txEl>
                                              <p:pRg st="7" end="7"/>
                                            </p:txEl>
                                          </p:spTgt>
                                        </p:tgtEl>
                                        <p:attrNameLst>
                                          <p:attrName>style.visibility</p:attrName>
                                        </p:attrNameLst>
                                      </p:cBhvr>
                                      <p:to>
                                        <p:strVal val="visible"/>
                                      </p:to>
                                    </p:set>
                                    <p:animEffect transition="in" filter="wipe(left)">
                                      <p:cBhvr>
                                        <p:cTn id="34" dur="500"/>
                                        <p:tgtEl>
                                          <p:spTgt spid="86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9" name="Rectangle 5"/>
          <p:cNvSpPr>
            <a:spLocks noGrp="1" noChangeArrowheads="1"/>
          </p:cNvSpPr>
          <p:nvPr>
            <p:ph type="title"/>
          </p:nvPr>
        </p:nvSpPr>
        <p:spPr>
          <a:xfrm>
            <a:off x="1014413" y="4156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Markaðsaðgerðir, aftur</a:t>
            </a:r>
          </a:p>
        </p:txBody>
      </p:sp>
      <p:sp>
        <p:nvSpPr>
          <p:cNvPr id="88067" name="Rectangle 3"/>
          <p:cNvSpPr>
            <a:spLocks noGrp="1" noChangeArrowheads="1"/>
          </p:cNvSpPr>
          <p:nvPr>
            <p:ph idx="1"/>
          </p:nvPr>
        </p:nvSpPr>
        <p:spPr>
          <a:xfrm>
            <a:off x="928688" y="1643063"/>
            <a:ext cx="7743825" cy="4343400"/>
          </a:xfrm>
        </p:spPr>
        <p:txBody>
          <a:bodyPr>
            <a:normAutofit/>
          </a:bodyPr>
          <a:lstStyle/>
          <a:p>
            <a:pPr marL="365760" indent="-283464" fontAlgn="auto">
              <a:lnSpc>
                <a:spcPct val="90000"/>
              </a:lnSpc>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Seðlabankar eru sagðir beita </a:t>
            </a:r>
            <a:r>
              <a:rPr lang="is-IS" sz="36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markaðsaðgerðum</a:t>
            </a:r>
            <a:r>
              <a:rPr lang="is-IS" sz="3600" dirty="0">
                <a:solidFill>
                  <a:srgbClr val="000066"/>
                </a:solidFill>
                <a:latin typeface="Cambria" panose="02040503050406030204" pitchFamily="18" charset="0"/>
                <a:ea typeface="Cambria" panose="02040503050406030204" pitchFamily="18" charset="0"/>
              </a:rPr>
              <a:t> þegar þeir kaupa ríkisverðbréf af almenningi eða selja almenningi ríkisverðbréf</a:t>
            </a:r>
            <a:endParaRPr lang="is-IS" dirty="0">
              <a:solidFill>
                <a:srgbClr val="000066"/>
              </a:solidFill>
              <a:latin typeface="Cambria" panose="02040503050406030204" pitchFamily="18" charset="0"/>
              <a:ea typeface="Cambria" panose="02040503050406030204" pitchFamily="18" charset="0"/>
            </a:endParaRPr>
          </a:p>
          <a:p>
            <a:pPr marL="640080" lvl="1" indent="-237744" fontAlgn="auto">
              <a:lnSpc>
                <a:spcPct val="90000"/>
              </a:lnSpc>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Þegar seðlabanki </a:t>
            </a: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kaupir</a:t>
            </a:r>
            <a:r>
              <a:rPr lang="is-IS" sz="3200" dirty="0">
                <a:solidFill>
                  <a:srgbClr val="000066"/>
                </a:solidFill>
                <a:latin typeface="Cambria" panose="02040503050406030204" pitchFamily="18" charset="0"/>
                <a:ea typeface="Cambria" panose="02040503050406030204" pitchFamily="18" charset="0"/>
              </a:rPr>
              <a:t> ríkisverðbréf eykst peningamagnið</a:t>
            </a:r>
          </a:p>
          <a:p>
            <a:pPr marL="640080" lvl="1" indent="-237744" fontAlgn="auto">
              <a:lnSpc>
                <a:spcPct val="90000"/>
              </a:lnSpc>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Þegar seðlabanki </a:t>
            </a: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selur</a:t>
            </a:r>
            <a:r>
              <a:rPr lang="is-IS" sz="3200" dirty="0">
                <a:solidFill>
                  <a:srgbClr val="000066"/>
                </a:solidFill>
                <a:latin typeface="Cambria" panose="02040503050406030204" pitchFamily="18" charset="0"/>
                <a:ea typeface="Cambria" panose="02040503050406030204" pitchFamily="18" charset="0"/>
              </a:rPr>
              <a:t> ríkisverðbréf minnkar peningamagnið</a:t>
            </a:r>
          </a:p>
          <a:p>
            <a:pPr marL="640080" lvl="1" indent="-237744" fontAlgn="auto">
              <a:lnSpc>
                <a:spcPct val="90000"/>
              </a:lnSpc>
              <a:spcAft>
                <a:spcPts val="0"/>
              </a:spcAft>
              <a:buClr>
                <a:schemeClr val="bg2"/>
              </a:buClr>
              <a:buSzPct val="70000"/>
              <a:buFont typeface="Monotype Sorts" pitchFamily="2" charset="2"/>
              <a:buChar char="u"/>
              <a:defRPr/>
            </a:pPr>
            <a:endParaRPr lang="is-IS" sz="3200" dirty="0">
              <a:solidFill>
                <a:srgbClr val="00006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ipe(left)">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wipe(left)">
                                      <p:cBhvr>
                                        <p:cTn id="17"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a:xfrm>
            <a:off x="1014413" y="410375"/>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Breyting bindiskyldu</a:t>
            </a:r>
          </a:p>
        </p:txBody>
      </p:sp>
      <p:sp>
        <p:nvSpPr>
          <p:cNvPr id="90115" name="Rectangle 3"/>
          <p:cNvSpPr>
            <a:spLocks noGrp="1" noChangeArrowheads="1"/>
          </p:cNvSpPr>
          <p:nvPr>
            <p:ph idx="1"/>
          </p:nvPr>
        </p:nvSpPr>
        <p:spPr>
          <a:xfrm>
            <a:off x="896938" y="1643062"/>
            <a:ext cx="8139558" cy="5098305"/>
          </a:xfrm>
        </p:spPr>
        <p:txBody>
          <a:bodyPr>
            <a:noAutofit/>
          </a:bodyPr>
          <a:lstStyle/>
          <a:p>
            <a:pPr marL="365760" indent="-283464" fontAlgn="auto">
              <a:lnSpc>
                <a:spcPct val="90000"/>
              </a:lnSpc>
              <a:spcAft>
                <a:spcPts val="0"/>
              </a:spcAft>
              <a:buSzPct val="10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Bindiskylduhlutfallið</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 það hlutfall af bankainnstæðum sem bönkum er </a:t>
            </a:r>
            <a:r>
              <a:rPr lang="is-IS" sz="3600" dirty="0">
                <a:solidFill>
                  <a:srgbClr val="000066"/>
                </a:solidFill>
                <a:effectLst>
                  <a:outerShdw blurRad="38100" dist="38100" dir="2700000" algn="tl">
                    <a:srgbClr val="000000"/>
                  </a:outerShdw>
                </a:effectLst>
                <a:latin typeface="Cambria" panose="02040503050406030204" pitchFamily="18" charset="0"/>
                <a:ea typeface="Cambria" panose="02040503050406030204" pitchFamily="18" charset="0"/>
              </a:rPr>
              <a:t>óheimilt</a:t>
            </a:r>
            <a:r>
              <a:rPr lang="is-IS" sz="3600" dirty="0">
                <a:solidFill>
                  <a:srgbClr val="000066"/>
                </a:solidFill>
                <a:latin typeface="Cambria" panose="02040503050406030204" pitchFamily="18" charset="0"/>
                <a:ea typeface="Cambria" panose="02040503050406030204" pitchFamily="18" charset="0"/>
              </a:rPr>
              <a:t> að lána út</a:t>
            </a:r>
            <a:endParaRPr lang="is-IS" dirty="0">
              <a:solidFill>
                <a:srgbClr val="000066"/>
              </a:solidFill>
              <a:latin typeface="Cambria" panose="02040503050406030204" pitchFamily="18" charset="0"/>
              <a:ea typeface="Cambria" panose="02040503050406030204" pitchFamily="18" charset="0"/>
            </a:endParaRPr>
          </a:p>
          <a:p>
            <a:pPr marL="640080" lvl="1" indent="-237744" fontAlgn="auto">
              <a:lnSpc>
                <a:spcPct val="90000"/>
              </a:lnSpc>
              <a:spcAft>
                <a:spcPts val="0"/>
              </a:spcAft>
              <a:buClr>
                <a:schemeClr val="bg2"/>
              </a:buClr>
              <a:buSzPct val="70000"/>
              <a:buFont typeface="Monotype Sorts" pitchFamily="2" charset="2"/>
              <a:buChar char="u"/>
              <a:defRPr/>
            </a:pP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Hækkun</a:t>
            </a:r>
            <a:r>
              <a:rPr lang="is-IS" sz="3200" dirty="0">
                <a:solidFill>
                  <a:srgbClr val="990033"/>
                </a:solidFill>
                <a:latin typeface="Cambria" panose="02040503050406030204" pitchFamily="18" charset="0"/>
                <a:ea typeface="Cambria" panose="02040503050406030204" pitchFamily="18" charset="0"/>
              </a:rPr>
              <a:t> </a:t>
            </a:r>
            <a:r>
              <a:rPr lang="is-IS" sz="3200" dirty="0">
                <a:solidFill>
                  <a:srgbClr val="000066"/>
                </a:solidFill>
                <a:latin typeface="Cambria" panose="02040503050406030204" pitchFamily="18" charset="0"/>
                <a:ea typeface="Cambria" panose="02040503050406030204" pitchFamily="18" charset="0"/>
              </a:rPr>
              <a:t>bindiskyldunnar </a:t>
            </a: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dregur</a:t>
            </a:r>
            <a:r>
              <a:rPr lang="is-IS" sz="3200" dirty="0">
                <a:solidFill>
                  <a:srgbClr val="B0001D"/>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úr</a:t>
            </a:r>
            <a:r>
              <a:rPr lang="is-IS" sz="3200" dirty="0">
                <a:solidFill>
                  <a:srgbClr val="B0001D"/>
                </a:solidFill>
                <a:latin typeface="Cambria" panose="02040503050406030204" pitchFamily="18" charset="0"/>
                <a:ea typeface="Cambria" panose="02040503050406030204" pitchFamily="18" charset="0"/>
              </a:rPr>
              <a:t> </a:t>
            </a:r>
            <a:r>
              <a:rPr lang="is-IS" sz="3200" dirty="0">
                <a:solidFill>
                  <a:srgbClr val="000066"/>
                </a:solidFill>
                <a:latin typeface="Cambria" panose="02040503050406030204" pitchFamily="18" charset="0"/>
                <a:ea typeface="Cambria" panose="02040503050406030204" pitchFamily="18" charset="0"/>
              </a:rPr>
              <a:t>peningamagni</a:t>
            </a:r>
          </a:p>
          <a:p>
            <a:pPr marL="640080" lvl="1" indent="-237744" fontAlgn="auto">
              <a:lnSpc>
                <a:spcPct val="90000"/>
              </a:lnSpc>
              <a:spcAft>
                <a:spcPts val="0"/>
              </a:spcAft>
              <a:buClr>
                <a:schemeClr val="bg2"/>
              </a:buClr>
              <a:buSzPct val="70000"/>
              <a:buFont typeface="Monotype Sorts" pitchFamily="2" charset="2"/>
              <a:buChar char="u"/>
              <a:defRPr/>
            </a:pP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Lækkun</a:t>
            </a:r>
            <a:r>
              <a:rPr lang="is-IS" sz="3200" dirty="0">
                <a:solidFill>
                  <a:schemeClr val="tx2"/>
                </a:solidFill>
                <a:latin typeface="Cambria" panose="02040503050406030204" pitchFamily="18" charset="0"/>
                <a:ea typeface="Cambria" panose="02040503050406030204" pitchFamily="18" charset="0"/>
              </a:rPr>
              <a:t> </a:t>
            </a:r>
            <a:r>
              <a:rPr lang="is-IS" sz="3200" dirty="0">
                <a:solidFill>
                  <a:srgbClr val="000066"/>
                </a:solidFill>
                <a:latin typeface="Cambria" panose="02040503050406030204" pitchFamily="18" charset="0"/>
                <a:ea typeface="Cambria" panose="02040503050406030204" pitchFamily="18" charset="0"/>
              </a:rPr>
              <a:t>bindiskyldunnar </a:t>
            </a: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eykur</a:t>
            </a:r>
            <a:r>
              <a:rPr lang="is-IS" sz="3200" dirty="0">
                <a:solidFill>
                  <a:srgbClr val="990033"/>
                </a:solidFill>
                <a:latin typeface="Cambria" panose="02040503050406030204" pitchFamily="18" charset="0"/>
                <a:ea typeface="Cambria" panose="02040503050406030204" pitchFamily="18" charset="0"/>
              </a:rPr>
              <a:t> </a:t>
            </a:r>
            <a:r>
              <a:rPr lang="is-IS" sz="3200" dirty="0">
                <a:solidFill>
                  <a:srgbClr val="000066"/>
                </a:solidFill>
                <a:latin typeface="Cambria" panose="02040503050406030204" pitchFamily="18" charset="0"/>
                <a:ea typeface="Cambria" panose="02040503050406030204" pitchFamily="18" charset="0"/>
              </a:rPr>
              <a:t>peningamagn</a:t>
            </a:r>
          </a:p>
          <a:p>
            <a:pPr marL="365442" indent="-237744" fontAlgn="auto">
              <a:lnSpc>
                <a:spcPct val="90000"/>
              </a:lnSpc>
              <a:spcAft>
                <a:spcPts val="0"/>
              </a:spcAft>
              <a:buClr>
                <a:schemeClr val="bg2"/>
              </a:buClr>
              <a:buSzPct val="70000"/>
              <a:buFont typeface="Monotype Sorts" pitchFamily="2" charset="2"/>
              <a:buChar char="u"/>
              <a:defRPr/>
            </a:pPr>
            <a:r>
              <a:rPr lang="is-IS" sz="3600" dirty="0">
                <a:solidFill>
                  <a:srgbClr val="000066"/>
                </a:solidFill>
                <a:latin typeface="Cambria" panose="02040503050406030204" pitchFamily="18" charset="0"/>
                <a:ea typeface="Cambria" panose="02040503050406030204" pitchFamily="18" charset="0"/>
              </a:rPr>
              <a:t>Seðlabankinn lækkaði bindiskylduna fyrir hrun</a:t>
            </a:r>
          </a:p>
          <a:p>
            <a:pPr marL="640080" lvl="1" indent="-237744" fontAlgn="auto">
              <a:lnSpc>
                <a:spcPct val="90000"/>
              </a:lnSpc>
              <a:spcAft>
                <a:spcPts val="0"/>
              </a:spcAft>
              <a:buClr>
                <a:schemeClr val="bg2"/>
              </a:buClr>
              <a:buSzPct val="70000"/>
              <a:buFont typeface="Monotype Sorts" pitchFamily="2" charset="2"/>
              <a:buChar char="u"/>
              <a:defRPr/>
            </a:pPr>
            <a:r>
              <a:rPr lang="is-IS" dirty="0">
                <a:solidFill>
                  <a:srgbClr val="000066"/>
                </a:solidFill>
                <a:latin typeface="Cambria" panose="02040503050406030204" pitchFamily="18" charset="0"/>
                <a:ea typeface="Cambria" panose="02040503050406030204" pitchFamily="18" charset="0"/>
              </a:rPr>
              <a:t>Hefði átt að hækka hana til að hemja bankana</a:t>
            </a:r>
          </a:p>
          <a:p>
            <a:pPr marL="640080" lvl="1" indent="-237744" fontAlgn="auto">
              <a:lnSpc>
                <a:spcPct val="90000"/>
              </a:lnSpc>
              <a:spcAft>
                <a:spcPts val="0"/>
              </a:spcAft>
              <a:buClr>
                <a:schemeClr val="bg2"/>
              </a:buClr>
              <a:buSzPct val="70000"/>
              <a:buFont typeface="Monotype Sorts" pitchFamily="2" charset="2"/>
              <a:buChar char="u"/>
              <a:defRPr/>
            </a:pPr>
            <a:endParaRPr lang="is-IS" dirty="0">
              <a:solidFill>
                <a:srgbClr val="00006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left)">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wipe(left)">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wipe(left)">
                                      <p:cBhvr>
                                        <p:cTn id="17" dur="5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wipe(left)">
                                      <p:cBhvr>
                                        <p:cTn id="22" dur="500"/>
                                        <p:tgtEl>
                                          <p:spTgt spid="90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wipe(left)">
                                      <p:cBhvr>
                                        <p:cTn id="27"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a:xfrm>
            <a:off x="1020763" y="405150"/>
            <a:ext cx="7772400" cy="1143000"/>
          </a:xfrm>
        </p:spPr>
        <p:txBody>
          <a:bodyPr>
            <a:normAutofit/>
          </a:bodyPr>
          <a:lstStyle/>
          <a:p>
            <a:pPr fontAlgn="auto">
              <a:spcAft>
                <a:spcPts val="0"/>
              </a:spcAft>
              <a:defRPr/>
            </a:pPr>
            <a:r>
              <a:rPr lang="is-IS" sz="5400" b="1" dirty="0">
                <a:solidFill>
                  <a:schemeClr val="tx2">
                    <a:satMod val="130000"/>
                  </a:schemeClr>
                </a:solidFill>
                <a:latin typeface="Bernard MT Condensed" panose="02050806060905020404" pitchFamily="18" charset="0"/>
              </a:rPr>
              <a:t>Breyting stýrivaxta</a:t>
            </a:r>
          </a:p>
        </p:txBody>
      </p:sp>
      <p:sp>
        <p:nvSpPr>
          <p:cNvPr id="92163" name="Rectangle 3"/>
          <p:cNvSpPr>
            <a:spLocks noGrp="1" noChangeArrowheads="1"/>
          </p:cNvSpPr>
          <p:nvPr>
            <p:ph idx="1"/>
          </p:nvPr>
        </p:nvSpPr>
        <p:spPr>
          <a:xfrm>
            <a:off x="887413" y="1643063"/>
            <a:ext cx="7772400" cy="3805237"/>
          </a:xfrm>
        </p:spPr>
        <p:txBody>
          <a:bodyPr>
            <a:noAutofit/>
          </a:bodyPr>
          <a:lstStyle/>
          <a:p>
            <a:pPr marL="365760" indent="-283464" fontAlgn="auto">
              <a:lnSpc>
                <a:spcPct val="90000"/>
              </a:lnSpc>
              <a:spcAft>
                <a:spcPts val="0"/>
              </a:spcAft>
              <a:buSzPct val="100000"/>
              <a:buFont typeface="Wingdings 2"/>
              <a:buChar char=""/>
              <a:defRPr/>
            </a:pPr>
            <a:r>
              <a:rPr lang="is-IS" sz="40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Stýrivextir</a:t>
            </a:r>
            <a:r>
              <a:rPr lang="is-IS" sz="4000" dirty="0">
                <a:solidFill>
                  <a:srgbClr val="474A81"/>
                </a:solidFill>
                <a:latin typeface="Cambria" panose="02040503050406030204" pitchFamily="18" charset="0"/>
                <a:ea typeface="Cambria" panose="02040503050406030204" pitchFamily="18" charset="0"/>
              </a:rPr>
              <a:t> </a:t>
            </a:r>
            <a:r>
              <a:rPr lang="is-IS" sz="4000" dirty="0">
                <a:solidFill>
                  <a:srgbClr val="000066"/>
                </a:solidFill>
                <a:latin typeface="Cambria" panose="02040503050406030204" pitchFamily="18" charset="0"/>
                <a:ea typeface="Cambria" panose="02040503050406030204" pitchFamily="18" charset="0"/>
              </a:rPr>
              <a:t>eru vextirnir sem seðlabankar taka af lánum til viðskiptabanka</a:t>
            </a:r>
            <a:endParaRPr lang="is-IS" sz="3600" dirty="0">
              <a:solidFill>
                <a:srgbClr val="000066"/>
              </a:solidFill>
              <a:latin typeface="Cambria" panose="02040503050406030204" pitchFamily="18" charset="0"/>
              <a:ea typeface="Cambria" panose="02040503050406030204" pitchFamily="18" charset="0"/>
            </a:endParaRPr>
          </a:p>
          <a:p>
            <a:pPr marL="640080" lvl="1" indent="-237744" fontAlgn="auto">
              <a:lnSpc>
                <a:spcPct val="90000"/>
              </a:lnSpc>
              <a:spcAft>
                <a:spcPts val="0"/>
              </a:spcAft>
              <a:buClr>
                <a:schemeClr val="bg2"/>
              </a:buClr>
              <a:buSzPct val="70000"/>
              <a:buFont typeface="Monotype Sorts" pitchFamily="2" charset="2"/>
              <a:buChar char="u"/>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Hækkun</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stýrivaxta</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dregur úr</a:t>
            </a:r>
            <a:r>
              <a:rPr lang="is-IS" sz="3600" dirty="0">
                <a:solidFill>
                  <a:srgbClr val="990033"/>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útlánum bankanna og</a:t>
            </a:r>
            <a:r>
              <a:rPr lang="is-IS" sz="3600" dirty="0">
                <a:solidFill>
                  <a:srgbClr val="B0001D"/>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peningamagni</a:t>
            </a:r>
          </a:p>
          <a:p>
            <a:pPr marL="640080" lvl="1" indent="-237744" fontAlgn="auto">
              <a:lnSpc>
                <a:spcPct val="90000"/>
              </a:lnSpc>
              <a:spcAft>
                <a:spcPts val="0"/>
              </a:spcAft>
              <a:buClr>
                <a:schemeClr val="bg2"/>
              </a:buClr>
              <a:buSzPct val="70000"/>
              <a:buFont typeface="Monotype Sorts" pitchFamily="2" charset="2"/>
              <a:buChar char="u"/>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Lækkun</a:t>
            </a:r>
            <a:r>
              <a:rPr lang="is-IS" sz="3600" dirty="0">
                <a:solidFill>
                  <a:srgbClr val="990033"/>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stýrivaxta</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eykur</a:t>
            </a:r>
            <a:r>
              <a:rPr lang="is-IS" sz="3600" dirty="0">
                <a:solidFill>
                  <a:srgbClr val="474A81"/>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útlán bankanna og peningamagn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left)">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wipe(left)">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wipe(left)">
                                      <p:cBhvr>
                                        <p:cTn id="17"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1" name="Rectangle 3"/>
          <p:cNvSpPr>
            <a:spLocks noGrp="1" noChangeArrowheads="1"/>
          </p:cNvSpPr>
          <p:nvPr>
            <p:ph type="title"/>
          </p:nvPr>
        </p:nvSpPr>
        <p:spPr>
          <a:xfrm>
            <a:off x="1006475" y="415114"/>
            <a:ext cx="8280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Eitt stjórntæki enn: Útlánaþök</a:t>
            </a:r>
          </a:p>
        </p:txBody>
      </p:sp>
      <p:sp>
        <p:nvSpPr>
          <p:cNvPr id="191490" name="Rectangle 2"/>
          <p:cNvSpPr>
            <a:spLocks noGrp="1" noChangeArrowheads="1"/>
          </p:cNvSpPr>
          <p:nvPr>
            <p:ph idx="1"/>
          </p:nvPr>
        </p:nvSpPr>
        <p:spPr>
          <a:xfrm>
            <a:off x="892175" y="1643062"/>
            <a:ext cx="7772400" cy="4882281"/>
          </a:xfrm>
        </p:spPr>
        <p:txBody>
          <a:bodyPr>
            <a:normAutofit lnSpcReduction="10000"/>
          </a:bodyPr>
          <a:lstStyle/>
          <a:p>
            <a:pPr marL="365760" indent="-283464" fontAlgn="auto">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Munið: </a:t>
            </a:r>
            <a:r>
              <a:rPr lang="is-IS" sz="36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 = D + R</a:t>
            </a:r>
          </a:p>
          <a:p>
            <a:pPr marL="365760" indent="-283464" fontAlgn="auto">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Seðlabankinn getur hamið M með því að setja D undir þak</a:t>
            </a:r>
            <a:endParaRPr lang="is-IS" sz="3600" dirty="0">
              <a:solidFill>
                <a:srgbClr val="990033"/>
              </a:solidFill>
              <a:latin typeface="Cambria" panose="02040503050406030204" pitchFamily="18" charset="0"/>
              <a:ea typeface="Cambria" panose="02040503050406030204" pitchFamily="18" charset="0"/>
            </a:endParaRPr>
          </a:p>
          <a:p>
            <a:pPr marL="640080" lvl="1" indent="-237744" fontAlgn="auto">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Munið: </a:t>
            </a:r>
            <a:r>
              <a:rPr lang="is-IS" sz="32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 = D</a:t>
            </a:r>
            <a:r>
              <a:rPr lang="is-IS" sz="3200" baseline="300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t>
            </a:r>
            <a:r>
              <a:rPr lang="is-IS" sz="32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D</a:t>
            </a:r>
            <a:r>
              <a:rPr lang="is-IS" sz="3200" baseline="300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t>
            </a:r>
          </a:p>
          <a:p>
            <a:pPr marL="886142" lvl="2" indent="-237744" fontAlgn="auto">
              <a:spcAft>
                <a:spcPts val="0"/>
              </a:spcAft>
              <a:buClr>
                <a:schemeClr val="bg2"/>
              </a:buClr>
              <a:buSzPct val="70000"/>
              <a:buFont typeface="Monotype Sorts" pitchFamily="2" charset="2"/>
              <a:buChar char="u"/>
              <a:defRPr/>
            </a:pPr>
            <a:r>
              <a:rPr lang="is-IS" sz="2800" dirty="0">
                <a:solidFill>
                  <a:srgbClr val="000066"/>
                </a:solidFill>
                <a:latin typeface="Cambria" panose="02040503050406030204" pitchFamily="18" charset="0"/>
                <a:ea typeface="Cambria" panose="02040503050406030204" pitchFamily="18" charset="0"/>
              </a:rPr>
              <a:t>Viðskiptabönkum er uppálagt að halda D</a:t>
            </a:r>
            <a:r>
              <a:rPr lang="is-IS" sz="2800" baseline="30000" dirty="0">
                <a:solidFill>
                  <a:srgbClr val="000066"/>
                </a:solidFill>
                <a:latin typeface="Cambria" panose="02040503050406030204" pitchFamily="18" charset="0"/>
                <a:ea typeface="Cambria" panose="02040503050406030204" pitchFamily="18" charset="0"/>
              </a:rPr>
              <a:t>P</a:t>
            </a:r>
            <a:r>
              <a:rPr lang="is-IS" sz="2800" dirty="0">
                <a:solidFill>
                  <a:srgbClr val="000066"/>
                </a:solidFill>
                <a:latin typeface="Cambria" panose="02040503050406030204" pitchFamily="18" charset="0"/>
                <a:ea typeface="Cambria" panose="02040503050406030204" pitchFamily="18" charset="0"/>
              </a:rPr>
              <a:t> undir tilteknu þaki</a:t>
            </a:r>
          </a:p>
          <a:p>
            <a:pPr marL="886142" lvl="2" indent="-237744" fontAlgn="auto">
              <a:spcAft>
                <a:spcPts val="0"/>
              </a:spcAft>
              <a:buClr>
                <a:schemeClr val="bg2"/>
              </a:buClr>
              <a:buSzPct val="70000"/>
              <a:buFont typeface="Monotype Sorts" pitchFamily="2" charset="2"/>
              <a:buChar char="u"/>
              <a:defRPr/>
            </a:pPr>
            <a:r>
              <a:rPr lang="is-IS" sz="2800" dirty="0">
                <a:solidFill>
                  <a:srgbClr val="000066"/>
                </a:solidFill>
                <a:latin typeface="Cambria" panose="02040503050406030204" pitchFamily="18" charset="0"/>
                <a:ea typeface="Cambria" panose="02040503050406030204" pitchFamily="18" charset="0"/>
              </a:rPr>
              <a:t>Ríkinu er uppálagt að halda D</a:t>
            </a:r>
            <a:r>
              <a:rPr lang="is-IS" sz="2800" baseline="30000" dirty="0">
                <a:solidFill>
                  <a:srgbClr val="000066"/>
                </a:solidFill>
                <a:latin typeface="Cambria" panose="02040503050406030204" pitchFamily="18" charset="0"/>
                <a:ea typeface="Cambria" panose="02040503050406030204" pitchFamily="18" charset="0"/>
              </a:rPr>
              <a:t>G</a:t>
            </a:r>
            <a:r>
              <a:rPr lang="is-IS" sz="2800" dirty="0">
                <a:solidFill>
                  <a:srgbClr val="000066"/>
                </a:solidFill>
                <a:latin typeface="Cambria" panose="02040503050406030204" pitchFamily="18" charset="0"/>
                <a:ea typeface="Cambria" panose="02040503050406030204" pitchFamily="18" charset="0"/>
              </a:rPr>
              <a:t> undir þaki</a:t>
            </a:r>
          </a:p>
          <a:p>
            <a:pPr marL="886142" lvl="2" indent="-237744" fontAlgn="auto">
              <a:spcAft>
                <a:spcPts val="0"/>
              </a:spcAft>
              <a:buClr>
                <a:schemeClr val="bg2"/>
              </a:buClr>
              <a:buSzPct val="70000"/>
              <a:buFont typeface="Monotype Sorts" pitchFamily="2" charset="2"/>
              <a:buChar char="u"/>
              <a:defRPr/>
            </a:pPr>
            <a:r>
              <a:rPr lang="is-IS" sz="2800" dirty="0">
                <a:solidFill>
                  <a:srgbClr val="000066"/>
                </a:solidFill>
                <a:latin typeface="Cambria" panose="02040503050406030204" pitchFamily="18" charset="0"/>
                <a:ea typeface="Cambria" panose="02040503050406030204" pitchFamily="18" charset="0"/>
              </a:rPr>
              <a:t>Lækkun D leiðir jafnan til hækkunar vaxta</a:t>
            </a:r>
          </a:p>
          <a:p>
            <a:pPr marL="1097280" lvl="3" indent="-237744" fontAlgn="auto">
              <a:spcAft>
                <a:spcPts val="0"/>
              </a:spcAft>
              <a:buClr>
                <a:schemeClr val="bg2"/>
              </a:buClr>
              <a:buSzPct val="70000"/>
              <a:buFont typeface="Monotype Sorts" pitchFamily="2" charset="2"/>
              <a:buChar char="u"/>
              <a:defRPr/>
            </a:pPr>
            <a:r>
              <a:rPr lang="is-IS" sz="2400" dirty="0">
                <a:solidFill>
                  <a:srgbClr val="000066"/>
                </a:solidFill>
                <a:latin typeface="Cambria" panose="02040503050406030204" pitchFamily="18" charset="0"/>
                <a:ea typeface="Cambria" panose="02040503050406030204" pitchFamily="18" charset="0"/>
              </a:rPr>
              <a:t>Minna framboð lánsfjár hækkar verðið, þ.e. vextina</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0">
                                            <p:txEl>
                                              <p:pRg st="1" end="1"/>
                                            </p:txEl>
                                          </p:spTgt>
                                        </p:tgtEl>
                                        <p:attrNameLst>
                                          <p:attrName>style.visibility</p:attrName>
                                        </p:attrNameLst>
                                      </p:cBhvr>
                                      <p:to>
                                        <p:strVal val="visible"/>
                                      </p:to>
                                    </p:set>
                                    <p:animEffect transition="in" filter="wipe(left)">
                                      <p:cBhvr>
                                        <p:cTn id="12" dur="500"/>
                                        <p:tgtEl>
                                          <p:spTgt spid="191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0">
                                            <p:txEl>
                                              <p:pRg st="2" end="2"/>
                                            </p:txEl>
                                          </p:spTgt>
                                        </p:tgtEl>
                                        <p:attrNameLst>
                                          <p:attrName>style.visibility</p:attrName>
                                        </p:attrNameLst>
                                      </p:cBhvr>
                                      <p:to>
                                        <p:strVal val="visible"/>
                                      </p:to>
                                    </p:set>
                                    <p:animEffect transition="in" filter="wipe(left)">
                                      <p:cBhvr>
                                        <p:cTn id="17" dur="500"/>
                                        <p:tgtEl>
                                          <p:spTgt spid="191490">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1490">
                                            <p:txEl>
                                              <p:pRg st="3" end="3"/>
                                            </p:txEl>
                                          </p:spTgt>
                                        </p:tgtEl>
                                        <p:attrNameLst>
                                          <p:attrName>style.visibility</p:attrName>
                                        </p:attrNameLst>
                                      </p:cBhvr>
                                      <p:to>
                                        <p:strVal val="visible"/>
                                      </p:to>
                                    </p:set>
                                    <p:animEffect transition="in" filter="wipe(left)">
                                      <p:cBhvr>
                                        <p:cTn id="20" dur="500"/>
                                        <p:tgtEl>
                                          <p:spTgt spid="191490">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1490">
                                            <p:txEl>
                                              <p:pRg st="4" end="4"/>
                                            </p:txEl>
                                          </p:spTgt>
                                        </p:tgtEl>
                                        <p:attrNameLst>
                                          <p:attrName>style.visibility</p:attrName>
                                        </p:attrNameLst>
                                      </p:cBhvr>
                                      <p:to>
                                        <p:strVal val="visible"/>
                                      </p:to>
                                    </p:set>
                                    <p:animEffect transition="in" filter="wipe(left)">
                                      <p:cBhvr>
                                        <p:cTn id="23" dur="500"/>
                                        <p:tgtEl>
                                          <p:spTgt spid="191490">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1490">
                                            <p:txEl>
                                              <p:pRg st="5" end="5"/>
                                            </p:txEl>
                                          </p:spTgt>
                                        </p:tgtEl>
                                        <p:attrNameLst>
                                          <p:attrName>style.visibility</p:attrName>
                                        </p:attrNameLst>
                                      </p:cBhvr>
                                      <p:to>
                                        <p:strVal val="visible"/>
                                      </p:to>
                                    </p:set>
                                    <p:animEffect transition="in" filter="wipe(left)">
                                      <p:cBhvr>
                                        <p:cTn id="26" dur="500"/>
                                        <p:tgtEl>
                                          <p:spTgt spid="191490">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1490">
                                            <p:txEl>
                                              <p:pRg st="6" end="6"/>
                                            </p:txEl>
                                          </p:spTgt>
                                        </p:tgtEl>
                                        <p:attrNameLst>
                                          <p:attrName>style.visibility</p:attrName>
                                        </p:attrNameLst>
                                      </p:cBhvr>
                                      <p:to>
                                        <p:strVal val="visible"/>
                                      </p:to>
                                    </p:set>
                                    <p:animEffect transition="in" filter="wipe(left)">
                                      <p:cBhvr>
                                        <p:cTn id="29" dur="500"/>
                                        <p:tgtEl>
                                          <p:spTgt spid="1914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1014413" y="4572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3. Geymslugagn</a:t>
            </a:r>
          </a:p>
        </p:txBody>
      </p:sp>
      <p:sp>
        <p:nvSpPr>
          <p:cNvPr id="14340" name="Rectangle 4"/>
          <p:cNvSpPr>
            <a:spLocks noGrp="1" noChangeArrowheads="1"/>
          </p:cNvSpPr>
          <p:nvPr>
            <p:ph idx="1"/>
          </p:nvPr>
        </p:nvSpPr>
        <p:spPr>
          <a:xfrm>
            <a:off x="1555750" y="1905000"/>
            <a:ext cx="7016750" cy="4404320"/>
          </a:xfrm>
        </p:spPr>
        <p:txBody>
          <a:bodyPr>
            <a:normAutofit lnSpcReduction="10000"/>
          </a:bodyPr>
          <a:lstStyle/>
          <a:p>
            <a:pPr marL="0" indent="0" fontAlgn="auto">
              <a:lnSpc>
                <a:spcPct val="90000"/>
              </a:lnSpc>
              <a:spcAft>
                <a:spcPts val="0"/>
              </a:spcAft>
              <a:buFont typeface="Monotype Sorts" pitchFamily="2" charset="2"/>
              <a:buNone/>
              <a:tabLst>
                <a:tab pos="857250" algn="l"/>
              </a:tabLst>
              <a:defRPr/>
            </a:pPr>
            <a:r>
              <a:rPr lang="is-IS" sz="44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Geymslugagn</a:t>
            </a:r>
            <a:r>
              <a:rPr lang="is-IS" sz="4400" dirty="0">
                <a:solidFill>
                  <a:srgbClr val="474A81"/>
                </a:solidFill>
                <a:latin typeface="Cambria" panose="02040503050406030204" pitchFamily="18" charset="0"/>
                <a:ea typeface="Cambria" panose="02040503050406030204" pitchFamily="18" charset="0"/>
              </a:rPr>
              <a:t> </a:t>
            </a:r>
            <a:r>
              <a:rPr lang="is-IS" sz="4400" dirty="0">
                <a:solidFill>
                  <a:srgbClr val="000066"/>
                </a:solidFill>
                <a:latin typeface="Cambria" panose="02040503050406030204" pitchFamily="18" charset="0"/>
                <a:ea typeface="Cambria" panose="02040503050406030204" pitchFamily="18" charset="0"/>
              </a:rPr>
              <a:t>er hlutur sem fólk getur notað til að geyma kaupmátt frá einum tíma til annars</a:t>
            </a:r>
          </a:p>
          <a:p>
            <a:pPr marL="1124712" lvl="1" indent="-457200" fontAlgn="auto">
              <a:lnSpc>
                <a:spcPct val="90000"/>
              </a:lnSpc>
              <a:spcAft>
                <a:spcPts val="0"/>
              </a:spcAft>
              <a:buClr>
                <a:schemeClr val="bg2"/>
              </a:buClr>
              <a:buFont typeface="Monotype Sorts" pitchFamily="2" charset="2"/>
              <a:buChar char="u"/>
              <a:defRPr/>
            </a:pPr>
            <a:r>
              <a:rPr lang="is-IS" sz="3600" dirty="0">
                <a:solidFill>
                  <a:srgbClr val="000066"/>
                </a:solidFill>
                <a:latin typeface="Cambria" panose="02040503050406030204" pitchFamily="18" charset="0"/>
                <a:ea typeface="Cambria" panose="02040503050406030204" pitchFamily="18" charset="0"/>
              </a:rPr>
              <a:t>Verðtrygging</a:t>
            </a:r>
          </a:p>
          <a:p>
            <a:pPr marL="1124712" lvl="1" indent="-457200" fontAlgn="auto">
              <a:lnSpc>
                <a:spcPct val="90000"/>
              </a:lnSpc>
              <a:spcAft>
                <a:spcPts val="0"/>
              </a:spcAft>
              <a:buClr>
                <a:schemeClr val="bg2"/>
              </a:buClr>
              <a:buFont typeface="Monotype Sorts" pitchFamily="2" charset="2"/>
              <a:buChar char="u"/>
              <a:defRPr/>
            </a:pPr>
            <a:r>
              <a:rPr lang="is-IS" sz="3600" dirty="0">
                <a:solidFill>
                  <a:srgbClr val="000066"/>
                </a:solidFill>
                <a:latin typeface="Cambria" panose="02040503050406030204" pitchFamily="18" charset="0"/>
                <a:ea typeface="Cambria" panose="02040503050406030204" pitchFamily="18" charset="0"/>
              </a:rPr>
              <a:t>Króna eða evra?</a:t>
            </a:r>
          </a:p>
          <a:p>
            <a:pPr marL="1370774" lvl="2" indent="-457200" fontAlgn="auto">
              <a:lnSpc>
                <a:spcPct val="90000"/>
              </a:lnSpc>
              <a:spcAft>
                <a:spcPts val="0"/>
              </a:spcAft>
              <a:buClr>
                <a:schemeClr val="bg2"/>
              </a:buClr>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Hvort vildir þú heldur frá greitt í krónum eða evrum? ;-)</a:t>
            </a:r>
          </a:p>
          <a:p>
            <a:pPr marL="0" indent="0" fontAlgn="auto">
              <a:lnSpc>
                <a:spcPct val="90000"/>
              </a:lnSpc>
              <a:spcAft>
                <a:spcPts val="0"/>
              </a:spcAft>
              <a:buFont typeface="Monotype Sorts" pitchFamily="2" charset="2"/>
              <a:buNone/>
              <a:tabLst>
                <a:tab pos="857250" algn="l"/>
              </a:tabLst>
              <a:defRPr/>
            </a:pPr>
            <a:endParaRPr lang="is-IS" sz="4400" dirty="0">
              <a:solidFill>
                <a:srgbClr val="00006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wipe(left)">
                                      <p:cBhvr>
                                        <p:cTn id="7" dur="500"/>
                                        <p:tgtEl>
                                          <p:spTgt spid="1434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40">
                                            <p:txEl>
                                              <p:pRg st="1" end="1"/>
                                            </p:txEl>
                                          </p:spTgt>
                                        </p:tgtEl>
                                        <p:attrNameLst>
                                          <p:attrName>style.visibility</p:attrName>
                                        </p:attrNameLst>
                                      </p:cBhvr>
                                      <p:to>
                                        <p:strVal val="visible"/>
                                      </p:to>
                                    </p:set>
                                    <p:animEffect transition="in" filter="wipe(left)">
                                      <p:cBhvr>
                                        <p:cTn id="10" dur="500"/>
                                        <p:tgtEl>
                                          <p:spTgt spid="1434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Effect transition="in" filter="wipe(left)">
                                      <p:cBhvr>
                                        <p:cTn id="13" dur="500"/>
                                        <p:tgtEl>
                                          <p:spTgt spid="14340">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340">
                                            <p:txEl>
                                              <p:pRg st="3" end="3"/>
                                            </p:txEl>
                                          </p:spTgt>
                                        </p:tgtEl>
                                        <p:attrNameLst>
                                          <p:attrName>style.visibility</p:attrName>
                                        </p:attrNameLst>
                                      </p:cBhvr>
                                      <p:to>
                                        <p:strVal val="visible"/>
                                      </p:to>
                                    </p:set>
                                    <p:animEffect transition="in" filter="wipe(left)">
                                      <p:cBhvr>
                                        <p:cTn id="16" dur="5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1" name="Rectangle 3"/>
          <p:cNvSpPr>
            <a:spLocks noGrp="1" noChangeArrowheads="1"/>
          </p:cNvSpPr>
          <p:nvPr>
            <p:ph type="title"/>
          </p:nvPr>
        </p:nvSpPr>
        <p:spPr>
          <a:xfrm>
            <a:off x="1006475" y="412350"/>
            <a:ext cx="8280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Eitt stjórntæki enn: Fortölur</a:t>
            </a:r>
          </a:p>
        </p:txBody>
      </p:sp>
      <p:sp>
        <p:nvSpPr>
          <p:cNvPr id="191490" name="Rectangle 2"/>
          <p:cNvSpPr>
            <a:spLocks noGrp="1" noChangeArrowheads="1"/>
          </p:cNvSpPr>
          <p:nvPr>
            <p:ph idx="1"/>
          </p:nvPr>
        </p:nvSpPr>
        <p:spPr>
          <a:xfrm>
            <a:off x="892175" y="1643063"/>
            <a:ext cx="7772400" cy="4400550"/>
          </a:xfrm>
        </p:spPr>
        <p:txBody>
          <a:bodyPr>
            <a:normAutofit/>
          </a:bodyPr>
          <a:lstStyle/>
          <a:p>
            <a:pPr marL="365760" indent="-283464" fontAlgn="auto">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Sjálfstæðir seðlabankar geta reynt að beita </a:t>
            </a: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fortölum</a:t>
            </a:r>
          </a:p>
          <a:p>
            <a:pPr marL="640080" lvl="1" indent="-237744" fontAlgn="auto">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Róa almenning: Tala verðbólguna niður, tala gengið upp eða niður</a:t>
            </a:r>
          </a:p>
          <a:p>
            <a:pPr marL="640080" lvl="1" indent="-237744" fontAlgn="auto">
              <a:spcAft>
                <a:spcPts val="0"/>
              </a:spcAft>
              <a:buClr>
                <a:schemeClr val="bg2"/>
              </a:buClr>
              <a:buSzPct val="70000"/>
              <a:buFont typeface="Monotype Sorts" pitchFamily="2" charset="2"/>
              <a:buChar char="u"/>
              <a:defRPr/>
            </a:pPr>
            <a:r>
              <a:rPr lang="is-IS" sz="3200" dirty="0">
                <a:solidFill>
                  <a:srgbClr val="000066"/>
                </a:solidFill>
                <a:latin typeface="Cambria" panose="02040503050406030204" pitchFamily="18" charset="0"/>
                <a:ea typeface="Cambria" panose="02040503050406030204" pitchFamily="18" charset="0"/>
              </a:rPr>
              <a:t>Róa ríkisstjórnina: Brýna hana til aðhalds í ríkisfjármálum eða umbóta í skipulagsmálum atvinnuveganna</a:t>
            </a:r>
          </a:p>
        </p:txBody>
      </p:sp>
    </p:spTree>
    <p:extLst>
      <p:ext uri="{BB962C8B-B14F-4D97-AF65-F5344CB8AC3E}">
        <p14:creationId xmlns:p14="http://schemas.microsoft.com/office/powerpoint/2010/main" val="3293799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0">
                                            <p:txEl>
                                              <p:pRg st="1" end="1"/>
                                            </p:txEl>
                                          </p:spTgt>
                                        </p:tgtEl>
                                        <p:attrNameLst>
                                          <p:attrName>style.visibility</p:attrName>
                                        </p:attrNameLst>
                                      </p:cBhvr>
                                      <p:to>
                                        <p:strVal val="visible"/>
                                      </p:to>
                                    </p:set>
                                    <p:animEffect transition="in" filter="wipe(left)">
                                      <p:cBhvr>
                                        <p:cTn id="12" dur="500"/>
                                        <p:tgtEl>
                                          <p:spTgt spid="191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0">
                                            <p:txEl>
                                              <p:pRg st="2" end="2"/>
                                            </p:txEl>
                                          </p:spTgt>
                                        </p:tgtEl>
                                        <p:attrNameLst>
                                          <p:attrName>style.visibility</p:attrName>
                                        </p:attrNameLst>
                                      </p:cBhvr>
                                      <p:to>
                                        <p:strVal val="visible"/>
                                      </p:to>
                                    </p:set>
                                    <p:animEffect transition="in" filter="wipe(left)">
                                      <p:cBhvr>
                                        <p:cTn id="17" dur="500"/>
                                        <p:tgtEl>
                                          <p:spTgt spid="191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Vandkvæði í peningastjórn</a:t>
            </a:r>
          </a:p>
        </p:txBody>
      </p:sp>
      <p:sp>
        <p:nvSpPr>
          <p:cNvPr id="94211" name="Rectangle 3"/>
          <p:cNvSpPr>
            <a:spLocks noGrp="1" noChangeArrowheads="1"/>
          </p:cNvSpPr>
          <p:nvPr>
            <p:ph idx="1"/>
          </p:nvPr>
        </p:nvSpPr>
        <p:spPr>
          <a:xfrm>
            <a:off x="908050" y="1714500"/>
            <a:ext cx="7858125" cy="4572000"/>
          </a:xfrm>
        </p:spPr>
        <p:txBody>
          <a:bodyPr>
            <a:normAutofit lnSpcReduction="10000"/>
          </a:bodyPr>
          <a:lstStyle/>
          <a:p>
            <a:pPr marL="365760" indent="-283464" fontAlgn="auto">
              <a:lnSpc>
                <a:spcPct val="90000"/>
              </a:lnSpc>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Seðlabankar geta ekki stjórnað peningamagni nákvæmlega</a:t>
            </a:r>
          </a:p>
          <a:p>
            <a:pPr marL="365760" indent="-283464" fontAlgn="auto">
              <a:lnSpc>
                <a:spcPct val="90000"/>
              </a:lnSpc>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Þrjú vandamál</a:t>
            </a:r>
          </a:p>
          <a:p>
            <a:pPr marL="640080" lvl="1" indent="-237744" fontAlgn="auto">
              <a:lnSpc>
                <a:spcPct val="90000"/>
              </a:lnSpc>
              <a:spcAft>
                <a:spcPts val="0"/>
              </a:spcAft>
              <a:buClr>
                <a:schemeClr val="tx1"/>
              </a:buClr>
              <a:buFont typeface="Wingdings" pitchFamily="2" charset="2"/>
              <a:buChar char="q"/>
              <a:defRPr/>
            </a:pPr>
            <a:r>
              <a:rPr lang="is-IS" sz="3200" dirty="0">
                <a:solidFill>
                  <a:srgbClr val="000066"/>
                </a:solidFill>
                <a:latin typeface="Cambria" panose="02040503050406030204" pitchFamily="18" charset="0"/>
                <a:ea typeface="Cambria" panose="02040503050406030204" pitchFamily="18" charset="0"/>
              </a:rPr>
              <a:t> Seðlabankar ráða </a:t>
            </a:r>
            <a:r>
              <a:rPr lang="is-IS" sz="32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ekki</a:t>
            </a:r>
          </a:p>
          <a:p>
            <a:pPr marL="886968" lvl="2" fontAlgn="auto">
              <a:lnSpc>
                <a:spcPct val="90000"/>
              </a:lnSpc>
              <a:spcAft>
                <a:spcPts val="0"/>
              </a:spcAft>
              <a:buClr>
                <a:schemeClr val="bg2"/>
              </a:buClr>
              <a:buSzPct val="70000"/>
              <a:buFont typeface="Monotype Sorts" pitchFamily="2" charset="2"/>
              <a:buChar char="u"/>
              <a:defRPr/>
            </a:pPr>
            <a:r>
              <a:rPr lang="is-IS" sz="2800" dirty="0">
                <a:solidFill>
                  <a:srgbClr val="000066"/>
                </a:solidFill>
                <a:latin typeface="Cambria" panose="02040503050406030204" pitchFamily="18" charset="0"/>
                <a:ea typeface="Cambria" panose="02040503050406030204" pitchFamily="18" charset="0"/>
              </a:rPr>
              <a:t>Hversu mikið fé </a:t>
            </a:r>
            <a:r>
              <a:rPr lang="is-IS" sz="28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viðskiptabankar lána </a:t>
            </a:r>
            <a:r>
              <a:rPr lang="is-IS" sz="2800" dirty="0" err="1">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út</a:t>
            </a:r>
            <a:r>
              <a:rPr lang="is-IS" sz="2800" dirty="0">
                <a:solidFill>
                  <a:srgbClr val="000066"/>
                </a:solidFill>
                <a:latin typeface="Cambria" panose="02040503050406030204" pitchFamily="18" charset="0"/>
                <a:ea typeface="Cambria" panose="02040503050406030204" pitchFamily="18" charset="0"/>
              </a:rPr>
              <a:t> </a:t>
            </a:r>
          </a:p>
          <a:p>
            <a:pPr marL="1098106" lvl="3" fontAlgn="auto">
              <a:lnSpc>
                <a:spcPct val="90000"/>
              </a:lnSpc>
              <a:spcAft>
                <a:spcPts val="0"/>
              </a:spcAft>
              <a:buClr>
                <a:schemeClr val="bg2"/>
              </a:buClr>
              <a:buSzPct val="70000"/>
              <a:buFont typeface="Monotype Sorts" pitchFamily="2" charset="2"/>
              <a:buChar char="u"/>
              <a:defRPr/>
            </a:pPr>
            <a:r>
              <a:rPr lang="is-IS" sz="2400" dirty="0">
                <a:solidFill>
                  <a:srgbClr val="000066"/>
                </a:solidFill>
                <a:latin typeface="Cambria" panose="02040503050406030204" pitchFamily="18" charset="0"/>
                <a:ea typeface="Cambria" panose="02040503050406030204" pitchFamily="18" charset="0"/>
              </a:rPr>
              <a:t>Viðskiptabankar geta í reyndinni búið til peninga eins og dæmin sanna, sbr. t.d. Ísland fyrir hrun</a:t>
            </a:r>
          </a:p>
          <a:p>
            <a:pPr marL="886968" lvl="2" fontAlgn="auto">
              <a:lnSpc>
                <a:spcPct val="90000"/>
              </a:lnSpc>
              <a:spcAft>
                <a:spcPts val="0"/>
              </a:spcAft>
              <a:buClr>
                <a:schemeClr val="bg2"/>
              </a:buClr>
              <a:buSzPct val="70000"/>
              <a:buFont typeface="Monotype Sorts" pitchFamily="2" charset="2"/>
              <a:buChar char="u"/>
              <a:defRPr/>
            </a:pPr>
            <a:r>
              <a:rPr lang="is-IS" sz="2800" dirty="0">
                <a:solidFill>
                  <a:srgbClr val="000066"/>
                </a:solidFill>
                <a:latin typeface="Cambria" panose="02040503050406030204" pitchFamily="18" charset="0"/>
                <a:ea typeface="Cambria" panose="02040503050406030204" pitchFamily="18" charset="0"/>
              </a:rPr>
              <a:t>Hversu mikið fé </a:t>
            </a:r>
            <a:r>
              <a:rPr lang="is-IS" sz="28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fólk kýs að leggja inn</a:t>
            </a:r>
            <a:r>
              <a:rPr lang="is-IS" sz="2800" dirty="0">
                <a:solidFill>
                  <a:srgbClr val="000066"/>
                </a:solidFill>
                <a:latin typeface="Cambria" panose="02040503050406030204" pitchFamily="18" charset="0"/>
                <a:ea typeface="Cambria" panose="02040503050406030204" pitchFamily="18" charset="0"/>
              </a:rPr>
              <a:t> á bankareikninga</a:t>
            </a:r>
          </a:p>
          <a:p>
            <a:pPr marL="886968" lvl="2" fontAlgn="auto">
              <a:lnSpc>
                <a:spcPct val="90000"/>
              </a:lnSpc>
              <a:spcAft>
                <a:spcPts val="0"/>
              </a:spcAft>
              <a:buClr>
                <a:schemeClr val="bg2"/>
              </a:buClr>
              <a:buSzPct val="70000"/>
              <a:buFont typeface="Monotype Sorts" pitchFamily="2" charset="2"/>
              <a:buChar char="u"/>
              <a:defRPr/>
            </a:pPr>
            <a:r>
              <a:rPr lang="is-IS" sz="2800" dirty="0">
                <a:solidFill>
                  <a:srgbClr val="000066"/>
                </a:solidFill>
                <a:latin typeface="Cambria" panose="02040503050406030204" pitchFamily="18" charset="0"/>
                <a:ea typeface="Cambria" panose="02040503050406030204" pitchFamily="18" charset="0"/>
              </a:rPr>
              <a:t>Hversu mikið af erlendum gjaldeyri streymir inn í landið frá útlöndum</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wipe(left)">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wipe(left)">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wipe(left)">
                                      <p:cBhvr>
                                        <p:cTn id="22" dur="500"/>
                                        <p:tgtEl>
                                          <p:spTgt spid="9421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4211">
                                            <p:txEl>
                                              <p:pRg st="4" end="4"/>
                                            </p:txEl>
                                          </p:spTgt>
                                        </p:tgtEl>
                                        <p:attrNameLst>
                                          <p:attrName>style.visibility</p:attrName>
                                        </p:attrNameLst>
                                      </p:cBhvr>
                                      <p:to>
                                        <p:strVal val="visible"/>
                                      </p:to>
                                    </p:set>
                                    <p:animEffect transition="in" filter="wipe(left)">
                                      <p:cBhvr>
                                        <p:cTn id="25" dur="500"/>
                                        <p:tgtEl>
                                          <p:spTgt spid="942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4211">
                                            <p:txEl>
                                              <p:pRg st="5" end="5"/>
                                            </p:txEl>
                                          </p:spTgt>
                                        </p:tgtEl>
                                        <p:attrNameLst>
                                          <p:attrName>style.visibility</p:attrName>
                                        </p:attrNameLst>
                                      </p:cBhvr>
                                      <p:to>
                                        <p:strVal val="visible"/>
                                      </p:to>
                                    </p:set>
                                    <p:animEffect transition="in" filter="wipe(left)">
                                      <p:cBhvr>
                                        <p:cTn id="30" dur="500"/>
                                        <p:tgtEl>
                                          <p:spTgt spid="942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4211">
                                            <p:txEl>
                                              <p:pRg st="6" end="6"/>
                                            </p:txEl>
                                          </p:spTgt>
                                        </p:tgtEl>
                                        <p:attrNameLst>
                                          <p:attrName>style.visibility</p:attrName>
                                        </p:attrNameLst>
                                      </p:cBhvr>
                                      <p:to>
                                        <p:strVal val="visible"/>
                                      </p:to>
                                    </p:set>
                                    <p:animEffect transition="in" filter="wipe(left)">
                                      <p:cBhvr>
                                        <p:cTn id="35" dur="500"/>
                                        <p:tgtEl>
                                          <p:spTgt spid="94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Viðskiptabankar</a:t>
            </a:r>
          </a:p>
        </p:txBody>
      </p:sp>
      <p:sp>
        <p:nvSpPr>
          <p:cNvPr id="94211" name="Rectangle 3"/>
          <p:cNvSpPr>
            <a:spLocks noGrp="1" noChangeArrowheads="1"/>
          </p:cNvSpPr>
          <p:nvPr>
            <p:ph idx="1"/>
          </p:nvPr>
        </p:nvSpPr>
        <p:spPr>
          <a:xfrm>
            <a:off x="928688" y="1752600"/>
            <a:ext cx="8107808" cy="4891088"/>
          </a:xfrm>
        </p:spPr>
        <p:txBody>
          <a:bodyPr>
            <a:noAutofit/>
          </a:bodyPr>
          <a:lstStyle/>
          <a:p>
            <a:pPr marL="365760" indent="-283464" fontAlgn="auto">
              <a:lnSpc>
                <a:spcPct val="90000"/>
              </a:lnSpc>
              <a:spcAft>
                <a:spcPts val="0"/>
              </a:spcAft>
              <a:buSzPct val="100000"/>
              <a:buFont typeface="Wingdings 2"/>
              <a:buChar char=""/>
              <a:defRPr/>
            </a:pPr>
            <a:r>
              <a:rPr lang="is-IS" dirty="0">
                <a:solidFill>
                  <a:srgbClr val="000066"/>
                </a:solidFill>
                <a:latin typeface="Cambria" panose="02040503050406030204" pitchFamily="18" charset="0"/>
                <a:ea typeface="Cambria" panose="02040503050406030204" pitchFamily="18" charset="0"/>
              </a:rPr>
              <a:t>Ríkisbankar eða einkabankar?</a:t>
            </a:r>
          </a:p>
          <a:p>
            <a:pPr marL="640080" lvl="1" indent="-237744" fontAlgn="auto">
              <a:lnSpc>
                <a:spcPct val="90000"/>
              </a:lnSpc>
              <a:spcAft>
                <a:spcPts val="0"/>
              </a:spcAft>
              <a:buClr>
                <a:schemeClr val="tx1"/>
              </a:buClr>
              <a:buFont typeface="Courier New" pitchFamily="49" charset="0"/>
              <a:buChar char="o"/>
              <a:defRPr/>
            </a:pPr>
            <a:r>
              <a:rPr lang="is-IS" dirty="0">
                <a:solidFill>
                  <a:srgbClr val="000066"/>
                </a:solidFill>
                <a:latin typeface="Cambria" panose="02040503050406030204" pitchFamily="18" charset="0"/>
                <a:ea typeface="Cambria" panose="02040503050406030204" pitchFamily="18" charset="0"/>
              </a:rPr>
              <a:t> Arðsemi frekar en atkvæði</a:t>
            </a:r>
          </a:p>
          <a:p>
            <a:pPr marL="640080" lvl="1" indent="-237744" fontAlgn="auto">
              <a:lnSpc>
                <a:spcPct val="90000"/>
              </a:lnSpc>
              <a:spcAft>
                <a:spcPts val="0"/>
              </a:spcAft>
              <a:buClr>
                <a:schemeClr val="tx1"/>
              </a:buClr>
              <a:buFont typeface="Courier New" pitchFamily="49" charset="0"/>
              <a:buChar char="o"/>
              <a:defRPr/>
            </a:pPr>
            <a:r>
              <a:rPr lang="is-IS" dirty="0">
                <a:solidFill>
                  <a:srgbClr val="000066"/>
                </a:solidFill>
                <a:latin typeface="Cambria" panose="02040503050406030204" pitchFamily="18" charset="0"/>
                <a:ea typeface="Cambria" panose="02040503050406030204" pitchFamily="18" charset="0"/>
              </a:rPr>
              <a:t> Ríkisbankar</a:t>
            </a:r>
          </a:p>
          <a:p>
            <a:pPr marL="886968" lvl="2" fontAlgn="auto">
              <a:lnSpc>
                <a:spcPct val="90000"/>
              </a:lnSpc>
              <a:spcAft>
                <a:spcPts val="0"/>
              </a:spcAft>
              <a:buClr>
                <a:schemeClr val="tx1"/>
              </a:buClr>
              <a:buFont typeface="Courier New" pitchFamily="49" charset="0"/>
              <a:buChar char="o"/>
              <a:defRPr/>
            </a:pPr>
            <a:r>
              <a:rPr lang="is-IS" sz="2000" dirty="0">
                <a:solidFill>
                  <a:srgbClr val="000066"/>
                </a:solidFill>
                <a:latin typeface="Cambria" panose="02040503050406030204" pitchFamily="18" charset="0"/>
                <a:ea typeface="Cambria" panose="02040503050406030204" pitchFamily="18" charset="0"/>
              </a:rPr>
              <a:t>Tiltölulega sjaldgæfir í iðnríkjum (sbr. þó Þýzkaland og Ítalíu)</a:t>
            </a:r>
          </a:p>
          <a:p>
            <a:pPr marL="886968" lvl="2" fontAlgn="auto">
              <a:lnSpc>
                <a:spcPct val="90000"/>
              </a:lnSpc>
              <a:spcAft>
                <a:spcPts val="0"/>
              </a:spcAft>
              <a:buClr>
                <a:schemeClr val="tx1"/>
              </a:buClr>
              <a:buFont typeface="Courier New" pitchFamily="49" charset="0"/>
              <a:buChar char="o"/>
              <a:defRPr/>
            </a:pPr>
            <a:r>
              <a:rPr lang="is-IS" sz="2000" dirty="0">
                <a:solidFill>
                  <a:srgbClr val="000066"/>
                </a:solidFill>
                <a:latin typeface="Cambria" panose="02040503050406030204" pitchFamily="18" charset="0"/>
                <a:ea typeface="Cambria" panose="02040503050406030204" pitchFamily="18" charset="0"/>
              </a:rPr>
              <a:t>Algengir í þróunarlöndum, en fer fækkandi </a:t>
            </a:r>
          </a:p>
          <a:p>
            <a:pPr marL="640080" lvl="1" indent="-237744" fontAlgn="auto">
              <a:lnSpc>
                <a:spcPct val="90000"/>
              </a:lnSpc>
              <a:spcAft>
                <a:spcPts val="0"/>
              </a:spcAft>
              <a:buClr>
                <a:schemeClr val="tx1"/>
              </a:buClr>
              <a:buFont typeface="Courier New" pitchFamily="49" charset="0"/>
              <a:buChar char="o"/>
              <a:defRPr/>
            </a:pPr>
            <a:r>
              <a:rPr lang="is-IS" sz="2400" dirty="0">
                <a:solidFill>
                  <a:srgbClr val="000066"/>
                </a:solidFill>
                <a:latin typeface="Cambria" panose="02040503050406030204" pitchFamily="18" charset="0"/>
                <a:ea typeface="Cambria" panose="02040503050406030204" pitchFamily="18" charset="0"/>
              </a:rPr>
              <a:t>Rök fyrir ríkisbankarekstri</a:t>
            </a:r>
          </a:p>
          <a:p>
            <a:pPr marL="1115568" lvl="2" indent="-457200" fontAlgn="auto">
              <a:lnSpc>
                <a:spcPct val="90000"/>
              </a:lnSpc>
              <a:spcAft>
                <a:spcPts val="0"/>
              </a:spcAft>
              <a:buClr>
                <a:schemeClr val="tx1"/>
              </a:buClr>
              <a:buFont typeface="+mj-lt"/>
              <a:buAutoNum type="arabicParenR"/>
              <a:defRPr/>
            </a:pPr>
            <a:r>
              <a:rPr lang="is-IS" sz="2000" dirty="0">
                <a:solidFill>
                  <a:srgbClr val="000066"/>
                </a:solidFill>
                <a:latin typeface="Cambria" panose="02040503050406030204" pitchFamily="18" charset="0"/>
                <a:ea typeface="Cambria" panose="02040503050406030204" pitchFamily="18" charset="0"/>
              </a:rPr>
              <a:t>Einkabankar vanrækja veikburða og afskekkta viðskiptavini, sbr. rökin fyrir ríkisflugfélögum</a:t>
            </a:r>
          </a:p>
          <a:p>
            <a:pPr marL="1115568" lvl="2" indent="-457200" fontAlgn="auto">
              <a:lnSpc>
                <a:spcPct val="90000"/>
              </a:lnSpc>
              <a:spcAft>
                <a:spcPts val="0"/>
              </a:spcAft>
              <a:buClr>
                <a:schemeClr val="tx1"/>
              </a:buClr>
              <a:buFont typeface="+mj-lt"/>
              <a:buAutoNum type="arabicParenR"/>
              <a:defRPr/>
            </a:pPr>
            <a:r>
              <a:rPr lang="is-IS" sz="2000" dirty="0">
                <a:solidFill>
                  <a:srgbClr val="000066"/>
                </a:solidFill>
                <a:latin typeface="Cambria" panose="02040503050406030204" pitchFamily="18" charset="0"/>
                <a:ea typeface="Cambria" panose="02040503050406030204" pitchFamily="18" charset="0"/>
              </a:rPr>
              <a:t>Einkabönkum hættir til samþjöppunar</a:t>
            </a:r>
          </a:p>
          <a:p>
            <a:pPr marL="1115568" lvl="2" indent="-457200" fontAlgn="auto">
              <a:lnSpc>
                <a:spcPct val="90000"/>
              </a:lnSpc>
              <a:spcAft>
                <a:spcPts val="0"/>
              </a:spcAft>
              <a:buClr>
                <a:schemeClr val="tx1"/>
              </a:buClr>
              <a:buFont typeface="+mj-lt"/>
              <a:buAutoNum type="arabicParenR"/>
              <a:defRPr/>
            </a:pPr>
            <a:r>
              <a:rPr lang="is-IS" sz="2000" dirty="0">
                <a:solidFill>
                  <a:srgbClr val="000066"/>
                </a:solidFill>
                <a:latin typeface="Cambria" panose="02040503050406030204" pitchFamily="18" charset="0"/>
                <a:ea typeface="Cambria" panose="02040503050406030204" pitchFamily="18" charset="0"/>
              </a:rPr>
              <a:t>Einkabankar taka of mikla áhættu</a:t>
            </a:r>
          </a:p>
          <a:p>
            <a:pPr marL="640080" lvl="1" indent="-237744" fontAlgn="auto">
              <a:lnSpc>
                <a:spcPct val="90000"/>
              </a:lnSpc>
              <a:spcAft>
                <a:spcPts val="0"/>
              </a:spcAft>
              <a:buClr>
                <a:schemeClr val="tx1"/>
              </a:buClr>
              <a:buFont typeface="Courier New" pitchFamily="49" charset="0"/>
              <a:buChar char="o"/>
              <a:defRPr/>
            </a:pPr>
            <a:r>
              <a:rPr lang="is-IS" sz="2400" dirty="0">
                <a:solidFill>
                  <a:srgbClr val="000066"/>
                </a:solidFill>
                <a:latin typeface="Cambria" panose="02040503050406030204" pitchFamily="18" charset="0"/>
                <a:ea typeface="Cambria" panose="02040503050406030204" pitchFamily="18" charset="0"/>
              </a:rPr>
              <a:t>Nýlegar rannsóknir vefengja þessi rök</a:t>
            </a:r>
          </a:p>
          <a:p>
            <a:pPr marL="886968" lvl="2" fontAlgn="auto">
              <a:lnSpc>
                <a:spcPct val="90000"/>
              </a:lnSpc>
              <a:spcAft>
                <a:spcPts val="0"/>
              </a:spcAft>
              <a:buClr>
                <a:schemeClr val="tx1"/>
              </a:buClr>
              <a:buFont typeface="Courier New" pitchFamily="49" charset="0"/>
              <a:buChar char="o"/>
              <a:defRPr/>
            </a:pPr>
            <a:r>
              <a:rPr lang="is-IS" sz="1800" dirty="0">
                <a:solidFill>
                  <a:srgbClr val="000066"/>
                </a:solidFill>
                <a:latin typeface="Cambria" panose="02040503050406030204" pitchFamily="18" charset="0"/>
                <a:ea typeface="Cambria" panose="02040503050406030204" pitchFamily="18" charset="0"/>
              </a:rPr>
              <a:t>Ríkisbankarekstur, </a:t>
            </a:r>
            <a:r>
              <a:rPr lang="is-IS" sz="1800" i="1" dirty="0">
                <a:solidFill>
                  <a:srgbClr val="000066"/>
                </a:solidFill>
                <a:latin typeface="Cambria" panose="02040503050406030204" pitchFamily="18" charset="0"/>
                <a:ea typeface="Cambria" panose="02040503050406030204" pitchFamily="18" charset="0"/>
              </a:rPr>
              <a:t>Almannahagur </a:t>
            </a:r>
            <a:r>
              <a:rPr lang="is-IS" sz="1800" dirty="0">
                <a:solidFill>
                  <a:srgbClr val="000066"/>
                </a:solidFill>
                <a:latin typeface="Cambria" panose="02040503050406030204" pitchFamily="18" charset="0"/>
                <a:ea typeface="Cambria" panose="02040503050406030204" pitchFamily="18" charset="0"/>
              </a:rPr>
              <a:t>(1990), 30. kafli</a:t>
            </a:r>
          </a:p>
          <a:p>
            <a:pPr marL="886968" lvl="2" fontAlgn="auto">
              <a:lnSpc>
                <a:spcPct val="90000"/>
              </a:lnSpc>
              <a:spcAft>
                <a:spcPts val="0"/>
              </a:spcAft>
              <a:buClr>
                <a:schemeClr val="tx1"/>
              </a:buClr>
              <a:buFont typeface="Courier New" pitchFamily="49" charset="0"/>
              <a:buChar char="o"/>
              <a:defRPr/>
            </a:pPr>
            <a:r>
              <a:rPr lang="is-IS" sz="1800" dirty="0">
                <a:solidFill>
                  <a:srgbClr val="000066"/>
                </a:solidFill>
                <a:latin typeface="Cambria" panose="02040503050406030204" pitchFamily="18" charset="0"/>
                <a:ea typeface="Cambria" panose="02040503050406030204" pitchFamily="18" charset="0"/>
              </a:rPr>
              <a:t>Bankar: Úr ríkiseigu í einkaeign, </a:t>
            </a:r>
            <a:r>
              <a:rPr lang="is-IS" sz="1800" i="1" dirty="0">
                <a:solidFill>
                  <a:srgbClr val="000066"/>
                </a:solidFill>
                <a:latin typeface="Cambria" panose="02040503050406030204" pitchFamily="18" charset="0"/>
                <a:ea typeface="Cambria" panose="02040503050406030204" pitchFamily="18" charset="0"/>
              </a:rPr>
              <a:t>Hagkvæmni og réttlæti</a:t>
            </a:r>
            <a:r>
              <a:rPr lang="is-IS" sz="1800" dirty="0">
                <a:solidFill>
                  <a:srgbClr val="000066"/>
                </a:solidFill>
                <a:latin typeface="Cambria" panose="02040503050406030204" pitchFamily="18" charset="0"/>
                <a:ea typeface="Cambria" panose="02040503050406030204" pitchFamily="18" charset="0"/>
              </a:rPr>
              <a:t> (1993), 19. kafli</a:t>
            </a:r>
          </a:p>
          <a:p>
            <a:pPr marL="886968" lvl="2" fontAlgn="auto">
              <a:lnSpc>
                <a:spcPct val="90000"/>
              </a:lnSpc>
              <a:spcAft>
                <a:spcPts val="0"/>
              </a:spcAft>
              <a:buClr>
                <a:schemeClr val="tx1"/>
              </a:buClr>
              <a:buFont typeface="Courier New" pitchFamily="49" charset="0"/>
              <a:buChar char="o"/>
              <a:defRPr/>
            </a:pPr>
            <a:endParaRPr lang="is-IS" sz="2000" dirty="0">
              <a:solidFill>
                <a:srgbClr val="990033"/>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wipe(left)">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wipe(left)">
                                      <p:cBhvr>
                                        <p:cTn id="17" dur="500"/>
                                        <p:tgtEl>
                                          <p:spTgt spid="942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4211">
                                            <p:txEl>
                                              <p:pRg st="3" end="3"/>
                                            </p:txEl>
                                          </p:spTgt>
                                        </p:tgtEl>
                                        <p:attrNameLst>
                                          <p:attrName>style.visibility</p:attrName>
                                        </p:attrNameLst>
                                      </p:cBhvr>
                                      <p:to>
                                        <p:strVal val="visible"/>
                                      </p:to>
                                    </p:set>
                                    <p:animEffect transition="in" filter="wipe(left)">
                                      <p:cBhvr>
                                        <p:cTn id="20" dur="500"/>
                                        <p:tgtEl>
                                          <p:spTgt spid="942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animEffect transition="in" filter="wipe(left)">
                                      <p:cBhvr>
                                        <p:cTn id="23" dur="500"/>
                                        <p:tgtEl>
                                          <p:spTgt spid="942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4211">
                                            <p:txEl>
                                              <p:pRg st="5" end="5"/>
                                            </p:txEl>
                                          </p:spTgt>
                                        </p:tgtEl>
                                        <p:attrNameLst>
                                          <p:attrName>style.visibility</p:attrName>
                                        </p:attrNameLst>
                                      </p:cBhvr>
                                      <p:to>
                                        <p:strVal val="visible"/>
                                      </p:to>
                                    </p:set>
                                    <p:animEffect transition="in" filter="wipe(left)">
                                      <p:cBhvr>
                                        <p:cTn id="28" dur="500"/>
                                        <p:tgtEl>
                                          <p:spTgt spid="9421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4211">
                                            <p:txEl>
                                              <p:pRg st="6" end="6"/>
                                            </p:txEl>
                                          </p:spTgt>
                                        </p:tgtEl>
                                        <p:attrNameLst>
                                          <p:attrName>style.visibility</p:attrName>
                                        </p:attrNameLst>
                                      </p:cBhvr>
                                      <p:to>
                                        <p:strVal val="visible"/>
                                      </p:to>
                                    </p:set>
                                    <p:animEffect transition="in" filter="wipe(left)">
                                      <p:cBhvr>
                                        <p:cTn id="31" dur="500"/>
                                        <p:tgtEl>
                                          <p:spTgt spid="9421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4211">
                                            <p:txEl>
                                              <p:pRg st="7" end="7"/>
                                            </p:txEl>
                                          </p:spTgt>
                                        </p:tgtEl>
                                        <p:attrNameLst>
                                          <p:attrName>style.visibility</p:attrName>
                                        </p:attrNameLst>
                                      </p:cBhvr>
                                      <p:to>
                                        <p:strVal val="visible"/>
                                      </p:to>
                                    </p:set>
                                    <p:animEffect transition="in" filter="wipe(left)">
                                      <p:cBhvr>
                                        <p:cTn id="34" dur="500"/>
                                        <p:tgtEl>
                                          <p:spTgt spid="9421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4211">
                                            <p:txEl>
                                              <p:pRg st="8" end="8"/>
                                            </p:txEl>
                                          </p:spTgt>
                                        </p:tgtEl>
                                        <p:attrNameLst>
                                          <p:attrName>style.visibility</p:attrName>
                                        </p:attrNameLst>
                                      </p:cBhvr>
                                      <p:to>
                                        <p:strVal val="visible"/>
                                      </p:to>
                                    </p:set>
                                    <p:animEffect transition="in" filter="wipe(left)">
                                      <p:cBhvr>
                                        <p:cTn id="37" dur="500"/>
                                        <p:tgtEl>
                                          <p:spTgt spid="942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4211">
                                            <p:txEl>
                                              <p:pRg st="9" end="9"/>
                                            </p:txEl>
                                          </p:spTgt>
                                        </p:tgtEl>
                                        <p:attrNameLst>
                                          <p:attrName>style.visibility</p:attrName>
                                        </p:attrNameLst>
                                      </p:cBhvr>
                                      <p:to>
                                        <p:strVal val="visible"/>
                                      </p:to>
                                    </p:set>
                                    <p:animEffect transition="in" filter="wipe(left)">
                                      <p:cBhvr>
                                        <p:cTn id="42" dur="500"/>
                                        <p:tgtEl>
                                          <p:spTgt spid="9421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211">
                                            <p:txEl>
                                              <p:pRg st="10" end="10"/>
                                            </p:txEl>
                                          </p:spTgt>
                                        </p:tgtEl>
                                        <p:attrNameLst>
                                          <p:attrName>style.visibility</p:attrName>
                                        </p:attrNameLst>
                                      </p:cBhvr>
                                      <p:to>
                                        <p:strVal val="visible"/>
                                      </p:to>
                                    </p:set>
                                    <p:animEffect transition="in" filter="wipe(left)">
                                      <p:cBhvr>
                                        <p:cTn id="45" dur="500"/>
                                        <p:tgtEl>
                                          <p:spTgt spid="9421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4211">
                                            <p:txEl>
                                              <p:pRg st="11" end="11"/>
                                            </p:txEl>
                                          </p:spTgt>
                                        </p:tgtEl>
                                        <p:attrNameLst>
                                          <p:attrName>style.visibility</p:attrName>
                                        </p:attrNameLst>
                                      </p:cBhvr>
                                      <p:to>
                                        <p:strVal val="visible"/>
                                      </p:to>
                                    </p:set>
                                    <p:animEffect transition="in" filter="wipe(left)">
                                      <p:cBhvr>
                                        <p:cTn id="48" dur="500"/>
                                        <p:tgtEl>
                                          <p:spTgt spid="942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Viðskiptabankar</a:t>
            </a:r>
          </a:p>
        </p:txBody>
      </p:sp>
      <p:sp>
        <p:nvSpPr>
          <p:cNvPr id="94211" name="Rectangle 3"/>
          <p:cNvSpPr>
            <a:spLocks noGrp="1" noChangeArrowheads="1"/>
          </p:cNvSpPr>
          <p:nvPr>
            <p:ph idx="1"/>
          </p:nvPr>
        </p:nvSpPr>
        <p:spPr>
          <a:xfrm>
            <a:off x="928688" y="1704975"/>
            <a:ext cx="7858125" cy="4572000"/>
          </a:xfrm>
        </p:spPr>
        <p:txBody>
          <a:bodyPr/>
          <a:lstStyle/>
          <a:p>
            <a:pPr>
              <a:lnSpc>
                <a:spcPct val="90000"/>
              </a:lnSpc>
              <a:buSzPct val="100000"/>
            </a:pPr>
            <a:r>
              <a:rPr lang="is-IS" sz="3600" dirty="0">
                <a:solidFill>
                  <a:srgbClr val="000066"/>
                </a:solidFill>
                <a:latin typeface="Cambria" panose="02040503050406030204" pitchFamily="18" charset="0"/>
                <a:ea typeface="Cambria" panose="02040503050406030204" pitchFamily="18" charset="0"/>
              </a:rPr>
              <a:t>Rök fyrir einkavæðingu banka</a:t>
            </a:r>
          </a:p>
          <a:p>
            <a:pPr marL="915988" lvl="1" indent="-514350">
              <a:lnSpc>
                <a:spcPct val="90000"/>
              </a:lnSpc>
              <a:buClr>
                <a:schemeClr val="tx1"/>
              </a:buClr>
              <a:buFont typeface="Gill Sans MT" pitchFamily="34" charset="0"/>
              <a:buAutoNum type="arabicParenR"/>
            </a:pPr>
            <a:r>
              <a:rPr lang="is-IS" sz="3200" dirty="0">
                <a:solidFill>
                  <a:srgbClr val="000066"/>
                </a:solidFill>
                <a:latin typeface="Cambria" panose="02040503050406030204" pitchFamily="18" charset="0"/>
                <a:ea typeface="Cambria" panose="02040503050406030204" pitchFamily="18" charset="0"/>
              </a:rPr>
              <a:t>Einkabankar styrkari en ríkisbankar</a:t>
            </a:r>
          </a:p>
          <a:p>
            <a:pPr marL="1162050" lvl="2" indent="-514350">
              <a:lnSpc>
                <a:spcPct val="90000"/>
              </a:lnSpc>
              <a:buClr>
                <a:schemeClr val="tx1"/>
              </a:buClr>
              <a:buFont typeface="Courier New" pitchFamily="49" charset="0"/>
              <a:buChar char="o"/>
            </a:pPr>
            <a:r>
              <a:rPr lang="is-IS" dirty="0">
                <a:solidFill>
                  <a:srgbClr val="000066"/>
                </a:solidFill>
                <a:latin typeface="Cambria" panose="02040503050406030204" pitchFamily="18" charset="0"/>
                <a:ea typeface="Cambria" panose="02040503050406030204" pitchFamily="18" charset="0"/>
              </a:rPr>
              <a:t>Almenn röksemd fyrir einkarekstri</a:t>
            </a:r>
          </a:p>
          <a:p>
            <a:pPr marL="915988" lvl="1" indent="-514350">
              <a:lnSpc>
                <a:spcPct val="90000"/>
              </a:lnSpc>
              <a:buClr>
                <a:schemeClr val="tx1"/>
              </a:buClr>
              <a:buFont typeface="Gill Sans MT" pitchFamily="34" charset="0"/>
              <a:buAutoNum type="arabicParenR"/>
            </a:pPr>
            <a:r>
              <a:rPr lang="is-IS" sz="3200" dirty="0">
                <a:solidFill>
                  <a:srgbClr val="000066"/>
                </a:solidFill>
                <a:latin typeface="Cambria" panose="02040503050406030204" pitchFamily="18" charset="0"/>
                <a:ea typeface="Cambria" panose="02040503050406030204" pitchFamily="18" charset="0"/>
              </a:rPr>
              <a:t>Erlent eignarhald styrkir þá enn frekar</a:t>
            </a:r>
          </a:p>
          <a:p>
            <a:pPr marL="1162050" lvl="2" indent="-514350">
              <a:lnSpc>
                <a:spcPct val="90000"/>
              </a:lnSpc>
              <a:buClr>
                <a:schemeClr val="tx1"/>
              </a:buClr>
              <a:buFont typeface="Courier New" pitchFamily="49" charset="0"/>
              <a:buChar char="o"/>
            </a:pPr>
            <a:r>
              <a:rPr lang="is-IS" dirty="0">
                <a:solidFill>
                  <a:srgbClr val="000066"/>
                </a:solidFill>
                <a:latin typeface="Cambria" panose="02040503050406030204" pitchFamily="18" charset="0"/>
                <a:ea typeface="Cambria" panose="02040503050406030204" pitchFamily="18" charset="0"/>
              </a:rPr>
              <a:t>Útlendingar bjóða upp á reynslu og sérþekkingu</a:t>
            </a:r>
          </a:p>
          <a:p>
            <a:pPr marL="1162050" lvl="2" indent="-514350">
              <a:lnSpc>
                <a:spcPct val="90000"/>
              </a:lnSpc>
              <a:buClr>
                <a:schemeClr val="tx1"/>
              </a:buClr>
              <a:buFont typeface="Courier New" pitchFamily="49" charset="0"/>
              <a:buChar char="o"/>
            </a:pPr>
            <a:r>
              <a:rPr lang="is-IS" dirty="0">
                <a:solidFill>
                  <a:srgbClr val="000066"/>
                </a:solidFill>
                <a:latin typeface="Cambria" panose="02040503050406030204" pitchFamily="18" charset="0"/>
                <a:ea typeface="Cambria" panose="02040503050406030204" pitchFamily="18" charset="0"/>
              </a:rPr>
              <a:t>Dæmi:  Austur-Evrópa eftir 1990</a:t>
            </a:r>
          </a:p>
          <a:p>
            <a:pPr marL="915988" lvl="1" indent="-514350">
              <a:lnSpc>
                <a:spcPct val="90000"/>
              </a:lnSpc>
              <a:buClr>
                <a:schemeClr val="tx1"/>
              </a:buClr>
              <a:buFont typeface="Gill Sans MT" pitchFamily="34" charset="0"/>
              <a:buAutoNum type="arabicParenR"/>
            </a:pPr>
            <a:r>
              <a:rPr lang="is-IS" sz="3200" dirty="0">
                <a:solidFill>
                  <a:srgbClr val="000066"/>
                </a:solidFill>
                <a:latin typeface="Cambria" panose="02040503050406030204" pitchFamily="18" charset="0"/>
                <a:ea typeface="Cambria" panose="02040503050406030204" pitchFamily="18" charset="0"/>
              </a:rPr>
              <a:t>Samkeppni styrkir þá einnig</a:t>
            </a:r>
          </a:p>
          <a:p>
            <a:pPr marL="1162050" lvl="2" indent="-514350">
              <a:lnSpc>
                <a:spcPct val="90000"/>
              </a:lnSpc>
              <a:buClr>
                <a:schemeClr val="tx1"/>
              </a:buClr>
              <a:buFont typeface="Courier New" pitchFamily="49" charset="0"/>
              <a:buChar char="o"/>
            </a:pPr>
            <a:r>
              <a:rPr lang="is-IS" dirty="0">
                <a:solidFill>
                  <a:srgbClr val="000066"/>
                </a:solidFill>
                <a:latin typeface="Cambria" panose="02040503050406030204" pitchFamily="18" charset="0"/>
                <a:ea typeface="Cambria" panose="02040503050406030204" pitchFamily="18" charset="0"/>
              </a:rPr>
              <a:t>Á við um erlenda jafnt sem innlenda samkeppni</a:t>
            </a:r>
          </a:p>
          <a:p>
            <a:pPr marL="363600" indent="-284400">
              <a:lnSpc>
                <a:spcPct val="90000"/>
              </a:lnSpc>
              <a:buSzPct val="100000"/>
            </a:pPr>
            <a:r>
              <a:rPr lang="is-IS" dirty="0">
                <a:solidFill>
                  <a:srgbClr val="000066"/>
                </a:solidFill>
                <a:latin typeface="Cambria" panose="02040503050406030204" pitchFamily="18" charset="0"/>
                <a:ea typeface="Cambria" panose="02040503050406030204" pitchFamily="18" charset="0"/>
              </a:rPr>
              <a:t>Fall Lehman Brothers o.fl. 2008</a:t>
            </a:r>
          </a:p>
          <a:p>
            <a:pPr marL="914400" lvl="1" indent="-514800">
              <a:lnSpc>
                <a:spcPct val="90000"/>
              </a:lnSpc>
              <a:buClrTx/>
              <a:buSzPct val="100000"/>
              <a:buFont typeface="Wingdings" pitchFamily="2" charset="2"/>
              <a:buChar char="q"/>
            </a:pPr>
            <a:r>
              <a:rPr lang="is-IS" dirty="0">
                <a:solidFill>
                  <a:srgbClr val="000066"/>
                </a:solidFill>
                <a:latin typeface="Cambria" panose="02040503050406030204" pitchFamily="18" charset="0"/>
                <a:ea typeface="Cambria" panose="02040503050406030204" pitchFamily="18" charset="0"/>
              </a:rPr>
              <a:t>Rothögg? Á hvern?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wipe(left)">
                                      <p:cBhvr>
                                        <p:cTn id="12" dur="500"/>
                                        <p:tgtEl>
                                          <p:spTgt spid="942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animEffect transition="in" filter="wipe(left)">
                                      <p:cBhvr>
                                        <p:cTn id="15" dur="500"/>
                                        <p:tgtEl>
                                          <p:spTgt spid="942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4211">
                                            <p:txEl>
                                              <p:pRg st="3" end="3"/>
                                            </p:txEl>
                                          </p:spTgt>
                                        </p:tgtEl>
                                        <p:attrNameLst>
                                          <p:attrName>style.visibility</p:attrName>
                                        </p:attrNameLst>
                                      </p:cBhvr>
                                      <p:to>
                                        <p:strVal val="visible"/>
                                      </p:to>
                                    </p:set>
                                    <p:animEffect transition="in" filter="wipe(left)">
                                      <p:cBhvr>
                                        <p:cTn id="20" dur="500"/>
                                        <p:tgtEl>
                                          <p:spTgt spid="942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animEffect transition="in" filter="wipe(left)">
                                      <p:cBhvr>
                                        <p:cTn id="23" dur="500"/>
                                        <p:tgtEl>
                                          <p:spTgt spid="942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4211">
                                            <p:txEl>
                                              <p:pRg st="5" end="5"/>
                                            </p:txEl>
                                          </p:spTgt>
                                        </p:tgtEl>
                                        <p:attrNameLst>
                                          <p:attrName>style.visibility</p:attrName>
                                        </p:attrNameLst>
                                      </p:cBhvr>
                                      <p:to>
                                        <p:strVal val="visible"/>
                                      </p:to>
                                    </p:set>
                                    <p:animEffect transition="in" filter="wipe(left)">
                                      <p:cBhvr>
                                        <p:cTn id="26" dur="500"/>
                                        <p:tgtEl>
                                          <p:spTgt spid="942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4211">
                                            <p:txEl>
                                              <p:pRg st="6" end="6"/>
                                            </p:txEl>
                                          </p:spTgt>
                                        </p:tgtEl>
                                        <p:attrNameLst>
                                          <p:attrName>style.visibility</p:attrName>
                                        </p:attrNameLst>
                                      </p:cBhvr>
                                      <p:to>
                                        <p:strVal val="visible"/>
                                      </p:to>
                                    </p:set>
                                    <p:animEffect transition="in" filter="wipe(left)">
                                      <p:cBhvr>
                                        <p:cTn id="31" dur="500"/>
                                        <p:tgtEl>
                                          <p:spTgt spid="9421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4211">
                                            <p:txEl>
                                              <p:pRg st="7" end="7"/>
                                            </p:txEl>
                                          </p:spTgt>
                                        </p:tgtEl>
                                        <p:attrNameLst>
                                          <p:attrName>style.visibility</p:attrName>
                                        </p:attrNameLst>
                                      </p:cBhvr>
                                      <p:to>
                                        <p:strVal val="visible"/>
                                      </p:to>
                                    </p:set>
                                    <p:animEffect transition="in" filter="wipe(left)">
                                      <p:cBhvr>
                                        <p:cTn id="34" dur="500"/>
                                        <p:tgtEl>
                                          <p:spTgt spid="9421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4211">
                                            <p:txEl>
                                              <p:pRg st="8" end="8"/>
                                            </p:txEl>
                                          </p:spTgt>
                                        </p:tgtEl>
                                        <p:attrNameLst>
                                          <p:attrName>style.visibility</p:attrName>
                                        </p:attrNameLst>
                                      </p:cBhvr>
                                      <p:to>
                                        <p:strVal val="visible"/>
                                      </p:to>
                                    </p:set>
                                    <p:animEffect transition="in" filter="wipe(left)">
                                      <p:cBhvr>
                                        <p:cTn id="39" dur="500"/>
                                        <p:tgtEl>
                                          <p:spTgt spid="942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4211">
                                            <p:txEl>
                                              <p:pRg st="9" end="9"/>
                                            </p:txEl>
                                          </p:spTgt>
                                        </p:tgtEl>
                                        <p:attrNameLst>
                                          <p:attrName>style.visibility</p:attrName>
                                        </p:attrNameLst>
                                      </p:cBhvr>
                                      <p:to>
                                        <p:strVal val="visible"/>
                                      </p:to>
                                    </p:set>
                                    <p:animEffect transition="in" filter="wipe(left)">
                                      <p:cBhvr>
                                        <p:cTn id="44" dur="500"/>
                                        <p:tgtEl>
                                          <p:spTgt spid="942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Viðskiptabankar</a:t>
            </a:r>
          </a:p>
        </p:txBody>
      </p:sp>
      <p:sp>
        <p:nvSpPr>
          <p:cNvPr id="94211" name="Rectangle 3"/>
          <p:cNvSpPr>
            <a:spLocks noGrp="1" noChangeArrowheads="1"/>
          </p:cNvSpPr>
          <p:nvPr>
            <p:ph idx="1"/>
          </p:nvPr>
        </p:nvSpPr>
        <p:spPr>
          <a:xfrm>
            <a:off x="928688" y="1704975"/>
            <a:ext cx="7858125" cy="4938713"/>
          </a:xfrm>
        </p:spPr>
        <p:txBody>
          <a:bodyPr>
            <a:normAutofit fontScale="85000" lnSpcReduction="20000"/>
          </a:bodyPr>
          <a:lstStyle/>
          <a:p>
            <a:pPr marL="365760" indent="-283464" fontAlgn="auto">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Einfaldur mælikvarði á hagkvæmni í bankarekstri: </a:t>
            </a:r>
            <a:r>
              <a:rPr lang="is-IS" sz="36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Vaxtamunur</a:t>
            </a:r>
          </a:p>
          <a:p>
            <a:pPr marL="916686" lvl="1" indent="-514350" fontAlgn="auto">
              <a:spcAft>
                <a:spcPts val="0"/>
              </a:spcAft>
              <a:buClr>
                <a:schemeClr val="tx1"/>
              </a:buClr>
              <a:buFont typeface="Courier New" pitchFamily="49" charset="0"/>
              <a:buChar char="o"/>
              <a:defRPr/>
            </a:pPr>
            <a:r>
              <a:rPr lang="is-IS" dirty="0">
                <a:solidFill>
                  <a:srgbClr val="000066"/>
                </a:solidFill>
                <a:latin typeface="Cambria" panose="02040503050406030204" pitchFamily="18" charset="0"/>
                <a:ea typeface="Cambria" panose="02040503050406030204" pitchFamily="18" charset="0"/>
              </a:rPr>
              <a:t>Munur á útlánsvöxtum og innlánsvöxtum</a:t>
            </a:r>
          </a:p>
          <a:p>
            <a:pPr marL="916686" lvl="1" indent="-514350" fontAlgn="auto">
              <a:spcAft>
                <a:spcPts val="0"/>
              </a:spcAft>
              <a:buClr>
                <a:schemeClr val="tx1"/>
              </a:buClr>
              <a:buFont typeface="Courier New" pitchFamily="49" charset="0"/>
              <a:buChar char="o"/>
              <a:defRPr/>
            </a:pPr>
            <a:r>
              <a:rPr lang="is-IS"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Hagkvæmt bankakerfi </a:t>
            </a:r>
            <a:r>
              <a:rPr lang="is-IS" dirty="0">
                <a:solidFill>
                  <a:srgbClr val="000066"/>
                </a:solidFill>
                <a:latin typeface="Cambria" panose="02040503050406030204" pitchFamily="18" charset="0"/>
                <a:ea typeface="Cambria" panose="02040503050406030204" pitchFamily="18" charset="0"/>
              </a:rPr>
              <a:t>býður lága útlánsvexti og háa innlánsvexti með </a:t>
            </a:r>
            <a:r>
              <a:rPr lang="is-IS"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lítinn vaxtamun</a:t>
            </a:r>
          </a:p>
          <a:p>
            <a:pPr marL="916686" lvl="1" indent="-514350" fontAlgn="auto">
              <a:spcAft>
                <a:spcPts val="0"/>
              </a:spcAft>
              <a:buClr>
                <a:schemeClr val="tx1"/>
              </a:buClr>
              <a:buFont typeface="Courier New" pitchFamily="49" charset="0"/>
              <a:buChar char="o"/>
              <a:defRPr/>
            </a:pPr>
            <a:r>
              <a:rPr lang="is-IS"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Óhagkvæmt bankakerfi </a:t>
            </a:r>
            <a:r>
              <a:rPr lang="is-IS" dirty="0">
                <a:solidFill>
                  <a:srgbClr val="000066"/>
                </a:solidFill>
                <a:latin typeface="Cambria" panose="02040503050406030204" pitchFamily="18" charset="0"/>
                <a:ea typeface="Cambria" panose="02040503050406030204" pitchFamily="18" charset="0"/>
              </a:rPr>
              <a:t>býður háa útlánsvexti og lága innlánsvexti með </a:t>
            </a:r>
            <a:r>
              <a:rPr lang="is-IS"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mikinn vaxtamun</a:t>
            </a:r>
          </a:p>
          <a:p>
            <a:pPr marL="365760" lvl="1" indent="-283464" fontAlgn="auto">
              <a:spcBef>
                <a:spcPts val="600"/>
              </a:spcBef>
              <a:spcAft>
                <a:spcPts val="0"/>
              </a:spcAft>
              <a:buSzPct val="100000"/>
              <a:buFont typeface="Wingdings 2"/>
              <a:buChar char=""/>
              <a:defRPr/>
            </a:pPr>
            <a:r>
              <a:rPr lang="is-IS" sz="3600" dirty="0">
                <a:solidFill>
                  <a:srgbClr val="000066"/>
                </a:solidFill>
                <a:latin typeface="Cambria" panose="02040503050406030204" pitchFamily="18" charset="0"/>
                <a:ea typeface="Cambria" panose="02040503050406030204" pitchFamily="18" charset="0"/>
              </a:rPr>
              <a:t>Eitt markmið einkavæðingar er að minnka vaxtamun</a:t>
            </a:r>
          </a:p>
          <a:p>
            <a:pPr marL="918000" lvl="2" indent="-514800" fontAlgn="auto">
              <a:spcBef>
                <a:spcPts val="600"/>
              </a:spcBef>
              <a:spcAft>
                <a:spcPts val="0"/>
              </a:spcAft>
              <a:buSzPct val="100000"/>
              <a:buFont typeface="Courier New" pitchFamily="49" charset="0"/>
              <a:buChar char="o"/>
              <a:defRPr/>
            </a:pPr>
            <a:r>
              <a:rPr lang="is-IS" sz="2800" dirty="0">
                <a:solidFill>
                  <a:srgbClr val="000066"/>
                </a:solidFill>
                <a:latin typeface="Cambria" panose="02040503050406030204" pitchFamily="18" charset="0"/>
                <a:ea typeface="Cambria" panose="02040503050406030204" pitchFamily="18" charset="0"/>
              </a:rPr>
              <a:t>Til þess þarf að tryggja </a:t>
            </a:r>
            <a:r>
              <a:rPr lang="is-IS" sz="2800" dirty="0">
                <a:solidFill>
                  <a:srgbClr val="00006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samkeppni</a:t>
            </a:r>
          </a:p>
          <a:p>
            <a:pPr marL="918000" lvl="2" indent="-514800" fontAlgn="auto">
              <a:spcBef>
                <a:spcPts val="600"/>
              </a:spcBef>
              <a:spcAft>
                <a:spcPts val="0"/>
              </a:spcAft>
              <a:buSzPct val="100000"/>
              <a:buFont typeface="Courier New" pitchFamily="49" charset="0"/>
              <a:buChar char="o"/>
              <a:defRPr/>
            </a:pPr>
            <a:r>
              <a:rPr lang="is-IS" sz="2800" dirty="0">
                <a:solidFill>
                  <a:srgbClr val="000066"/>
                </a:solidFill>
                <a:latin typeface="Cambria" panose="02040503050406030204" pitchFamily="18" charset="0"/>
                <a:ea typeface="Cambria" panose="02040503050406030204" pitchFamily="18" charset="0"/>
              </a:rPr>
              <a:t>Austur-Evrópulöndin buðu útlendingum að bjóða í bankana hjá sér með góðum árangri</a:t>
            </a:r>
          </a:p>
          <a:p>
            <a:pPr marL="918000" lvl="2" indent="-514800" fontAlgn="auto">
              <a:spcBef>
                <a:spcPts val="600"/>
              </a:spcBef>
              <a:spcAft>
                <a:spcPts val="0"/>
              </a:spcAft>
              <a:buSzPct val="100000"/>
              <a:buFont typeface="Courier New" pitchFamily="49" charset="0"/>
              <a:buChar char="o"/>
              <a:defRPr/>
            </a:pPr>
            <a:r>
              <a:rPr lang="is-IS" sz="2800" dirty="0">
                <a:solidFill>
                  <a:srgbClr val="000066"/>
                </a:solidFill>
                <a:latin typeface="Cambria" panose="02040503050406030204" pitchFamily="18" charset="0"/>
                <a:ea typeface="Cambria" panose="02040503050406030204" pitchFamily="18" charset="0"/>
              </a:rPr>
              <a:t>Allir bankar Eistlands eru í eigu útlendinga</a:t>
            </a:r>
          </a:p>
          <a:p>
            <a:pPr marL="365760" indent="-283464" fontAlgn="auto">
              <a:spcAft>
                <a:spcPts val="0"/>
              </a:spcAft>
              <a:buSzPct val="100000"/>
              <a:buFont typeface="Wingdings 2"/>
              <a:buChar char=""/>
              <a:defRPr/>
            </a:pPr>
            <a:endParaRPr lang="is-IS" dirty="0">
              <a:solidFill>
                <a:srgbClr val="000066"/>
              </a:solidFill>
              <a:latin typeface="Cambria" panose="02040503050406030204" pitchFamily="18" charset="0"/>
              <a:ea typeface="Cambria" panose="02040503050406030204" pitchFamily="18" charset="0"/>
            </a:endParaRPr>
          </a:p>
          <a:p>
            <a:pPr marL="365760" indent="-283464" fontAlgn="auto">
              <a:spcAft>
                <a:spcPts val="0"/>
              </a:spcAft>
              <a:buSzPct val="100000"/>
              <a:buFont typeface="Wingdings 2"/>
              <a:buChar char=""/>
              <a:defRPr/>
            </a:pPr>
            <a:endParaRPr lang="is-IS" sz="3600" dirty="0">
              <a:solidFill>
                <a:srgbClr val="000066"/>
              </a:solidFill>
              <a:latin typeface="Cambria" panose="02040503050406030204" pitchFamily="18" charset="0"/>
              <a:ea typeface="Cambria" panose="02040503050406030204" pitchFamily="18" charset="0"/>
            </a:endParaRPr>
          </a:p>
          <a:p>
            <a:pPr marL="365760" indent="-283464" fontAlgn="auto">
              <a:spcAft>
                <a:spcPts val="0"/>
              </a:spcAft>
              <a:buSzPct val="100000"/>
              <a:buFont typeface="Wingdings 2"/>
              <a:buChar char=""/>
              <a:defRPr/>
            </a:pPr>
            <a:endParaRPr lang="is-IS" sz="3600" dirty="0">
              <a:solidFill>
                <a:srgbClr val="00006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wipe(left)">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wipe(left)">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wipe(left)">
                                      <p:cBhvr>
                                        <p:cTn id="22" dur="500"/>
                                        <p:tgtEl>
                                          <p:spTgt spid="94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wipe(left)">
                                      <p:cBhvr>
                                        <p:cTn id="27" dur="500"/>
                                        <p:tgtEl>
                                          <p:spTgt spid="9421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4211">
                                            <p:txEl>
                                              <p:pRg st="5" end="5"/>
                                            </p:txEl>
                                          </p:spTgt>
                                        </p:tgtEl>
                                        <p:attrNameLst>
                                          <p:attrName>style.visibility</p:attrName>
                                        </p:attrNameLst>
                                      </p:cBhvr>
                                      <p:to>
                                        <p:strVal val="visible"/>
                                      </p:to>
                                    </p:set>
                                    <p:animEffect transition="in" filter="wipe(left)">
                                      <p:cBhvr>
                                        <p:cTn id="30" dur="500"/>
                                        <p:tgtEl>
                                          <p:spTgt spid="9421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4211">
                                            <p:txEl>
                                              <p:pRg st="6" end="6"/>
                                            </p:txEl>
                                          </p:spTgt>
                                        </p:tgtEl>
                                        <p:attrNameLst>
                                          <p:attrName>style.visibility</p:attrName>
                                        </p:attrNameLst>
                                      </p:cBhvr>
                                      <p:to>
                                        <p:strVal val="visible"/>
                                      </p:to>
                                    </p:set>
                                    <p:animEffect transition="in" filter="wipe(left)">
                                      <p:cBhvr>
                                        <p:cTn id="33" dur="500"/>
                                        <p:tgtEl>
                                          <p:spTgt spid="9421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4211">
                                            <p:txEl>
                                              <p:pRg st="7" end="7"/>
                                            </p:txEl>
                                          </p:spTgt>
                                        </p:tgtEl>
                                        <p:attrNameLst>
                                          <p:attrName>style.visibility</p:attrName>
                                        </p:attrNameLst>
                                      </p:cBhvr>
                                      <p:to>
                                        <p:strVal val="visible"/>
                                      </p:to>
                                    </p:set>
                                    <p:animEffect transition="in" filter="wipe(left)">
                                      <p:cBhvr>
                                        <p:cTn id="36" dur="500"/>
                                        <p:tgtEl>
                                          <p:spTgt spid="94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1063093" y="392899"/>
            <a:ext cx="7772400" cy="1143000"/>
          </a:xfrm>
        </p:spPr>
        <p:txBody>
          <a:bodyPr>
            <a:no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Viðskiptabankar</a:t>
            </a:r>
            <a:r>
              <a:rPr lang="is-IS" sz="4400" b="1" dirty="0">
                <a:solidFill>
                  <a:schemeClr val="tx2">
                    <a:satMod val="130000"/>
                  </a:schemeClr>
                </a:solidFill>
                <a:effectLst>
                  <a:outerShdw blurRad="38100" dist="38100" dir="2700000" algn="tl">
                    <a:srgbClr val="000000">
                      <a:alpha val="43137"/>
                    </a:srgbClr>
                  </a:outerShdw>
                </a:effectLst>
              </a:rPr>
              <a:t>: </a:t>
            </a:r>
            <a:br>
              <a:rPr lang="is-IS" sz="4400" b="1" dirty="0">
                <a:solidFill>
                  <a:schemeClr val="tx2">
                    <a:satMod val="130000"/>
                  </a:schemeClr>
                </a:solidFill>
                <a:effectLst>
                  <a:outerShdw blurRad="38100" dist="38100" dir="2700000" algn="tl">
                    <a:srgbClr val="000000">
                      <a:alpha val="43137"/>
                    </a:srgbClr>
                  </a:outerShdw>
                </a:effectLst>
              </a:rPr>
            </a:b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Einkavæðing og vaxtamunur</a:t>
            </a:r>
          </a:p>
        </p:txBody>
      </p:sp>
      <p:graphicFrame>
        <p:nvGraphicFramePr>
          <p:cNvPr id="5" name="Content Placeholder 4"/>
          <p:cNvGraphicFramePr>
            <a:graphicFrameLocks noGrp="1"/>
          </p:cNvGraphicFramePr>
          <p:nvPr>
            <p:ph idx="1"/>
          </p:nvPr>
        </p:nvGraphicFramePr>
        <p:xfrm>
          <a:off x="1071563" y="2143125"/>
          <a:ext cx="7499350" cy="3383280"/>
        </p:xfrm>
        <a:graphic>
          <a:graphicData uri="http://schemas.openxmlformats.org/drawingml/2006/table">
            <a:tbl>
              <a:tblPr firstRow="1" bandRow="1">
                <a:tableStyleId>{5C22544A-7EE6-4342-B048-85BDC9FD1C3A}</a:tableStyleId>
              </a:tblPr>
              <a:tblGrid>
                <a:gridCol w="1350950">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gridCol w="1428760">
                  <a:extLst>
                    <a:ext uri="{9D8B030D-6E8A-4147-A177-3AD203B41FA5}">
                      <a16:colId xmlns:a16="http://schemas.microsoft.com/office/drawing/2014/main" val="20002"/>
                    </a:ext>
                  </a:extLst>
                </a:gridCol>
                <a:gridCol w="1643074">
                  <a:extLst>
                    <a:ext uri="{9D8B030D-6E8A-4147-A177-3AD203B41FA5}">
                      <a16:colId xmlns:a16="http://schemas.microsoft.com/office/drawing/2014/main" val="20003"/>
                    </a:ext>
                  </a:extLst>
                </a:gridCol>
                <a:gridCol w="1647806">
                  <a:extLst>
                    <a:ext uri="{9D8B030D-6E8A-4147-A177-3AD203B41FA5}">
                      <a16:colId xmlns:a16="http://schemas.microsoft.com/office/drawing/2014/main" val="20004"/>
                    </a:ext>
                  </a:extLst>
                </a:gridCol>
              </a:tblGrid>
              <a:tr h="370840">
                <a:tc>
                  <a:txBody>
                    <a:bodyPr/>
                    <a:lstStyle/>
                    <a:p>
                      <a:r>
                        <a:rPr lang="is-IS" dirty="0"/>
                        <a:t>Land</a:t>
                      </a:r>
                    </a:p>
                  </a:txBody>
                  <a:tcPr/>
                </a:tc>
                <a:tc>
                  <a:txBody>
                    <a:bodyPr/>
                    <a:lstStyle/>
                    <a:p>
                      <a:pPr algn="ctr"/>
                      <a:r>
                        <a:rPr lang="is-IS" dirty="0"/>
                        <a:t>Hlutur ríkis</a:t>
                      </a:r>
                      <a:r>
                        <a:rPr lang="is-IS" baseline="0" dirty="0"/>
                        <a:t> 1999 (%)</a:t>
                      </a:r>
                      <a:endParaRPr lang="is-IS" dirty="0"/>
                    </a:p>
                  </a:txBody>
                  <a:tcPr/>
                </a:tc>
                <a:tc>
                  <a:txBody>
                    <a:bodyPr/>
                    <a:lstStyle/>
                    <a:p>
                      <a:pPr algn="ctr"/>
                      <a:r>
                        <a:rPr lang="is-IS" dirty="0"/>
                        <a:t>Hlutur ríkis 2003 </a:t>
                      </a:r>
                      <a:r>
                        <a:rPr lang="is-IS" baseline="0" dirty="0"/>
                        <a:t>(%)</a:t>
                      </a:r>
                      <a:endParaRPr lang="is-IS" dirty="0"/>
                    </a:p>
                  </a:txBody>
                  <a:tcPr/>
                </a:tc>
                <a:tc>
                  <a:txBody>
                    <a:bodyPr/>
                    <a:lstStyle/>
                    <a:p>
                      <a:pPr algn="ctr"/>
                      <a:r>
                        <a:rPr lang="is-IS" dirty="0"/>
                        <a:t>Vaxtamunur 1999 </a:t>
                      </a:r>
                      <a:r>
                        <a:rPr lang="is-IS" baseline="0" dirty="0"/>
                        <a:t>(%)</a:t>
                      </a:r>
                      <a:endParaRPr lang="is-IS" dirty="0"/>
                    </a:p>
                  </a:txBody>
                  <a:tcPr/>
                </a:tc>
                <a:tc>
                  <a:txBody>
                    <a:bodyPr/>
                    <a:lstStyle/>
                    <a:p>
                      <a:pPr algn="ctr"/>
                      <a:r>
                        <a:rPr lang="is-IS" dirty="0"/>
                        <a:t>Vaxtamunur 2006 </a:t>
                      </a:r>
                      <a:r>
                        <a:rPr lang="is-IS" baseline="0" dirty="0"/>
                        <a:t>(%)</a:t>
                      </a:r>
                      <a:endParaRPr lang="is-IS" dirty="0"/>
                    </a:p>
                  </a:txBody>
                  <a:tcPr/>
                </a:tc>
                <a:extLst>
                  <a:ext uri="{0D108BD9-81ED-4DB2-BD59-A6C34878D82A}">
                    <a16:rowId xmlns:a16="http://schemas.microsoft.com/office/drawing/2014/main" val="10000"/>
                  </a:ext>
                </a:extLst>
              </a:tr>
              <a:tr h="370840">
                <a:tc>
                  <a:txBody>
                    <a:bodyPr/>
                    <a:lstStyle/>
                    <a:p>
                      <a:r>
                        <a:rPr lang="is-IS" sz="2400" dirty="0"/>
                        <a:t>Litháen</a:t>
                      </a:r>
                    </a:p>
                  </a:txBody>
                  <a:tcPr/>
                </a:tc>
                <a:tc>
                  <a:txBody>
                    <a:bodyPr/>
                    <a:lstStyle/>
                    <a:p>
                      <a:pPr algn="ctr"/>
                      <a:r>
                        <a:rPr lang="is-IS" sz="2400" dirty="0"/>
                        <a:t>44</a:t>
                      </a:r>
                    </a:p>
                  </a:txBody>
                  <a:tcPr/>
                </a:tc>
                <a:tc>
                  <a:txBody>
                    <a:bodyPr/>
                    <a:lstStyle/>
                    <a:p>
                      <a:pPr algn="ctr"/>
                      <a:r>
                        <a:rPr lang="is-IS" sz="2400" dirty="0"/>
                        <a:t>12</a:t>
                      </a:r>
                    </a:p>
                  </a:txBody>
                  <a:tcPr/>
                </a:tc>
                <a:tc>
                  <a:txBody>
                    <a:bodyPr/>
                    <a:lstStyle/>
                    <a:p>
                      <a:pPr algn="ctr"/>
                      <a:r>
                        <a:rPr lang="is-IS" sz="2400" dirty="0"/>
                        <a:t>8,2</a:t>
                      </a:r>
                    </a:p>
                  </a:txBody>
                  <a:tcPr/>
                </a:tc>
                <a:tc>
                  <a:txBody>
                    <a:bodyPr/>
                    <a:lstStyle/>
                    <a:p>
                      <a:pPr algn="ctr"/>
                      <a:r>
                        <a:rPr lang="is-IS" sz="2400" dirty="0"/>
                        <a:t>4,5*</a:t>
                      </a:r>
                    </a:p>
                  </a:txBody>
                  <a:tcPr/>
                </a:tc>
                <a:extLst>
                  <a:ext uri="{0D108BD9-81ED-4DB2-BD59-A6C34878D82A}">
                    <a16:rowId xmlns:a16="http://schemas.microsoft.com/office/drawing/2014/main" val="10001"/>
                  </a:ext>
                </a:extLst>
              </a:tr>
              <a:tr h="370840">
                <a:tc>
                  <a:txBody>
                    <a:bodyPr/>
                    <a:lstStyle/>
                    <a:p>
                      <a:r>
                        <a:rPr lang="is-IS" sz="2400" dirty="0"/>
                        <a:t>Mexíkó</a:t>
                      </a:r>
                    </a:p>
                  </a:txBody>
                  <a:tcPr/>
                </a:tc>
                <a:tc>
                  <a:txBody>
                    <a:bodyPr/>
                    <a:lstStyle/>
                    <a:p>
                      <a:pPr algn="ctr"/>
                      <a:r>
                        <a:rPr lang="is-IS" sz="2400" dirty="0"/>
                        <a:t>25</a:t>
                      </a:r>
                    </a:p>
                  </a:txBody>
                  <a:tcPr/>
                </a:tc>
                <a:tc>
                  <a:txBody>
                    <a:bodyPr/>
                    <a:lstStyle/>
                    <a:p>
                      <a:pPr algn="ctr"/>
                      <a:r>
                        <a:rPr lang="is-IS" sz="2400" dirty="0"/>
                        <a:t>0</a:t>
                      </a:r>
                    </a:p>
                  </a:txBody>
                  <a:tcPr/>
                </a:tc>
                <a:tc>
                  <a:txBody>
                    <a:bodyPr/>
                    <a:lstStyle/>
                    <a:p>
                      <a:pPr algn="ctr"/>
                      <a:r>
                        <a:rPr lang="is-IS" sz="2400" dirty="0"/>
                        <a:t>12,1</a:t>
                      </a:r>
                    </a:p>
                  </a:txBody>
                  <a:tcPr/>
                </a:tc>
                <a:tc>
                  <a:txBody>
                    <a:bodyPr/>
                    <a:lstStyle/>
                    <a:p>
                      <a:pPr algn="ctr"/>
                      <a:r>
                        <a:rPr lang="is-IS" sz="2400" dirty="0"/>
                        <a:t>4,2</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400" dirty="0"/>
                        <a:t>Pólland</a:t>
                      </a:r>
                    </a:p>
                  </a:txBody>
                  <a:tcPr/>
                </a:tc>
                <a:tc>
                  <a:txBody>
                    <a:bodyPr/>
                    <a:lstStyle/>
                    <a:p>
                      <a:pPr algn="ctr"/>
                      <a:r>
                        <a:rPr lang="is-IS" sz="2400" dirty="0"/>
                        <a:t>44</a:t>
                      </a:r>
                    </a:p>
                  </a:txBody>
                  <a:tcPr/>
                </a:tc>
                <a:tc>
                  <a:txBody>
                    <a:bodyPr/>
                    <a:lstStyle/>
                    <a:p>
                      <a:pPr algn="ctr"/>
                      <a:r>
                        <a:rPr lang="is-IS" sz="2400" dirty="0"/>
                        <a:t>24</a:t>
                      </a:r>
                    </a:p>
                  </a:txBody>
                  <a:tcPr/>
                </a:tc>
                <a:tc>
                  <a:txBody>
                    <a:bodyPr/>
                    <a:lstStyle/>
                    <a:p>
                      <a:pPr algn="ctr"/>
                      <a:r>
                        <a:rPr lang="is-IS" sz="2400" dirty="0"/>
                        <a:t>5,7</a:t>
                      </a:r>
                    </a:p>
                  </a:txBody>
                  <a:tcPr/>
                </a:tc>
                <a:tc>
                  <a:txBody>
                    <a:bodyPr/>
                    <a:lstStyle/>
                    <a:p>
                      <a:pPr algn="ctr"/>
                      <a:r>
                        <a:rPr lang="is-IS" sz="2400" dirty="0"/>
                        <a:t>4,0**</a:t>
                      </a:r>
                    </a:p>
                  </a:txBody>
                  <a:tcPr/>
                </a:tc>
                <a:extLst>
                  <a:ext uri="{0D108BD9-81ED-4DB2-BD59-A6C34878D82A}">
                    <a16:rowId xmlns:a16="http://schemas.microsoft.com/office/drawing/2014/main" val="10003"/>
                  </a:ext>
                </a:extLst>
              </a:tr>
              <a:tr h="370840">
                <a:tc>
                  <a:txBody>
                    <a:bodyPr/>
                    <a:lstStyle/>
                    <a:p>
                      <a:r>
                        <a:rPr lang="is-IS" sz="2400" dirty="0"/>
                        <a:t>Rússland</a:t>
                      </a:r>
                    </a:p>
                  </a:txBody>
                  <a:tcPr/>
                </a:tc>
                <a:tc>
                  <a:txBody>
                    <a:bodyPr/>
                    <a:lstStyle/>
                    <a:p>
                      <a:pPr algn="ctr"/>
                      <a:r>
                        <a:rPr lang="is-IS" sz="2400" dirty="0"/>
                        <a:t>68</a:t>
                      </a:r>
                    </a:p>
                  </a:txBody>
                  <a:tcPr/>
                </a:tc>
                <a:tc>
                  <a:txBody>
                    <a:bodyPr/>
                    <a:lstStyle/>
                    <a:p>
                      <a:pPr algn="ctr"/>
                      <a:r>
                        <a:rPr lang="is-IS" sz="2400" dirty="0"/>
                        <a:t>36</a:t>
                      </a:r>
                    </a:p>
                  </a:txBody>
                  <a:tcPr/>
                </a:tc>
                <a:tc>
                  <a:txBody>
                    <a:bodyPr/>
                    <a:lstStyle/>
                    <a:p>
                      <a:pPr algn="ctr"/>
                      <a:r>
                        <a:rPr lang="is-IS" sz="2400" dirty="0"/>
                        <a:t>26,0</a:t>
                      </a:r>
                    </a:p>
                  </a:txBody>
                  <a:tcPr/>
                </a:tc>
                <a:tc>
                  <a:txBody>
                    <a:bodyPr/>
                    <a:lstStyle/>
                    <a:p>
                      <a:pPr algn="ctr"/>
                      <a:r>
                        <a:rPr lang="is-IS" sz="2400" dirty="0"/>
                        <a:t>6,3</a:t>
                      </a:r>
                    </a:p>
                  </a:txBody>
                  <a:tcPr/>
                </a:tc>
                <a:extLst>
                  <a:ext uri="{0D108BD9-81ED-4DB2-BD59-A6C34878D82A}">
                    <a16:rowId xmlns:a16="http://schemas.microsoft.com/office/drawing/2014/main" val="10004"/>
                  </a:ext>
                </a:extLst>
              </a:tr>
              <a:tr h="370840">
                <a:tc>
                  <a:txBody>
                    <a:bodyPr/>
                    <a:lstStyle/>
                    <a:p>
                      <a:r>
                        <a:rPr lang="is-IS" sz="2400" dirty="0"/>
                        <a:t>Tékkland</a:t>
                      </a:r>
                    </a:p>
                  </a:txBody>
                  <a:tcPr/>
                </a:tc>
                <a:tc>
                  <a:txBody>
                    <a:bodyPr/>
                    <a:lstStyle/>
                    <a:p>
                      <a:pPr algn="ctr"/>
                      <a:r>
                        <a:rPr lang="is-IS" sz="2400" dirty="0"/>
                        <a:t>19</a:t>
                      </a:r>
                    </a:p>
                  </a:txBody>
                  <a:tcPr/>
                </a:tc>
                <a:tc>
                  <a:txBody>
                    <a:bodyPr/>
                    <a:lstStyle/>
                    <a:p>
                      <a:pPr algn="ctr"/>
                      <a:r>
                        <a:rPr lang="is-IS" sz="2400" dirty="0"/>
                        <a:t>4</a:t>
                      </a:r>
                    </a:p>
                  </a:txBody>
                  <a:tcPr/>
                </a:tc>
                <a:tc>
                  <a:txBody>
                    <a:bodyPr/>
                    <a:lstStyle/>
                    <a:p>
                      <a:pPr algn="ctr"/>
                      <a:r>
                        <a:rPr lang="is-IS" sz="2400" dirty="0"/>
                        <a:t>4,2</a:t>
                      </a:r>
                    </a:p>
                  </a:txBody>
                  <a:tcPr/>
                </a:tc>
                <a:tc>
                  <a:txBody>
                    <a:bodyPr/>
                    <a:lstStyle/>
                    <a:p>
                      <a:pPr algn="ctr"/>
                      <a:r>
                        <a:rPr lang="is-IS" sz="2400" dirty="0"/>
                        <a:t>4,4</a:t>
                      </a:r>
                    </a:p>
                  </a:txBody>
                  <a:tcPr/>
                </a:tc>
                <a:extLst>
                  <a:ext uri="{0D108BD9-81ED-4DB2-BD59-A6C34878D82A}">
                    <a16:rowId xmlns:a16="http://schemas.microsoft.com/office/drawing/2014/main" val="10005"/>
                  </a:ext>
                </a:extLst>
              </a:tr>
              <a:tr h="370840">
                <a:tc>
                  <a:txBody>
                    <a:bodyPr/>
                    <a:lstStyle/>
                    <a:p>
                      <a:r>
                        <a:rPr lang="is-IS" sz="2400" dirty="0"/>
                        <a:t>Ísland</a:t>
                      </a:r>
                    </a:p>
                  </a:txBody>
                  <a:tcPr/>
                </a:tc>
                <a:tc>
                  <a:txBody>
                    <a:bodyPr/>
                    <a:lstStyle/>
                    <a:p>
                      <a:pPr algn="ctr"/>
                      <a:endParaRPr lang="is-IS" sz="2400" dirty="0"/>
                    </a:p>
                  </a:txBody>
                  <a:tcPr/>
                </a:tc>
                <a:tc>
                  <a:txBody>
                    <a:bodyPr/>
                    <a:lstStyle/>
                    <a:p>
                      <a:pPr algn="ctr"/>
                      <a:endParaRPr lang="is-IS" sz="2400" dirty="0"/>
                    </a:p>
                  </a:txBody>
                  <a:tcPr/>
                </a:tc>
                <a:tc>
                  <a:txBody>
                    <a:bodyPr/>
                    <a:lstStyle/>
                    <a:p>
                      <a:pPr algn="ctr"/>
                      <a:r>
                        <a:rPr lang="is-IS" sz="2400" dirty="0"/>
                        <a:t>5,3</a:t>
                      </a:r>
                    </a:p>
                  </a:txBody>
                  <a:tcPr/>
                </a:tc>
                <a:tc>
                  <a:txBody>
                    <a:bodyPr/>
                    <a:lstStyle/>
                    <a:p>
                      <a:pPr algn="ctr"/>
                      <a:r>
                        <a:rPr lang="is-IS" sz="2400" dirty="0"/>
                        <a:t>10,4</a:t>
                      </a:r>
                    </a:p>
                  </a:txBody>
                  <a:tcPr/>
                </a:tc>
                <a:extLst>
                  <a:ext uri="{0D108BD9-81ED-4DB2-BD59-A6C34878D82A}">
                    <a16:rowId xmlns:a16="http://schemas.microsoft.com/office/drawing/2014/main" val="10006"/>
                  </a:ext>
                </a:extLst>
              </a:tr>
            </a:tbl>
          </a:graphicData>
        </a:graphic>
      </p:graphicFrame>
      <p:sp>
        <p:nvSpPr>
          <p:cNvPr id="7" name="Curved Up Arrow 6"/>
          <p:cNvSpPr/>
          <p:nvPr/>
        </p:nvSpPr>
        <p:spPr>
          <a:xfrm>
            <a:off x="2500313" y="5214938"/>
            <a:ext cx="2786062" cy="4286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s-IS">
              <a:solidFill>
                <a:schemeClr val="tx1"/>
              </a:solidFill>
            </a:endParaRPr>
          </a:p>
        </p:txBody>
      </p:sp>
      <p:sp>
        <p:nvSpPr>
          <p:cNvPr id="8" name="TextBox 7"/>
          <p:cNvSpPr txBox="1"/>
          <p:nvPr/>
        </p:nvSpPr>
        <p:spPr>
          <a:xfrm>
            <a:off x="2285984" y="5715016"/>
            <a:ext cx="3125984" cy="70788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is-IS" dirty="0"/>
              <a:t>Einkavæðing Landsbanka </a:t>
            </a:r>
          </a:p>
          <a:p>
            <a:pPr algn="ctr" eaLnBrk="0" hangingPunct="0">
              <a:defRPr/>
            </a:pPr>
            <a:r>
              <a:rPr lang="is-IS" dirty="0"/>
              <a:t>og Búnaðarbanka</a:t>
            </a:r>
          </a:p>
        </p:txBody>
      </p:sp>
      <p:sp>
        <p:nvSpPr>
          <p:cNvPr id="81977" name="TextBox 8"/>
          <p:cNvSpPr txBox="1">
            <a:spLocks noChangeArrowheads="1"/>
          </p:cNvSpPr>
          <p:nvPr/>
        </p:nvSpPr>
        <p:spPr bwMode="auto">
          <a:xfrm>
            <a:off x="6437313" y="5864225"/>
            <a:ext cx="2216150" cy="523875"/>
          </a:xfrm>
          <a:prstGeom prst="rect">
            <a:avLst/>
          </a:prstGeom>
          <a:noFill/>
          <a:ln w="9525">
            <a:noFill/>
            <a:miter lim="800000"/>
            <a:headEnd/>
            <a:tailEnd/>
          </a:ln>
        </p:spPr>
        <p:txBody>
          <a:bodyPr wrap="none">
            <a:spAutoFit/>
          </a:bodyPr>
          <a:lstStyle/>
          <a:p>
            <a:pPr algn="r" eaLnBrk="0" hangingPunct="0"/>
            <a:r>
              <a:rPr lang="is-IS" sz="1400"/>
              <a:t>Heimildir: Alþjóðabankinn</a:t>
            </a:r>
          </a:p>
          <a:p>
            <a:pPr algn="r" eaLnBrk="0" hangingPunct="0"/>
            <a:r>
              <a:rPr lang="is-IS" sz="1400"/>
              <a:t>og Seðlabanki Íslands.</a:t>
            </a:r>
            <a:endParaRPr lang="is-IS"/>
          </a:p>
        </p:txBody>
      </p:sp>
      <p:sp>
        <p:nvSpPr>
          <p:cNvPr id="10" name="TextBox 9"/>
          <p:cNvSpPr txBox="1"/>
          <p:nvPr/>
        </p:nvSpPr>
        <p:spPr>
          <a:xfrm rot="21088870">
            <a:off x="752574" y="5851521"/>
            <a:ext cx="922047" cy="584775"/>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a:spAutoFit/>
          </a:bodyPr>
          <a:lstStyle/>
          <a:p>
            <a:pPr algn="r" eaLnBrk="0" hangingPunct="0">
              <a:defRPr/>
            </a:pPr>
            <a:r>
              <a:rPr lang="is-IS" sz="1600" dirty="0"/>
              <a:t>* 2004</a:t>
            </a:r>
          </a:p>
          <a:p>
            <a:pPr algn="r" eaLnBrk="0" hangingPunct="0">
              <a:defRPr/>
            </a:pPr>
            <a:r>
              <a:rPr lang="is-IS" sz="1600" dirty="0"/>
              <a:t>** 2005</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sz="5400" b="1" dirty="0">
                <a:latin typeface="Bernard MT Condensed" panose="02050806060905020404" pitchFamily="18" charset="0"/>
              </a:rPr>
              <a:t>Bankar geta búið til peninga</a:t>
            </a:r>
          </a:p>
        </p:txBody>
      </p:sp>
      <p:sp>
        <p:nvSpPr>
          <p:cNvPr id="3" name="Content Placeholder 2"/>
          <p:cNvSpPr>
            <a:spLocks noGrp="1"/>
          </p:cNvSpPr>
          <p:nvPr>
            <p:ph idx="1"/>
          </p:nvPr>
        </p:nvSpPr>
        <p:spPr/>
        <p:txBody>
          <a:bodyPr/>
          <a:lstStyle/>
          <a:p>
            <a:r>
              <a:rPr lang="is-IS" dirty="0">
                <a:latin typeface="Cambria" panose="02040503050406030204" pitchFamily="18" charset="0"/>
                <a:ea typeface="Cambria" panose="02040503050406030204" pitchFamily="18" charset="0"/>
              </a:rPr>
              <a:t>Hvernig? Með útlánaþenslu</a:t>
            </a:r>
          </a:p>
          <a:p>
            <a:pPr lvl="1"/>
            <a:r>
              <a:rPr lang="is-IS" dirty="0">
                <a:latin typeface="Cambria" panose="02040503050406030204" pitchFamily="18" charset="0"/>
                <a:ea typeface="Cambria" panose="02040503050406030204" pitchFamily="18" charset="0"/>
              </a:rPr>
              <a:t>Munið: </a:t>
            </a:r>
            <a:r>
              <a:rPr lang="is-IS" b="1" dirty="0">
                <a:latin typeface="Cambria" panose="02040503050406030204" pitchFamily="18" charset="0"/>
                <a:ea typeface="Cambria" panose="02040503050406030204" pitchFamily="18" charset="0"/>
              </a:rPr>
              <a:t>M = D + R</a:t>
            </a:r>
          </a:p>
          <a:p>
            <a:r>
              <a:rPr lang="is-IS" dirty="0">
                <a:latin typeface="Cambria" panose="02040503050406030204" pitchFamily="18" charset="0"/>
                <a:ea typeface="Cambria" panose="02040503050406030204" pitchFamily="18" charset="0"/>
              </a:rPr>
              <a:t>Freistni: Lána t.d. sjálfum sér, þ.e. eigendum bankans og vinum þeirra, og afskrifa síðan skuldirnar </a:t>
            </a:r>
            <a:r>
              <a:rPr lang="is-IS" dirty="0">
                <a:highlight>
                  <a:srgbClr val="FFFF00"/>
                </a:highlight>
                <a:latin typeface="Cambria" panose="02040503050406030204" pitchFamily="18" charset="0"/>
                <a:ea typeface="Cambria" panose="02040503050406030204" pitchFamily="18" charset="0"/>
                <a:sym typeface="Wingdings" panose="05000000000000000000" pitchFamily="2" charset="2"/>
              </a:rPr>
              <a:t></a:t>
            </a:r>
            <a:endParaRPr lang="is-IS" dirty="0">
              <a:highlight>
                <a:srgbClr val="FFFF00"/>
              </a:highlight>
              <a:latin typeface="Cambria" panose="02040503050406030204" pitchFamily="18" charset="0"/>
              <a:ea typeface="Cambria" panose="02040503050406030204" pitchFamily="18" charset="0"/>
            </a:endParaRPr>
          </a:p>
          <a:p>
            <a:pPr lvl="1"/>
            <a:r>
              <a:rPr lang="is-IS" dirty="0">
                <a:latin typeface="Cambria" panose="02040503050406030204" pitchFamily="18" charset="0"/>
                <a:ea typeface="Cambria" panose="02040503050406030204" pitchFamily="18" charset="0"/>
              </a:rPr>
              <a:t>Mikil brögð að þessu á Íslandi skv. skýrslu Rannsóknarnefndar Alþingis (2010)</a:t>
            </a:r>
          </a:p>
          <a:p>
            <a:pPr lvl="1"/>
            <a:r>
              <a:rPr lang="is-IS" dirty="0">
                <a:latin typeface="Cambria" panose="02040503050406030204" pitchFamily="18" charset="0"/>
                <a:ea typeface="Cambria" panose="02040503050406030204" pitchFamily="18" charset="0"/>
              </a:rPr>
              <a:t>Afskriftir eru leynilegar (!)</a:t>
            </a:r>
          </a:p>
          <a:p>
            <a:r>
              <a:rPr lang="is-IS" dirty="0">
                <a:latin typeface="Cambria" panose="02040503050406030204" pitchFamily="18" charset="0"/>
                <a:ea typeface="Cambria" panose="02040503050406030204" pitchFamily="18" charset="0"/>
              </a:rPr>
              <a:t>Skiptir því máli hver fær að eiga banka</a:t>
            </a:r>
          </a:p>
          <a:p>
            <a:pPr lvl="1"/>
            <a:r>
              <a:rPr lang="is-IS" dirty="0">
                <a:latin typeface="Cambria" panose="02040503050406030204" pitchFamily="18" charset="0"/>
                <a:ea typeface="Cambria" panose="02040503050406030204" pitchFamily="18" charset="0"/>
              </a:rPr>
              <a:t>Skýrir hvers vegna einkavæðingin mistókst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5400" b="1" dirty="0">
                <a:latin typeface="Bernard MT Condensed" panose="02050806060905020404" pitchFamily="18" charset="0"/>
              </a:rPr>
              <a:t>Bankar í kreppu</a:t>
            </a:r>
          </a:p>
        </p:txBody>
      </p:sp>
      <p:sp>
        <p:nvSpPr>
          <p:cNvPr id="3" name="Content Placeholder 2"/>
          <p:cNvSpPr>
            <a:spLocks noGrp="1"/>
          </p:cNvSpPr>
          <p:nvPr>
            <p:ph idx="1"/>
          </p:nvPr>
        </p:nvSpPr>
        <p:spPr/>
        <p:txBody>
          <a:bodyPr/>
          <a:lstStyle/>
          <a:p>
            <a:r>
              <a:rPr lang="is-IS" dirty="0">
                <a:latin typeface="Cambria" panose="02040503050406030204" pitchFamily="18" charset="0"/>
                <a:ea typeface="Cambria" panose="02040503050406030204" pitchFamily="18" charset="0"/>
              </a:rPr>
              <a:t>Í kreppunni miklu (1933-34) var skilið milli viðskiptabankastarfsemi og fjárfestingarbankastarfsemi í bandarískum lögum til að vernda viðskiptavini bankanna</a:t>
            </a:r>
          </a:p>
          <a:p>
            <a:r>
              <a:rPr lang="is-IS" dirty="0">
                <a:latin typeface="Cambria" panose="02040503050406030204" pitchFamily="18" charset="0"/>
                <a:ea typeface="Cambria" panose="02040503050406030204" pitchFamily="18" charset="0"/>
              </a:rPr>
              <a:t>Eftir 1990 var aðskilnaðinum aflétt í áföngum að ósk bankamanna</a:t>
            </a:r>
          </a:p>
          <a:p>
            <a:r>
              <a:rPr lang="is-IS" dirty="0">
                <a:latin typeface="Cambria" panose="02040503050406030204" pitchFamily="18" charset="0"/>
                <a:ea typeface="Cambria" panose="02040503050406030204" pitchFamily="18" charset="0"/>
              </a:rPr>
              <a:t>Bankar tóku að braska og lána meira en áður, bæði í Bandaríkjunum og Evrópu   </a:t>
            </a:r>
          </a:p>
        </p:txBody>
      </p:sp>
    </p:spTree>
    <p:extLst>
      <p:ext uri="{BB962C8B-B14F-4D97-AF65-F5344CB8AC3E}">
        <p14:creationId xmlns:p14="http://schemas.microsoft.com/office/powerpoint/2010/main" val="38677773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5400" b="1" dirty="0">
                <a:latin typeface="Bernard MT Condensed" panose="02050806060905020404" pitchFamily="18" charset="0"/>
              </a:rPr>
              <a:t>Bankar í kreppu</a:t>
            </a:r>
          </a:p>
        </p:txBody>
      </p:sp>
      <p:sp>
        <p:nvSpPr>
          <p:cNvPr id="3" name="Content Placeholder 2"/>
          <p:cNvSpPr>
            <a:spLocks noGrp="1"/>
          </p:cNvSpPr>
          <p:nvPr>
            <p:ph idx="1"/>
          </p:nvPr>
        </p:nvSpPr>
        <p:spPr/>
        <p:txBody>
          <a:bodyPr/>
          <a:lstStyle/>
          <a:p>
            <a:r>
              <a:rPr lang="is-IS" dirty="0">
                <a:latin typeface="Cambria" panose="02040503050406030204" pitchFamily="18" charset="0"/>
                <a:ea typeface="Cambria" panose="02040503050406030204" pitchFamily="18" charset="0"/>
              </a:rPr>
              <a:t>Við eðlilegar kringumstæður hefðu bankarnir byggt upp varasjóði til að tryggja lánveitingar sínar</a:t>
            </a:r>
          </a:p>
          <a:p>
            <a:r>
              <a:rPr lang="is-IS" dirty="0">
                <a:latin typeface="Cambria" panose="02040503050406030204" pitchFamily="18" charset="0"/>
                <a:ea typeface="Cambria" panose="02040503050406030204" pitchFamily="18" charset="0"/>
              </a:rPr>
              <a:t>Lánveitingar voru bakaðar inn í </a:t>
            </a:r>
            <a:r>
              <a:rPr lang="is-IS" dirty="0">
                <a:solidFill>
                  <a:srgbClr val="9900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vafninga</a:t>
            </a:r>
            <a:r>
              <a:rPr lang="is-IS" dirty="0">
                <a:latin typeface="Cambria" panose="02040503050406030204" pitchFamily="18" charset="0"/>
                <a:ea typeface="Cambria" panose="02040503050406030204" pitchFamily="18" charset="0"/>
              </a:rPr>
              <a:t> (e. </a:t>
            </a:r>
            <a:r>
              <a:rPr lang="is-IS" i="1" dirty="0">
                <a:latin typeface="Cambria" panose="02040503050406030204" pitchFamily="18" charset="0"/>
                <a:ea typeface="Cambria" panose="02040503050406030204" pitchFamily="18" charset="0"/>
              </a:rPr>
              <a:t>derivatives</a:t>
            </a:r>
            <a:r>
              <a:rPr lang="is-IS" dirty="0">
                <a:latin typeface="Cambria" panose="02040503050406030204" pitchFamily="18" charset="0"/>
                <a:ea typeface="Cambria" panose="02040503050406030204" pitchFamily="18" charset="0"/>
              </a:rPr>
              <a:t>) sem birtust ekki í efnahagsreikningum bankanna svo bankarnir þurftu ekki að byggja upp samsvarandi varasjóði og gátu því lánað þeim mun meira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5400" b="1" dirty="0">
                <a:latin typeface="Bernard MT Condensed" panose="02050806060905020404" pitchFamily="18" charset="0"/>
              </a:rPr>
              <a:t>Bankar í kreppu</a:t>
            </a:r>
          </a:p>
        </p:txBody>
      </p:sp>
      <p:sp>
        <p:nvSpPr>
          <p:cNvPr id="3" name="Content Placeholder 2"/>
          <p:cNvSpPr>
            <a:spLocks noGrp="1"/>
          </p:cNvSpPr>
          <p:nvPr>
            <p:ph idx="1"/>
          </p:nvPr>
        </p:nvSpPr>
        <p:spPr/>
        <p:txBody>
          <a:bodyPr/>
          <a:lstStyle/>
          <a:p>
            <a:pPr>
              <a:spcBef>
                <a:spcPts val="0"/>
              </a:spcBef>
            </a:pPr>
            <a:r>
              <a:rPr lang="is-IS" sz="3000" dirty="0">
                <a:latin typeface="Cambria" panose="02040503050406030204" pitchFamily="18" charset="0"/>
                <a:ea typeface="Cambria" panose="02040503050406030204" pitchFamily="18" charset="0"/>
              </a:rPr>
              <a:t>Vafningarnir voru skuldabréf búin til úr alls kyns lánum</a:t>
            </a:r>
          </a:p>
          <a:p>
            <a:pPr lvl="1">
              <a:spcBef>
                <a:spcPts val="0"/>
              </a:spcBef>
            </a:pPr>
            <a:r>
              <a:rPr lang="is-IS" sz="2600" dirty="0">
                <a:latin typeface="Cambria" panose="02040503050406030204" pitchFamily="18" charset="0"/>
                <a:ea typeface="Cambria" panose="02040503050406030204" pitchFamily="18" charset="0"/>
              </a:rPr>
              <a:t>„Drullukökur“ – tæknimál!</a:t>
            </a:r>
          </a:p>
          <a:p>
            <a:pPr>
              <a:spcBef>
                <a:spcPts val="0"/>
              </a:spcBef>
            </a:pPr>
            <a:r>
              <a:rPr lang="is-IS" sz="3000" dirty="0">
                <a:latin typeface="Cambria" panose="02040503050406030204" pitchFamily="18" charset="0"/>
                <a:ea typeface="Cambria" panose="02040503050406030204" pitchFamily="18" charset="0"/>
              </a:rPr>
              <a:t>Bankarnir fengu matsfyrirtæki til að gefa vafningunum háar einkunnir</a:t>
            </a:r>
          </a:p>
          <a:p>
            <a:pPr lvl="1">
              <a:spcBef>
                <a:spcPts val="0"/>
              </a:spcBef>
            </a:pPr>
            <a:r>
              <a:rPr lang="is-IS" sz="2600" dirty="0">
                <a:latin typeface="Cambria" panose="02040503050406030204" pitchFamily="18" charset="0"/>
                <a:ea typeface="Cambria" panose="02040503050406030204" pitchFamily="18" charset="0"/>
              </a:rPr>
              <a:t>Bankarnir fjármagna matsfyrirtækin!</a:t>
            </a:r>
          </a:p>
          <a:p>
            <a:pPr>
              <a:spcBef>
                <a:spcPts val="0"/>
              </a:spcBef>
            </a:pPr>
            <a:r>
              <a:rPr lang="is-IS" sz="3000" dirty="0">
                <a:latin typeface="Cambria" panose="02040503050406030204" pitchFamily="18" charset="0"/>
                <a:ea typeface="Cambria" panose="02040503050406030204" pitchFamily="18" charset="0"/>
              </a:rPr>
              <a:t>Bankarnir settu upp dótturfyrirtæki sem gáfu út, þ.e. seldu, hlutabréf fjárfestum sem trúðu einkunnum matsfyrirtækjanna</a:t>
            </a:r>
          </a:p>
          <a:p>
            <a:pPr lvl="1">
              <a:spcBef>
                <a:spcPts val="0"/>
              </a:spcBef>
            </a:pPr>
            <a:r>
              <a:rPr lang="is-IS" sz="2600" dirty="0">
                <a:latin typeface="Cambria" panose="02040503050406030204" pitchFamily="18" charset="0"/>
                <a:ea typeface="Cambria" panose="02040503050406030204" pitchFamily="18" charset="0"/>
              </a:rPr>
              <a:t>Keðjubréf eða kveðjubréf?</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14413" y="4572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Greiðsluhæfi</a:t>
            </a:r>
          </a:p>
        </p:txBody>
      </p:sp>
      <p:sp>
        <p:nvSpPr>
          <p:cNvPr id="16387" name="Rectangle 3"/>
          <p:cNvSpPr>
            <a:spLocks noGrp="1" noChangeArrowheads="1"/>
          </p:cNvSpPr>
          <p:nvPr>
            <p:ph idx="1"/>
          </p:nvPr>
        </p:nvSpPr>
        <p:spPr>
          <a:xfrm>
            <a:off x="1558925" y="1912938"/>
            <a:ext cx="6483350" cy="3048000"/>
          </a:xfrm>
        </p:spPr>
        <p:txBody>
          <a:bodyPr>
            <a:normAutofit/>
          </a:bodyPr>
          <a:lstStyle/>
          <a:p>
            <a:pPr marL="0" indent="0" fontAlgn="auto">
              <a:lnSpc>
                <a:spcPct val="90000"/>
              </a:lnSpc>
              <a:spcAft>
                <a:spcPts val="0"/>
              </a:spcAft>
              <a:buFont typeface="Monotype Sorts" pitchFamily="2" charset="2"/>
              <a:buNone/>
              <a:tabLst>
                <a:tab pos="857250" algn="l"/>
              </a:tabLst>
              <a:defRPr/>
            </a:pPr>
            <a:r>
              <a:rPr lang="is-IS" sz="44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Greiðsluhæfi</a:t>
            </a:r>
            <a:r>
              <a:rPr lang="is-IS" sz="4400" dirty="0">
                <a:solidFill>
                  <a:srgbClr val="474A81"/>
                </a:solidFill>
                <a:latin typeface="Cambria" panose="02040503050406030204" pitchFamily="18" charset="0"/>
                <a:ea typeface="Cambria" panose="02040503050406030204" pitchFamily="18" charset="0"/>
              </a:rPr>
              <a:t> </a:t>
            </a:r>
            <a:r>
              <a:rPr lang="is-IS" sz="4400" dirty="0">
                <a:solidFill>
                  <a:srgbClr val="000066"/>
                </a:solidFill>
                <a:latin typeface="Cambria" panose="02040503050406030204" pitchFamily="18" charset="0"/>
                <a:ea typeface="Cambria" panose="02040503050406030204" pitchFamily="18" charset="0"/>
              </a:rPr>
              <a:t>lýsir því hversu auðveldlega menn geta skipt eignum sínum yfir í peninga</a:t>
            </a:r>
          </a:p>
        </p:txBody>
      </p:sp>
      <p:sp>
        <p:nvSpPr>
          <p:cNvPr id="16389" name="Text Box 5"/>
          <p:cNvSpPr txBox="1">
            <a:spLocks noChangeArrowheads="1"/>
          </p:cNvSpPr>
          <p:nvPr/>
        </p:nvSpPr>
        <p:spPr bwMode="auto">
          <a:xfrm rot="21420000">
            <a:off x="607469" y="4565198"/>
            <a:ext cx="8360323" cy="1384995"/>
          </a:xfrm>
          <a:prstGeom prst="rect">
            <a:avLst/>
          </a:prstGeom>
          <a:ln>
            <a:headEnd type="none" w="sm" len="sm"/>
            <a:tailEnd type="none" w="sm" len="s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is-IS" sz="2800" dirty="0">
                <a:latin typeface="Cambria" panose="02040503050406030204" pitchFamily="18" charset="0"/>
                <a:ea typeface="Cambria" panose="02040503050406030204" pitchFamily="18" charset="0"/>
              </a:rPr>
              <a:t>Hagkerfið þarfnast peninga líkt og vél þarf </a:t>
            </a:r>
            <a:r>
              <a:rPr lang="is-IS" sz="2800" dirty="0">
                <a:effectLst>
                  <a:outerShdw blurRad="38100" dist="38100" dir="2700000" algn="tl">
                    <a:srgbClr val="000000"/>
                  </a:outerShdw>
                </a:effectLst>
                <a:latin typeface="Cambria" panose="02040503050406030204" pitchFamily="18" charset="0"/>
                <a:ea typeface="Cambria" panose="02040503050406030204" pitchFamily="18" charset="0"/>
              </a:rPr>
              <a:t>smurningu</a:t>
            </a:r>
          </a:p>
          <a:p>
            <a:pPr eaLnBrk="0" hangingPunct="0">
              <a:defRPr/>
            </a:pPr>
            <a:r>
              <a:rPr lang="is-IS" sz="2800" dirty="0">
                <a:latin typeface="Cambria" panose="02040503050406030204" pitchFamily="18" charset="0"/>
                <a:ea typeface="Cambria" panose="02040503050406030204" pitchFamily="18" charset="0"/>
              </a:rPr>
              <a:t>Peningalaust hagkerfi er eins og olíulaus vél sem byrjar að hökta og bræðir síðan úr sér</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wipe(left)">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5400" b="1" dirty="0">
                <a:latin typeface="Bernard MT Condensed" panose="02050806060905020404" pitchFamily="18" charset="0"/>
              </a:rPr>
              <a:t>Bankar í kreppu</a:t>
            </a:r>
          </a:p>
        </p:txBody>
      </p:sp>
      <p:sp>
        <p:nvSpPr>
          <p:cNvPr id="3" name="Content Placeholder 2"/>
          <p:cNvSpPr>
            <a:spLocks noGrp="1"/>
          </p:cNvSpPr>
          <p:nvPr>
            <p:ph idx="1"/>
          </p:nvPr>
        </p:nvSpPr>
        <p:spPr/>
        <p:txBody>
          <a:bodyPr/>
          <a:lstStyle/>
          <a:p>
            <a:r>
              <a:rPr lang="is-IS" dirty="0">
                <a:latin typeface="Cambria" panose="02040503050406030204" pitchFamily="18" charset="0"/>
                <a:ea typeface="Cambria" panose="02040503050406030204" pitchFamily="18" charset="0"/>
              </a:rPr>
              <a:t>Síðan reyndu handhafar bréfanna að tryggja sig gegn áhættunni sem í bréfunum fólst með veðmálum á víxl</a:t>
            </a:r>
          </a:p>
          <a:p>
            <a:r>
              <a:rPr lang="is-IS" dirty="0">
                <a:latin typeface="Cambria" panose="02040503050406030204" pitchFamily="18" charset="0"/>
                <a:ea typeface="Cambria" panose="02040503050406030204" pitchFamily="18" charset="0"/>
              </a:rPr>
              <a:t>Enginn gat þó vitað með vissu hversu áhættusöm bréfin voru</a:t>
            </a:r>
          </a:p>
          <a:p>
            <a:r>
              <a:rPr lang="is-IS" dirty="0">
                <a:latin typeface="Cambria" panose="02040503050406030204" pitchFamily="18" charset="0"/>
                <a:ea typeface="Cambria" panose="02040503050406030204" pitchFamily="18" charset="0"/>
              </a:rPr>
              <a:t>Bankarnir vissu ekki sjálfir hversu mikla hættu þeir höfðu lagt sig í </a:t>
            </a:r>
          </a:p>
          <a:p>
            <a:pPr lvl="1"/>
            <a:r>
              <a:rPr lang="is-IS" dirty="0">
                <a:latin typeface="Cambria" panose="02040503050406030204" pitchFamily="18" charset="0"/>
                <a:ea typeface="Cambria" panose="02040503050406030204" pitchFamily="18" charset="0"/>
              </a:rPr>
              <a:t>Hátt flækjustig</a:t>
            </a:r>
          </a:p>
          <a:p>
            <a:pPr lvl="1"/>
            <a:r>
              <a:rPr lang="is-IS" dirty="0">
                <a:latin typeface="Cambria" panose="02040503050406030204" pitchFamily="18" charset="0"/>
                <a:ea typeface="Cambria" panose="02040503050406030204" pitchFamily="18" charset="0"/>
              </a:rPr>
              <a:t>Máttu samt vita um undirmálslán (e. </a:t>
            </a:r>
            <a:r>
              <a:rPr lang="is-IS" i="1" dirty="0">
                <a:latin typeface="Cambria" panose="02040503050406030204" pitchFamily="18" charset="0"/>
                <a:ea typeface="Cambria" panose="02040503050406030204" pitchFamily="18" charset="0"/>
              </a:rPr>
              <a:t>subprime loans</a:t>
            </a:r>
            <a:r>
              <a:rPr lang="is-IS" dirty="0">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5400" b="1" dirty="0">
                <a:latin typeface="Bernard MT Condensed" panose="02050806060905020404" pitchFamily="18" charset="0"/>
              </a:rPr>
              <a:t>Nokkrir vitnisburðir</a:t>
            </a:r>
          </a:p>
        </p:txBody>
      </p:sp>
      <p:sp>
        <p:nvSpPr>
          <p:cNvPr id="3" name="Content Placeholder 2"/>
          <p:cNvSpPr>
            <a:spLocks noGrp="1"/>
          </p:cNvSpPr>
          <p:nvPr>
            <p:ph idx="1"/>
          </p:nvPr>
        </p:nvSpPr>
        <p:spPr/>
        <p:txBody>
          <a:bodyPr/>
          <a:lstStyle/>
          <a:p>
            <a:r>
              <a:rPr lang="en-US" dirty="0">
                <a:latin typeface="Cambria" panose="02040503050406030204" pitchFamily="18" charset="0"/>
                <a:ea typeface="Cambria" panose="02040503050406030204" pitchFamily="18" charset="0"/>
              </a:rPr>
              <a:t>James Galbraith (2010):</a:t>
            </a:r>
          </a:p>
          <a:p>
            <a:pPr lvl="1"/>
            <a:r>
              <a:rPr lang="en-US" sz="2200" dirty="0">
                <a:latin typeface="Cambria" panose="02040503050406030204" pitchFamily="18" charset="0"/>
                <a:ea typeface="Cambria" panose="02040503050406030204" pitchFamily="18" charset="0"/>
              </a:rPr>
              <a:t>“Either the legal system must do its work. Or the market system cannot be restored. There must be a thorough, transparent, effective, radical cleaning of the financial sector and also of those public officials who failed the public trust. The financiers must be made to feel, in their bones, the power of the law. And the public, which lives by the law, must see very clearly and unambiguously that this is the case.”</a:t>
            </a:r>
          </a:p>
          <a:p>
            <a:r>
              <a:rPr lang="en-US" dirty="0">
                <a:latin typeface="Cambria" panose="02040503050406030204" pitchFamily="18" charset="0"/>
                <a:ea typeface="Cambria" panose="02040503050406030204" pitchFamily="18" charset="0"/>
              </a:rPr>
              <a:t>Bill Black (2005):</a:t>
            </a:r>
          </a:p>
          <a:p>
            <a:pPr lvl="1"/>
            <a:r>
              <a:rPr lang="en-US" sz="2400" i="1" dirty="0">
                <a:latin typeface="Cambria" panose="02040503050406030204" pitchFamily="18" charset="0"/>
                <a:ea typeface="Cambria" panose="02040503050406030204" pitchFamily="18" charset="0"/>
              </a:rPr>
              <a:t>The Best Way to Rob a Bank is to Own One</a:t>
            </a:r>
          </a:p>
          <a:p>
            <a:r>
              <a:rPr lang="en-US" dirty="0" err="1">
                <a:latin typeface="Cambria" panose="02040503050406030204" pitchFamily="18" charset="0"/>
                <a:ea typeface="Cambria" panose="02040503050406030204" pitchFamily="18" charset="0"/>
              </a:rPr>
              <a:t>Akerlof</a:t>
            </a:r>
            <a:r>
              <a:rPr lang="en-US" dirty="0">
                <a:latin typeface="Cambria" panose="02040503050406030204" pitchFamily="18" charset="0"/>
                <a:ea typeface="Cambria" panose="02040503050406030204" pitchFamily="18" charset="0"/>
              </a:rPr>
              <a:t>, Romer, Stiglitz, Mel Brooks, …</a:t>
            </a:r>
          </a:p>
          <a:p>
            <a:pPr lvl="1"/>
            <a:endParaRPr lang="en-US"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Yfirlit</a:t>
            </a:r>
          </a:p>
        </p:txBody>
      </p:sp>
      <p:sp>
        <p:nvSpPr>
          <p:cNvPr id="96259" name="Rectangle 3"/>
          <p:cNvSpPr>
            <a:spLocks noGrp="1" noChangeArrowheads="1"/>
          </p:cNvSpPr>
          <p:nvPr>
            <p:ph idx="1"/>
          </p:nvPr>
        </p:nvSpPr>
        <p:spPr>
          <a:xfrm>
            <a:off x="1014413" y="1828800"/>
            <a:ext cx="7772400" cy="4648200"/>
          </a:xfrm>
        </p:spPr>
        <p:txBody>
          <a:bodyPr/>
          <a:lstStyle/>
          <a:p>
            <a:pPr marL="365760" indent="-283464">
              <a:buSzPct val="70000"/>
            </a:pPr>
            <a:r>
              <a:rPr lang="is-IS" sz="3600" dirty="0">
                <a:solidFill>
                  <a:srgbClr val="000066"/>
                </a:solidFill>
                <a:latin typeface="Cambria" panose="02040503050406030204" pitchFamily="18" charset="0"/>
                <a:ea typeface="Cambria" panose="02040503050406030204" pitchFamily="18" charset="0"/>
              </a:rPr>
              <a:t>Peningar gegna þrem höfuðhlutverkum í hagkerfinu</a:t>
            </a:r>
            <a:r>
              <a:rPr lang="is-IS" sz="3400" dirty="0">
                <a:solidFill>
                  <a:srgbClr val="000066"/>
                </a:solidFill>
                <a:latin typeface="Cambria" panose="02040503050406030204" pitchFamily="18" charset="0"/>
                <a:ea typeface="Cambria" panose="02040503050406030204" pitchFamily="18" charset="0"/>
              </a:rPr>
              <a:t> </a:t>
            </a:r>
          </a:p>
          <a:p>
            <a:pPr marL="990600" lvl="1" indent="-533400">
              <a:buClr>
                <a:schemeClr val="bg2"/>
              </a:buClr>
              <a:buFont typeface="Wingdings" pitchFamily="2" charset="2"/>
              <a:buAutoNum type="arabicParenR"/>
            </a:pPr>
            <a:r>
              <a:rPr lang="is-IS" sz="3000" dirty="0">
                <a:solidFill>
                  <a:srgbClr val="000066"/>
                </a:solidFill>
                <a:latin typeface="Cambria" panose="02040503050406030204" pitchFamily="18" charset="0"/>
                <a:ea typeface="Cambria" panose="02040503050406030204" pitchFamily="18" charset="0"/>
              </a:rPr>
              <a:t> </a:t>
            </a:r>
            <a:r>
              <a:rPr lang="is-IS" sz="3200" dirty="0">
                <a:solidFill>
                  <a:srgbClr val="000066"/>
                </a:solidFill>
                <a:latin typeface="Cambria" panose="02040503050406030204" pitchFamily="18" charset="0"/>
                <a:ea typeface="Cambria" panose="02040503050406030204" pitchFamily="18" charset="0"/>
              </a:rPr>
              <a:t>Greiðslumiðill</a:t>
            </a:r>
          </a:p>
          <a:p>
            <a:pPr marL="990600" lvl="1" indent="-533400">
              <a:buClr>
                <a:schemeClr val="bg2"/>
              </a:buClr>
              <a:buFont typeface="Wingdings" pitchFamily="2" charset="2"/>
              <a:buAutoNum type="arabicParenR"/>
            </a:pPr>
            <a:r>
              <a:rPr lang="is-IS" sz="3200" dirty="0">
                <a:solidFill>
                  <a:srgbClr val="000066"/>
                </a:solidFill>
                <a:latin typeface="Cambria" panose="02040503050406030204" pitchFamily="18" charset="0"/>
                <a:ea typeface="Cambria" panose="02040503050406030204" pitchFamily="18" charset="0"/>
              </a:rPr>
              <a:t> Reiknieining</a:t>
            </a:r>
          </a:p>
          <a:p>
            <a:pPr marL="990600" lvl="1" indent="-533400">
              <a:buClr>
                <a:schemeClr val="bg2"/>
              </a:buClr>
              <a:buFont typeface="Wingdings" pitchFamily="2" charset="2"/>
              <a:buAutoNum type="arabicParenR"/>
            </a:pPr>
            <a:r>
              <a:rPr lang="is-IS" sz="3200" dirty="0">
                <a:solidFill>
                  <a:srgbClr val="000066"/>
                </a:solidFill>
                <a:latin typeface="Cambria" panose="02040503050406030204" pitchFamily="18" charset="0"/>
                <a:ea typeface="Cambria" panose="02040503050406030204" pitchFamily="18" charset="0"/>
              </a:rPr>
              <a:t> Geymsluaðferð</a:t>
            </a:r>
          </a:p>
          <a:p>
            <a:pPr marL="365760" indent="-283464">
              <a:buSzPct val="70000"/>
            </a:pPr>
            <a:r>
              <a:rPr lang="is-IS" sz="3600" dirty="0">
                <a:solidFill>
                  <a:srgbClr val="000066"/>
                </a:solidFill>
                <a:latin typeface="Cambria" panose="02040503050406030204" pitchFamily="18" charset="0"/>
                <a:ea typeface="Cambria" panose="02040503050406030204" pitchFamily="18" charset="0"/>
              </a:rPr>
              <a:t>Vörumynt hefur gildi í sjálfri sér </a:t>
            </a:r>
          </a:p>
          <a:p>
            <a:pPr marL="365760" indent="-283464">
              <a:buSzPct val="70000"/>
            </a:pPr>
            <a:r>
              <a:rPr lang="is-IS" sz="3600" dirty="0">
                <a:solidFill>
                  <a:srgbClr val="000066"/>
                </a:solidFill>
                <a:latin typeface="Cambria" panose="02040503050406030204" pitchFamily="18" charset="0"/>
                <a:ea typeface="Cambria" panose="02040503050406030204" pitchFamily="18" charset="0"/>
              </a:rPr>
              <a:t>Pappírspeningar hafa ekkert gildi í sjálfum sér, heldur aðeins óbeint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6259">
                                            <p:txEl>
                                              <p:pRg st="1" end="1"/>
                                            </p:txEl>
                                          </p:spTgt>
                                        </p:tgtEl>
                                        <p:attrNameLst>
                                          <p:attrName>style.visibility</p:attrName>
                                        </p:attrNameLst>
                                      </p:cBhvr>
                                      <p:to>
                                        <p:strVal val="visible"/>
                                      </p:to>
                                    </p:set>
                                    <p:animEffect transition="in" filter="wipe(left)">
                                      <p:cBhvr>
                                        <p:cTn id="10" dur="500"/>
                                        <p:tgtEl>
                                          <p:spTgt spid="9625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animEffect transition="in" filter="wipe(left)">
                                      <p:cBhvr>
                                        <p:cTn id="13" dur="500"/>
                                        <p:tgtEl>
                                          <p:spTgt spid="9625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6259">
                                            <p:txEl>
                                              <p:pRg st="3" end="3"/>
                                            </p:txEl>
                                          </p:spTgt>
                                        </p:tgtEl>
                                        <p:attrNameLst>
                                          <p:attrName>style.visibility</p:attrName>
                                        </p:attrNameLst>
                                      </p:cBhvr>
                                      <p:to>
                                        <p:strVal val="visible"/>
                                      </p:to>
                                    </p:set>
                                    <p:animEffect transition="in" filter="wipe(left)">
                                      <p:cBhvr>
                                        <p:cTn id="16" dur="500"/>
                                        <p:tgtEl>
                                          <p:spTgt spid="9625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animEffect transition="in" filter="wipe(left)">
                                      <p:cBhvr>
                                        <p:cTn id="21" dur="500"/>
                                        <p:tgtEl>
                                          <p:spTgt spid="9625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6259">
                                            <p:txEl>
                                              <p:pRg st="5" end="5"/>
                                            </p:txEl>
                                          </p:spTgt>
                                        </p:tgtEl>
                                        <p:attrNameLst>
                                          <p:attrName>style.visibility</p:attrName>
                                        </p:attrNameLst>
                                      </p:cBhvr>
                                      <p:to>
                                        <p:strVal val="visible"/>
                                      </p:to>
                                    </p:set>
                                    <p:animEffect transition="in" filter="wipe(left)">
                                      <p:cBhvr>
                                        <p:cTn id="26" dur="500"/>
                                        <p:tgtEl>
                                          <p:spTgt spid="96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9" name="Rectangle 5"/>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Yfirlit</a:t>
            </a:r>
          </a:p>
        </p:txBody>
      </p:sp>
      <p:sp>
        <p:nvSpPr>
          <p:cNvPr id="98307" name="Rectangle 3"/>
          <p:cNvSpPr>
            <a:spLocks noGrp="1" noChangeArrowheads="1"/>
          </p:cNvSpPr>
          <p:nvPr>
            <p:ph idx="1"/>
          </p:nvPr>
        </p:nvSpPr>
        <p:spPr>
          <a:xfrm>
            <a:off x="1014413" y="1828800"/>
            <a:ext cx="7772400" cy="4114800"/>
          </a:xfrm>
        </p:spPr>
        <p:txBody>
          <a:bodyPr/>
          <a:lstStyle/>
          <a:p>
            <a:pPr marL="365760" indent="-283464">
              <a:buSzPct val="70000"/>
            </a:pPr>
            <a:r>
              <a:rPr lang="is-IS" sz="3600" dirty="0">
                <a:solidFill>
                  <a:srgbClr val="000066"/>
                </a:solidFill>
                <a:latin typeface="Cambria" panose="02040503050406030204" pitchFamily="18" charset="0"/>
                <a:ea typeface="Cambria" panose="02040503050406030204" pitchFamily="18" charset="0"/>
              </a:rPr>
              <a:t>Seðlabankar vaka yfir peningakerfinu </a:t>
            </a:r>
          </a:p>
          <a:p>
            <a:pPr marL="365760" indent="-283464">
              <a:buSzPct val="70000"/>
            </a:pPr>
            <a:r>
              <a:rPr lang="is-IS" sz="3600" dirty="0">
                <a:solidFill>
                  <a:srgbClr val="000066"/>
                </a:solidFill>
                <a:latin typeface="Cambria" panose="02040503050406030204" pitchFamily="18" charset="0"/>
                <a:ea typeface="Cambria" panose="02040503050406030204" pitchFamily="18" charset="0"/>
              </a:rPr>
              <a:t>Þeir stýra peningamagni í umferð með þrennum hætti aðallega</a:t>
            </a:r>
          </a:p>
          <a:p>
            <a:pPr marL="990600" lvl="1" indent="-533400">
              <a:buClr>
                <a:schemeClr val="bg2"/>
              </a:buClr>
              <a:buFont typeface="Wingdings" pitchFamily="2" charset="2"/>
              <a:buAutoNum type="arabicParenR"/>
            </a:pPr>
            <a:r>
              <a:rPr lang="is-IS" sz="3000" dirty="0">
                <a:solidFill>
                  <a:srgbClr val="000066"/>
                </a:solidFill>
                <a:latin typeface="Cambria" panose="02040503050406030204" pitchFamily="18" charset="0"/>
                <a:ea typeface="Cambria" panose="02040503050406030204" pitchFamily="18" charset="0"/>
              </a:rPr>
              <a:t> </a:t>
            </a:r>
            <a:r>
              <a:rPr lang="is-IS" sz="3200" dirty="0">
                <a:solidFill>
                  <a:srgbClr val="000066"/>
                </a:solidFill>
                <a:latin typeface="Cambria" panose="02040503050406030204" pitchFamily="18" charset="0"/>
                <a:ea typeface="Cambria" panose="02040503050406030204" pitchFamily="18" charset="0"/>
              </a:rPr>
              <a:t>Markaðsaðgerðir</a:t>
            </a:r>
          </a:p>
          <a:p>
            <a:pPr marL="990600" lvl="1" indent="-533400">
              <a:buClr>
                <a:schemeClr val="bg2"/>
              </a:buClr>
              <a:buFont typeface="Wingdings" pitchFamily="2" charset="2"/>
              <a:buAutoNum type="arabicParenR"/>
            </a:pPr>
            <a:r>
              <a:rPr lang="is-IS" sz="3200" dirty="0">
                <a:solidFill>
                  <a:srgbClr val="000066"/>
                </a:solidFill>
                <a:latin typeface="Cambria" panose="02040503050406030204" pitchFamily="18" charset="0"/>
                <a:ea typeface="Cambria" panose="02040503050406030204" pitchFamily="18" charset="0"/>
              </a:rPr>
              <a:t> Breytingar á bindiskyldu </a:t>
            </a:r>
          </a:p>
          <a:p>
            <a:pPr marL="990600" lvl="1" indent="-533400">
              <a:buClr>
                <a:schemeClr val="bg2"/>
              </a:buClr>
              <a:buFont typeface="Wingdings" pitchFamily="2" charset="2"/>
              <a:buAutoNum type="arabicParenR"/>
            </a:pPr>
            <a:r>
              <a:rPr lang="is-IS" sz="3200" dirty="0">
                <a:solidFill>
                  <a:srgbClr val="000066"/>
                </a:solidFill>
                <a:latin typeface="Cambria" panose="02040503050406030204" pitchFamily="18" charset="0"/>
                <a:ea typeface="Cambria" panose="02040503050406030204" pitchFamily="18" charset="0"/>
              </a:rPr>
              <a:t> Breytingar á stýrivöxtum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wipe(left)">
                                      <p:cBhvr>
                                        <p:cTn id="12" dur="500"/>
                                        <p:tgtEl>
                                          <p:spTgt spid="9830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animEffect transition="in" filter="wipe(left)">
                                      <p:cBhvr>
                                        <p:cTn id="15" dur="500"/>
                                        <p:tgtEl>
                                          <p:spTgt spid="9830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8307">
                                            <p:txEl>
                                              <p:pRg st="3" end="3"/>
                                            </p:txEl>
                                          </p:spTgt>
                                        </p:tgtEl>
                                        <p:attrNameLst>
                                          <p:attrName>style.visibility</p:attrName>
                                        </p:attrNameLst>
                                      </p:cBhvr>
                                      <p:to>
                                        <p:strVal val="visible"/>
                                      </p:to>
                                    </p:set>
                                    <p:animEffect transition="in" filter="wipe(left)">
                                      <p:cBhvr>
                                        <p:cTn id="18" dur="500"/>
                                        <p:tgtEl>
                                          <p:spTgt spid="9830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animEffect transition="in" filter="wipe(left)">
                                      <p:cBhvr>
                                        <p:cTn id="21"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7" name="Rectangle 5"/>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Yfirlit</a:t>
            </a:r>
          </a:p>
        </p:txBody>
      </p:sp>
      <p:sp>
        <p:nvSpPr>
          <p:cNvPr id="100355" name="Rectangle 3"/>
          <p:cNvSpPr>
            <a:spLocks noGrp="1" noChangeArrowheads="1"/>
          </p:cNvSpPr>
          <p:nvPr>
            <p:ph idx="1"/>
          </p:nvPr>
        </p:nvSpPr>
        <p:spPr>
          <a:xfrm>
            <a:off x="1014413" y="1872952"/>
            <a:ext cx="7772400" cy="4724400"/>
          </a:xfrm>
        </p:spPr>
        <p:txBody>
          <a:bodyPr/>
          <a:lstStyle/>
          <a:p>
            <a:pPr>
              <a:lnSpc>
                <a:spcPct val="90000"/>
              </a:lnSpc>
              <a:buSzPct val="70000"/>
            </a:pPr>
            <a:r>
              <a:rPr lang="is-IS" sz="3600" dirty="0">
                <a:solidFill>
                  <a:srgbClr val="000066"/>
                </a:solidFill>
                <a:latin typeface="Cambria" panose="02040503050406030204" pitchFamily="18" charset="0"/>
                <a:ea typeface="Cambria" panose="02040503050406030204" pitchFamily="18" charset="0"/>
              </a:rPr>
              <a:t>Þegar bankar lána út hluta innstæðna sparifjáreigenda eykst peningamagn í umferð</a:t>
            </a:r>
          </a:p>
          <a:p>
            <a:pPr>
              <a:lnSpc>
                <a:spcPct val="90000"/>
              </a:lnSpc>
              <a:buSzPct val="70000"/>
            </a:pPr>
            <a:r>
              <a:rPr lang="is-IS" sz="3600" dirty="0">
                <a:solidFill>
                  <a:srgbClr val="000066"/>
                </a:solidFill>
                <a:latin typeface="Cambria" panose="02040503050406030204" pitchFamily="18" charset="0"/>
                <a:ea typeface="Cambria" panose="02040503050406030204" pitchFamily="18" charset="0"/>
              </a:rPr>
              <a:t>Þar eð seðlabankar geta ekki ráðið því hversu mikið fé viðskiptabankar lána út eða hversu mikið fé fólk kýs að leggja inn á bankareikninga hafa seðlabankar ekki fulla stjórn á peningamagni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wipe(left)">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wipe(left)">
                                      <p:cBhvr>
                                        <p:cTn id="12" dur="500"/>
                                        <p:tgtEl>
                                          <p:spTgt spid="100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0531" name="Rectangle 3"/>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Yfirlit</a:t>
            </a:r>
          </a:p>
        </p:txBody>
      </p:sp>
      <p:sp>
        <p:nvSpPr>
          <p:cNvPr id="150530" name="Rectangle 2"/>
          <p:cNvSpPr>
            <a:spLocks noGrp="1" noChangeArrowheads="1"/>
          </p:cNvSpPr>
          <p:nvPr>
            <p:ph idx="1"/>
          </p:nvPr>
        </p:nvSpPr>
        <p:spPr>
          <a:xfrm>
            <a:off x="1014413" y="1828800"/>
            <a:ext cx="7772400" cy="4724400"/>
          </a:xfrm>
        </p:spPr>
        <p:txBody>
          <a:bodyPr/>
          <a:lstStyle/>
          <a:p>
            <a:pPr>
              <a:buSzPct val="70000"/>
            </a:pPr>
            <a:r>
              <a:rPr lang="is-IS" sz="3600" dirty="0">
                <a:solidFill>
                  <a:srgbClr val="000066"/>
                </a:solidFill>
                <a:latin typeface="Cambria" panose="02040503050406030204" pitchFamily="18" charset="0"/>
                <a:ea typeface="Cambria" panose="02040503050406030204" pitchFamily="18" charset="0"/>
              </a:rPr>
              <a:t>Þar eð seðlabankar geta ekki heldur ráðið því hversu mikið af erlendum gjaldeyri streymir til lands frá útlöndum hafa seðlabankar ekki fulla stjórn á peningamagni</a:t>
            </a:r>
          </a:p>
          <a:p>
            <a:pPr>
              <a:buSzPct val="70000"/>
            </a:pPr>
            <a:r>
              <a:rPr lang="is-IS" sz="3600" dirty="0">
                <a:solidFill>
                  <a:srgbClr val="000066"/>
                </a:solidFill>
                <a:latin typeface="Cambria" panose="02040503050406030204" pitchFamily="18" charset="0"/>
                <a:ea typeface="Cambria" panose="02040503050406030204" pitchFamily="18" charset="0"/>
              </a:rPr>
              <a:t>Peningamagn í opnu hagkerfi er því innri stærð</a:t>
            </a:r>
          </a:p>
        </p:txBody>
      </p:sp>
      <p:sp>
        <p:nvSpPr>
          <p:cNvPr id="150532" name="Text Box 4"/>
          <p:cNvSpPr txBox="1">
            <a:spLocks noChangeArrowheads="1"/>
          </p:cNvSpPr>
          <p:nvPr/>
        </p:nvSpPr>
        <p:spPr bwMode="auto">
          <a:xfrm rot="21420000">
            <a:off x="5265215" y="5076657"/>
            <a:ext cx="2871299" cy="1446550"/>
          </a:xfrm>
          <a:prstGeom prst="rect">
            <a:avLst/>
          </a:prstGeom>
          <a:noFill/>
          <a:ln w="9525">
            <a:noFill/>
            <a:miter lim="800000"/>
            <a:headEnd/>
            <a:tailEnd/>
          </a:ln>
          <a:effectLst/>
        </p:spPr>
        <p:txBody>
          <a:bodyPr wrap="none">
            <a:spAutoFit/>
          </a:bodyPr>
          <a:lstStyle/>
          <a:p>
            <a:pPr eaLnBrk="0" hangingPunct="0">
              <a:defRPr/>
            </a:pPr>
            <a:r>
              <a:rPr lang="is-IS" sz="8800" dirty="0">
                <a:solidFill>
                  <a:srgbClr val="FFC000"/>
                </a:solidFill>
                <a:effectLst>
                  <a:outerShdw blurRad="38100" dist="38100" dir="2700000" algn="tl">
                    <a:srgbClr val="000000"/>
                  </a:outerShdw>
                </a:effectLst>
                <a:latin typeface="Cambria" panose="02040503050406030204" pitchFamily="18" charset="0"/>
                <a:ea typeface="Cambria" panose="02040503050406030204" pitchFamily="18" charset="0"/>
                <a:cs typeface="+mn-cs"/>
              </a:rPr>
              <a:t>Endir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Effect transition="in" filter="wipe(left)">
                                      <p:cBhvr>
                                        <p:cTn id="7" dur="500"/>
                                        <p:tgtEl>
                                          <p:spTgt spid="150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0">
                                            <p:txEl>
                                              <p:pRg st="1" end="1"/>
                                            </p:txEl>
                                          </p:spTgt>
                                        </p:tgtEl>
                                        <p:attrNameLst>
                                          <p:attrName>style.visibility</p:attrName>
                                        </p:attrNameLst>
                                      </p:cBhvr>
                                      <p:to>
                                        <p:strVal val="visible"/>
                                      </p:to>
                                    </p:set>
                                    <p:animEffect transition="in" filter="wipe(left)">
                                      <p:cBhvr>
                                        <p:cTn id="12" dur="500"/>
                                        <p:tgtEl>
                                          <p:spTgt spid="150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0532"/>
                                        </p:tgtEl>
                                        <p:attrNameLst>
                                          <p:attrName>style.visibility</p:attrName>
                                        </p:attrNameLst>
                                      </p:cBhvr>
                                      <p:to>
                                        <p:strVal val="visible"/>
                                      </p:to>
                                    </p:set>
                                    <p:animEffect transition="in" filter="dissolve">
                                      <p:cBhvr>
                                        <p:cTn id="17"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autoUpdateAnimBg="0"/>
      <p:bldP spid="1505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Tegundir peninga</a:t>
            </a:r>
          </a:p>
        </p:txBody>
      </p:sp>
      <p:sp>
        <p:nvSpPr>
          <p:cNvPr id="18435" name="Rectangle 3"/>
          <p:cNvSpPr>
            <a:spLocks noGrp="1" noChangeArrowheads="1"/>
          </p:cNvSpPr>
          <p:nvPr>
            <p:ph idx="1"/>
          </p:nvPr>
        </p:nvSpPr>
        <p:spPr>
          <a:xfrm>
            <a:off x="928688" y="1714500"/>
            <a:ext cx="7661275" cy="4495800"/>
          </a:xfrm>
        </p:spPr>
        <p:txBody>
          <a:bodyPr>
            <a:noAutofit/>
          </a:bodyPr>
          <a:lstStyle/>
          <a:p>
            <a:pPr marL="365760" indent="-283464" fontAlgn="auto">
              <a:lnSpc>
                <a:spcPct val="90000"/>
              </a:lnSpc>
              <a:spcAft>
                <a:spcPts val="0"/>
              </a:spcAft>
              <a:buSzPct val="10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Vörumynt</a:t>
            </a:r>
            <a:r>
              <a:rPr lang="is-IS" sz="3600" dirty="0">
                <a:solidFill>
                  <a:schemeClr val="tx2"/>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 peningar sem eru eftirsóknarverðir í sjálfum sér</a:t>
            </a:r>
            <a:endParaRPr lang="is-IS" dirty="0">
              <a:solidFill>
                <a:srgbClr val="000066"/>
              </a:solidFill>
              <a:latin typeface="Cambria" panose="02040503050406030204" pitchFamily="18" charset="0"/>
              <a:ea typeface="Cambria" panose="02040503050406030204" pitchFamily="18" charset="0"/>
            </a:endParaRPr>
          </a:p>
          <a:p>
            <a:pPr marL="859536" lvl="1" indent="-457200" fontAlgn="auto">
              <a:lnSpc>
                <a:spcPct val="90000"/>
              </a:lnSpc>
              <a:spcAft>
                <a:spcPts val="0"/>
              </a:spcAft>
              <a:buClr>
                <a:schemeClr val="bg2"/>
              </a:buClr>
              <a:buSzPct val="100000"/>
              <a:buFont typeface="Wingdings" panose="05000000000000000000" pitchFamily="2" charset="2"/>
              <a:buChar char="§"/>
              <a:defRPr/>
            </a:pPr>
            <a:r>
              <a:rPr lang="is-IS" sz="3200" dirty="0">
                <a:solidFill>
                  <a:srgbClr val="000066"/>
                </a:solidFill>
                <a:latin typeface="Cambria" panose="02040503050406030204" pitchFamily="18" charset="0"/>
                <a:ea typeface="Cambria" panose="02040503050406030204" pitchFamily="18" charset="0"/>
              </a:rPr>
              <a:t> Dæmi: Gull, silfur, sígarettur</a:t>
            </a:r>
          </a:p>
          <a:p>
            <a:pPr marL="859536" lvl="1" indent="-457200" fontAlgn="auto">
              <a:lnSpc>
                <a:spcPct val="90000"/>
              </a:lnSpc>
              <a:spcAft>
                <a:spcPts val="0"/>
              </a:spcAft>
              <a:buClr>
                <a:schemeClr val="bg2"/>
              </a:buClr>
              <a:buSzPct val="100000"/>
              <a:buFont typeface="Wingdings" panose="05000000000000000000" pitchFamily="2" charset="2"/>
              <a:buChar char="§"/>
              <a:defRPr/>
            </a:pPr>
            <a:r>
              <a:rPr lang="is-IS" sz="3200" dirty="0">
                <a:solidFill>
                  <a:srgbClr val="000066"/>
                </a:solidFill>
                <a:latin typeface="Cambria" panose="02040503050406030204" pitchFamily="18" charset="0"/>
                <a:ea typeface="Cambria" panose="02040503050406030204" pitchFamily="18" charset="0"/>
              </a:rPr>
              <a:t> Gullfótur, silfurfótur</a:t>
            </a:r>
            <a:endParaRPr lang="is-IS" dirty="0">
              <a:solidFill>
                <a:srgbClr val="000066"/>
              </a:solidFill>
              <a:latin typeface="Cambria" panose="02040503050406030204" pitchFamily="18" charset="0"/>
              <a:ea typeface="Cambria" panose="02040503050406030204" pitchFamily="18" charset="0"/>
            </a:endParaRPr>
          </a:p>
          <a:p>
            <a:pPr marL="365760" indent="-283464" fontAlgn="auto">
              <a:lnSpc>
                <a:spcPct val="90000"/>
              </a:lnSpc>
              <a:spcAft>
                <a:spcPts val="0"/>
              </a:spcAft>
              <a:buSzPct val="10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Pappírspeningar</a:t>
            </a:r>
            <a:r>
              <a:rPr lang="is-IS" sz="3600" dirty="0">
                <a:solidFill>
                  <a:schemeClr val="tx2"/>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eru teknir gildir skv. fyrirmælum almannavaldsins</a:t>
            </a:r>
            <a:endParaRPr lang="is-IS" dirty="0">
              <a:solidFill>
                <a:srgbClr val="000066"/>
              </a:solidFill>
              <a:latin typeface="Cambria" panose="02040503050406030204" pitchFamily="18" charset="0"/>
              <a:ea typeface="Cambria" panose="02040503050406030204" pitchFamily="18" charset="0"/>
            </a:endParaRPr>
          </a:p>
          <a:p>
            <a:pPr marL="859536" lvl="1" indent="-457200" fontAlgn="auto">
              <a:lnSpc>
                <a:spcPct val="90000"/>
              </a:lnSpc>
              <a:spcAft>
                <a:spcPts val="0"/>
              </a:spcAft>
              <a:buClr>
                <a:schemeClr val="bg2"/>
              </a:buClr>
              <a:buSzPct val="100000"/>
              <a:buFont typeface="Wingdings" panose="05000000000000000000" pitchFamily="2" charset="2"/>
              <a:buChar char="§"/>
              <a:defRPr/>
            </a:pPr>
            <a:r>
              <a:rPr lang="is-IS" dirty="0">
                <a:solidFill>
                  <a:srgbClr val="000066"/>
                </a:solidFill>
                <a:latin typeface="Cambria" panose="02040503050406030204" pitchFamily="18" charset="0"/>
                <a:ea typeface="Cambria" panose="02040503050406030204" pitchFamily="18" charset="0"/>
              </a:rPr>
              <a:t> </a:t>
            </a:r>
            <a:r>
              <a:rPr lang="is-IS" sz="3200" dirty="0">
                <a:solidFill>
                  <a:srgbClr val="000066"/>
                </a:solidFill>
                <a:latin typeface="Cambria" panose="02040503050406030204" pitchFamily="18" charset="0"/>
                <a:ea typeface="Cambria" panose="02040503050406030204" pitchFamily="18" charset="0"/>
              </a:rPr>
              <a:t>Hafa ekkert gildi í sjálfum sér</a:t>
            </a:r>
          </a:p>
          <a:p>
            <a:pPr marL="859536" lvl="1" indent="-457200" fontAlgn="auto">
              <a:lnSpc>
                <a:spcPct val="90000"/>
              </a:lnSpc>
              <a:spcAft>
                <a:spcPts val="0"/>
              </a:spcAft>
              <a:buClr>
                <a:schemeClr val="bg2"/>
              </a:buClr>
              <a:buSzPct val="100000"/>
              <a:buFont typeface="Wingdings" panose="05000000000000000000" pitchFamily="2" charset="2"/>
              <a:buChar char="§"/>
              <a:defRPr/>
            </a:pPr>
            <a:r>
              <a:rPr lang="is-IS" sz="3200" dirty="0">
                <a:solidFill>
                  <a:srgbClr val="000066"/>
                </a:solidFill>
                <a:latin typeface="Cambria" panose="02040503050406030204" pitchFamily="18" charset="0"/>
                <a:ea typeface="Cambria" panose="02040503050406030204" pitchFamily="18" charset="0"/>
              </a:rPr>
              <a:t> Dæmi: Mynt, seðlar, tékkar</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left)">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left)">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wipe(left)">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14413" y="381000"/>
            <a:ext cx="7772400" cy="1143000"/>
          </a:xfrm>
        </p:spPr>
        <p:txBody>
          <a:bodyPr>
            <a:normAutofit/>
          </a:bodyPr>
          <a:lstStyle/>
          <a:p>
            <a:pPr fontAlgn="auto">
              <a:spcAft>
                <a:spcPts val="0"/>
              </a:spcAft>
              <a:defRPr/>
            </a:pPr>
            <a:r>
              <a:rPr lang="is-IS" sz="5400" b="1" dirty="0">
                <a:solidFill>
                  <a:schemeClr val="tx2">
                    <a:satMod val="130000"/>
                  </a:schemeClr>
                </a:solidFill>
                <a:effectLst>
                  <a:outerShdw blurRad="38100" dist="38100" dir="2700000" algn="tl">
                    <a:srgbClr val="000000">
                      <a:alpha val="43137"/>
                    </a:srgbClr>
                  </a:outerShdw>
                </a:effectLst>
                <a:latin typeface="Bernard MT Condensed" panose="02050806060905020404" pitchFamily="18" charset="0"/>
              </a:rPr>
              <a:t>Tegundir peninga</a:t>
            </a:r>
          </a:p>
        </p:txBody>
      </p:sp>
      <p:sp>
        <p:nvSpPr>
          <p:cNvPr id="20483" name="Rectangle 3"/>
          <p:cNvSpPr>
            <a:spLocks noGrp="1" noChangeArrowheads="1"/>
          </p:cNvSpPr>
          <p:nvPr>
            <p:ph idx="1"/>
          </p:nvPr>
        </p:nvSpPr>
        <p:spPr>
          <a:xfrm>
            <a:off x="918126" y="1719808"/>
            <a:ext cx="7772400" cy="3581400"/>
          </a:xfrm>
        </p:spPr>
        <p:txBody>
          <a:bodyPr>
            <a:normAutofit/>
          </a:bodyPr>
          <a:lstStyle/>
          <a:p>
            <a:pPr marL="365760" indent="-283464" fontAlgn="auto">
              <a:lnSpc>
                <a:spcPct val="90000"/>
              </a:lnSpc>
              <a:spcAft>
                <a:spcPts val="0"/>
              </a:spcAft>
              <a:buSzPct val="10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Peningar</a:t>
            </a:r>
            <a:r>
              <a:rPr lang="is-IS" sz="3600" dirty="0">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eru seðlar og mynt í höndum almennings</a:t>
            </a:r>
          </a:p>
          <a:p>
            <a:pPr marL="365760" indent="-283464" fontAlgn="auto">
              <a:lnSpc>
                <a:spcPct val="90000"/>
              </a:lnSpc>
              <a:spcAft>
                <a:spcPts val="0"/>
              </a:spcAft>
              <a:buSzPct val="100000"/>
              <a:buFont typeface="Wingdings 2"/>
              <a:buChar char=""/>
              <a:defRPr/>
            </a:pPr>
            <a:r>
              <a:rPr lang="is-IS" sz="3600" dirty="0">
                <a:solidFill>
                  <a:srgbClr val="990033"/>
                </a:solidFill>
                <a:effectLst>
                  <a:outerShdw blurRad="38100" dist="38100" dir="2700000" algn="tl">
                    <a:srgbClr val="000000"/>
                  </a:outerShdw>
                </a:effectLst>
                <a:latin typeface="Cambria" panose="02040503050406030204" pitchFamily="18" charset="0"/>
                <a:ea typeface="Cambria" panose="02040503050406030204" pitchFamily="18" charset="0"/>
              </a:rPr>
              <a:t>Tékkainnstæður</a:t>
            </a:r>
            <a:r>
              <a:rPr lang="is-IS" sz="3600" dirty="0">
                <a:solidFill>
                  <a:schemeClr val="tx2"/>
                </a:solidFill>
                <a:latin typeface="Cambria" panose="02040503050406030204" pitchFamily="18" charset="0"/>
                <a:ea typeface="Cambria" panose="02040503050406030204" pitchFamily="18" charset="0"/>
              </a:rPr>
              <a:t> </a:t>
            </a:r>
            <a:r>
              <a:rPr lang="is-IS" sz="3600" dirty="0">
                <a:solidFill>
                  <a:srgbClr val="000066"/>
                </a:solidFill>
                <a:latin typeface="Cambria" panose="02040503050406030204" pitchFamily="18" charset="0"/>
                <a:ea typeface="Cambria" panose="02040503050406030204" pitchFamily="18" charset="0"/>
              </a:rPr>
              <a:t>eru inneignir á bankareikningum sem eigendur reikninganna geta notað sem reiðufé með því að skrifa tékka</a:t>
            </a:r>
          </a:p>
        </p:txBody>
      </p:sp>
      <p:sp>
        <p:nvSpPr>
          <p:cNvPr id="20484" name="Text Box 4"/>
          <p:cNvSpPr txBox="1">
            <a:spLocks noChangeArrowheads="1"/>
          </p:cNvSpPr>
          <p:nvPr/>
        </p:nvSpPr>
        <p:spPr bwMode="auto">
          <a:xfrm rot="21420000">
            <a:off x="2879725" y="5181600"/>
            <a:ext cx="5807075" cy="984250"/>
          </a:xfrm>
          <a:prstGeom prst="rect">
            <a:avLst/>
          </a:prstGeom>
          <a:ln>
            <a:headEnd type="none" w="sm" len="sm"/>
            <a:tailEnd type="none" w="sm" len="s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spAutoFit/>
          </a:bodyPr>
          <a:lstStyle/>
          <a:p>
            <a:pPr eaLnBrk="0" hangingPunct="0">
              <a:defRPr/>
            </a:pPr>
            <a:r>
              <a:rPr lang="is-IS" sz="2800" dirty="0">
                <a:effectLst>
                  <a:outerShdw blurRad="38100" dist="38100" dir="2700000" algn="tl">
                    <a:srgbClr val="000000"/>
                  </a:outerShdw>
                </a:effectLst>
                <a:latin typeface="Cambria" panose="02040503050406030204" pitchFamily="18" charset="0"/>
                <a:ea typeface="Cambria" panose="02040503050406030204" pitchFamily="18" charset="0"/>
              </a:rPr>
              <a:t>Peningamagn</a:t>
            </a:r>
            <a:r>
              <a:rPr lang="is-IS" sz="2800" dirty="0">
                <a:latin typeface="Cambria" panose="02040503050406030204" pitchFamily="18" charset="0"/>
                <a:ea typeface="Cambria" panose="02040503050406030204" pitchFamily="18" charset="0"/>
              </a:rPr>
              <a:t> merkir peningamagn í umferð um hagkerfið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wipe(left)">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1951</TotalTime>
  <Pages>64</Pages>
  <Words>3325</Words>
  <Application>Microsoft Office PowerPoint</Application>
  <PresentationFormat>On-screen Show (4:3)</PresentationFormat>
  <Paragraphs>720</Paragraphs>
  <Slides>75</Slides>
  <Notes>72</Notes>
  <HiddenSlides>9</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9" baseType="lpstr">
      <vt:lpstr>Arial</vt:lpstr>
      <vt:lpstr>Bernard MT Condensed</vt:lpstr>
      <vt:lpstr>Cambria</vt:lpstr>
      <vt:lpstr>Courier New</vt:lpstr>
      <vt:lpstr>Gill Sans MT</vt:lpstr>
      <vt:lpstr>Monotype Sorts</vt:lpstr>
      <vt:lpstr>Symbol</vt:lpstr>
      <vt:lpstr>Tahoma</vt:lpstr>
      <vt:lpstr>Times New Roman</vt:lpstr>
      <vt:lpstr>Verdana</vt:lpstr>
      <vt:lpstr>Wingdings</vt:lpstr>
      <vt:lpstr>Wingdings 2</vt:lpstr>
      <vt:lpstr>Solstice</vt:lpstr>
      <vt:lpstr>Organization Chart</vt:lpstr>
      <vt:lpstr>Peningar, bankar og fjármálakerfið</vt:lpstr>
      <vt:lpstr>Til hvers eru peningar?</vt:lpstr>
      <vt:lpstr>Þrjú hlutverk peninga</vt:lpstr>
      <vt:lpstr>1. Gjaldmiðill</vt:lpstr>
      <vt:lpstr>2. Reiknieining</vt:lpstr>
      <vt:lpstr>3. Geymslugagn</vt:lpstr>
      <vt:lpstr>Greiðsluhæfi</vt:lpstr>
      <vt:lpstr>Tegundir peninga</vt:lpstr>
      <vt:lpstr>Tegundir peninga</vt:lpstr>
      <vt:lpstr>Tegundir peninga</vt:lpstr>
      <vt:lpstr>Peningar á Íslandi</vt:lpstr>
      <vt:lpstr>Peningar á Íslandi</vt:lpstr>
      <vt:lpstr>Peningar á Íslandi</vt:lpstr>
      <vt:lpstr>Peningar á Íslandi</vt:lpstr>
      <vt:lpstr>Skilgreiningar peninga</vt:lpstr>
      <vt:lpstr>Skilgreiningar peninga</vt:lpstr>
      <vt:lpstr>Skilgreiningar peninga</vt:lpstr>
      <vt:lpstr>Skilgreiningar peninga</vt:lpstr>
      <vt:lpstr>Skilgreiningar peninga</vt:lpstr>
      <vt:lpstr>Skilgreiningar peninga</vt:lpstr>
      <vt:lpstr>M0, M1, M2, M3 og M4 1993-2018</vt:lpstr>
      <vt:lpstr>Peningar gera gagn</vt:lpstr>
      <vt:lpstr>PowerPoint Presentation</vt:lpstr>
      <vt:lpstr>PowerPoint Presentation</vt:lpstr>
      <vt:lpstr>PowerPoint Presentation</vt:lpstr>
      <vt:lpstr>Hvað eru peningar?</vt:lpstr>
      <vt:lpstr>Yfirlit yfir bankakerfið</vt:lpstr>
      <vt:lpstr>Reikningar seðlabanka</vt:lpstr>
      <vt:lpstr>Reikningar viðskiptabanka</vt:lpstr>
      <vt:lpstr>PowerPoint Presentation</vt:lpstr>
      <vt:lpstr>Reikningar bankakerfisins</vt:lpstr>
      <vt:lpstr>Önnur sýn á peninga</vt:lpstr>
      <vt:lpstr>Önnur sýn á peninga</vt:lpstr>
      <vt:lpstr>Hlutverk seðlabanka</vt:lpstr>
      <vt:lpstr>Hlutverk seðlabanka</vt:lpstr>
      <vt:lpstr>Stjórntæki seðlabanka</vt:lpstr>
      <vt:lpstr>Markaðsaðgerðir</vt:lpstr>
      <vt:lpstr>Markaðsaðgerðir</vt:lpstr>
      <vt:lpstr>Bankar og peningar</vt:lpstr>
      <vt:lpstr>Bankar og peningar</vt:lpstr>
      <vt:lpstr>Peningamyndun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Stjórntæki peningastefnunnar</vt:lpstr>
      <vt:lpstr>Markaðsaðgerðir, aftur</vt:lpstr>
      <vt:lpstr>Breyting bindiskyldu</vt:lpstr>
      <vt:lpstr>Breyting stýrivaxta</vt:lpstr>
      <vt:lpstr>Eitt stjórntæki enn: Útlánaþök</vt:lpstr>
      <vt:lpstr>Eitt stjórntæki enn: Fortölur</vt:lpstr>
      <vt:lpstr>Vandkvæði í peningastjórn</vt:lpstr>
      <vt:lpstr>Viðskiptabankar</vt:lpstr>
      <vt:lpstr>Viðskiptabankar</vt:lpstr>
      <vt:lpstr>Viðskiptabankar</vt:lpstr>
      <vt:lpstr>Viðskiptabankar:  Einkavæðing og vaxtamunur</vt:lpstr>
      <vt:lpstr>Bankar geta búið til peninga</vt:lpstr>
      <vt:lpstr>Bankar í kreppu</vt:lpstr>
      <vt:lpstr>Bankar í kreppu</vt:lpstr>
      <vt:lpstr>Bankar í kreppu</vt:lpstr>
      <vt:lpstr>Bankar í kreppu</vt:lpstr>
      <vt:lpstr>Nokkrir vitnisburðir</vt:lpstr>
      <vt:lpstr>Yfirlit</vt:lpstr>
      <vt:lpstr>Yfirlit</vt:lpstr>
      <vt:lpstr>Yfirlit</vt:lpstr>
      <vt:lpstr>Yfirlit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dc:title>
  <dc:subject>The Monetary System</dc:subject>
  <dc:creator>Mark P. Karscig</dc:creator>
  <cp:keywords>price elasticity</cp:keywords>
  <cp:lastModifiedBy>Þorvaldur Gylfason</cp:lastModifiedBy>
  <cp:revision>445</cp:revision>
  <cp:lastPrinted>2018-09-21T16:15:16Z</cp:lastPrinted>
  <dcterms:created xsi:type="dcterms:W3CDTF">1998-06-22T00:04:04Z</dcterms:created>
  <dcterms:modified xsi:type="dcterms:W3CDTF">2020-10-05T14:42:44Z</dcterms:modified>
</cp:coreProperties>
</file>