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4"/>
  </p:sldMasterIdLst>
  <p:notesMasterIdLst>
    <p:notesMasterId r:id="rId90"/>
  </p:notesMasterIdLst>
  <p:handoutMasterIdLst>
    <p:handoutMasterId r:id="rId91"/>
  </p:handoutMasterIdLst>
  <p:sldIdLst>
    <p:sldId id="363" r:id="rId5"/>
    <p:sldId id="603" r:id="rId6"/>
    <p:sldId id="604" r:id="rId7"/>
    <p:sldId id="605" r:id="rId8"/>
    <p:sldId id="650" r:id="rId9"/>
    <p:sldId id="607" r:id="rId10"/>
    <p:sldId id="637" r:id="rId11"/>
    <p:sldId id="608" r:id="rId12"/>
    <p:sldId id="609" r:id="rId13"/>
    <p:sldId id="610" r:id="rId14"/>
    <p:sldId id="638" r:id="rId15"/>
    <p:sldId id="611" r:id="rId16"/>
    <p:sldId id="716" r:id="rId17"/>
    <p:sldId id="612" r:id="rId18"/>
    <p:sldId id="613" r:id="rId19"/>
    <p:sldId id="642" r:id="rId20"/>
    <p:sldId id="615" r:id="rId21"/>
    <p:sldId id="614" r:id="rId22"/>
    <p:sldId id="617" r:id="rId23"/>
    <p:sldId id="643" r:id="rId24"/>
    <p:sldId id="618" r:id="rId25"/>
    <p:sldId id="644" r:id="rId26"/>
    <p:sldId id="654" r:id="rId27"/>
    <p:sldId id="616" r:id="rId28"/>
    <p:sldId id="619" r:id="rId29"/>
    <p:sldId id="645" r:id="rId30"/>
    <p:sldId id="620" r:id="rId31"/>
    <p:sldId id="622" r:id="rId32"/>
    <p:sldId id="651" r:id="rId33"/>
    <p:sldId id="623" r:id="rId34"/>
    <p:sldId id="624" r:id="rId35"/>
    <p:sldId id="625" r:id="rId36"/>
    <p:sldId id="626" r:id="rId37"/>
    <p:sldId id="627" r:id="rId38"/>
    <p:sldId id="628" r:id="rId39"/>
    <p:sldId id="629" r:id="rId40"/>
    <p:sldId id="630" r:id="rId41"/>
    <p:sldId id="631" r:id="rId42"/>
    <p:sldId id="632" r:id="rId43"/>
    <p:sldId id="646" r:id="rId44"/>
    <p:sldId id="647" r:id="rId45"/>
    <p:sldId id="649" r:id="rId46"/>
    <p:sldId id="653" r:id="rId47"/>
    <p:sldId id="652" r:id="rId48"/>
    <p:sldId id="655" r:id="rId49"/>
    <p:sldId id="658" r:id="rId50"/>
    <p:sldId id="659" r:id="rId51"/>
    <p:sldId id="660" r:id="rId52"/>
    <p:sldId id="661" r:id="rId53"/>
    <p:sldId id="704" r:id="rId54"/>
    <p:sldId id="706" r:id="rId55"/>
    <p:sldId id="665" r:id="rId56"/>
    <p:sldId id="666" r:id="rId57"/>
    <p:sldId id="705" r:id="rId58"/>
    <p:sldId id="668" r:id="rId59"/>
    <p:sldId id="669" r:id="rId60"/>
    <p:sldId id="707" r:id="rId61"/>
    <p:sldId id="671" r:id="rId62"/>
    <p:sldId id="672" r:id="rId63"/>
    <p:sldId id="708" r:id="rId64"/>
    <p:sldId id="710" r:id="rId65"/>
    <p:sldId id="711" r:id="rId66"/>
    <p:sldId id="677" r:id="rId67"/>
    <p:sldId id="678" r:id="rId68"/>
    <p:sldId id="679" r:id="rId69"/>
    <p:sldId id="680" r:id="rId70"/>
    <p:sldId id="681" r:id="rId71"/>
    <p:sldId id="682" r:id="rId72"/>
    <p:sldId id="683" r:id="rId73"/>
    <p:sldId id="684" r:id="rId74"/>
    <p:sldId id="685" r:id="rId75"/>
    <p:sldId id="692" r:id="rId76"/>
    <p:sldId id="712" r:id="rId77"/>
    <p:sldId id="713" r:id="rId78"/>
    <p:sldId id="696" r:id="rId79"/>
    <p:sldId id="697" r:id="rId80"/>
    <p:sldId id="699" r:id="rId81"/>
    <p:sldId id="714" r:id="rId82"/>
    <p:sldId id="715" r:id="rId83"/>
    <p:sldId id="634" r:id="rId84"/>
    <p:sldId id="635" r:id="rId85"/>
    <p:sldId id="636" r:id="rId86"/>
    <p:sldId id="700" r:id="rId87"/>
    <p:sldId id="701" r:id="rId88"/>
    <p:sldId id="702" r:id="rId8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81C"/>
    <a:srgbClr val="7A0014"/>
    <a:srgbClr val="CC4A22"/>
    <a:srgbClr val="B2BF69"/>
    <a:srgbClr val="B20000"/>
    <a:srgbClr val="B2001D"/>
    <a:srgbClr val="CC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1" autoAdjust="0"/>
    <p:restoredTop sz="86376" autoAdjust="0"/>
  </p:normalViewPr>
  <p:slideViewPr>
    <p:cSldViewPr>
      <p:cViewPr varScale="1">
        <p:scale>
          <a:sx n="65" d="100"/>
          <a:sy n="65" d="100"/>
        </p:scale>
        <p:origin x="1205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7778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97"/>
    </p:cViewPr>
  </p:sorterViewPr>
  <p:notesViewPr>
    <p:cSldViewPr>
      <p:cViewPr varScale="1">
        <p:scale>
          <a:sx n="40" d="100"/>
          <a:sy n="40" d="100"/>
        </p:scale>
        <p:origin x="-1470" y="-78"/>
      </p:cViewPr>
      <p:guideLst>
        <p:guide orient="horz" pos="3024"/>
        <p:guide pos="23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presProps" Target="presProps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2.xml"/><Relationship Id="rId2" Type="http://schemas.openxmlformats.org/officeDocument/2006/relationships/slide" Target="slides/slide40.xml"/><Relationship Id="rId1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Data!$A$2</c:f>
              <c:strCache>
                <c:ptCount val="1"/>
                <c:pt idx="0">
                  <c:v>ESB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Data!$B$1:$AE$1</c:f>
              <c:strCache>
                <c:ptCount val="30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</c:strCache>
            </c:strRef>
          </c:cat>
          <c:val>
            <c:numRef>
              <c:f>Data!$B$2:$AE$2</c:f>
              <c:numCache>
                <c:formatCode>General</c:formatCode>
                <c:ptCount val="30"/>
                <c:pt idx="0">
                  <c:v>3.59</c:v>
                </c:pt>
                <c:pt idx="1">
                  <c:v>3.77</c:v>
                </c:pt>
                <c:pt idx="2">
                  <c:v>4.8</c:v>
                </c:pt>
                <c:pt idx="3">
                  <c:v>4.5</c:v>
                </c:pt>
                <c:pt idx="4">
                  <c:v>4.18</c:v>
                </c:pt>
                <c:pt idx="5">
                  <c:v>3.79</c:v>
                </c:pt>
                <c:pt idx="6">
                  <c:v>4.16</c:v>
                </c:pt>
                <c:pt idx="7">
                  <c:v>6.28</c:v>
                </c:pt>
                <c:pt idx="8">
                  <c:v>4.4000000000000004</c:v>
                </c:pt>
                <c:pt idx="9">
                  <c:v>3.66</c:v>
                </c:pt>
                <c:pt idx="10">
                  <c:v>3.47</c:v>
                </c:pt>
                <c:pt idx="11">
                  <c:v>3.48</c:v>
                </c:pt>
                <c:pt idx="12">
                  <c:v>2.27</c:v>
                </c:pt>
                <c:pt idx="13">
                  <c:v>3.27</c:v>
                </c:pt>
                <c:pt idx="14">
                  <c:v>2.2200000000000002</c:v>
                </c:pt>
                <c:pt idx="15">
                  <c:v>2.31</c:v>
                </c:pt>
                <c:pt idx="16">
                  <c:v>2.1</c:v>
                </c:pt>
                <c:pt idx="17">
                  <c:v>2.2599999999999998</c:v>
                </c:pt>
                <c:pt idx="18">
                  <c:v>2.15</c:v>
                </c:pt>
                <c:pt idx="19">
                  <c:v>2.06</c:v>
                </c:pt>
                <c:pt idx="20">
                  <c:v>1.56</c:v>
                </c:pt>
                <c:pt idx="21">
                  <c:v>1.7</c:v>
                </c:pt>
                <c:pt idx="22">
                  <c:v>1.89</c:v>
                </c:pt>
                <c:pt idx="23">
                  <c:v>1.43</c:v>
                </c:pt>
                <c:pt idx="24">
                  <c:v>1.31</c:v>
                </c:pt>
                <c:pt idx="25">
                  <c:v>1.38</c:v>
                </c:pt>
                <c:pt idx="26">
                  <c:v>1.84</c:v>
                </c:pt>
                <c:pt idx="27">
                  <c:v>1.89</c:v>
                </c:pt>
                <c:pt idx="28">
                  <c:v>1.96</c:v>
                </c:pt>
                <c:pt idx="29">
                  <c:v>1.79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7B-4579-94F3-820A3E63F2B9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Ísland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Data!$B$1:$AE$1</c:f>
              <c:strCache>
                <c:ptCount val="30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</c:strCache>
            </c:strRef>
          </c:cat>
          <c:val>
            <c:numRef>
              <c:f>Data!$B$3:$AE$3</c:f>
              <c:numCache>
                <c:formatCode>General</c:formatCode>
                <c:ptCount val="30"/>
                <c:pt idx="5">
                  <c:v>3.41</c:v>
                </c:pt>
                <c:pt idx="8">
                  <c:v>3.62</c:v>
                </c:pt>
                <c:pt idx="10">
                  <c:v>4.51</c:v>
                </c:pt>
                <c:pt idx="11">
                  <c:v>3.65</c:v>
                </c:pt>
                <c:pt idx="12">
                  <c:v>4.72</c:v>
                </c:pt>
                <c:pt idx="13">
                  <c:v>3.68</c:v>
                </c:pt>
                <c:pt idx="15">
                  <c:v>4.3099999999999996</c:v>
                </c:pt>
                <c:pt idx="16">
                  <c:v>4.5199999999999996</c:v>
                </c:pt>
                <c:pt idx="17">
                  <c:v>4.24</c:v>
                </c:pt>
                <c:pt idx="18">
                  <c:v>1.83</c:v>
                </c:pt>
                <c:pt idx="19">
                  <c:v>1.9</c:v>
                </c:pt>
                <c:pt idx="20">
                  <c:v>1.85</c:v>
                </c:pt>
                <c:pt idx="21">
                  <c:v>1.65</c:v>
                </c:pt>
                <c:pt idx="22">
                  <c:v>1.5</c:v>
                </c:pt>
                <c:pt idx="23">
                  <c:v>1.58</c:v>
                </c:pt>
                <c:pt idx="24">
                  <c:v>1.47</c:v>
                </c:pt>
                <c:pt idx="25">
                  <c:v>1.66</c:v>
                </c:pt>
                <c:pt idx="26">
                  <c:v>1.6</c:v>
                </c:pt>
                <c:pt idx="27">
                  <c:v>1.42</c:v>
                </c:pt>
                <c:pt idx="28">
                  <c:v>1.47</c:v>
                </c:pt>
                <c:pt idx="29">
                  <c:v>1.57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7B-4579-94F3-820A3E63F2B9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Bandaríkin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Data!$B$1:$AE$1</c:f>
              <c:strCache>
                <c:ptCount val="30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</c:strCache>
            </c:strRef>
          </c:cat>
          <c:val>
            <c:numRef>
              <c:f>Data!$B$4:$AE$4</c:f>
              <c:numCache>
                <c:formatCode>General</c:formatCode>
                <c:ptCount val="30"/>
                <c:pt idx="1">
                  <c:v>3.91</c:v>
                </c:pt>
                <c:pt idx="2">
                  <c:v>3.92</c:v>
                </c:pt>
                <c:pt idx="3">
                  <c:v>3.95</c:v>
                </c:pt>
                <c:pt idx="4">
                  <c:v>3.95</c:v>
                </c:pt>
                <c:pt idx="5">
                  <c:v>3.75</c:v>
                </c:pt>
                <c:pt idx="7">
                  <c:v>2.94</c:v>
                </c:pt>
                <c:pt idx="8">
                  <c:v>2.86</c:v>
                </c:pt>
                <c:pt idx="9">
                  <c:v>2.6</c:v>
                </c:pt>
                <c:pt idx="10">
                  <c:v>3.09</c:v>
                </c:pt>
                <c:pt idx="11">
                  <c:v>2.31</c:v>
                </c:pt>
                <c:pt idx="12">
                  <c:v>2.1</c:v>
                </c:pt>
                <c:pt idx="13">
                  <c:v>2.11</c:v>
                </c:pt>
                <c:pt idx="14">
                  <c:v>2.16</c:v>
                </c:pt>
                <c:pt idx="15">
                  <c:v>1.96</c:v>
                </c:pt>
                <c:pt idx="16">
                  <c:v>1.79</c:v>
                </c:pt>
                <c:pt idx="17">
                  <c:v>1.75</c:v>
                </c:pt>
                <c:pt idx="18">
                  <c:v>1.7</c:v>
                </c:pt>
                <c:pt idx="19">
                  <c:v>1.54</c:v>
                </c:pt>
                <c:pt idx="20">
                  <c:v>1.57</c:v>
                </c:pt>
                <c:pt idx="21">
                  <c:v>1.71</c:v>
                </c:pt>
                <c:pt idx="22">
                  <c:v>1.66</c:v>
                </c:pt>
                <c:pt idx="23">
                  <c:v>1.68</c:v>
                </c:pt>
                <c:pt idx="24">
                  <c:v>1.68</c:v>
                </c:pt>
                <c:pt idx="25">
                  <c:v>1.67</c:v>
                </c:pt>
                <c:pt idx="26">
                  <c:v>1.69</c:v>
                </c:pt>
                <c:pt idx="27">
                  <c:v>1.69</c:v>
                </c:pt>
                <c:pt idx="28">
                  <c:v>1.67</c:v>
                </c:pt>
                <c:pt idx="29">
                  <c:v>1.66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7B-4579-94F3-820A3E63F2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4959968"/>
        <c:axId val="1652687120"/>
      </c:lineChart>
      <c:catAx>
        <c:axId val="128495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1652687120"/>
        <c:crosses val="autoZero"/>
        <c:auto val="1"/>
        <c:lblAlgn val="ctr"/>
        <c:lblOffset val="100"/>
        <c:noMultiLvlLbl val="0"/>
      </c:catAx>
      <c:valAx>
        <c:axId val="165268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128495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654689874292027"/>
          <c:y val="3.2177150428812716E-2"/>
          <c:w val="0.22059041304047516"/>
          <c:h val="0.344174043945514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Data!$A$2</c:f>
              <c:strCache>
                <c:ptCount val="1"/>
                <c:pt idx="0">
                  <c:v>ESB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Data!$B$1:$BH$1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Data!$B$2:$BH$2</c:f>
              <c:numCache>
                <c:formatCode>General</c:formatCode>
                <c:ptCount val="59"/>
                <c:pt idx="0">
                  <c:v>38.884932347676688</c:v>
                </c:pt>
                <c:pt idx="1">
                  <c:v>38.353071343430983</c:v>
                </c:pt>
                <c:pt idx="2">
                  <c:v>37.959932139400784</c:v>
                </c:pt>
                <c:pt idx="3">
                  <c:v>38.391387266119324</c:v>
                </c:pt>
                <c:pt idx="4">
                  <c:v>38.842839993011417</c:v>
                </c:pt>
                <c:pt idx="5">
                  <c:v>38.620479853689865</c:v>
                </c:pt>
                <c:pt idx="6">
                  <c:v>39.081619619167974</c:v>
                </c:pt>
                <c:pt idx="7">
                  <c:v>38.343318168605002</c:v>
                </c:pt>
                <c:pt idx="8">
                  <c:v>40.026187416604508</c:v>
                </c:pt>
                <c:pt idx="9">
                  <c:v>41.870624575325792</c:v>
                </c:pt>
                <c:pt idx="10">
                  <c:v>39.881293691839865</c:v>
                </c:pt>
                <c:pt idx="11">
                  <c:v>39.565998890705039</c:v>
                </c:pt>
                <c:pt idx="12">
                  <c:v>39.525384213937059</c:v>
                </c:pt>
                <c:pt idx="13">
                  <c:v>42.320535686213589</c:v>
                </c:pt>
                <c:pt idx="14">
                  <c:v>49.841165645846544</c:v>
                </c:pt>
                <c:pt idx="15">
                  <c:v>45.578452382074794</c:v>
                </c:pt>
                <c:pt idx="16">
                  <c:v>48.368313774527969</c:v>
                </c:pt>
                <c:pt idx="17">
                  <c:v>48.666886751700837</c:v>
                </c:pt>
                <c:pt idx="18">
                  <c:v>47.047645000048888</c:v>
                </c:pt>
                <c:pt idx="19">
                  <c:v>49.522652803551075</c:v>
                </c:pt>
                <c:pt idx="20">
                  <c:v>51.076615494348935</c:v>
                </c:pt>
                <c:pt idx="21">
                  <c:v>52.964217926292456</c:v>
                </c:pt>
                <c:pt idx="22">
                  <c:v>52.897934006579227</c:v>
                </c:pt>
                <c:pt idx="23">
                  <c:v>52.960234718142992</c:v>
                </c:pt>
                <c:pt idx="24">
                  <c:v>56.055378034460773</c:v>
                </c:pt>
                <c:pt idx="25">
                  <c:v>56.364517228158412</c:v>
                </c:pt>
                <c:pt idx="26">
                  <c:v>50.054884527263773</c:v>
                </c:pt>
                <c:pt idx="27">
                  <c:v>49.467891432449512</c:v>
                </c:pt>
                <c:pt idx="28">
                  <c:v>50.076771750870577</c:v>
                </c:pt>
                <c:pt idx="29">
                  <c:v>52.578174987781509</c:v>
                </c:pt>
                <c:pt idx="30">
                  <c:v>52.064495692740195</c:v>
                </c:pt>
                <c:pt idx="31">
                  <c:v>51.760443510481728</c:v>
                </c:pt>
                <c:pt idx="32">
                  <c:v>51.516991357186953</c:v>
                </c:pt>
                <c:pt idx="33">
                  <c:v>50.841234859199304</c:v>
                </c:pt>
                <c:pt idx="34">
                  <c:v>53.366056791326187</c:v>
                </c:pt>
                <c:pt idx="35">
                  <c:v>55.637162985362998</c:v>
                </c:pt>
                <c:pt idx="36">
                  <c:v>56.432258717685777</c:v>
                </c:pt>
                <c:pt idx="37">
                  <c:v>59.792078029266428</c:v>
                </c:pt>
                <c:pt idx="38">
                  <c:v>60.638251375035708</c:v>
                </c:pt>
                <c:pt idx="39">
                  <c:v>61.467740113041856</c:v>
                </c:pt>
                <c:pt idx="40">
                  <c:v>68.386611518884948</c:v>
                </c:pt>
                <c:pt idx="41">
                  <c:v>67.725273422092343</c:v>
                </c:pt>
                <c:pt idx="42">
                  <c:v>65.513535651298483</c:v>
                </c:pt>
                <c:pt idx="43">
                  <c:v>64.490947073494482</c:v>
                </c:pt>
                <c:pt idx="44">
                  <c:v>67.115723830268365</c:v>
                </c:pt>
                <c:pt idx="45">
                  <c:v>70.185990866186572</c:v>
                </c:pt>
                <c:pt idx="46">
                  <c:v>74.663078449278473</c:v>
                </c:pt>
                <c:pt idx="47">
                  <c:v>75.792163200121649</c:v>
                </c:pt>
                <c:pt idx="48">
                  <c:v>77.310350208346094</c:v>
                </c:pt>
                <c:pt idx="49">
                  <c:v>68.255040407180076</c:v>
                </c:pt>
                <c:pt idx="50">
                  <c:v>75.680146420809351</c:v>
                </c:pt>
                <c:pt idx="51">
                  <c:v>80.890569681975322</c:v>
                </c:pt>
                <c:pt idx="52">
                  <c:v>82.220151302568098</c:v>
                </c:pt>
                <c:pt idx="53">
                  <c:v>81.933030041652827</c:v>
                </c:pt>
                <c:pt idx="54">
                  <c:v>82.374374312374101</c:v>
                </c:pt>
                <c:pt idx="55">
                  <c:v>83.229661931153601</c:v>
                </c:pt>
                <c:pt idx="56">
                  <c:v>82.493481462015339</c:v>
                </c:pt>
                <c:pt idx="57">
                  <c:v>85.390950063408326</c:v>
                </c:pt>
                <c:pt idx="58">
                  <c:v>86.486122063534836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1D-42C4-91E7-4DFB6A7C4AA2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Ísland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Data!$B$1:$BH$1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Data!$B$3:$BH$3</c:f>
              <c:numCache>
                <c:formatCode>General</c:formatCode>
                <c:ptCount val="59"/>
                <c:pt idx="0">
                  <c:v>86.835693438729933</c:v>
                </c:pt>
                <c:pt idx="1">
                  <c:v>79.684450226437676</c:v>
                </c:pt>
                <c:pt idx="2">
                  <c:v>86.618494144967997</c:v>
                </c:pt>
                <c:pt idx="3">
                  <c:v>83.517038278256948</c:v>
                </c:pt>
                <c:pt idx="4">
                  <c:v>75.583986257846519</c:v>
                </c:pt>
                <c:pt idx="5">
                  <c:v>71.191864434911238</c:v>
                </c:pt>
                <c:pt idx="6">
                  <c:v>66.711283987203984</c:v>
                </c:pt>
                <c:pt idx="7">
                  <c:v>63.917428923214295</c:v>
                </c:pt>
                <c:pt idx="8">
                  <c:v>70.976958613849376</c:v>
                </c:pt>
                <c:pt idx="9">
                  <c:v>84.36250110263434</c:v>
                </c:pt>
                <c:pt idx="10">
                  <c:v>86.9385842648703</c:v>
                </c:pt>
                <c:pt idx="11">
                  <c:v>80.10973955477472</c:v>
                </c:pt>
                <c:pt idx="12">
                  <c:v>70.760751509954773</c:v>
                </c:pt>
                <c:pt idx="13">
                  <c:v>72.091010027244081</c:v>
                </c:pt>
                <c:pt idx="14">
                  <c:v>71.470097428049812</c:v>
                </c:pt>
                <c:pt idx="15">
                  <c:v>73.836523478246903</c:v>
                </c:pt>
                <c:pt idx="16">
                  <c:v>67.682893457503312</c:v>
                </c:pt>
                <c:pt idx="17">
                  <c:v>65.63538163164668</c:v>
                </c:pt>
                <c:pt idx="18">
                  <c:v>69.039383139816366</c:v>
                </c:pt>
                <c:pt idx="19">
                  <c:v>73.62412482569556</c:v>
                </c:pt>
                <c:pt idx="20">
                  <c:v>69.929417970055624</c:v>
                </c:pt>
                <c:pt idx="21">
                  <c:v>69.668346627399771</c:v>
                </c:pt>
                <c:pt idx="22">
                  <c:v>68.066852058843182</c:v>
                </c:pt>
                <c:pt idx="23">
                  <c:v>76.074698732710388</c:v>
                </c:pt>
                <c:pt idx="24">
                  <c:v>74.940706325570048</c:v>
                </c:pt>
                <c:pt idx="25">
                  <c:v>79.14159647451406</c:v>
                </c:pt>
                <c:pt idx="26">
                  <c:v>72.23513773722911</c:v>
                </c:pt>
                <c:pt idx="27">
                  <c:v>68.576588258795809</c:v>
                </c:pt>
                <c:pt idx="28">
                  <c:v>63.467459992752929</c:v>
                </c:pt>
                <c:pt idx="29">
                  <c:v>63.85071920302692</c:v>
                </c:pt>
                <c:pt idx="30">
                  <c:v>65.013126133678654</c:v>
                </c:pt>
                <c:pt idx="31">
                  <c:v>62.903436355523944</c:v>
                </c:pt>
                <c:pt idx="32">
                  <c:v>59.78952719495139</c:v>
                </c:pt>
                <c:pt idx="33">
                  <c:v>61.46578110785704</c:v>
                </c:pt>
                <c:pt idx="34">
                  <c:v>65.402568502741104</c:v>
                </c:pt>
                <c:pt idx="35">
                  <c:v>66.44834166317284</c:v>
                </c:pt>
                <c:pt idx="36">
                  <c:v>70.989462624376358</c:v>
                </c:pt>
                <c:pt idx="37">
                  <c:v>70.502883785180927</c:v>
                </c:pt>
                <c:pt idx="38">
                  <c:v>71.967956553610122</c:v>
                </c:pt>
                <c:pt idx="39">
                  <c:v>69.512355359700592</c:v>
                </c:pt>
                <c:pt idx="40">
                  <c:v>71.315640112467037</c:v>
                </c:pt>
                <c:pt idx="41">
                  <c:v>74.984206138958385</c:v>
                </c:pt>
                <c:pt idx="42">
                  <c:v>69.545417265212251</c:v>
                </c:pt>
                <c:pt idx="43">
                  <c:v>68.286686642932523</c:v>
                </c:pt>
                <c:pt idx="44">
                  <c:v>70.087371529757689</c:v>
                </c:pt>
                <c:pt idx="45">
                  <c:v>72.595520288745405</c:v>
                </c:pt>
                <c:pt idx="46">
                  <c:v>78.631178038821119</c:v>
                </c:pt>
                <c:pt idx="47">
                  <c:v>75.119924955710857</c:v>
                </c:pt>
                <c:pt idx="48">
                  <c:v>83.418762964660047</c:v>
                </c:pt>
                <c:pt idx="49">
                  <c:v>88.474503341257687</c:v>
                </c:pt>
                <c:pt idx="50">
                  <c:v>94.091037311160846</c:v>
                </c:pt>
                <c:pt idx="51">
                  <c:v>101.81906981972099</c:v>
                </c:pt>
                <c:pt idx="52">
                  <c:v>104.26750203535877</c:v>
                </c:pt>
                <c:pt idx="53">
                  <c:v>99.306303406680527</c:v>
                </c:pt>
                <c:pt idx="54">
                  <c:v>96.993650632738138</c:v>
                </c:pt>
                <c:pt idx="55">
                  <c:v>96.725702562207445</c:v>
                </c:pt>
                <c:pt idx="56">
                  <c:v>88.611298405842447</c:v>
                </c:pt>
                <c:pt idx="57">
                  <c:v>88.126126541068857</c:v>
                </c:pt>
                <c:pt idx="58">
                  <c:v>91.349444263609527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1D-42C4-91E7-4DFB6A7C4AA2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Bandaríkin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Data!$B$1:$BH$1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Data!$B$4:$BH$4</c:f>
              <c:numCache>
                <c:formatCode>General</c:formatCode>
                <c:ptCount val="59"/>
                <c:pt idx="0">
                  <c:v>9.1662065157371622</c:v>
                </c:pt>
                <c:pt idx="1">
                  <c:v>8.9295224569501155</c:v>
                </c:pt>
                <c:pt idx="2">
                  <c:v>8.9406709634771104</c:v>
                </c:pt>
                <c:pt idx="3">
                  <c:v>8.957093642342624</c:v>
                </c:pt>
                <c:pt idx="4">
                  <c:v>9.2009332166812481</c:v>
                </c:pt>
                <c:pt idx="5">
                  <c:v>9.224149522656985</c:v>
                </c:pt>
                <c:pt idx="6">
                  <c:v>9.5705521472392636</c:v>
                </c:pt>
                <c:pt idx="7">
                  <c:v>9.678542416154114</c:v>
                </c:pt>
                <c:pt idx="8">
                  <c:v>10.026525198938991</c:v>
                </c:pt>
                <c:pt idx="9">
                  <c:v>10.040200019609765</c:v>
                </c:pt>
                <c:pt idx="10">
                  <c:v>10.758285404960203</c:v>
                </c:pt>
                <c:pt idx="11">
                  <c:v>10.757179035927372</c:v>
                </c:pt>
                <c:pt idx="12">
                  <c:v>11.340619649600113</c:v>
                </c:pt>
                <c:pt idx="13">
                  <c:v>13.079285746357453</c:v>
                </c:pt>
                <c:pt idx="14">
                  <c:v>16.444986322539563</c:v>
                </c:pt>
                <c:pt idx="15">
                  <c:v>15.516373633156547</c:v>
                </c:pt>
                <c:pt idx="16">
                  <c:v>16.048845635663696</c:v>
                </c:pt>
                <c:pt idx="17">
                  <c:v>16.417894675155367</c:v>
                </c:pt>
                <c:pt idx="18">
                  <c:v>16.972834228965059</c:v>
                </c:pt>
                <c:pt idx="19">
                  <c:v>18.376194271455397</c:v>
                </c:pt>
                <c:pt idx="20">
                  <c:v>20.109844689422594</c:v>
                </c:pt>
                <c:pt idx="21">
                  <c:v>19.425907113159106</c:v>
                </c:pt>
                <c:pt idx="22">
                  <c:v>17.536812280918443</c:v>
                </c:pt>
                <c:pt idx="23">
                  <c:v>16.665593480310331</c:v>
                </c:pt>
                <c:pt idx="24">
                  <c:v>17.522432189513953</c:v>
                </c:pt>
                <c:pt idx="25">
                  <c:v>16.603906126302988</c:v>
                </c:pt>
                <c:pt idx="26">
                  <c:v>16.897977151434254</c:v>
                </c:pt>
                <c:pt idx="27">
                  <c:v>17.973580984570201</c:v>
                </c:pt>
                <c:pt idx="28">
                  <c:v>19.070100705861503</c:v>
                </c:pt>
                <c:pt idx="29">
                  <c:v>19.415128386019521</c:v>
                </c:pt>
                <c:pt idx="30">
                  <c:v>19.815067353731521</c:v>
                </c:pt>
                <c:pt idx="31">
                  <c:v>19.786448124097433</c:v>
                </c:pt>
                <c:pt idx="32">
                  <c:v>19.950594502392288</c:v>
                </c:pt>
                <c:pt idx="33">
                  <c:v>20.044618701975153</c:v>
                </c:pt>
                <c:pt idx="34">
                  <c:v>21.055459161745276</c:v>
                </c:pt>
                <c:pt idx="35">
                  <c:v>22.453381649056794</c:v>
                </c:pt>
                <c:pt idx="36">
                  <c:v>22.687071990241197</c:v>
                </c:pt>
                <c:pt idx="37">
                  <c:v>23.428321075295745</c:v>
                </c:pt>
                <c:pt idx="38">
                  <c:v>22.825890929701668</c:v>
                </c:pt>
                <c:pt idx="39">
                  <c:v>23.273472659700154</c:v>
                </c:pt>
                <c:pt idx="40">
                  <c:v>25.043635224892768</c:v>
                </c:pt>
                <c:pt idx="41">
                  <c:v>22.842957831705888</c:v>
                </c:pt>
                <c:pt idx="42">
                  <c:v>22.154271777962176</c:v>
                </c:pt>
                <c:pt idx="43">
                  <c:v>22.477100569878445</c:v>
                </c:pt>
                <c:pt idx="44">
                  <c:v>24.352406740005136</c:v>
                </c:pt>
                <c:pt idx="45">
                  <c:v>25.555994040464213</c:v>
                </c:pt>
                <c:pt idx="46">
                  <c:v>26.900148608117775</c:v>
                </c:pt>
                <c:pt idx="47">
                  <c:v>27.95580207255902</c:v>
                </c:pt>
                <c:pt idx="48">
                  <c:v>29.886798058180254</c:v>
                </c:pt>
                <c:pt idx="49">
                  <c:v>24.641563455513353</c:v>
                </c:pt>
                <c:pt idx="50">
                  <c:v>28.057952280439576</c:v>
                </c:pt>
                <c:pt idx="51">
                  <c:v>30.789294055981653</c:v>
                </c:pt>
                <c:pt idx="52">
                  <c:v>30.568183944830292</c:v>
                </c:pt>
                <c:pt idx="53">
                  <c:v>30.013007224403903</c:v>
                </c:pt>
                <c:pt idx="54">
                  <c:v>29.964541433195919</c:v>
                </c:pt>
                <c:pt idx="55">
                  <c:v>27.726140246132115</c:v>
                </c:pt>
                <c:pt idx="56">
                  <c:v>26.49100408755255</c:v>
                </c:pt>
                <c:pt idx="57">
                  <c:v>27.090912505149454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71D-42C4-91E7-4DFB6A7C4AA2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Heimurinn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Data!$B$1:$BH$1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Data!$B$5:$BH$5</c:f>
              <c:numCache>
                <c:formatCode>General</c:formatCode>
                <c:ptCount val="59"/>
                <c:pt idx="0">
                  <c:v>24.118479948763952</c:v>
                </c:pt>
                <c:pt idx="1">
                  <c:v>24.390532463647872</c:v>
                </c:pt>
                <c:pt idx="2">
                  <c:v>23.481392530912764</c:v>
                </c:pt>
                <c:pt idx="3">
                  <c:v>24.003101141775886</c:v>
                </c:pt>
                <c:pt idx="4">
                  <c:v>23.90894683068354</c:v>
                </c:pt>
                <c:pt idx="5">
                  <c:v>24.008333234659531</c:v>
                </c:pt>
                <c:pt idx="6">
                  <c:v>24.682753892888858</c:v>
                </c:pt>
                <c:pt idx="7">
                  <c:v>24.354994633787193</c:v>
                </c:pt>
                <c:pt idx="8">
                  <c:v>25.708750104534197</c:v>
                </c:pt>
                <c:pt idx="9">
                  <c:v>26.236508057712442</c:v>
                </c:pt>
                <c:pt idx="10">
                  <c:v>27.294404922285356</c:v>
                </c:pt>
                <c:pt idx="11">
                  <c:v>27.327249601377037</c:v>
                </c:pt>
                <c:pt idx="12">
                  <c:v>27.484309983951363</c:v>
                </c:pt>
                <c:pt idx="13">
                  <c:v>30.393810901304967</c:v>
                </c:pt>
                <c:pt idx="14">
                  <c:v>35.586996042698125</c:v>
                </c:pt>
                <c:pt idx="15">
                  <c:v>33.497105012850483</c:v>
                </c:pt>
                <c:pt idx="16">
                  <c:v>34.347585702356035</c:v>
                </c:pt>
                <c:pt idx="17">
                  <c:v>34.656776779358495</c:v>
                </c:pt>
                <c:pt idx="18">
                  <c:v>34.048020841489702</c:v>
                </c:pt>
                <c:pt idx="19">
                  <c:v>36.339227437358943</c:v>
                </c:pt>
                <c:pt idx="20">
                  <c:v>38.708163920771817</c:v>
                </c:pt>
                <c:pt idx="21">
                  <c:v>39.043683486377006</c:v>
                </c:pt>
                <c:pt idx="22">
                  <c:v>38.060483184999121</c:v>
                </c:pt>
                <c:pt idx="23">
                  <c:v>37.256784115386019</c:v>
                </c:pt>
                <c:pt idx="24">
                  <c:v>38.669655955616811</c:v>
                </c:pt>
                <c:pt idx="25">
                  <c:v>38.160535191120672</c:v>
                </c:pt>
                <c:pt idx="26">
                  <c:v>35.325370514608643</c:v>
                </c:pt>
                <c:pt idx="27">
                  <c:v>36.268560771447994</c:v>
                </c:pt>
                <c:pt idx="28">
                  <c:v>37.815535974155381</c:v>
                </c:pt>
                <c:pt idx="29">
                  <c:v>38.71371082439439</c:v>
                </c:pt>
                <c:pt idx="30">
                  <c:v>38.832013444367142</c:v>
                </c:pt>
                <c:pt idx="31">
                  <c:v>38.519447463485875</c:v>
                </c:pt>
                <c:pt idx="32">
                  <c:v>41.068219567619508</c:v>
                </c:pt>
                <c:pt idx="33">
                  <c:v>40.323466779128708</c:v>
                </c:pt>
                <c:pt idx="34">
                  <c:v>41.331480307945164</c:v>
                </c:pt>
                <c:pt idx="35">
                  <c:v>43.372959387276211</c:v>
                </c:pt>
                <c:pt idx="36">
                  <c:v>43.654488163144123</c:v>
                </c:pt>
                <c:pt idx="37">
                  <c:v>45.62547493335228</c:v>
                </c:pt>
                <c:pt idx="38">
                  <c:v>46.03398514767899</c:v>
                </c:pt>
                <c:pt idx="39">
                  <c:v>46.55169730815863</c:v>
                </c:pt>
                <c:pt idx="40">
                  <c:v>51.096529608706398</c:v>
                </c:pt>
                <c:pt idx="41">
                  <c:v>49.933556811214835</c:v>
                </c:pt>
                <c:pt idx="42">
                  <c:v>49.562411275359786</c:v>
                </c:pt>
                <c:pt idx="43">
                  <c:v>50.711620769579667</c:v>
                </c:pt>
                <c:pt idx="44">
                  <c:v>54.000467429474952</c:v>
                </c:pt>
                <c:pt idx="45">
                  <c:v>56.102485640575672</c:v>
                </c:pt>
                <c:pt idx="46">
                  <c:v>58.32674305010358</c:v>
                </c:pt>
                <c:pt idx="47">
                  <c:v>58.910738060133525</c:v>
                </c:pt>
                <c:pt idx="48">
                  <c:v>60.729868390484562</c:v>
                </c:pt>
                <c:pt idx="49">
                  <c:v>52.236317236571395</c:v>
                </c:pt>
                <c:pt idx="50">
                  <c:v>56.813242312206135</c:v>
                </c:pt>
                <c:pt idx="51">
                  <c:v>60.427788293459869</c:v>
                </c:pt>
                <c:pt idx="52">
                  <c:v>60.476091185715077</c:v>
                </c:pt>
                <c:pt idx="53">
                  <c:v>60.03192977192456</c:v>
                </c:pt>
                <c:pt idx="54">
                  <c:v>59.706810569294049</c:v>
                </c:pt>
                <c:pt idx="55">
                  <c:v>57.810687180199174</c:v>
                </c:pt>
                <c:pt idx="56">
                  <c:v>56.097900442432334</c:v>
                </c:pt>
                <c:pt idx="57">
                  <c:v>57.879154795001213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71D-42C4-91E7-4DFB6A7C4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7018784"/>
        <c:axId val="1676754096"/>
      </c:lineChart>
      <c:catAx>
        <c:axId val="167701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1676754096"/>
        <c:crosses val="autoZero"/>
        <c:auto val="1"/>
        <c:lblAlgn val="ctr"/>
        <c:lblOffset val="100"/>
        <c:noMultiLvlLbl val="0"/>
      </c:catAx>
      <c:valAx>
        <c:axId val="167675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1677018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709573145462084"/>
          <c:y val="5.9734191000029311E-3"/>
          <c:w val="0.38686103052907866"/>
          <c:h val="0.265562849959085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38" tIns="0" rIns="20138" bIns="0" numCol="1" anchor="t" anchorCtr="0" compatLnSpc="1">
            <a:prstTxWarp prst="textNoShape">
              <a:avLst/>
            </a:prstTxWarp>
          </a:bodyPr>
          <a:lstStyle>
            <a:lvl1pPr defTabSz="966649"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38" tIns="0" rIns="20138" bIns="0" numCol="1" anchor="t" anchorCtr="0" compatLnSpc="1">
            <a:prstTxWarp prst="textNoShape">
              <a:avLst/>
            </a:prstTxWarp>
          </a:bodyPr>
          <a:lstStyle>
            <a:lvl1pPr algn="r" defTabSz="966649"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38" tIns="0" rIns="20138" bIns="0" numCol="1" anchor="b" anchorCtr="0" compatLnSpc="1">
            <a:prstTxWarp prst="textNoShape">
              <a:avLst/>
            </a:prstTxWarp>
          </a:bodyPr>
          <a:lstStyle>
            <a:lvl1pPr defTabSz="966649"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38" tIns="0" rIns="20138" bIns="0" numCol="1" anchor="b" anchorCtr="0" compatLnSpc="1">
            <a:prstTxWarp prst="textNoShape">
              <a:avLst/>
            </a:prstTxWarp>
          </a:bodyPr>
          <a:lstStyle>
            <a:lvl1pPr algn="r" defTabSz="966649" eaLnBrk="0" hangingPunct="0">
              <a:defRPr sz="1000" i="1"/>
            </a:lvl1pPr>
          </a:lstStyle>
          <a:p>
            <a:pPr>
              <a:defRPr/>
            </a:pPr>
            <a:fld id="{551FC40C-171D-4A55-9E91-70F264903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50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38" tIns="0" rIns="20138" bIns="0" numCol="1" anchor="t" anchorCtr="0" compatLnSpc="1">
            <a:prstTxWarp prst="textNoShape">
              <a:avLst/>
            </a:prstTxWarp>
          </a:bodyPr>
          <a:lstStyle>
            <a:lvl1pPr defTabSz="966649"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38" tIns="0" rIns="20138" bIns="0" numCol="1" anchor="t" anchorCtr="0" compatLnSpc="1">
            <a:prstTxWarp prst="textNoShape">
              <a:avLst/>
            </a:prstTxWarp>
          </a:bodyPr>
          <a:lstStyle>
            <a:lvl1pPr algn="r" defTabSz="966649"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38" tIns="0" rIns="20138" bIns="0" numCol="1" anchor="b" anchorCtr="0" compatLnSpc="1">
            <a:prstTxWarp prst="textNoShape">
              <a:avLst/>
            </a:prstTxWarp>
          </a:bodyPr>
          <a:lstStyle>
            <a:lvl1pPr defTabSz="966649"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38" tIns="0" rIns="20138" bIns="0" numCol="1" anchor="b" anchorCtr="0" compatLnSpc="1">
            <a:prstTxWarp prst="textNoShape">
              <a:avLst/>
            </a:prstTxWarp>
          </a:bodyPr>
          <a:lstStyle>
            <a:lvl1pPr algn="r" defTabSz="966649" eaLnBrk="0" hangingPunct="0">
              <a:defRPr sz="1000" i="1"/>
            </a:lvl1pPr>
          </a:lstStyle>
          <a:p>
            <a:pPr>
              <a:defRPr/>
            </a:pPr>
            <a:fld id="{CB69DA28-54B9-4DE5-BA93-97DDFA8F3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06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5238" y="727075"/>
            <a:ext cx="4784725" cy="35877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30" tIns="48665" rIns="97330" bIns="48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1513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CB813AF1-2C3E-4754-8D64-228B5C9C72E3}" type="slidenum">
              <a:rPr lang="en-US" smtClean="0"/>
              <a:pPr defTabSz="965200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41852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6063580A-03D0-4D20-91A4-B6BD5662C586}" type="slidenum">
              <a:rPr lang="en-US" smtClean="0"/>
              <a:pPr defTabSz="965200"/>
              <a:t>10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18030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DD69F4BC-721B-46E7-8CDE-8443E36D661C}" type="slidenum">
              <a:rPr lang="en-US" smtClean="0"/>
              <a:pPr defTabSz="965200"/>
              <a:t>11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22533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E20D3C14-4B81-4437-A9FF-E050C2CA6FD8}" type="slidenum">
              <a:rPr lang="en-US" smtClean="0"/>
              <a:pPr defTabSz="965200"/>
              <a:t>12</a:t>
            </a:fld>
            <a:endParaRPr lang="en-US"/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4143375" y="0"/>
            <a:ext cx="31718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4143375" y="9120188"/>
            <a:ext cx="31718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138" tIns="0" rIns="20138" bIns="0" anchor="b"/>
          <a:lstStyle/>
          <a:p>
            <a:pPr algn="r" defTabSz="965200" eaLnBrk="0" hangingPunct="0"/>
            <a:r>
              <a:rPr lang="en-US" sz="1000" i="1"/>
              <a:t>8</a:t>
            </a:r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-1588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63494" name="Rectangle 5"/>
          <p:cNvSpPr>
            <a:spLocks noChangeArrowheads="1"/>
          </p:cNvSpPr>
          <p:nvPr/>
        </p:nvSpPr>
        <p:spPr bwMode="auto">
          <a:xfrm>
            <a:off x="-1588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6349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349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466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69DA28-54B9-4DE5-BA93-97DDFA8F37E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55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2211D05E-2F3E-41D0-9F41-D9C2159EC17B}" type="slidenum">
              <a:rPr lang="en-US" smtClean="0"/>
              <a:pPr defTabSz="965200"/>
              <a:t>14</a:t>
            </a:fld>
            <a:endParaRPr lang="en-US"/>
          </a:p>
        </p:txBody>
      </p:sp>
      <p:sp>
        <p:nvSpPr>
          <p:cNvPr id="64515" name="Rectangle 3074"/>
          <p:cNvSpPr>
            <a:spLocks noChangeArrowheads="1"/>
          </p:cNvSpPr>
          <p:nvPr/>
        </p:nvSpPr>
        <p:spPr bwMode="auto">
          <a:xfrm>
            <a:off x="4143375" y="0"/>
            <a:ext cx="31718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64516" name="Rectangle 3075"/>
          <p:cNvSpPr>
            <a:spLocks noChangeArrowheads="1"/>
          </p:cNvSpPr>
          <p:nvPr/>
        </p:nvSpPr>
        <p:spPr bwMode="auto">
          <a:xfrm>
            <a:off x="4143375" y="9120188"/>
            <a:ext cx="31718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138" tIns="0" rIns="20138" bIns="0" anchor="b"/>
          <a:lstStyle/>
          <a:p>
            <a:pPr algn="r" defTabSz="965200" eaLnBrk="0" hangingPunct="0"/>
            <a:r>
              <a:rPr lang="en-US" sz="1000" i="1"/>
              <a:t>7</a:t>
            </a:r>
          </a:p>
        </p:txBody>
      </p:sp>
      <p:sp>
        <p:nvSpPr>
          <p:cNvPr id="64517" name="Rectangle 3076"/>
          <p:cNvSpPr>
            <a:spLocks noChangeArrowheads="1"/>
          </p:cNvSpPr>
          <p:nvPr/>
        </p:nvSpPr>
        <p:spPr bwMode="auto">
          <a:xfrm>
            <a:off x="-1588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64518" name="Rectangle 3077"/>
          <p:cNvSpPr>
            <a:spLocks noChangeArrowheads="1"/>
          </p:cNvSpPr>
          <p:nvPr/>
        </p:nvSpPr>
        <p:spPr bwMode="auto">
          <a:xfrm>
            <a:off x="-1588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64519" name="Rectangle 3078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4520" name="Rectangle 307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572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7DBE747E-461E-48B3-B303-600C3B25A920}" type="slidenum">
              <a:rPr lang="en-US" smtClean="0"/>
              <a:pPr defTabSz="965200"/>
              <a:t>15</a:t>
            </a:fld>
            <a:endParaRPr lang="en-US"/>
          </a:p>
        </p:txBody>
      </p:sp>
      <p:sp>
        <p:nvSpPr>
          <p:cNvPr id="65539" name="Rectangle 2"/>
          <p:cNvSpPr>
            <a:spLocks noChangeArrowheads="1"/>
          </p:cNvSpPr>
          <p:nvPr/>
        </p:nvSpPr>
        <p:spPr bwMode="auto">
          <a:xfrm>
            <a:off x="4143375" y="0"/>
            <a:ext cx="31718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65540" name="Rectangle 3"/>
          <p:cNvSpPr>
            <a:spLocks noChangeArrowheads="1"/>
          </p:cNvSpPr>
          <p:nvPr/>
        </p:nvSpPr>
        <p:spPr bwMode="auto">
          <a:xfrm>
            <a:off x="4143375" y="9120188"/>
            <a:ext cx="31718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138" tIns="0" rIns="20138" bIns="0" anchor="b"/>
          <a:lstStyle/>
          <a:p>
            <a:pPr algn="r" defTabSz="965200" eaLnBrk="0" hangingPunct="0"/>
            <a:r>
              <a:rPr lang="en-US" sz="1000" i="1"/>
              <a:t>7</a:t>
            </a:r>
          </a:p>
        </p:txBody>
      </p:sp>
      <p:sp>
        <p:nvSpPr>
          <p:cNvPr id="65541" name="Rectangle 4"/>
          <p:cNvSpPr>
            <a:spLocks noChangeArrowheads="1"/>
          </p:cNvSpPr>
          <p:nvPr/>
        </p:nvSpPr>
        <p:spPr bwMode="auto">
          <a:xfrm>
            <a:off x="-1588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65542" name="Rectangle 5"/>
          <p:cNvSpPr>
            <a:spLocks noChangeArrowheads="1"/>
          </p:cNvSpPr>
          <p:nvPr/>
        </p:nvSpPr>
        <p:spPr bwMode="auto">
          <a:xfrm>
            <a:off x="-1588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6554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554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273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3418D4C1-8377-4DF6-A35F-22F393C399D7}" type="slidenum">
              <a:rPr lang="en-US" smtClean="0"/>
              <a:pPr defTabSz="965200"/>
              <a:t>16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83818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5ACF0A12-9804-4AE4-AC03-35BA90903E1B}" type="slidenum">
              <a:rPr lang="en-US" smtClean="0"/>
              <a:pPr defTabSz="965200"/>
              <a:t>17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90606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E9E1E182-4B9E-451B-8C1C-A66471BAB3BA}" type="slidenum">
              <a:rPr lang="en-US" smtClean="0"/>
              <a:pPr defTabSz="965200"/>
              <a:t>18</a:t>
            </a:fld>
            <a:endParaRPr lang="en-US"/>
          </a:p>
        </p:txBody>
      </p:sp>
      <p:sp>
        <p:nvSpPr>
          <p:cNvPr id="68611" name="Rectangle 1026"/>
          <p:cNvSpPr>
            <a:spLocks noChangeArrowheads="1"/>
          </p:cNvSpPr>
          <p:nvPr/>
        </p:nvSpPr>
        <p:spPr bwMode="auto">
          <a:xfrm>
            <a:off x="4143375" y="0"/>
            <a:ext cx="31718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68612" name="Rectangle 1027"/>
          <p:cNvSpPr>
            <a:spLocks noChangeArrowheads="1"/>
          </p:cNvSpPr>
          <p:nvPr/>
        </p:nvSpPr>
        <p:spPr bwMode="auto">
          <a:xfrm>
            <a:off x="4143375" y="9120188"/>
            <a:ext cx="31718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138" tIns="0" rIns="20138" bIns="0" anchor="b"/>
          <a:lstStyle/>
          <a:p>
            <a:pPr algn="r" defTabSz="965200" eaLnBrk="0" hangingPunct="0"/>
            <a:r>
              <a:rPr lang="en-US" sz="1000" i="1"/>
              <a:t>10</a:t>
            </a:r>
          </a:p>
        </p:txBody>
      </p:sp>
      <p:sp>
        <p:nvSpPr>
          <p:cNvPr id="68613" name="Rectangle 1028"/>
          <p:cNvSpPr>
            <a:spLocks noChangeArrowheads="1"/>
          </p:cNvSpPr>
          <p:nvPr/>
        </p:nvSpPr>
        <p:spPr bwMode="auto">
          <a:xfrm>
            <a:off x="-1588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68614" name="Rectangle 1029"/>
          <p:cNvSpPr>
            <a:spLocks noChangeArrowheads="1"/>
          </p:cNvSpPr>
          <p:nvPr/>
        </p:nvSpPr>
        <p:spPr bwMode="auto">
          <a:xfrm>
            <a:off x="-1588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68615" name="Rectangle 1030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8616" name="Rectangle 103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1480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6F9B154F-35C9-4329-9973-2B3B6D2D8380}" type="slidenum">
              <a:rPr lang="en-US" smtClean="0"/>
              <a:pPr defTabSz="965200"/>
              <a:t>19</a:t>
            </a:fld>
            <a:endParaRPr lang="en-US"/>
          </a:p>
        </p:txBody>
      </p:sp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4143375" y="0"/>
            <a:ext cx="31718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69636" name="Rectangle 3"/>
          <p:cNvSpPr>
            <a:spLocks noChangeArrowheads="1"/>
          </p:cNvSpPr>
          <p:nvPr/>
        </p:nvSpPr>
        <p:spPr bwMode="auto">
          <a:xfrm>
            <a:off x="4143375" y="9120188"/>
            <a:ext cx="31718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138" tIns="0" rIns="20138" bIns="0" anchor="b"/>
          <a:lstStyle/>
          <a:p>
            <a:pPr algn="r" defTabSz="965200" eaLnBrk="0" hangingPunct="0"/>
            <a:r>
              <a:rPr lang="en-US" sz="1000" i="1"/>
              <a:t>7</a:t>
            </a:r>
          </a:p>
        </p:txBody>
      </p:sp>
      <p:sp>
        <p:nvSpPr>
          <p:cNvPr id="69637" name="Rectangle 4"/>
          <p:cNvSpPr>
            <a:spLocks noChangeArrowheads="1"/>
          </p:cNvSpPr>
          <p:nvPr/>
        </p:nvSpPr>
        <p:spPr bwMode="auto">
          <a:xfrm>
            <a:off x="-1588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69638" name="Rectangle 5"/>
          <p:cNvSpPr>
            <a:spLocks noChangeArrowheads="1"/>
          </p:cNvSpPr>
          <p:nvPr/>
        </p:nvSpPr>
        <p:spPr bwMode="auto">
          <a:xfrm>
            <a:off x="-1588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6963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964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980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FDC72D45-B0A5-4BFE-8768-A06AA1A03BB8}" type="slidenum">
              <a:rPr lang="en-US" smtClean="0"/>
              <a:pPr defTabSz="965200"/>
              <a:t>2</a:t>
            </a:fld>
            <a:endParaRPr lang="en-US"/>
          </a:p>
        </p:txBody>
      </p:sp>
      <p:sp>
        <p:nvSpPr>
          <p:cNvPr id="53251" name="Rectangle 1026"/>
          <p:cNvSpPr>
            <a:spLocks noChangeArrowheads="1"/>
          </p:cNvSpPr>
          <p:nvPr/>
        </p:nvSpPr>
        <p:spPr bwMode="auto">
          <a:xfrm>
            <a:off x="4143375" y="0"/>
            <a:ext cx="31718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53252" name="Rectangle 1027"/>
          <p:cNvSpPr>
            <a:spLocks noChangeArrowheads="1"/>
          </p:cNvSpPr>
          <p:nvPr/>
        </p:nvSpPr>
        <p:spPr bwMode="auto">
          <a:xfrm>
            <a:off x="4143375" y="9120188"/>
            <a:ext cx="31718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138" tIns="0" rIns="20138" bIns="0" anchor="b"/>
          <a:lstStyle/>
          <a:p>
            <a:pPr algn="r" defTabSz="965200" eaLnBrk="0" hangingPunct="0"/>
            <a:r>
              <a:rPr lang="en-US" sz="1000" i="1"/>
              <a:t>2</a:t>
            </a:r>
          </a:p>
        </p:txBody>
      </p:sp>
      <p:sp>
        <p:nvSpPr>
          <p:cNvPr id="53253" name="Rectangle 1028"/>
          <p:cNvSpPr>
            <a:spLocks noChangeArrowheads="1"/>
          </p:cNvSpPr>
          <p:nvPr/>
        </p:nvSpPr>
        <p:spPr bwMode="auto">
          <a:xfrm>
            <a:off x="-1588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53254" name="Rectangle 1029"/>
          <p:cNvSpPr>
            <a:spLocks noChangeArrowheads="1"/>
          </p:cNvSpPr>
          <p:nvPr/>
        </p:nvSpPr>
        <p:spPr bwMode="auto">
          <a:xfrm>
            <a:off x="-1588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53255" name="Rectangle 1030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3256" name="Rectangle 103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7912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B57CD444-C00E-4BB1-B3D4-D2C0A4938B8B}" type="slidenum">
              <a:rPr lang="en-US" smtClean="0"/>
              <a:pPr defTabSz="965200"/>
              <a:t>20</a:t>
            </a:fld>
            <a:endParaRPr lang="en-US"/>
          </a:p>
        </p:txBody>
      </p:sp>
      <p:sp>
        <p:nvSpPr>
          <p:cNvPr id="70659" name="Rectangle 1026"/>
          <p:cNvSpPr>
            <a:spLocks noChangeArrowheads="1"/>
          </p:cNvSpPr>
          <p:nvPr/>
        </p:nvSpPr>
        <p:spPr bwMode="auto">
          <a:xfrm>
            <a:off x="4143375" y="0"/>
            <a:ext cx="31718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70660" name="Rectangle 1027"/>
          <p:cNvSpPr>
            <a:spLocks noChangeArrowheads="1"/>
          </p:cNvSpPr>
          <p:nvPr/>
        </p:nvSpPr>
        <p:spPr bwMode="auto">
          <a:xfrm>
            <a:off x="4143375" y="9120188"/>
            <a:ext cx="31718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138" tIns="0" rIns="20138" bIns="0" anchor="b"/>
          <a:lstStyle/>
          <a:p>
            <a:pPr algn="r" defTabSz="965200" eaLnBrk="0" hangingPunct="0"/>
            <a:r>
              <a:rPr lang="en-US" sz="1000" i="1"/>
              <a:t>7</a:t>
            </a:r>
          </a:p>
        </p:txBody>
      </p:sp>
      <p:sp>
        <p:nvSpPr>
          <p:cNvPr id="70661" name="Rectangle 1028"/>
          <p:cNvSpPr>
            <a:spLocks noChangeArrowheads="1"/>
          </p:cNvSpPr>
          <p:nvPr/>
        </p:nvSpPr>
        <p:spPr bwMode="auto">
          <a:xfrm>
            <a:off x="-1588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70662" name="Rectangle 1029"/>
          <p:cNvSpPr>
            <a:spLocks noChangeArrowheads="1"/>
          </p:cNvSpPr>
          <p:nvPr/>
        </p:nvSpPr>
        <p:spPr bwMode="auto">
          <a:xfrm>
            <a:off x="-1588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70663" name="Rectangle 1030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0664" name="Rectangle 103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8473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CFF67BBF-F5C2-4A16-B6CE-ACF7B0A9DE51}" type="slidenum">
              <a:rPr lang="en-US" smtClean="0"/>
              <a:pPr defTabSz="965200"/>
              <a:t>21</a:t>
            </a:fld>
            <a:endParaRPr lang="en-US"/>
          </a:p>
        </p:txBody>
      </p:sp>
      <p:sp>
        <p:nvSpPr>
          <p:cNvPr id="71683" name="Rectangle 1026"/>
          <p:cNvSpPr>
            <a:spLocks noChangeArrowheads="1"/>
          </p:cNvSpPr>
          <p:nvPr/>
        </p:nvSpPr>
        <p:spPr bwMode="auto">
          <a:xfrm>
            <a:off x="4143375" y="0"/>
            <a:ext cx="31718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71684" name="Rectangle 1027"/>
          <p:cNvSpPr>
            <a:spLocks noChangeArrowheads="1"/>
          </p:cNvSpPr>
          <p:nvPr/>
        </p:nvSpPr>
        <p:spPr bwMode="auto">
          <a:xfrm>
            <a:off x="4143375" y="9120188"/>
            <a:ext cx="31718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138" tIns="0" rIns="20138" bIns="0" anchor="b"/>
          <a:lstStyle/>
          <a:p>
            <a:pPr algn="r" defTabSz="965200" eaLnBrk="0" hangingPunct="0"/>
            <a:r>
              <a:rPr lang="en-US" sz="1000" i="1"/>
              <a:t>7</a:t>
            </a:r>
          </a:p>
        </p:txBody>
      </p:sp>
      <p:sp>
        <p:nvSpPr>
          <p:cNvPr id="71685" name="Rectangle 1028"/>
          <p:cNvSpPr>
            <a:spLocks noChangeArrowheads="1"/>
          </p:cNvSpPr>
          <p:nvPr/>
        </p:nvSpPr>
        <p:spPr bwMode="auto">
          <a:xfrm>
            <a:off x="-1588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71686" name="Rectangle 1029"/>
          <p:cNvSpPr>
            <a:spLocks noChangeArrowheads="1"/>
          </p:cNvSpPr>
          <p:nvPr/>
        </p:nvSpPr>
        <p:spPr bwMode="auto">
          <a:xfrm>
            <a:off x="-1588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71687" name="Rectangle 1030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688" name="Rectangle 103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974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B2AFA2C3-81F0-4F0A-A8D5-23CACDD4C59A}" type="slidenum">
              <a:rPr lang="en-US" smtClean="0"/>
              <a:pPr defTabSz="965200"/>
              <a:t>22</a:t>
            </a:fld>
            <a:endParaRPr lang="en-US"/>
          </a:p>
        </p:txBody>
      </p:sp>
      <p:sp>
        <p:nvSpPr>
          <p:cNvPr id="72707" name="Rectangle 2"/>
          <p:cNvSpPr>
            <a:spLocks noChangeArrowheads="1"/>
          </p:cNvSpPr>
          <p:nvPr/>
        </p:nvSpPr>
        <p:spPr bwMode="auto">
          <a:xfrm>
            <a:off x="4143375" y="0"/>
            <a:ext cx="31718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72708" name="Rectangle 3"/>
          <p:cNvSpPr>
            <a:spLocks noChangeArrowheads="1"/>
          </p:cNvSpPr>
          <p:nvPr/>
        </p:nvSpPr>
        <p:spPr bwMode="auto">
          <a:xfrm>
            <a:off x="4143375" y="9120188"/>
            <a:ext cx="31718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138" tIns="0" rIns="20138" bIns="0" anchor="b"/>
          <a:lstStyle/>
          <a:p>
            <a:pPr algn="r" defTabSz="965200" eaLnBrk="0" hangingPunct="0"/>
            <a:r>
              <a:rPr lang="en-US" sz="1000" i="1"/>
              <a:t>7</a:t>
            </a:r>
          </a:p>
        </p:txBody>
      </p:sp>
      <p:sp>
        <p:nvSpPr>
          <p:cNvPr id="72709" name="Rectangle 4"/>
          <p:cNvSpPr>
            <a:spLocks noChangeArrowheads="1"/>
          </p:cNvSpPr>
          <p:nvPr/>
        </p:nvSpPr>
        <p:spPr bwMode="auto">
          <a:xfrm>
            <a:off x="-1588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72710" name="Rectangle 5"/>
          <p:cNvSpPr>
            <a:spLocks noChangeArrowheads="1"/>
          </p:cNvSpPr>
          <p:nvPr/>
        </p:nvSpPr>
        <p:spPr bwMode="auto">
          <a:xfrm>
            <a:off x="-1588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7271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271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0769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9DA28-54B9-4DE5-BA93-97DDFA8F37E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729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FF511965-10D8-4C4F-8A8C-656763962E07}" type="slidenum">
              <a:rPr lang="en-US" smtClean="0"/>
              <a:pPr defTabSz="965200"/>
              <a:t>24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329143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235DBAAA-13BE-4D4A-8122-E3026CA9E989}" type="slidenum">
              <a:rPr lang="en-US" smtClean="0"/>
              <a:pPr defTabSz="965200"/>
              <a:t>25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413257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C2D1A5B9-2302-4093-AD39-2B3C08A61CAD}" type="slidenum">
              <a:rPr lang="en-US" smtClean="0"/>
              <a:pPr defTabSz="965200"/>
              <a:t>26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151822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83F0E70C-FC22-4224-907A-1C76939DA9B3}" type="slidenum">
              <a:rPr lang="en-US" smtClean="0"/>
              <a:pPr defTabSz="965200"/>
              <a:t>27</a:t>
            </a:fld>
            <a:endParaRPr lang="en-US"/>
          </a:p>
        </p:txBody>
      </p:sp>
      <p:sp>
        <p:nvSpPr>
          <p:cNvPr id="76803" name="Rectangle 2"/>
          <p:cNvSpPr>
            <a:spLocks noChangeArrowheads="1"/>
          </p:cNvSpPr>
          <p:nvPr/>
        </p:nvSpPr>
        <p:spPr bwMode="auto">
          <a:xfrm>
            <a:off x="4143375" y="0"/>
            <a:ext cx="31718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76804" name="Rectangle 3"/>
          <p:cNvSpPr>
            <a:spLocks noChangeArrowheads="1"/>
          </p:cNvSpPr>
          <p:nvPr/>
        </p:nvSpPr>
        <p:spPr bwMode="auto">
          <a:xfrm>
            <a:off x="4143375" y="9120188"/>
            <a:ext cx="31718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138" tIns="0" rIns="20138" bIns="0" anchor="b"/>
          <a:lstStyle/>
          <a:p>
            <a:pPr algn="r" defTabSz="965200" eaLnBrk="0" hangingPunct="0"/>
            <a:r>
              <a:rPr lang="en-US" sz="1000" i="1"/>
              <a:t>11</a:t>
            </a:r>
          </a:p>
        </p:txBody>
      </p:sp>
      <p:sp>
        <p:nvSpPr>
          <p:cNvPr id="76805" name="Rectangle 4"/>
          <p:cNvSpPr>
            <a:spLocks noChangeArrowheads="1"/>
          </p:cNvSpPr>
          <p:nvPr/>
        </p:nvSpPr>
        <p:spPr bwMode="auto">
          <a:xfrm>
            <a:off x="-1588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76806" name="Rectangle 5"/>
          <p:cNvSpPr>
            <a:spLocks noChangeArrowheads="1"/>
          </p:cNvSpPr>
          <p:nvPr/>
        </p:nvSpPr>
        <p:spPr bwMode="auto">
          <a:xfrm>
            <a:off x="-1588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7680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680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313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366ED63F-4DF9-4610-8B89-BB8BF4747B2C}" type="slidenum">
              <a:rPr lang="en-US" smtClean="0"/>
              <a:pPr defTabSz="965200"/>
              <a:t>28</a:t>
            </a:fld>
            <a:endParaRPr lang="en-US"/>
          </a:p>
        </p:txBody>
      </p:sp>
      <p:sp>
        <p:nvSpPr>
          <p:cNvPr id="77827" name="Rectangle 2"/>
          <p:cNvSpPr>
            <a:spLocks noChangeArrowheads="1"/>
          </p:cNvSpPr>
          <p:nvPr/>
        </p:nvSpPr>
        <p:spPr bwMode="auto">
          <a:xfrm>
            <a:off x="4143375" y="0"/>
            <a:ext cx="31718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77828" name="Rectangle 3"/>
          <p:cNvSpPr>
            <a:spLocks noChangeArrowheads="1"/>
          </p:cNvSpPr>
          <p:nvPr/>
        </p:nvSpPr>
        <p:spPr bwMode="auto">
          <a:xfrm>
            <a:off x="4143375" y="9120188"/>
            <a:ext cx="31718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138" tIns="0" rIns="20138" bIns="0" anchor="b"/>
          <a:lstStyle/>
          <a:p>
            <a:pPr algn="r" defTabSz="965200" eaLnBrk="0" hangingPunct="0"/>
            <a:r>
              <a:rPr lang="en-US" sz="1000" i="1"/>
              <a:t>13</a:t>
            </a:r>
          </a:p>
        </p:txBody>
      </p:sp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-1588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77830" name="Rectangle 5"/>
          <p:cNvSpPr>
            <a:spLocks noChangeArrowheads="1"/>
          </p:cNvSpPr>
          <p:nvPr/>
        </p:nvSpPr>
        <p:spPr bwMode="auto">
          <a:xfrm>
            <a:off x="-1588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7783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783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1858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93E2BEEC-2892-4F56-8F9E-00F2288D2BA4}" type="slidenum">
              <a:rPr lang="en-US" smtClean="0"/>
              <a:pPr defTabSz="965200"/>
              <a:t>29</a:t>
            </a:fld>
            <a:endParaRPr lang="en-US"/>
          </a:p>
        </p:txBody>
      </p:sp>
      <p:sp>
        <p:nvSpPr>
          <p:cNvPr id="78851" name="Rectangle 2"/>
          <p:cNvSpPr>
            <a:spLocks noChangeArrowheads="1"/>
          </p:cNvSpPr>
          <p:nvPr/>
        </p:nvSpPr>
        <p:spPr bwMode="auto">
          <a:xfrm>
            <a:off x="4143375" y="0"/>
            <a:ext cx="31718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78852" name="Rectangle 3"/>
          <p:cNvSpPr>
            <a:spLocks noChangeArrowheads="1"/>
          </p:cNvSpPr>
          <p:nvPr/>
        </p:nvSpPr>
        <p:spPr bwMode="auto">
          <a:xfrm>
            <a:off x="4143375" y="9120188"/>
            <a:ext cx="31718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138" tIns="0" rIns="20138" bIns="0" anchor="b"/>
          <a:lstStyle/>
          <a:p>
            <a:pPr algn="r" defTabSz="965200" eaLnBrk="0" hangingPunct="0"/>
            <a:r>
              <a:rPr lang="en-US" sz="1000" i="1"/>
              <a:t>13</a:t>
            </a:r>
          </a:p>
        </p:txBody>
      </p:sp>
      <p:sp>
        <p:nvSpPr>
          <p:cNvPr id="78853" name="Rectangle 4"/>
          <p:cNvSpPr>
            <a:spLocks noChangeArrowheads="1"/>
          </p:cNvSpPr>
          <p:nvPr/>
        </p:nvSpPr>
        <p:spPr bwMode="auto">
          <a:xfrm>
            <a:off x="-1588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78854" name="Rectangle 5"/>
          <p:cNvSpPr>
            <a:spLocks noChangeArrowheads="1"/>
          </p:cNvSpPr>
          <p:nvPr/>
        </p:nvSpPr>
        <p:spPr bwMode="auto">
          <a:xfrm>
            <a:off x="-1588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7885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885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06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36910092-5F24-43EF-81F1-72E99044F4E7}" type="slidenum">
              <a:rPr lang="en-US" smtClean="0"/>
              <a:pPr defTabSz="965200"/>
              <a:t>3</a:t>
            </a:fld>
            <a:endParaRPr lang="en-US"/>
          </a:p>
        </p:txBody>
      </p:sp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4143375" y="0"/>
            <a:ext cx="31718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4143375" y="9120188"/>
            <a:ext cx="31718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138" tIns="0" rIns="20138" bIns="0" anchor="b"/>
          <a:lstStyle/>
          <a:p>
            <a:pPr algn="r" defTabSz="965200" eaLnBrk="0" hangingPunct="0"/>
            <a:r>
              <a:rPr lang="en-US" sz="1000" i="1"/>
              <a:t>3</a:t>
            </a:r>
          </a:p>
        </p:txBody>
      </p:sp>
      <p:sp>
        <p:nvSpPr>
          <p:cNvPr id="54277" name="Rectangle 4"/>
          <p:cNvSpPr>
            <a:spLocks noChangeArrowheads="1"/>
          </p:cNvSpPr>
          <p:nvPr/>
        </p:nvSpPr>
        <p:spPr bwMode="auto">
          <a:xfrm>
            <a:off x="-1588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54278" name="Rectangle 5"/>
          <p:cNvSpPr>
            <a:spLocks noChangeArrowheads="1"/>
          </p:cNvSpPr>
          <p:nvPr/>
        </p:nvSpPr>
        <p:spPr bwMode="auto">
          <a:xfrm>
            <a:off x="-1588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5427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428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0865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0501798A-9BDF-4DB3-8B9D-26E9A66A5CDF}" type="slidenum">
              <a:rPr lang="en-US" smtClean="0"/>
              <a:pPr defTabSz="965200"/>
              <a:t>30</a:t>
            </a:fld>
            <a:endParaRPr lang="en-US"/>
          </a:p>
        </p:txBody>
      </p:sp>
      <p:sp>
        <p:nvSpPr>
          <p:cNvPr id="79875" name="Rectangle 3074"/>
          <p:cNvSpPr>
            <a:spLocks noChangeArrowheads="1"/>
          </p:cNvSpPr>
          <p:nvPr/>
        </p:nvSpPr>
        <p:spPr bwMode="auto">
          <a:xfrm>
            <a:off x="4143375" y="0"/>
            <a:ext cx="31718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79876" name="Rectangle 3075"/>
          <p:cNvSpPr>
            <a:spLocks noChangeArrowheads="1"/>
          </p:cNvSpPr>
          <p:nvPr/>
        </p:nvSpPr>
        <p:spPr bwMode="auto">
          <a:xfrm>
            <a:off x="4143375" y="9120188"/>
            <a:ext cx="31718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138" tIns="0" rIns="20138" bIns="0" anchor="b"/>
          <a:lstStyle/>
          <a:p>
            <a:pPr algn="r" defTabSz="965200" eaLnBrk="0" hangingPunct="0"/>
            <a:r>
              <a:rPr lang="en-US" sz="1000" i="1"/>
              <a:t>14</a:t>
            </a:r>
          </a:p>
        </p:txBody>
      </p:sp>
      <p:sp>
        <p:nvSpPr>
          <p:cNvPr id="79877" name="Rectangle 3076"/>
          <p:cNvSpPr>
            <a:spLocks noChangeArrowheads="1"/>
          </p:cNvSpPr>
          <p:nvPr/>
        </p:nvSpPr>
        <p:spPr bwMode="auto">
          <a:xfrm>
            <a:off x="-1588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79878" name="Rectangle 3077"/>
          <p:cNvSpPr>
            <a:spLocks noChangeArrowheads="1"/>
          </p:cNvSpPr>
          <p:nvPr/>
        </p:nvSpPr>
        <p:spPr bwMode="auto">
          <a:xfrm>
            <a:off x="-1588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79879" name="Rectangle 3078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9880" name="Rectangle 307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2225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D8D7D04E-E39C-4CA3-9CD7-61E689889E49}" type="slidenum">
              <a:rPr lang="en-US" smtClean="0"/>
              <a:pPr defTabSz="965200"/>
              <a:t>31</a:t>
            </a:fld>
            <a:endParaRPr lang="en-US"/>
          </a:p>
        </p:txBody>
      </p:sp>
      <p:sp>
        <p:nvSpPr>
          <p:cNvPr id="80899" name="Rectangle 2"/>
          <p:cNvSpPr>
            <a:spLocks noChangeArrowheads="1"/>
          </p:cNvSpPr>
          <p:nvPr/>
        </p:nvSpPr>
        <p:spPr bwMode="auto">
          <a:xfrm>
            <a:off x="4143375" y="0"/>
            <a:ext cx="31718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80900" name="Rectangle 3"/>
          <p:cNvSpPr>
            <a:spLocks noChangeArrowheads="1"/>
          </p:cNvSpPr>
          <p:nvPr/>
        </p:nvSpPr>
        <p:spPr bwMode="auto">
          <a:xfrm>
            <a:off x="4143375" y="9120188"/>
            <a:ext cx="31718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138" tIns="0" rIns="20138" bIns="0" anchor="b"/>
          <a:lstStyle/>
          <a:p>
            <a:pPr algn="r" defTabSz="965200" eaLnBrk="0" hangingPunct="0"/>
            <a:r>
              <a:rPr lang="en-US" sz="1000" i="1"/>
              <a:t>15</a:t>
            </a:r>
          </a:p>
        </p:txBody>
      </p:sp>
      <p:sp>
        <p:nvSpPr>
          <p:cNvPr id="80901" name="Rectangle 4"/>
          <p:cNvSpPr>
            <a:spLocks noChangeArrowheads="1"/>
          </p:cNvSpPr>
          <p:nvPr/>
        </p:nvSpPr>
        <p:spPr bwMode="auto">
          <a:xfrm>
            <a:off x="-1588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80902" name="Rectangle 5"/>
          <p:cNvSpPr>
            <a:spLocks noChangeArrowheads="1"/>
          </p:cNvSpPr>
          <p:nvPr/>
        </p:nvSpPr>
        <p:spPr bwMode="auto">
          <a:xfrm>
            <a:off x="-1588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8090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090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7956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CE32C219-B567-4094-9821-E3D67369FE36}" type="slidenum">
              <a:rPr lang="en-US" smtClean="0"/>
              <a:pPr defTabSz="965200"/>
              <a:t>32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129075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99465CDB-5924-4784-8E21-07B4CF514234}" type="slidenum">
              <a:rPr lang="en-US" smtClean="0"/>
              <a:pPr defTabSz="965200"/>
              <a:t>33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064817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D0ADFDBF-93A4-4B61-82C7-BCFFE9F202BB}" type="slidenum">
              <a:rPr lang="en-US" smtClean="0"/>
              <a:pPr defTabSz="965200"/>
              <a:t>34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252663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A452AAFB-262C-4225-A88D-029C88823DD3}" type="slidenum">
              <a:rPr lang="en-US" smtClean="0"/>
              <a:pPr defTabSz="965200"/>
              <a:t>35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683030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8F0DFF7A-7F36-4E94-A576-F319BE86217E}" type="slidenum">
              <a:rPr lang="en-US" smtClean="0"/>
              <a:pPr defTabSz="965200"/>
              <a:t>36</a:t>
            </a:fld>
            <a:endParaRPr lang="en-US"/>
          </a:p>
        </p:txBody>
      </p:sp>
      <p:sp>
        <p:nvSpPr>
          <p:cNvPr id="86019" name="Rectangle 2"/>
          <p:cNvSpPr>
            <a:spLocks noChangeArrowheads="1"/>
          </p:cNvSpPr>
          <p:nvPr/>
        </p:nvSpPr>
        <p:spPr bwMode="auto">
          <a:xfrm>
            <a:off x="4143375" y="0"/>
            <a:ext cx="31718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86020" name="Rectangle 3"/>
          <p:cNvSpPr>
            <a:spLocks noChangeArrowheads="1"/>
          </p:cNvSpPr>
          <p:nvPr/>
        </p:nvSpPr>
        <p:spPr bwMode="auto">
          <a:xfrm>
            <a:off x="4143375" y="9120188"/>
            <a:ext cx="31718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138" tIns="0" rIns="20138" bIns="0" anchor="b"/>
          <a:lstStyle/>
          <a:p>
            <a:pPr algn="r" defTabSz="965200" eaLnBrk="0" hangingPunct="0"/>
            <a:r>
              <a:rPr lang="en-US" sz="1000" i="1"/>
              <a:t>16</a:t>
            </a:r>
          </a:p>
        </p:txBody>
      </p:sp>
      <p:sp>
        <p:nvSpPr>
          <p:cNvPr id="86021" name="Rectangle 4"/>
          <p:cNvSpPr>
            <a:spLocks noChangeArrowheads="1"/>
          </p:cNvSpPr>
          <p:nvPr/>
        </p:nvSpPr>
        <p:spPr bwMode="auto">
          <a:xfrm>
            <a:off x="-1588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86022" name="Rectangle 5"/>
          <p:cNvSpPr>
            <a:spLocks noChangeArrowheads="1"/>
          </p:cNvSpPr>
          <p:nvPr/>
        </p:nvSpPr>
        <p:spPr bwMode="auto">
          <a:xfrm>
            <a:off x="-1588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8602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602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035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C8686450-E44C-4E62-BF31-19285E2A7F0B}" type="slidenum">
              <a:rPr lang="en-US" smtClean="0"/>
              <a:pPr defTabSz="965200"/>
              <a:t>37</a:t>
            </a:fld>
            <a:endParaRPr lang="en-US"/>
          </a:p>
        </p:txBody>
      </p:sp>
      <p:sp>
        <p:nvSpPr>
          <p:cNvPr id="87043" name="Rectangle 2"/>
          <p:cNvSpPr>
            <a:spLocks noChangeArrowheads="1"/>
          </p:cNvSpPr>
          <p:nvPr/>
        </p:nvSpPr>
        <p:spPr bwMode="auto">
          <a:xfrm>
            <a:off x="4143375" y="0"/>
            <a:ext cx="31718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87044" name="Rectangle 3"/>
          <p:cNvSpPr>
            <a:spLocks noChangeArrowheads="1"/>
          </p:cNvSpPr>
          <p:nvPr/>
        </p:nvSpPr>
        <p:spPr bwMode="auto">
          <a:xfrm>
            <a:off x="4143375" y="9120188"/>
            <a:ext cx="31718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138" tIns="0" rIns="20138" bIns="0" anchor="b"/>
          <a:lstStyle/>
          <a:p>
            <a:pPr algn="r" defTabSz="965200" eaLnBrk="0" hangingPunct="0"/>
            <a:r>
              <a:rPr lang="en-US" sz="1000" i="1"/>
              <a:t>17</a:t>
            </a:r>
          </a:p>
        </p:txBody>
      </p:sp>
      <p:sp>
        <p:nvSpPr>
          <p:cNvPr id="87045" name="Rectangle 4"/>
          <p:cNvSpPr>
            <a:spLocks noChangeArrowheads="1"/>
          </p:cNvSpPr>
          <p:nvPr/>
        </p:nvSpPr>
        <p:spPr bwMode="auto">
          <a:xfrm>
            <a:off x="-1588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87046" name="Rectangle 5"/>
          <p:cNvSpPr>
            <a:spLocks noChangeArrowheads="1"/>
          </p:cNvSpPr>
          <p:nvPr/>
        </p:nvSpPr>
        <p:spPr bwMode="auto">
          <a:xfrm>
            <a:off x="-1588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8704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704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2211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70D01299-1CEB-4BB7-9E0B-6E5E4155FC33}" type="slidenum">
              <a:rPr lang="en-US" smtClean="0"/>
              <a:pPr defTabSz="965200"/>
              <a:t>38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518129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FB5958BE-9A3B-420C-8766-EB55C281BD9A}" type="slidenum">
              <a:rPr lang="en-US" smtClean="0"/>
              <a:pPr defTabSz="965200"/>
              <a:t>39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21991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8BE810D6-5774-437F-A6AC-E35658D10B57}" type="slidenum">
              <a:rPr lang="en-US" smtClean="0"/>
              <a:pPr defTabSz="965200"/>
              <a:t>4</a:t>
            </a:fld>
            <a:endParaRPr lang="en-US"/>
          </a:p>
        </p:txBody>
      </p:sp>
      <p:sp>
        <p:nvSpPr>
          <p:cNvPr id="55299" name="Rectangle 1026"/>
          <p:cNvSpPr>
            <a:spLocks noChangeArrowheads="1"/>
          </p:cNvSpPr>
          <p:nvPr/>
        </p:nvSpPr>
        <p:spPr bwMode="auto">
          <a:xfrm>
            <a:off x="4143375" y="0"/>
            <a:ext cx="31718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55300" name="Rectangle 1027"/>
          <p:cNvSpPr>
            <a:spLocks noChangeArrowheads="1"/>
          </p:cNvSpPr>
          <p:nvPr/>
        </p:nvSpPr>
        <p:spPr bwMode="auto">
          <a:xfrm>
            <a:off x="4143375" y="9120188"/>
            <a:ext cx="31718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138" tIns="0" rIns="20138" bIns="0" anchor="b"/>
          <a:lstStyle/>
          <a:p>
            <a:pPr algn="r" defTabSz="965200" eaLnBrk="0" hangingPunct="0"/>
            <a:r>
              <a:rPr lang="en-US" sz="1000" i="1"/>
              <a:t>4</a:t>
            </a:r>
          </a:p>
        </p:txBody>
      </p:sp>
      <p:sp>
        <p:nvSpPr>
          <p:cNvPr id="55301" name="Rectangle 1028"/>
          <p:cNvSpPr>
            <a:spLocks noChangeArrowheads="1"/>
          </p:cNvSpPr>
          <p:nvPr/>
        </p:nvSpPr>
        <p:spPr bwMode="auto">
          <a:xfrm>
            <a:off x="-1588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55302" name="Rectangle 1029"/>
          <p:cNvSpPr>
            <a:spLocks noChangeArrowheads="1"/>
          </p:cNvSpPr>
          <p:nvPr/>
        </p:nvSpPr>
        <p:spPr bwMode="auto">
          <a:xfrm>
            <a:off x="-1588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55303" name="Rectangle 1030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5304" name="Rectangle 103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6094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01C04373-C2F9-4D3A-88CA-5D2CEF692FDF}" type="slidenum">
              <a:rPr lang="en-US" smtClean="0"/>
              <a:pPr defTabSz="965200"/>
              <a:t>40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909932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95561881-8F86-490E-814A-EC1A375DB749}" type="slidenum">
              <a:rPr lang="en-US" smtClean="0"/>
              <a:pPr defTabSz="965200"/>
              <a:t>41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446909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43E3DB10-8A87-43C5-A10A-EF83F1C58246}" type="slidenum">
              <a:rPr lang="en-US" smtClean="0"/>
              <a:pPr defTabSz="965200"/>
              <a:t>42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967361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43E3DB10-8A87-43C5-A10A-EF83F1C58246}" type="slidenum">
              <a:rPr lang="en-US" smtClean="0"/>
              <a:pPr defTabSz="965200"/>
              <a:t>43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793697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6C216342-488A-4F5A-86B4-E86D1F5C9C2E}" type="slidenum">
              <a:rPr lang="en-US" smtClean="0"/>
              <a:pPr defTabSz="96520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660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00038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8885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81310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042060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4826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5E562686-BFFE-4F97-BF9B-4CB6A8808D61}" type="slidenum">
              <a:rPr lang="en-US" smtClean="0"/>
              <a:pPr defTabSz="965200"/>
              <a:t>5</a:t>
            </a:fld>
            <a:endParaRPr lang="en-US"/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4143375" y="0"/>
            <a:ext cx="31718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56324" name="Rectangle 3"/>
          <p:cNvSpPr>
            <a:spLocks noChangeArrowheads="1"/>
          </p:cNvSpPr>
          <p:nvPr/>
        </p:nvSpPr>
        <p:spPr bwMode="auto">
          <a:xfrm>
            <a:off x="4143375" y="9120188"/>
            <a:ext cx="31718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138" tIns="0" rIns="20138" bIns="0" anchor="b"/>
          <a:lstStyle/>
          <a:p>
            <a:pPr algn="r" defTabSz="965200" eaLnBrk="0" hangingPunct="0"/>
            <a:r>
              <a:rPr lang="en-US" sz="1000" i="1"/>
              <a:t>4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-1588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-1588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08" rIns="95015" bIns="47508" anchor="ctr"/>
          <a:lstStyle/>
          <a:p>
            <a:pPr eaLnBrk="0" hangingPunct="0"/>
            <a:endParaRPr lang="is-IS"/>
          </a:p>
        </p:txBody>
      </p:sp>
      <p:sp>
        <p:nvSpPr>
          <p:cNvPr id="5632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632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85071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259754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992729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486060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450245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785902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496112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12119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443536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340976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8751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ACDC08EC-6FBA-42B5-A68C-A02F0EDB5052}" type="slidenum">
              <a:rPr lang="en-US" smtClean="0"/>
              <a:pPr defTabSz="965200"/>
              <a:t>6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solidFill>
              <a:schemeClr val="tx1"/>
            </a:solidFill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24317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331619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305700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151457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581004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289588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231031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719935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246521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920905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0397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90AC0171-D6F2-4AD5-AE1A-9A258953F892}" type="slidenum">
              <a:rPr lang="en-US" smtClean="0"/>
              <a:pPr defTabSz="965200"/>
              <a:t>7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2280271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9466046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84629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9778173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684937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327199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983952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253856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187027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C20B8377-6996-4107-9166-832C195327AC}" type="slidenum">
              <a:rPr lang="en-US" smtClean="0"/>
              <a:pPr defTabSz="965200"/>
              <a:t>80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54726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4B9C8FF0-4763-4BED-B7E4-3D3BFC4A9AF4}" type="slidenum">
              <a:rPr lang="en-US" smtClean="0"/>
              <a:pPr defTabSz="965200"/>
              <a:t>81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366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45CB3CCA-9BD8-4944-AB3D-823950F245AD}" type="slidenum">
              <a:rPr lang="en-US" smtClean="0"/>
              <a:pPr defTabSz="965200"/>
              <a:t>8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solidFill>
              <a:schemeClr val="tx1"/>
            </a:solidFill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40833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FC9C0BC1-780E-4778-B796-F6EE8162C614}" type="slidenum">
              <a:rPr lang="en-US" smtClean="0"/>
              <a:pPr defTabSz="965200"/>
              <a:t>82</a:t>
            </a:fld>
            <a:endParaRPr lang="en-US"/>
          </a:p>
        </p:txBody>
      </p:sp>
      <p:sp>
        <p:nvSpPr>
          <p:cNvPr id="962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62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08540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383111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177632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245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BDE773FE-23E6-486C-94CA-BF7405FEB41A}" type="slidenum">
              <a:rPr lang="en-US" smtClean="0"/>
              <a:pPr defTabSz="965200"/>
              <a:t>9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solidFill>
              <a:schemeClr val="tx1"/>
            </a:solidFill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886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3D6E3BF-F0E2-4F8F-9F64-385E26054C02}" type="datetimeFigureOut">
              <a:rPr lang="en-US"/>
              <a:pPr>
                <a:defRPr/>
              </a:pPr>
              <a:t>8/25/2020</a:t>
            </a:fld>
            <a:endParaRPr dirty="0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F0E0421-60F1-4DE2-A2D0-4CFFEF67AAD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65475-DF02-4938-993A-E3AF1F20569A}" type="datetimeFigureOut">
              <a:rPr lang="en-US"/>
              <a:pPr>
                <a:defRPr/>
              </a:pPr>
              <a:t>8/25/2020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2943-04E5-4EE2-9359-69342F7ECD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C7E0D2-80C7-4E34-B02B-E70129C37D15}" type="datetimeFigureOut">
              <a:rPr lang="en-US"/>
              <a:pPr>
                <a:defRPr/>
              </a:pPr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D861681-B009-4330-8F1E-EB4E4D6D01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DC8CD-A1AF-4E2A-880C-885C5A11D902}" type="datetimeFigureOut">
              <a:rPr lang="en-US"/>
              <a:pPr>
                <a:defRPr/>
              </a:pPr>
              <a:t>8/25/2020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841ED-EBED-4B30-AE2B-5B3B41B2F6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43311AF-B20F-468F-9C8F-9948BB5FC9F4}" type="datetimeFigureOut">
              <a:rPr lang="en-US"/>
              <a:pPr>
                <a:defRPr/>
              </a:pPr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DEE319-D8F8-4E9C-931F-0E4B4B4DD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7AD0F-9E3E-4971-910A-03E9C3AAAC23}" type="datetimeFigureOut">
              <a:rPr lang="en-US"/>
              <a:pPr>
                <a:defRPr/>
              </a:pPr>
              <a:t>8/25/2020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61D45-8120-4419-9A5F-B75F61638D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FBEBA-4ECE-4B0C-988D-213B79F366F8}" type="datetimeFigureOut">
              <a:rPr lang="en-US"/>
              <a:pPr>
                <a:defRPr/>
              </a:pPr>
              <a:t>8/25/2020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B1941-3F76-4B27-9D17-92EBEE2C8B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5999D-4C7B-40DD-969A-FE3A06A13E6F}" type="datetimeFigureOut">
              <a:rPr lang="en-US"/>
              <a:pPr>
                <a:defRPr/>
              </a:pPr>
              <a:t>8/25/2020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B3EFD-C52B-4440-B04D-4179D53681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DD73C-E8C3-41EE-9E8A-0F987FCE410E}" type="datetimeFigureOut">
              <a:rPr lang="en-US"/>
              <a:pPr>
                <a:defRPr/>
              </a:pPr>
              <a:t>8/25/2020</a:t>
            </a:fld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BD8DB-E01F-4DA2-A31F-5F9C058F2C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8D8EA-68DB-437B-A9D8-3D2C8053FE2B}" type="datetimeFigureOut">
              <a:rPr lang="en-US"/>
              <a:pPr>
                <a:defRPr/>
              </a:pPr>
              <a:t>8/25/2020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CBF25-A554-40F7-8620-6EB6205923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7F7E5A-F13C-49E3-9684-F8ED13556995}" type="datetimeFigureOut">
              <a:rPr lang="en-US"/>
              <a:pPr>
                <a:defRPr/>
              </a:pPr>
              <a:t>8/25/2020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EABB45-DB80-401A-873F-E8732AD11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27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F55B9AB-309E-4E61-89DB-27FDA52DFC49}" type="datetimeFigureOut">
              <a:rPr lang="en-US"/>
              <a:pPr>
                <a:defRPr/>
              </a:pPr>
              <a:t>8/25/2020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C09CFE3-63E9-4C48-B08B-269B87ED9A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1" r:id="rId2"/>
    <p:sldLayoutId id="2147483759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60" r:id="rId9"/>
    <p:sldLayoutId id="2147483757" r:id="rId10"/>
    <p:sldLayoutId id="2147483761" r:id="rId11"/>
  </p:sldLayoutIdLst>
  <p:transition spd="med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5mzQHQxoSg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0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162296" y="2286000"/>
            <a:ext cx="5029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8000" dirty="0">
                <a:gradFill>
                  <a:gsLst>
                    <a:gs pos="0">
                      <a:schemeClr val="tx2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Hagur af viðskiptum</a:t>
            </a:r>
          </a:p>
        </p:txBody>
      </p:sp>
      <p:sp>
        <p:nvSpPr>
          <p:cNvPr id="2232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000496" y="3962400"/>
            <a:ext cx="4191000" cy="762000"/>
          </a:xfrm>
        </p:spPr>
        <p:txBody>
          <a:bodyPr>
            <a:normAutofit/>
          </a:bodyPr>
          <a:lstStyle/>
          <a:p>
            <a:pPr marL="342900" indent="-3429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s-IS" sz="4000" dirty="0">
                <a:gradFill>
                  <a:gsLst>
                    <a:gs pos="0">
                      <a:schemeClr val="tx2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ctr" rotWithShape="0">
                    <a:srgbClr val="000000"/>
                  </a:outerShdw>
                </a:effectLst>
                <a:latin typeface="Bernard MT Condensed" panose="02050806060905020404" pitchFamily="18" charset="0"/>
              </a:rPr>
              <a:t>17. kafli</a:t>
            </a:r>
          </a:p>
        </p:txBody>
      </p:sp>
      <p:pic>
        <p:nvPicPr>
          <p:cNvPr id="16388" name="Picture 13" descr="chap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4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35292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Framleiðslukostir hvors bónda</a:t>
            </a:r>
          </a:p>
        </p:txBody>
      </p:sp>
      <p:sp>
        <p:nvSpPr>
          <p:cNvPr id="1095687" name="Rectangle 7"/>
          <p:cNvSpPr>
            <a:spLocks noChangeArrowheads="1"/>
          </p:cNvSpPr>
          <p:nvPr/>
        </p:nvSpPr>
        <p:spPr bwMode="auto">
          <a:xfrm>
            <a:off x="533400" y="1752600"/>
            <a:ext cx="7539038" cy="36576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  <a:tabLst>
                <a:tab pos="738188" algn="l"/>
              </a:tabLst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Hvað tekur langan tíma að framleiða eitt kg af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q"/>
              <a:tabLst>
                <a:tab pos="738188" algn="l"/>
              </a:tabLst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Kartöflum?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q"/>
              <a:tabLst>
                <a:tab pos="738188" algn="l"/>
              </a:tabLst>
              <a:defRPr/>
            </a:pPr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Kartöflubóndi: 10 klst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q"/>
              <a:tabLst>
                <a:tab pos="738188" algn="l"/>
              </a:tabLst>
              <a:defRPr/>
            </a:pPr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Kúabóndi: 8 klst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q"/>
              <a:tabLst>
                <a:tab pos="738188" algn="l"/>
              </a:tabLst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Kjöti?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q"/>
              <a:tabLst>
                <a:tab pos="738188" algn="l"/>
              </a:tabLst>
              <a:defRPr/>
            </a:pPr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Kartöflubóndi: 20 klst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q"/>
              <a:tabLst>
                <a:tab pos="738188" algn="l"/>
              </a:tabLst>
              <a:defRPr/>
            </a:pPr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Kúabóndi: 1 klst</a:t>
            </a:r>
          </a:p>
        </p:txBody>
      </p:sp>
      <p:graphicFrame>
        <p:nvGraphicFramePr>
          <p:cNvPr id="2050" name="Object 8"/>
          <p:cNvGraphicFramePr>
            <a:graphicFrameLocks noChangeAspect="1"/>
          </p:cNvGraphicFramePr>
          <p:nvPr/>
        </p:nvGraphicFramePr>
        <p:xfrm>
          <a:off x="4953000" y="2362200"/>
          <a:ext cx="30480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lip" r:id="rId4" imgW="4515840" imgH="1828800" progId="">
                  <p:embed/>
                </p:oleObj>
              </mc:Choice>
              <mc:Fallback>
                <p:oleObj name="Clip" r:id="rId4" imgW="4515840" imgH="1828800" progId="">
                  <p:embed/>
                  <p:pic>
                    <p:nvPicPr>
                      <p:cNvPr id="205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362200"/>
                        <a:ext cx="3048000" cy="139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9"/>
          <p:cNvGraphicFramePr>
            <a:graphicFrameLocks noChangeAspect="1"/>
          </p:cNvGraphicFramePr>
          <p:nvPr/>
        </p:nvGraphicFramePr>
        <p:xfrm>
          <a:off x="4953000" y="3848100"/>
          <a:ext cx="3043238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Clip" r:id="rId6" imgW="1823760" imgH="936360" progId="">
                  <p:embed/>
                </p:oleObj>
              </mc:Choice>
              <mc:Fallback>
                <p:oleObj name="Clip" r:id="rId6" imgW="1823760" imgH="936360" progId="">
                  <p:embed/>
                  <p:pic>
                    <p:nvPicPr>
                      <p:cNvPr id="205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848100"/>
                        <a:ext cx="3043238" cy="156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690" name="Text Box 10"/>
          <p:cNvSpPr txBox="1">
            <a:spLocks noChangeArrowheads="1"/>
          </p:cNvSpPr>
          <p:nvPr/>
        </p:nvSpPr>
        <p:spPr bwMode="auto">
          <a:xfrm rot="21420000">
            <a:off x="807467" y="5622558"/>
            <a:ext cx="7090916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Hér skoðum við hlutfall aðfanga og afurða:</a:t>
            </a:r>
          </a:p>
          <a:p>
            <a:pPr algn="r" eaLnBrk="0" hangingPunct="0">
              <a:defRPr/>
            </a:pPr>
            <a:r>
              <a:rPr lang="is-IS" sz="2000" dirty="0">
                <a:latin typeface="Cambria" panose="02040503050406030204" pitchFamily="18" charset="0"/>
                <a:ea typeface="Cambria" panose="02040503050406030204" pitchFamily="18" charset="0"/>
              </a:rPr>
              <a:t>Kartöflubóndinn er </a:t>
            </a:r>
            <a:r>
              <a:rPr lang="is-IS" sz="2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lengur</a:t>
            </a:r>
            <a:r>
              <a:rPr lang="is-IS" sz="20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sz="2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að framleiða</a:t>
            </a:r>
            <a:r>
              <a:rPr lang="is-IS" sz="20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sz="2000" dirty="0">
                <a:latin typeface="Cambria" panose="02040503050406030204" pitchFamily="18" charset="0"/>
                <a:ea typeface="Cambria" panose="02040503050406030204" pitchFamily="18" charset="0"/>
              </a:rPr>
              <a:t>bæði kjöt og kartöflur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5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5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95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956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956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956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956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95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687" grpId="0" build="p" autoUpdateAnimBg="0"/>
      <p:bldP spid="109569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3" name="Rectangle 1027"/>
          <p:cNvSpPr>
            <a:spLocks noChangeArrowheads="1"/>
          </p:cNvSpPr>
          <p:nvPr/>
        </p:nvSpPr>
        <p:spPr bwMode="auto">
          <a:xfrm>
            <a:off x="533400" y="1752600"/>
            <a:ext cx="7467600" cy="4191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  <a:tabLst>
                <a:tab pos="738188" algn="l"/>
              </a:tabLst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Hvað geta þeir framleitt mikið á 40 tímum af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q"/>
              <a:tabLst>
                <a:tab pos="738188" algn="l"/>
              </a:tabLst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Kartöflum?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q"/>
              <a:tabLst>
                <a:tab pos="738188" algn="l"/>
              </a:tabLst>
              <a:defRPr/>
            </a:pPr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Kartöflubóndi: 4 kg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q"/>
              <a:tabLst>
                <a:tab pos="738188" algn="l"/>
              </a:tabLst>
              <a:defRPr/>
            </a:pPr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Kúabóndi: 5 kg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q"/>
              <a:tabLst>
                <a:tab pos="738188" algn="l"/>
              </a:tabLst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Kjöti?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q"/>
              <a:tabLst>
                <a:tab pos="738188" algn="l"/>
              </a:tabLst>
              <a:defRPr/>
            </a:pPr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Kartöflubóndi: 2 kg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q"/>
              <a:tabLst>
                <a:tab pos="738188" algn="l"/>
              </a:tabLst>
              <a:defRPr/>
            </a:pPr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Kúabóndi: 40 kg</a:t>
            </a:r>
          </a:p>
        </p:txBody>
      </p:sp>
      <p:sp>
        <p:nvSpPr>
          <p:cNvPr id="1152006" name="Text Box 1030"/>
          <p:cNvSpPr txBox="1">
            <a:spLocks noChangeArrowheads="1"/>
          </p:cNvSpPr>
          <p:nvPr/>
        </p:nvSpPr>
        <p:spPr bwMode="auto">
          <a:xfrm rot="21420000">
            <a:off x="898781" y="5603685"/>
            <a:ext cx="7042825" cy="113877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Hér skoðum við hlutfall afurða og aðfanga:</a:t>
            </a:r>
          </a:p>
          <a:p>
            <a:pPr algn="r" eaLnBrk="0" hangingPunct="0">
              <a:defRPr/>
            </a:pPr>
            <a:r>
              <a:rPr lang="is-IS" sz="2000" dirty="0">
                <a:latin typeface="Cambria" panose="02040503050406030204" pitchFamily="18" charset="0"/>
                <a:ea typeface="Cambria" panose="02040503050406030204" pitchFamily="18" charset="0"/>
              </a:rPr>
              <a:t>Kúabóndinn </a:t>
            </a:r>
            <a:r>
              <a:rPr lang="is-IS" sz="2000" b="1" dirty="0">
                <a:latin typeface="Cambria" panose="02040503050406030204" pitchFamily="18" charset="0"/>
                <a:ea typeface="Cambria" panose="02040503050406030204" pitchFamily="18" charset="0"/>
              </a:rPr>
              <a:t>getur framleitt meira</a:t>
            </a:r>
            <a:r>
              <a:rPr lang="is-IS" sz="2000" dirty="0">
                <a:latin typeface="Cambria" panose="02040503050406030204" pitchFamily="18" charset="0"/>
                <a:ea typeface="Cambria" panose="02040503050406030204" pitchFamily="18" charset="0"/>
              </a:rPr>
              <a:t> af bæði kjöti og kartöflum, </a:t>
            </a:r>
          </a:p>
          <a:p>
            <a:pPr algn="r" eaLnBrk="0" hangingPunct="0">
              <a:defRPr/>
            </a:pPr>
            <a:r>
              <a:rPr lang="is-IS" sz="2000" dirty="0">
                <a:latin typeface="Cambria" panose="02040503050406030204" pitchFamily="18" charset="0"/>
                <a:ea typeface="Cambria" panose="02040503050406030204" pitchFamily="18" charset="0"/>
              </a:rPr>
              <a:t>alveg sömu upplýsingar og áðan</a:t>
            </a:r>
            <a:endParaRPr lang="is-I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074" name="Object 1024"/>
          <p:cNvGraphicFramePr>
            <a:graphicFrameLocks noChangeAspect="1"/>
          </p:cNvGraphicFramePr>
          <p:nvPr/>
        </p:nvGraphicFramePr>
        <p:xfrm>
          <a:off x="4953000" y="2362200"/>
          <a:ext cx="30480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Clip" r:id="rId4" imgW="4515840" imgH="1828800" progId="">
                  <p:embed/>
                </p:oleObj>
              </mc:Choice>
              <mc:Fallback>
                <p:oleObj name="Clip" r:id="rId4" imgW="4515840" imgH="1828800" progId="">
                  <p:embed/>
                  <p:pic>
                    <p:nvPicPr>
                      <p:cNvPr id="3074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362200"/>
                        <a:ext cx="3048000" cy="139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025"/>
          <p:cNvGraphicFramePr>
            <a:graphicFrameLocks noChangeAspect="1"/>
          </p:cNvGraphicFramePr>
          <p:nvPr/>
        </p:nvGraphicFramePr>
        <p:xfrm>
          <a:off x="4953000" y="3848100"/>
          <a:ext cx="3043238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Clip" r:id="rId6" imgW="1823760" imgH="936360" progId="">
                  <p:embed/>
                </p:oleObj>
              </mc:Choice>
              <mc:Fallback>
                <p:oleObj name="Clip" r:id="rId6" imgW="1823760" imgH="936360" progId="">
                  <p:embed/>
                  <p:pic>
                    <p:nvPicPr>
                      <p:cNvPr id="3075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848100"/>
                        <a:ext cx="3043238" cy="156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35292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Framleiðslukostir hvors bónda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2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2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52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52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52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52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52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5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2003" grpId="0" build="p" autoUpdateAnimBg="0"/>
      <p:bldP spid="115200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is-I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is-IS"/>
          </a:p>
        </p:txBody>
      </p:sp>
      <p:sp>
        <p:nvSpPr>
          <p:cNvPr id="10967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Sjálfsþurftarbúskapur</a:t>
            </a:r>
          </a:p>
        </p:txBody>
      </p:sp>
      <p:sp>
        <p:nvSpPr>
          <p:cNvPr id="1096709" name="Rectangle 5"/>
          <p:cNvSpPr>
            <a:spLocks noGrp="1" noChangeArrowheads="1"/>
          </p:cNvSpPr>
          <p:nvPr>
            <p:ph idx="1"/>
          </p:nvPr>
        </p:nvSpPr>
        <p:spPr>
          <a:xfrm>
            <a:off x="561975" y="1905000"/>
            <a:ext cx="7367588" cy="4572000"/>
          </a:xfrm>
        </p:spPr>
        <p:txBody>
          <a:bodyPr>
            <a:normAutofit/>
          </a:bodyPr>
          <a:lstStyle/>
          <a:p>
            <a:pPr marL="392113" indent="-392113" eaLnBrk="1" fontAlgn="auto" hangingPunct="1">
              <a:lnSpc>
                <a:spcPct val="90000"/>
              </a:lnSpc>
              <a:spcAft>
                <a:spcPts val="0"/>
              </a:spcAft>
              <a:buFont typeface="Monotype Sorts" pitchFamily="2" charset="2"/>
              <a:buNone/>
              <a:tabLst>
                <a:tab pos="738188" algn="l"/>
              </a:tabLst>
              <a:defRPr/>
            </a:pP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Ef bændurnir láta sem þeir viti ekki hvor af öðrum</a:t>
            </a:r>
            <a:endParaRPr lang="is-I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92113" indent="-392113" eaLnBrk="1" fontAlgn="auto" hangingPunct="1">
              <a:lnSpc>
                <a:spcPct val="90000"/>
              </a:lnSpc>
              <a:spcAft>
                <a:spcPts val="0"/>
              </a:spcAft>
              <a:buSzPct val="75000"/>
              <a:buFont typeface="Wingdings" pitchFamily="2" charset="2"/>
              <a:buChar char="q"/>
              <a:tabLst>
                <a:tab pos="738188" algn="l"/>
              </a:tabLst>
              <a:defRPr/>
            </a:pPr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Hvor fyrir sig getur þá neytt eigin framleiðslu og einskis umfram það</a:t>
            </a:r>
          </a:p>
          <a:p>
            <a:pPr marL="392113" indent="-392113" eaLnBrk="1" fontAlgn="auto" hangingPunct="1">
              <a:lnSpc>
                <a:spcPct val="90000"/>
              </a:lnSpc>
              <a:spcAft>
                <a:spcPts val="0"/>
              </a:spcAft>
              <a:buSzPct val="75000"/>
              <a:buFont typeface="Wingdings" pitchFamily="2" charset="2"/>
              <a:buChar char="q"/>
              <a:tabLst>
                <a:tab pos="738188" algn="l"/>
              </a:tabLst>
              <a:defRPr/>
            </a:pPr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Framleiðslujaðarinn er einnig </a:t>
            </a:r>
            <a:r>
              <a:rPr lang="is-I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neyzlujaðar</a:t>
            </a:r>
          </a:p>
          <a:p>
            <a:pPr marL="392113" indent="-392113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09A0E"/>
              </a:buClr>
              <a:buSzPct val="80000"/>
              <a:buFont typeface="Monotype Sorts" pitchFamily="2" charset="2"/>
              <a:buNone/>
              <a:tabLst>
                <a:tab pos="738188" algn="l"/>
              </a:tabLst>
              <a:defRPr/>
            </a:pP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Viðskiptaleysi – einangrun! – skerðir hag beggja</a:t>
            </a:r>
          </a:p>
          <a:p>
            <a:pPr marL="392113" indent="-392113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09A0E"/>
              </a:buClr>
              <a:buSzPct val="80000"/>
              <a:buFont typeface="Monotype Sorts" pitchFamily="2" charset="2"/>
              <a:buNone/>
              <a:tabLst>
                <a:tab pos="738188" algn="l"/>
              </a:tabLst>
              <a:defRPr/>
            </a:pP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Spurning: Hefur </a:t>
            </a:r>
            <a:r>
              <a:rPr lang="is-I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þú</a:t>
            </a: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 – já, þú! – reynt sjálfsþurftarbúskap?!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6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6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96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96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96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70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sheep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EE4DD063-6672-4620-B87B-7BAF5BA14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20" y="1609725"/>
            <a:ext cx="6462184" cy="4846638"/>
          </a:xfr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D77C0FE6-09FC-4B4C-BD25-0D2A4BD497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 Hingað og ekki lengra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22F952-47D3-4A14-9F77-1E17E3CC4AEF}"/>
              </a:ext>
            </a:extLst>
          </p:cNvPr>
          <p:cNvSpPr txBox="1"/>
          <p:nvPr/>
        </p:nvSpPr>
        <p:spPr>
          <a:xfrm rot="16200000">
            <a:off x="6721780" y="4663597"/>
            <a:ext cx="3301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/>
              <a:t>Ljósmynd: Finnur P. Fróðason</a:t>
            </a:r>
          </a:p>
        </p:txBody>
      </p:sp>
    </p:spTree>
    <p:extLst>
      <p:ext uri="{BB962C8B-B14F-4D97-AF65-F5344CB8AC3E}">
        <p14:creationId xmlns:p14="http://schemas.microsoft.com/office/powerpoint/2010/main" val="3428321347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64" name="Line 12"/>
          <p:cNvSpPr>
            <a:spLocks noChangeShapeType="1"/>
          </p:cNvSpPr>
          <p:nvPr/>
        </p:nvSpPr>
        <p:spPr bwMode="auto">
          <a:xfrm>
            <a:off x="1600200" y="4419600"/>
            <a:ext cx="3886200" cy="15240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9816"/>
            <a:ext cx="724204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Framleiðslujaðar kartöflubóndans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5162550" y="6954838"/>
            <a:ext cx="33338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is-IS"/>
          </a:p>
        </p:txBody>
      </p:sp>
      <p:sp>
        <p:nvSpPr>
          <p:cNvPr id="25605" name="Line 4"/>
          <p:cNvSpPr>
            <a:spLocks noChangeShapeType="1"/>
          </p:cNvSpPr>
          <p:nvPr/>
        </p:nvSpPr>
        <p:spPr bwMode="auto">
          <a:xfrm>
            <a:off x="1600200" y="2133600"/>
            <a:ext cx="0" cy="381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Line 5"/>
          <p:cNvSpPr>
            <a:spLocks noChangeShapeType="1"/>
          </p:cNvSpPr>
          <p:nvPr/>
        </p:nvSpPr>
        <p:spPr bwMode="auto">
          <a:xfrm>
            <a:off x="1600200" y="5943600"/>
            <a:ext cx="563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6172200" y="6019800"/>
            <a:ext cx="2667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000" b="1">
                <a:solidFill>
                  <a:srgbClr val="000000"/>
                </a:solidFill>
                <a:latin typeface="Tahoma" pitchFamily="34" charset="0"/>
              </a:rPr>
              <a:t>Kartöflur (kg)</a:t>
            </a:r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762000" y="1643063"/>
            <a:ext cx="1524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/>
            <a:r>
              <a:rPr lang="is-IS" sz="2000" b="1">
                <a:solidFill>
                  <a:srgbClr val="000000"/>
                </a:solidFill>
                <a:latin typeface="Tahoma" pitchFamily="34" charset="0"/>
              </a:rPr>
              <a:t>Kjöt (kg)</a:t>
            </a:r>
            <a:endParaRPr lang="is-IS" sz="2000"/>
          </a:p>
        </p:txBody>
      </p:sp>
      <p:sp>
        <p:nvSpPr>
          <p:cNvPr id="1098760" name="Text Box 8"/>
          <p:cNvSpPr txBox="1">
            <a:spLocks noChangeArrowheads="1"/>
          </p:cNvSpPr>
          <p:nvPr/>
        </p:nvSpPr>
        <p:spPr bwMode="auto">
          <a:xfrm>
            <a:off x="5410200" y="59436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Arial" pitchFamily="34" charset="0"/>
              </a:rPr>
              <a:t>4</a:t>
            </a:r>
          </a:p>
        </p:txBody>
      </p:sp>
      <p:sp>
        <p:nvSpPr>
          <p:cNvPr id="1098762" name="Text Box 10"/>
          <p:cNvSpPr txBox="1">
            <a:spLocks noChangeArrowheads="1"/>
          </p:cNvSpPr>
          <p:nvPr/>
        </p:nvSpPr>
        <p:spPr bwMode="auto">
          <a:xfrm>
            <a:off x="1219200" y="41910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Arial" pitchFamily="34" charset="0"/>
              </a:rPr>
              <a:t>2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219200" y="5029200"/>
            <a:ext cx="2514600" cy="457200"/>
            <a:chOff x="960" y="3168"/>
            <a:chExt cx="1584" cy="288"/>
          </a:xfrm>
        </p:grpSpPr>
        <p:sp>
          <p:nvSpPr>
            <p:cNvPr id="25623" name="Text Box 11"/>
            <p:cNvSpPr txBox="1">
              <a:spLocks noChangeArrowheads="1"/>
            </p:cNvSpPr>
            <p:nvPr/>
          </p:nvSpPr>
          <p:spPr bwMode="auto">
            <a:xfrm>
              <a:off x="960" y="3168"/>
              <a:ext cx="336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latin typeface="Arial" pitchFamily="34" charset="0"/>
                </a:rPr>
                <a:t>1</a:t>
              </a:r>
            </a:p>
          </p:txBody>
        </p:sp>
        <p:sp>
          <p:nvSpPr>
            <p:cNvPr id="25624" name="Line 14"/>
            <p:cNvSpPr>
              <a:spLocks noChangeShapeType="1"/>
            </p:cNvSpPr>
            <p:nvPr/>
          </p:nvSpPr>
          <p:spPr bwMode="auto">
            <a:xfrm flipH="1">
              <a:off x="1200" y="3312"/>
              <a:ext cx="13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581400" y="5257800"/>
            <a:ext cx="533400" cy="1143000"/>
            <a:chOff x="2448" y="3312"/>
            <a:chExt cx="336" cy="720"/>
          </a:xfrm>
        </p:grpSpPr>
        <p:sp>
          <p:nvSpPr>
            <p:cNvPr id="25621" name="Text Box 9"/>
            <p:cNvSpPr txBox="1">
              <a:spLocks noChangeArrowheads="1"/>
            </p:cNvSpPr>
            <p:nvPr/>
          </p:nvSpPr>
          <p:spPr bwMode="auto">
            <a:xfrm>
              <a:off x="2448" y="3744"/>
              <a:ext cx="336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latin typeface="Arial" pitchFamily="34" charset="0"/>
                </a:rPr>
                <a:t>2</a:t>
              </a:r>
            </a:p>
          </p:txBody>
        </p:sp>
        <p:sp>
          <p:nvSpPr>
            <p:cNvPr id="25622" name="Line 15"/>
            <p:cNvSpPr>
              <a:spLocks noChangeShapeType="1"/>
            </p:cNvSpPr>
            <p:nvPr/>
          </p:nvSpPr>
          <p:spPr bwMode="auto">
            <a:xfrm>
              <a:off x="2544" y="3312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13" name="Text Box 17"/>
          <p:cNvSpPr txBox="1">
            <a:spLocks noChangeArrowheads="1"/>
          </p:cNvSpPr>
          <p:nvPr/>
        </p:nvSpPr>
        <p:spPr bwMode="auto">
          <a:xfrm>
            <a:off x="1295400" y="59436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Arial" pitchFamily="34" charset="0"/>
              </a:rPr>
              <a:t>0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3657600" y="4800600"/>
            <a:ext cx="533400" cy="533400"/>
            <a:chOff x="2496" y="3024"/>
            <a:chExt cx="336" cy="336"/>
          </a:xfrm>
        </p:grpSpPr>
        <p:sp>
          <p:nvSpPr>
            <p:cNvPr id="25619" name="Oval 13"/>
            <p:cNvSpPr>
              <a:spLocks noChangeArrowheads="1"/>
            </p:cNvSpPr>
            <p:nvPr/>
          </p:nvSpPr>
          <p:spPr bwMode="auto">
            <a:xfrm>
              <a:off x="2496" y="3264"/>
              <a:ext cx="96" cy="9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is-IS"/>
            </a:p>
          </p:txBody>
        </p:sp>
        <p:sp>
          <p:nvSpPr>
            <p:cNvPr id="25620" name="Text Box 19"/>
            <p:cNvSpPr txBox="1">
              <a:spLocks noChangeArrowheads="1"/>
            </p:cNvSpPr>
            <p:nvPr/>
          </p:nvSpPr>
          <p:spPr bwMode="auto">
            <a:xfrm>
              <a:off x="2544" y="3024"/>
              <a:ext cx="288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latin typeface="Tahoma" pitchFamily="34" charset="0"/>
                </a:rPr>
                <a:t>A</a:t>
              </a:r>
            </a:p>
          </p:txBody>
        </p:sp>
      </p:grpSp>
      <p:sp>
        <p:nvSpPr>
          <p:cNvPr id="1098776" name="Text Box 24"/>
          <p:cNvSpPr txBox="1">
            <a:spLocks noChangeArrowheads="1"/>
          </p:cNvSpPr>
          <p:nvPr/>
        </p:nvSpPr>
        <p:spPr bwMode="auto">
          <a:xfrm>
            <a:off x="2743168" y="3505200"/>
            <a:ext cx="5080000" cy="847725"/>
          </a:xfrm>
          <a:prstGeom prst="rect">
            <a:avLst/>
          </a:prstGeom>
          <a:noFill/>
          <a:ln w="25400">
            <a:solidFill>
              <a:srgbClr val="666699"/>
            </a:solidFill>
            <a:miter lim="800000"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is-IS" sz="2400"/>
              <a:t>Framleiðsla og neyzla kartöflubóndans:</a:t>
            </a:r>
          </a:p>
          <a:p>
            <a:pPr algn="r" eaLnBrk="0" hangingPunct="0">
              <a:defRPr/>
            </a:pPr>
            <a:r>
              <a:rPr lang="is-IS" sz="2400"/>
              <a:t>1 kg af kjöti, 2 kg af kartöflum</a:t>
            </a:r>
          </a:p>
        </p:txBody>
      </p:sp>
      <p:sp>
        <p:nvSpPr>
          <p:cNvPr id="1098777" name="Line 25"/>
          <p:cNvSpPr>
            <a:spLocks noChangeShapeType="1"/>
          </p:cNvSpPr>
          <p:nvPr/>
        </p:nvSpPr>
        <p:spPr bwMode="auto">
          <a:xfrm>
            <a:off x="3233738" y="4391025"/>
            <a:ext cx="457200" cy="762000"/>
          </a:xfrm>
          <a:prstGeom prst="line">
            <a:avLst/>
          </a:prstGeom>
          <a:noFill/>
          <a:ln w="25400">
            <a:solidFill>
              <a:schemeClr val="accent4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is-I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98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098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98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98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64" grpId="0" animBg="1"/>
      <p:bldP spid="1098760" grpId="0" autoUpdateAnimBg="0"/>
      <p:bldP spid="109876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78" y="836712"/>
            <a:ext cx="5943600" cy="1143000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Framleiðslujaðar kúabóndans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162550" y="6954838"/>
            <a:ext cx="33338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is-IS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1600200" y="1066800"/>
            <a:ext cx="0" cy="487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1600200" y="5943600"/>
            <a:ext cx="563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172200" y="6019800"/>
            <a:ext cx="2667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000" b="1">
                <a:solidFill>
                  <a:srgbClr val="000000"/>
                </a:solidFill>
                <a:latin typeface="Tahoma" pitchFamily="34" charset="0"/>
              </a:rPr>
              <a:t>Kartöflur (kg)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90563" y="571500"/>
            <a:ext cx="1524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/>
            <a:r>
              <a:rPr lang="is-IS" sz="2000" b="1">
                <a:solidFill>
                  <a:srgbClr val="000000"/>
                </a:solidFill>
                <a:latin typeface="Tahoma" pitchFamily="34" charset="0"/>
              </a:rPr>
              <a:t>Kjöt (kg)</a:t>
            </a:r>
            <a:endParaRPr lang="is-IS" sz="2000"/>
          </a:p>
        </p:txBody>
      </p:sp>
      <p:sp>
        <p:nvSpPr>
          <p:cNvPr id="1100808" name="Text Box 8"/>
          <p:cNvSpPr txBox="1">
            <a:spLocks noChangeArrowheads="1"/>
          </p:cNvSpPr>
          <p:nvPr/>
        </p:nvSpPr>
        <p:spPr bwMode="auto">
          <a:xfrm>
            <a:off x="4953000" y="58674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Arial" pitchFamily="34" charset="0"/>
              </a:rPr>
              <a:t>5</a:t>
            </a:r>
          </a:p>
        </p:txBody>
      </p:sp>
      <p:sp>
        <p:nvSpPr>
          <p:cNvPr id="1100810" name="Text Box 10"/>
          <p:cNvSpPr txBox="1">
            <a:spLocks noChangeArrowheads="1"/>
          </p:cNvSpPr>
          <p:nvPr/>
        </p:nvSpPr>
        <p:spPr bwMode="auto">
          <a:xfrm>
            <a:off x="1143000" y="9906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Arial" pitchFamily="34" charset="0"/>
              </a:rPr>
              <a:t>40</a:t>
            </a:r>
          </a:p>
        </p:txBody>
      </p:sp>
      <p:sp>
        <p:nvSpPr>
          <p:cNvPr id="1100812" name="Line 12"/>
          <p:cNvSpPr>
            <a:spLocks noChangeShapeType="1"/>
          </p:cNvSpPr>
          <p:nvPr/>
        </p:nvSpPr>
        <p:spPr bwMode="auto">
          <a:xfrm>
            <a:off x="1600200" y="1219200"/>
            <a:ext cx="3505200" cy="47244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143000" y="3276600"/>
            <a:ext cx="2133600" cy="457200"/>
            <a:chOff x="912" y="2064"/>
            <a:chExt cx="1344" cy="288"/>
          </a:xfrm>
        </p:grpSpPr>
        <p:sp>
          <p:nvSpPr>
            <p:cNvPr id="26653" name="Text Box 11"/>
            <p:cNvSpPr txBox="1">
              <a:spLocks noChangeArrowheads="1"/>
            </p:cNvSpPr>
            <p:nvPr/>
          </p:nvSpPr>
          <p:spPr bwMode="auto">
            <a:xfrm>
              <a:off x="912" y="2064"/>
              <a:ext cx="336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latin typeface="Arial" pitchFamily="34" charset="0"/>
                </a:rPr>
                <a:t>20</a:t>
              </a:r>
            </a:p>
          </p:txBody>
        </p:sp>
        <p:sp>
          <p:nvSpPr>
            <p:cNvPr id="26654" name="Line 14"/>
            <p:cNvSpPr>
              <a:spLocks noChangeShapeType="1"/>
            </p:cNvSpPr>
            <p:nvPr/>
          </p:nvSpPr>
          <p:spPr bwMode="auto">
            <a:xfrm flipH="1">
              <a:off x="1200" y="2208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971800" y="3581400"/>
            <a:ext cx="914400" cy="2743200"/>
            <a:chOff x="2064" y="2256"/>
            <a:chExt cx="576" cy="1728"/>
          </a:xfrm>
        </p:grpSpPr>
        <p:sp>
          <p:nvSpPr>
            <p:cNvPr id="26651" name="Text Box 9"/>
            <p:cNvSpPr txBox="1">
              <a:spLocks noChangeArrowheads="1"/>
            </p:cNvSpPr>
            <p:nvPr/>
          </p:nvSpPr>
          <p:spPr bwMode="auto">
            <a:xfrm>
              <a:off x="2064" y="3696"/>
              <a:ext cx="576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latin typeface="Arial" pitchFamily="34" charset="0"/>
                </a:rPr>
                <a:t>2,5</a:t>
              </a:r>
            </a:p>
          </p:txBody>
        </p:sp>
        <p:sp>
          <p:nvSpPr>
            <p:cNvPr id="26652" name="Line 15"/>
            <p:cNvSpPr>
              <a:spLocks noChangeShapeType="1"/>
            </p:cNvSpPr>
            <p:nvPr/>
          </p:nvSpPr>
          <p:spPr bwMode="auto">
            <a:xfrm>
              <a:off x="2256" y="2256"/>
              <a:ext cx="0" cy="14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7" name="Text Box 17"/>
          <p:cNvSpPr txBox="1">
            <a:spLocks noChangeArrowheads="1"/>
          </p:cNvSpPr>
          <p:nvPr/>
        </p:nvSpPr>
        <p:spPr bwMode="auto">
          <a:xfrm>
            <a:off x="1295400" y="59436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Arial" pitchFamily="34" charset="0"/>
              </a:rPr>
              <a:t>0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200400" y="3124200"/>
            <a:ext cx="685800" cy="457200"/>
            <a:chOff x="2208" y="1968"/>
            <a:chExt cx="432" cy="288"/>
          </a:xfrm>
        </p:grpSpPr>
        <p:sp>
          <p:nvSpPr>
            <p:cNvPr id="26649" name="Oval 13"/>
            <p:cNvSpPr>
              <a:spLocks noChangeArrowheads="1"/>
            </p:cNvSpPr>
            <p:nvPr/>
          </p:nvSpPr>
          <p:spPr bwMode="auto">
            <a:xfrm>
              <a:off x="2208" y="2160"/>
              <a:ext cx="96" cy="9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is-IS"/>
            </a:p>
          </p:txBody>
        </p:sp>
        <p:sp>
          <p:nvSpPr>
            <p:cNvPr id="26650" name="Text Box 19"/>
            <p:cNvSpPr txBox="1">
              <a:spLocks noChangeArrowheads="1"/>
            </p:cNvSpPr>
            <p:nvPr/>
          </p:nvSpPr>
          <p:spPr bwMode="auto">
            <a:xfrm>
              <a:off x="2352" y="1968"/>
              <a:ext cx="288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dirty="0">
                  <a:latin typeface="Tahoma" pitchFamily="34" charset="0"/>
                </a:rPr>
                <a:t>B</a:t>
              </a:r>
            </a:p>
          </p:txBody>
        </p:sp>
      </p:grpSp>
      <p:sp>
        <p:nvSpPr>
          <p:cNvPr id="1100823" name="Text Box 23"/>
          <p:cNvSpPr txBox="1">
            <a:spLocks noChangeArrowheads="1"/>
          </p:cNvSpPr>
          <p:nvPr/>
        </p:nvSpPr>
        <p:spPr bwMode="auto">
          <a:xfrm>
            <a:off x="3214678" y="1895475"/>
            <a:ext cx="4648200" cy="847725"/>
          </a:xfrm>
          <a:prstGeom prst="rect">
            <a:avLst/>
          </a:prstGeom>
          <a:noFill/>
          <a:ln w="25400">
            <a:solidFill>
              <a:srgbClr val="666699"/>
            </a:solidFill>
            <a:miter lim="800000"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is-IS" sz="2400"/>
              <a:t>Framleiðsla og neyzla kúabóndans:</a:t>
            </a:r>
          </a:p>
          <a:p>
            <a:pPr algn="r" eaLnBrk="0" hangingPunct="0">
              <a:defRPr/>
            </a:pPr>
            <a:r>
              <a:rPr lang="is-IS" sz="2400"/>
              <a:t>20 kg af kjöti, 2</a:t>
            </a:r>
            <a:r>
              <a:rPr lang="is-IS" sz="2400">
                <a:cs typeface="Times New Roman" pitchFamily="18" charset="0"/>
              </a:rPr>
              <a:t>½</a:t>
            </a:r>
            <a:r>
              <a:rPr lang="en-US" sz="2400"/>
              <a:t> </a:t>
            </a:r>
            <a:r>
              <a:rPr lang="is-IS" sz="2400"/>
              <a:t>kg af kartöflum</a:t>
            </a:r>
          </a:p>
        </p:txBody>
      </p:sp>
      <p:sp>
        <p:nvSpPr>
          <p:cNvPr id="1100824" name="Line 24"/>
          <p:cNvSpPr>
            <a:spLocks noChangeShapeType="1"/>
          </p:cNvSpPr>
          <p:nvPr/>
        </p:nvSpPr>
        <p:spPr bwMode="auto">
          <a:xfrm flipH="1">
            <a:off x="3324225" y="2786063"/>
            <a:ext cx="381000" cy="609600"/>
          </a:xfrm>
          <a:prstGeom prst="line">
            <a:avLst/>
          </a:prstGeom>
          <a:noFill/>
          <a:ln w="25400">
            <a:solidFill>
              <a:schemeClr val="accent4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is-IS"/>
          </a:p>
        </p:txBody>
      </p:sp>
      <p:cxnSp>
        <p:nvCxnSpPr>
          <p:cNvPr id="24" name="Straight Connector 23"/>
          <p:cNvCxnSpPr/>
          <p:nvPr/>
        </p:nvCxnSpPr>
        <p:spPr>
          <a:xfrm>
            <a:off x="1604963" y="5567363"/>
            <a:ext cx="2951162" cy="3587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4284663" y="587375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Arial" pitchFamily="34" charset="0"/>
              </a:rPr>
              <a:t>4</a:t>
            </a: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1301750" y="5301208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Arial" pitchFamily="34" charset="0"/>
              </a:rPr>
              <a:t>2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2863264" y="5733256"/>
            <a:ext cx="0" cy="2160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602495" y="5733256"/>
            <a:ext cx="122413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1115616" y="5526088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Arial" pitchFamily="34" charset="0"/>
              </a:rPr>
              <a:t>1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2709360" y="5996136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Arial" pitchFamily="34" charset="0"/>
              </a:rPr>
              <a:t>2</a:t>
            </a:r>
          </a:p>
        </p:txBody>
      </p: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2771800" y="5652864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is-IS"/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2890664" y="5229200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Tahoma" pitchFamily="3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0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00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100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00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00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0808" grpId="0" autoUpdateAnimBg="0"/>
      <p:bldP spid="1100810" grpId="0" autoUpdateAnimBg="0"/>
      <p:bldP spid="1100812" grpId="0" animBg="1"/>
      <p:bldP spid="26" grpId="0" autoUpdateAnimBg="0"/>
      <p:bldP spid="27" grpId="0" autoUpdateAnimBg="0"/>
      <p:bldP spid="34" grpId="0" autoUpdateAnimBg="0"/>
      <p:bldP spid="35" grpId="0" autoUpdateAnimBg="0"/>
      <p:bldP spid="36" grpId="0" animBg="1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2613"/>
            <a:ext cx="7315224" cy="1143000"/>
          </a:xfrm>
        </p:spPr>
        <p:txBody>
          <a:bodyPr lIns="90488" tIns="44450" rIns="90488" bIns="4445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Neyzla við </a:t>
            </a:r>
            <a:b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</a:b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sjálfsþurftarbúskap</a:t>
            </a:r>
          </a:p>
        </p:txBody>
      </p:sp>
      <p:sp>
        <p:nvSpPr>
          <p:cNvPr id="1156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25613"/>
            <a:ext cx="7239000" cy="4846637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Kartöflubóndi</a:t>
            </a:r>
          </a:p>
          <a:p>
            <a:pPr marL="819150" lvl="1" eaLnBrk="1" hangingPunct="1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q"/>
            </a:pPr>
            <a:r>
              <a:rPr lang="is-I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kg af kjöti</a:t>
            </a:r>
          </a:p>
          <a:p>
            <a:pPr marL="819150" lvl="1" eaLnBrk="1" hangingPunct="1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q"/>
            </a:pPr>
            <a:r>
              <a:rPr lang="is-I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kg af kartöflum</a:t>
            </a:r>
          </a:p>
          <a:p>
            <a:pPr eaLnBrk="1" hangingPunct="1">
              <a:lnSpc>
                <a:spcPct val="90000"/>
              </a:lnSpc>
            </a:pP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Kúabóndi</a:t>
            </a:r>
          </a:p>
          <a:p>
            <a:pPr marL="819150" lvl="1" eaLnBrk="1" hangingPunct="1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q"/>
            </a:pPr>
            <a:r>
              <a:rPr lang="is-I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kg af kjöti</a:t>
            </a:r>
          </a:p>
          <a:p>
            <a:pPr marL="819150" lvl="1" eaLnBrk="1" hangingPunct="1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q"/>
            </a:pPr>
            <a:r>
              <a:rPr lang="is-I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2,5 kg af kartöflum</a:t>
            </a:r>
          </a:p>
          <a:p>
            <a:pPr eaLnBrk="1" hangingPunct="1">
              <a:lnSpc>
                <a:spcPct val="90000"/>
              </a:lnSpc>
            </a:pP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Báðir neyzlupunktarnir eru á framleiðslujaðri hvors bónda fyrir sig</a:t>
            </a:r>
          </a:p>
          <a:p>
            <a:pPr marL="819150" lvl="1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</a:pPr>
            <a:r>
              <a:rPr lang="is-I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Neyzla = framleiðsla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56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5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56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56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56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56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56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609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8712968" cy="124056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Hagur af viðskiptum: Yfirlit</a:t>
            </a:r>
          </a:p>
        </p:txBody>
      </p:sp>
      <p:graphicFrame>
        <p:nvGraphicFramePr>
          <p:cNvPr id="1190912" name="Object 1024"/>
          <p:cNvGraphicFramePr>
            <a:graphicFrameLocks noChangeAspect="1"/>
          </p:cNvGraphicFramePr>
          <p:nvPr/>
        </p:nvGraphicFramePr>
        <p:xfrm>
          <a:off x="714375" y="1947863"/>
          <a:ext cx="6946900" cy="355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Worksheet" r:id="rId4" imgW="2621488" imgH="1348740" progId="Excel.Sheet.8">
                  <p:embed/>
                </p:oleObj>
              </mc:Choice>
              <mc:Fallback>
                <p:oleObj name="Worksheet" r:id="rId4" imgW="2621488" imgH="1348740" progId="Excel.Sheet.8">
                  <p:embed/>
                  <p:pic>
                    <p:nvPicPr>
                      <p:cNvPr id="1190912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1947863"/>
                        <a:ext cx="6946900" cy="3552825"/>
                      </a:xfrm>
                      <a:prstGeom prst="rect">
                        <a:avLst/>
                      </a:prstGeom>
                      <a:noFill/>
                      <a:ln w="57150" cmpd="thickThin">
                        <a:solidFill>
                          <a:srgbClr val="CC000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2" name="Rectangle 4"/>
          <p:cNvSpPr>
            <a:spLocks noGrp="1" noChangeArrowheads="1"/>
          </p:cNvSpPr>
          <p:nvPr>
            <p:ph type="title"/>
          </p:nvPr>
        </p:nvSpPr>
        <p:spPr>
          <a:xfrm>
            <a:off x="571472" y="701824"/>
            <a:ext cx="752892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Báðir bændur sérhæfa sig og skipta hvor við hinn</a:t>
            </a:r>
          </a:p>
        </p:txBody>
      </p:sp>
      <p:sp>
        <p:nvSpPr>
          <p:cNvPr id="1102853" name="Rectangle 5"/>
          <p:cNvSpPr>
            <a:spLocks noGrp="1" noChangeArrowheads="1"/>
          </p:cNvSpPr>
          <p:nvPr>
            <p:ph idx="1"/>
          </p:nvPr>
        </p:nvSpPr>
        <p:spPr>
          <a:xfrm>
            <a:off x="614363" y="1981200"/>
            <a:ext cx="7315200" cy="2286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Monotype Sorts"/>
              <a:buNone/>
              <a:tabLst>
                <a:tab pos="857250" algn="l"/>
              </a:tabLst>
            </a:pP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Báðir hagnast á að sérhæfa sig í þeirri afurð sem þeim er betur lagið að framleiða og þeir skipta síðan hvor við annan</a:t>
            </a:r>
          </a:p>
        </p:txBody>
      </p:sp>
      <p:sp>
        <p:nvSpPr>
          <p:cNvPr id="1102854" name="Text Box 6"/>
          <p:cNvSpPr txBox="1">
            <a:spLocks noChangeArrowheads="1"/>
          </p:cNvSpPr>
          <p:nvPr/>
        </p:nvSpPr>
        <p:spPr bwMode="auto">
          <a:xfrm>
            <a:off x="571500" y="4267200"/>
            <a:ext cx="7391400" cy="1077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508000" indent="-508000" eaLnBrk="0" hangingPunct="0"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Kartöflubóndinn framleiðir kartöflur </a:t>
            </a:r>
          </a:p>
          <a:p>
            <a:pPr marL="508000" indent="-508000" eaLnBrk="0" hangingPunct="0"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Kúabóndinn framleiðir kjöt</a:t>
            </a:r>
          </a:p>
        </p:txBody>
      </p:sp>
      <p:sp>
        <p:nvSpPr>
          <p:cNvPr id="1102856" name="Text Box 8"/>
          <p:cNvSpPr txBox="1">
            <a:spLocks noChangeArrowheads="1"/>
          </p:cNvSpPr>
          <p:nvPr/>
        </p:nvSpPr>
        <p:spPr bwMode="auto">
          <a:xfrm rot="21420000">
            <a:off x="3428038" y="5691407"/>
            <a:ext cx="5361723" cy="584775"/>
          </a:xfrm>
          <a:prstGeom prst="rect">
            <a:avLst/>
          </a:prstGeom>
          <a:ln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s-IS">
                <a:latin typeface="Cambria" panose="02040503050406030204" pitchFamily="18" charset="0"/>
                <a:ea typeface="Cambria" panose="02040503050406030204" pitchFamily="18" charset="0"/>
              </a:rPr>
              <a:t>Nema hvað? En bíðum við!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2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0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0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2853" grpId="0" build="p" autoUpdateAnimBg="0"/>
      <p:bldP spid="110285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9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85720" y="-27384"/>
            <a:ext cx="8534752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Viðskipti færa neyzlujaðarinn út</a:t>
            </a:r>
            <a:endParaRPr lang="is-IS" sz="4800">
              <a:effectLst>
                <a:outerShdw blurRad="38100" dist="38100" dir="2700000" algn="tl">
                  <a:srgbClr val="000000"/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29699" name="Line 1028"/>
          <p:cNvSpPr>
            <a:spLocks noChangeShapeType="1"/>
          </p:cNvSpPr>
          <p:nvPr/>
        </p:nvSpPr>
        <p:spPr bwMode="auto">
          <a:xfrm>
            <a:off x="1044575" y="2133600"/>
            <a:ext cx="0" cy="381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Line 1029"/>
          <p:cNvSpPr>
            <a:spLocks noChangeShapeType="1"/>
          </p:cNvSpPr>
          <p:nvPr/>
        </p:nvSpPr>
        <p:spPr bwMode="auto">
          <a:xfrm>
            <a:off x="1044575" y="5943600"/>
            <a:ext cx="563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Text Box 1030"/>
          <p:cNvSpPr txBox="1">
            <a:spLocks noChangeArrowheads="1"/>
          </p:cNvSpPr>
          <p:nvPr/>
        </p:nvSpPr>
        <p:spPr bwMode="auto">
          <a:xfrm>
            <a:off x="5616575" y="6019800"/>
            <a:ext cx="2667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000" b="1">
                <a:solidFill>
                  <a:srgbClr val="000000"/>
                </a:solidFill>
                <a:latin typeface="Tahoma" pitchFamily="34" charset="0"/>
              </a:rPr>
              <a:t>Kartöflur (kg)</a:t>
            </a:r>
          </a:p>
        </p:txBody>
      </p:sp>
      <p:sp>
        <p:nvSpPr>
          <p:cNvPr id="29702" name="Text Box 1031"/>
          <p:cNvSpPr txBox="1">
            <a:spLocks noChangeArrowheads="1"/>
          </p:cNvSpPr>
          <p:nvPr/>
        </p:nvSpPr>
        <p:spPr bwMode="auto">
          <a:xfrm>
            <a:off x="234950" y="1643063"/>
            <a:ext cx="1524000" cy="854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/>
            <a:r>
              <a:rPr lang="is-IS" sz="2000" b="1">
                <a:solidFill>
                  <a:srgbClr val="000000"/>
                </a:solidFill>
                <a:latin typeface="Tahoma" pitchFamily="34" charset="0"/>
              </a:rPr>
              <a:t>Kjöt (kg)</a:t>
            </a:r>
          </a:p>
          <a:p>
            <a:pPr algn="r" eaLnBrk="0" hangingPunct="0">
              <a:spcBef>
                <a:spcPct val="50000"/>
              </a:spcBef>
            </a:pPr>
            <a:endParaRPr lang="is-IS" sz="2000"/>
          </a:p>
        </p:txBody>
      </p:sp>
      <p:sp>
        <p:nvSpPr>
          <p:cNvPr id="29703" name="Text Box 1032"/>
          <p:cNvSpPr txBox="1">
            <a:spLocks noChangeArrowheads="1"/>
          </p:cNvSpPr>
          <p:nvPr/>
        </p:nvSpPr>
        <p:spPr bwMode="auto">
          <a:xfrm>
            <a:off x="4854575" y="59436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400" b="1">
                <a:latin typeface="Arial" pitchFamily="34" charset="0"/>
              </a:rPr>
              <a:t>4</a:t>
            </a:r>
          </a:p>
        </p:txBody>
      </p:sp>
      <p:sp>
        <p:nvSpPr>
          <p:cNvPr id="29704" name="Text Box 1033"/>
          <p:cNvSpPr txBox="1">
            <a:spLocks noChangeArrowheads="1"/>
          </p:cNvSpPr>
          <p:nvPr/>
        </p:nvSpPr>
        <p:spPr bwMode="auto">
          <a:xfrm>
            <a:off x="3025775" y="59436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400" b="1">
                <a:latin typeface="Arial" pitchFamily="34" charset="0"/>
              </a:rPr>
              <a:t>2</a:t>
            </a:r>
          </a:p>
        </p:txBody>
      </p:sp>
      <p:sp>
        <p:nvSpPr>
          <p:cNvPr id="29705" name="Text Box 1034"/>
          <p:cNvSpPr txBox="1">
            <a:spLocks noChangeArrowheads="1"/>
          </p:cNvSpPr>
          <p:nvPr/>
        </p:nvSpPr>
        <p:spPr bwMode="auto">
          <a:xfrm>
            <a:off x="663575" y="41910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400" b="1">
                <a:latin typeface="Arial" pitchFamily="34" charset="0"/>
              </a:rPr>
              <a:t>2</a:t>
            </a:r>
          </a:p>
        </p:txBody>
      </p:sp>
      <p:sp>
        <p:nvSpPr>
          <p:cNvPr id="29706" name="Text Box 1035"/>
          <p:cNvSpPr txBox="1">
            <a:spLocks noChangeArrowheads="1"/>
          </p:cNvSpPr>
          <p:nvPr/>
        </p:nvSpPr>
        <p:spPr bwMode="auto">
          <a:xfrm>
            <a:off x="663575" y="50292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400" b="1">
                <a:latin typeface="Arial" pitchFamily="34" charset="0"/>
              </a:rPr>
              <a:t>1</a:t>
            </a:r>
          </a:p>
        </p:txBody>
      </p:sp>
      <p:sp>
        <p:nvSpPr>
          <p:cNvPr id="29707" name="Line 1036"/>
          <p:cNvSpPr>
            <a:spLocks noChangeShapeType="1"/>
          </p:cNvSpPr>
          <p:nvPr/>
        </p:nvSpPr>
        <p:spPr bwMode="auto">
          <a:xfrm>
            <a:off x="1044575" y="4419600"/>
            <a:ext cx="3962400" cy="15240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Line 1037"/>
          <p:cNvSpPr>
            <a:spLocks noChangeShapeType="1"/>
          </p:cNvSpPr>
          <p:nvPr/>
        </p:nvSpPr>
        <p:spPr bwMode="auto">
          <a:xfrm flipH="1">
            <a:off x="1044575" y="5257800"/>
            <a:ext cx="2133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Line 1038"/>
          <p:cNvSpPr>
            <a:spLocks noChangeShapeType="1"/>
          </p:cNvSpPr>
          <p:nvPr/>
        </p:nvSpPr>
        <p:spPr bwMode="auto">
          <a:xfrm>
            <a:off x="3178175" y="52578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959" name="Text Box 1039"/>
          <p:cNvSpPr txBox="1">
            <a:spLocks noChangeArrowheads="1"/>
          </p:cNvSpPr>
          <p:nvPr/>
        </p:nvSpPr>
        <p:spPr bwMode="auto">
          <a:xfrm>
            <a:off x="3448072" y="1428736"/>
            <a:ext cx="4267200" cy="762000"/>
          </a:xfrm>
          <a:prstGeom prst="rect">
            <a:avLst/>
          </a:prstGeom>
          <a:ln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is-IS" sz="2200" b="1" dirty="0">
                <a:solidFill>
                  <a:srgbClr val="474A81"/>
                </a:solidFill>
                <a:latin typeface="Tahoma" pitchFamily="34" charset="0"/>
              </a:rPr>
              <a:t>Viðskipti auka neyzlu kartöflubóndans úr A í A*</a:t>
            </a:r>
            <a:endParaRPr lang="is-IS" sz="22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29713" name="Text Box 1040"/>
          <p:cNvSpPr txBox="1">
            <a:spLocks noChangeArrowheads="1"/>
          </p:cNvSpPr>
          <p:nvPr/>
        </p:nvSpPr>
        <p:spPr bwMode="auto">
          <a:xfrm>
            <a:off x="739775" y="59436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400" b="1">
                <a:latin typeface="Arial" pitchFamily="34" charset="0"/>
              </a:rPr>
              <a:t>0</a:t>
            </a:r>
          </a:p>
        </p:txBody>
      </p:sp>
      <p:sp>
        <p:nvSpPr>
          <p:cNvPr id="29714" name="Text Box 1042"/>
          <p:cNvSpPr txBox="1">
            <a:spLocks noChangeArrowheads="1"/>
          </p:cNvSpPr>
          <p:nvPr/>
        </p:nvSpPr>
        <p:spPr bwMode="auto">
          <a:xfrm>
            <a:off x="3178175" y="4800600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400" b="1">
                <a:latin typeface="Tahoma" pitchFamily="34" charset="0"/>
              </a:rPr>
              <a:t>A</a:t>
            </a:r>
          </a:p>
        </p:txBody>
      </p:sp>
      <p:sp>
        <p:nvSpPr>
          <p:cNvPr id="29715" name="Text Box 1043"/>
          <p:cNvSpPr txBox="1">
            <a:spLocks noChangeArrowheads="1"/>
          </p:cNvSpPr>
          <p:nvPr/>
        </p:nvSpPr>
        <p:spPr bwMode="auto">
          <a:xfrm>
            <a:off x="663575" y="34290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400" b="1">
                <a:latin typeface="Arial" pitchFamily="34" charset="0"/>
              </a:rPr>
              <a:t>3</a:t>
            </a:r>
          </a:p>
        </p:txBody>
      </p:sp>
      <p:sp>
        <p:nvSpPr>
          <p:cNvPr id="29716" name="Text Box 1044"/>
          <p:cNvSpPr txBox="1">
            <a:spLocks noChangeArrowheads="1"/>
          </p:cNvSpPr>
          <p:nvPr/>
        </p:nvSpPr>
        <p:spPr bwMode="auto">
          <a:xfrm>
            <a:off x="4016375" y="59436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400" b="1">
                <a:latin typeface="Arial" pitchFamily="34" charset="0"/>
              </a:rPr>
              <a:t>3</a:t>
            </a:r>
          </a:p>
        </p:txBody>
      </p:sp>
      <p:sp>
        <p:nvSpPr>
          <p:cNvPr id="29717" name="Line 1045"/>
          <p:cNvSpPr>
            <a:spLocks noChangeShapeType="1"/>
          </p:cNvSpPr>
          <p:nvPr/>
        </p:nvSpPr>
        <p:spPr bwMode="auto">
          <a:xfrm>
            <a:off x="1044575" y="3657600"/>
            <a:ext cx="3124200" cy="0"/>
          </a:xfrm>
          <a:prstGeom prst="line">
            <a:avLst/>
          </a:prstGeom>
          <a:noFill/>
          <a:ln w="28575">
            <a:solidFill>
              <a:srgbClr val="FC0128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Line 1046"/>
          <p:cNvSpPr>
            <a:spLocks noChangeShapeType="1"/>
          </p:cNvSpPr>
          <p:nvPr/>
        </p:nvSpPr>
        <p:spPr bwMode="auto">
          <a:xfrm flipV="1">
            <a:off x="4168775" y="3657600"/>
            <a:ext cx="0" cy="2286000"/>
          </a:xfrm>
          <a:prstGeom prst="line">
            <a:avLst/>
          </a:prstGeom>
          <a:noFill/>
          <a:ln w="38100">
            <a:solidFill>
              <a:srgbClr val="FC0128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9" name="Oval 1047"/>
          <p:cNvSpPr>
            <a:spLocks noChangeArrowheads="1"/>
          </p:cNvSpPr>
          <p:nvPr/>
        </p:nvSpPr>
        <p:spPr bwMode="auto">
          <a:xfrm>
            <a:off x="3101975" y="51816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is-IS"/>
          </a:p>
        </p:txBody>
      </p:sp>
      <p:sp>
        <p:nvSpPr>
          <p:cNvPr id="29720" name="Text Box 1048"/>
          <p:cNvSpPr txBox="1">
            <a:spLocks noChangeArrowheads="1"/>
          </p:cNvSpPr>
          <p:nvPr/>
        </p:nvSpPr>
        <p:spPr bwMode="auto">
          <a:xfrm>
            <a:off x="4244975" y="3200400"/>
            <a:ext cx="609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400" b="1">
                <a:latin typeface="Tahoma" pitchFamily="34" charset="0"/>
              </a:rPr>
              <a:t>A*</a:t>
            </a:r>
          </a:p>
        </p:txBody>
      </p:sp>
      <p:sp>
        <p:nvSpPr>
          <p:cNvPr id="29721" name="Oval 1049"/>
          <p:cNvSpPr>
            <a:spLocks noChangeArrowheads="1"/>
          </p:cNvSpPr>
          <p:nvPr/>
        </p:nvSpPr>
        <p:spPr bwMode="auto">
          <a:xfrm>
            <a:off x="4092575" y="35814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is-IS"/>
          </a:p>
        </p:txBody>
      </p:sp>
      <p:grpSp>
        <p:nvGrpSpPr>
          <p:cNvPr id="2" name="Group 1054"/>
          <p:cNvGrpSpPr>
            <a:grpSpLocks/>
          </p:cNvGrpSpPr>
          <p:nvPr/>
        </p:nvGrpSpPr>
        <p:grpSpPr bwMode="auto">
          <a:xfrm>
            <a:off x="3381375" y="4152900"/>
            <a:ext cx="4749800" cy="1066800"/>
            <a:chOff x="2688" y="2640"/>
            <a:chExt cx="2640" cy="672"/>
          </a:xfrm>
        </p:grpSpPr>
        <p:sp>
          <p:nvSpPr>
            <p:cNvPr id="29736" name="Line 1050"/>
            <p:cNvSpPr>
              <a:spLocks noChangeShapeType="1"/>
            </p:cNvSpPr>
            <p:nvPr/>
          </p:nvSpPr>
          <p:spPr bwMode="auto">
            <a:xfrm flipV="1">
              <a:off x="2688" y="2976"/>
              <a:ext cx="1536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971" name="Text Box 1051"/>
            <p:cNvSpPr txBox="1">
              <a:spLocks noChangeArrowheads="1"/>
            </p:cNvSpPr>
            <p:nvPr/>
          </p:nvSpPr>
          <p:spPr bwMode="auto">
            <a:xfrm>
              <a:off x="4224" y="2640"/>
              <a:ext cx="1104" cy="585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rgbClr val="000099"/>
              </a:solidFill>
              <a:miter lim="800000"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is-IS" sz="1800">
                  <a:latin typeface="Tahoma" pitchFamily="34" charset="0"/>
                </a:rPr>
                <a:t>Neyzla kartöflubóndans án viðskipta</a:t>
              </a:r>
            </a:p>
          </p:txBody>
        </p:sp>
      </p:grpSp>
      <p:grpSp>
        <p:nvGrpSpPr>
          <p:cNvPr id="3" name="Group 1055"/>
          <p:cNvGrpSpPr>
            <a:grpSpLocks/>
          </p:cNvGrpSpPr>
          <p:nvPr/>
        </p:nvGrpSpPr>
        <p:grpSpPr bwMode="auto">
          <a:xfrm>
            <a:off x="4286250" y="2819400"/>
            <a:ext cx="3962400" cy="928688"/>
            <a:chOff x="3264" y="1776"/>
            <a:chExt cx="2304" cy="585"/>
          </a:xfrm>
        </p:grpSpPr>
        <p:sp>
          <p:nvSpPr>
            <p:cNvPr id="29732" name="Line 1052"/>
            <p:cNvSpPr>
              <a:spLocks noChangeShapeType="1"/>
            </p:cNvSpPr>
            <p:nvPr/>
          </p:nvSpPr>
          <p:spPr bwMode="auto">
            <a:xfrm flipV="1">
              <a:off x="3264" y="2112"/>
              <a:ext cx="120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973" name="Text Box 1053"/>
            <p:cNvSpPr txBox="1">
              <a:spLocks noChangeArrowheads="1"/>
            </p:cNvSpPr>
            <p:nvPr/>
          </p:nvSpPr>
          <p:spPr bwMode="auto">
            <a:xfrm>
              <a:off x="4464" y="1776"/>
              <a:ext cx="1104" cy="585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rgbClr val="000099"/>
              </a:solidFill>
              <a:miter lim="800000"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is-IS" sz="1800" dirty="0">
                  <a:latin typeface="Tahoma" pitchFamily="34" charset="0"/>
                </a:rPr>
                <a:t>Neyzla kartöflubóndans með viðskiptum</a:t>
              </a:r>
            </a:p>
          </p:txBody>
        </p:sp>
      </p:grpSp>
      <p:sp>
        <p:nvSpPr>
          <p:cNvPr id="29724" name="Oval 1056"/>
          <p:cNvSpPr>
            <a:spLocks noChangeArrowheads="1"/>
          </p:cNvSpPr>
          <p:nvPr/>
        </p:nvSpPr>
        <p:spPr bwMode="auto">
          <a:xfrm>
            <a:off x="4905375" y="58293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is-IS"/>
          </a:p>
        </p:txBody>
      </p:sp>
      <p:sp>
        <p:nvSpPr>
          <p:cNvPr id="1106980" name="Text Box 1060"/>
          <p:cNvSpPr txBox="1">
            <a:spLocks noChangeArrowheads="1"/>
          </p:cNvSpPr>
          <p:nvPr/>
        </p:nvSpPr>
        <p:spPr bwMode="auto">
          <a:xfrm>
            <a:off x="5082830" y="5219700"/>
            <a:ext cx="3048000" cy="65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s-IS" sz="1800">
                <a:latin typeface="Tahoma" pitchFamily="34" charset="0"/>
              </a:rPr>
              <a:t>Framleiðsla kartöflubóndans með viðskiptum</a:t>
            </a:r>
          </a:p>
        </p:txBody>
      </p:sp>
      <p:sp>
        <p:nvSpPr>
          <p:cNvPr id="29728" name="Text Box 1061"/>
          <p:cNvSpPr txBox="1">
            <a:spLocks noChangeArrowheads="1"/>
          </p:cNvSpPr>
          <p:nvPr/>
        </p:nvSpPr>
        <p:spPr bwMode="auto">
          <a:xfrm>
            <a:off x="4625975" y="5372100"/>
            <a:ext cx="609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400" b="1">
                <a:latin typeface="Tahoma" pitchFamily="34" charset="0"/>
              </a:rPr>
              <a:t>A’</a:t>
            </a:r>
          </a:p>
        </p:txBody>
      </p:sp>
      <p:sp>
        <p:nvSpPr>
          <p:cNvPr id="1106982" name="Text Box 1062"/>
          <p:cNvSpPr txBox="1">
            <a:spLocks noChangeArrowheads="1"/>
          </p:cNvSpPr>
          <p:nvPr/>
        </p:nvSpPr>
        <p:spPr bwMode="auto">
          <a:xfrm rot="21420000">
            <a:off x="1345855" y="2481263"/>
            <a:ext cx="4116388" cy="847725"/>
          </a:xfrm>
          <a:prstGeom prst="rect">
            <a:avLst/>
          </a:prstGeom>
          <a:noFill/>
          <a:ln w="25400">
            <a:solidFill>
              <a:srgbClr val="666699"/>
            </a:solidFill>
            <a:miter lim="800000"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s-IS" sz="2400">
                <a:latin typeface="Tahoma" pitchFamily="34" charset="0"/>
              </a:rPr>
              <a:t>Framleiðslan færist úr A í A’: alger sérhæfing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06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is-IS"/>
          </a:p>
        </p:txBody>
      </p:sp>
      <p:sp>
        <p:nvSpPr>
          <p:cNvPr id="108134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776288" y="1905000"/>
            <a:ext cx="7010400" cy="4267200"/>
          </a:xfrm>
        </p:spPr>
        <p:txBody>
          <a:bodyPr/>
          <a:lstStyle/>
          <a:p>
            <a:pPr eaLnBrk="1" hangingPunct="1"/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Upprifjun</a:t>
            </a:r>
          </a:p>
          <a:p>
            <a:pPr lvl="1" eaLnBrk="1" hangingPunct="1"/>
            <a:r>
              <a:rPr lang="is-IS" sz="3300" dirty="0">
                <a:latin typeface="Cambria" panose="02040503050406030204" pitchFamily="18" charset="0"/>
                <a:ea typeface="Cambria" panose="02040503050406030204" pitchFamily="18" charset="0"/>
              </a:rPr>
              <a:t>Hagfræði fjallar um hvernig samfélög framleiða vörur og þjónustu og ráðstafa síðan framleiðslunni til að mæta óskum og þörfum einstaklinganna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viðskipti</a:t>
            </a:r>
            <a:endParaRPr lang="is-I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366544">
            <a:off x="4949845" y="607678"/>
            <a:ext cx="357948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sz="3600">
                <a:latin typeface="Cambria" panose="02040503050406030204" pitchFamily="18" charset="0"/>
                <a:ea typeface="Cambria" panose="02040503050406030204" pitchFamily="18" charset="0"/>
              </a:rPr>
              <a:t>Þið eruð innflutt!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1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81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1349" grpId="0" build="p" autoUpdateAnimBg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2052"/>
          <p:cNvSpPr>
            <a:spLocks noChangeShapeType="1"/>
          </p:cNvSpPr>
          <p:nvPr/>
        </p:nvSpPr>
        <p:spPr bwMode="auto">
          <a:xfrm>
            <a:off x="1047750" y="2133600"/>
            <a:ext cx="0" cy="381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Line 2053"/>
          <p:cNvSpPr>
            <a:spLocks noChangeShapeType="1"/>
          </p:cNvSpPr>
          <p:nvPr/>
        </p:nvSpPr>
        <p:spPr bwMode="auto">
          <a:xfrm>
            <a:off x="1047750" y="5943600"/>
            <a:ext cx="563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Text Box 2054"/>
          <p:cNvSpPr txBox="1">
            <a:spLocks noChangeArrowheads="1"/>
          </p:cNvSpPr>
          <p:nvPr/>
        </p:nvSpPr>
        <p:spPr bwMode="auto">
          <a:xfrm>
            <a:off x="5619750" y="6019800"/>
            <a:ext cx="2667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000" b="1">
                <a:solidFill>
                  <a:srgbClr val="000000"/>
                </a:solidFill>
                <a:latin typeface="Tahoma" pitchFamily="34" charset="0"/>
              </a:rPr>
              <a:t>Kartöflur (kg)</a:t>
            </a:r>
          </a:p>
        </p:txBody>
      </p:sp>
      <p:sp>
        <p:nvSpPr>
          <p:cNvPr id="30725" name="Text Box 2055"/>
          <p:cNvSpPr txBox="1">
            <a:spLocks noChangeArrowheads="1"/>
          </p:cNvSpPr>
          <p:nvPr/>
        </p:nvSpPr>
        <p:spPr bwMode="auto">
          <a:xfrm>
            <a:off x="231775" y="1643063"/>
            <a:ext cx="1524000" cy="854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/>
            <a:r>
              <a:rPr lang="is-IS" sz="2000" b="1">
                <a:solidFill>
                  <a:srgbClr val="000000"/>
                </a:solidFill>
                <a:latin typeface="Tahoma" pitchFamily="34" charset="0"/>
              </a:rPr>
              <a:t>Kjöt (kg)</a:t>
            </a:r>
          </a:p>
          <a:p>
            <a:pPr algn="r" eaLnBrk="0" hangingPunct="0">
              <a:spcBef>
                <a:spcPct val="50000"/>
              </a:spcBef>
            </a:pPr>
            <a:endParaRPr lang="is-IS" sz="2000"/>
          </a:p>
        </p:txBody>
      </p:sp>
      <p:sp>
        <p:nvSpPr>
          <p:cNvPr id="30726" name="Text Box 2056"/>
          <p:cNvSpPr txBox="1">
            <a:spLocks noChangeArrowheads="1"/>
          </p:cNvSpPr>
          <p:nvPr/>
        </p:nvSpPr>
        <p:spPr bwMode="auto">
          <a:xfrm>
            <a:off x="4857750" y="59436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400" b="1">
                <a:latin typeface="Arial" pitchFamily="34" charset="0"/>
              </a:rPr>
              <a:t>4</a:t>
            </a:r>
          </a:p>
        </p:txBody>
      </p:sp>
      <p:sp>
        <p:nvSpPr>
          <p:cNvPr id="30727" name="Text Box 2057"/>
          <p:cNvSpPr txBox="1">
            <a:spLocks noChangeArrowheads="1"/>
          </p:cNvSpPr>
          <p:nvPr/>
        </p:nvSpPr>
        <p:spPr bwMode="auto">
          <a:xfrm>
            <a:off x="3028950" y="59436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400" b="1">
                <a:latin typeface="Arial" pitchFamily="34" charset="0"/>
              </a:rPr>
              <a:t>2</a:t>
            </a:r>
          </a:p>
        </p:txBody>
      </p:sp>
      <p:sp>
        <p:nvSpPr>
          <p:cNvPr id="30728" name="Text Box 2058"/>
          <p:cNvSpPr txBox="1">
            <a:spLocks noChangeArrowheads="1"/>
          </p:cNvSpPr>
          <p:nvPr/>
        </p:nvSpPr>
        <p:spPr bwMode="auto">
          <a:xfrm>
            <a:off x="666750" y="41910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400" b="1">
                <a:latin typeface="Arial" pitchFamily="34" charset="0"/>
              </a:rPr>
              <a:t>2</a:t>
            </a:r>
          </a:p>
        </p:txBody>
      </p:sp>
      <p:sp>
        <p:nvSpPr>
          <p:cNvPr id="30729" name="Text Box 2059"/>
          <p:cNvSpPr txBox="1">
            <a:spLocks noChangeArrowheads="1"/>
          </p:cNvSpPr>
          <p:nvPr/>
        </p:nvSpPr>
        <p:spPr bwMode="auto">
          <a:xfrm>
            <a:off x="666750" y="50292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400" b="1">
                <a:latin typeface="Arial" pitchFamily="34" charset="0"/>
              </a:rPr>
              <a:t>1</a:t>
            </a:r>
          </a:p>
        </p:txBody>
      </p:sp>
      <p:sp>
        <p:nvSpPr>
          <p:cNvPr id="30730" name="Line 2060"/>
          <p:cNvSpPr>
            <a:spLocks noChangeShapeType="1"/>
          </p:cNvSpPr>
          <p:nvPr/>
        </p:nvSpPr>
        <p:spPr bwMode="auto">
          <a:xfrm>
            <a:off x="1047750" y="4419600"/>
            <a:ext cx="3962400" cy="15240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Line 2061"/>
          <p:cNvSpPr>
            <a:spLocks noChangeShapeType="1"/>
          </p:cNvSpPr>
          <p:nvPr/>
        </p:nvSpPr>
        <p:spPr bwMode="auto">
          <a:xfrm flipH="1">
            <a:off x="1047750" y="5257800"/>
            <a:ext cx="2133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Line 2062"/>
          <p:cNvSpPr>
            <a:spLocks noChangeShapeType="1"/>
          </p:cNvSpPr>
          <p:nvPr/>
        </p:nvSpPr>
        <p:spPr bwMode="auto">
          <a:xfrm>
            <a:off x="3181350" y="52578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8159" name="Text Box 2063"/>
          <p:cNvSpPr txBox="1">
            <a:spLocks noChangeArrowheads="1"/>
          </p:cNvSpPr>
          <p:nvPr/>
        </p:nvSpPr>
        <p:spPr bwMode="auto">
          <a:xfrm>
            <a:off x="3439152" y="1428736"/>
            <a:ext cx="4267200" cy="762000"/>
          </a:xfrm>
          <a:prstGeom prst="rect">
            <a:avLst/>
          </a:prstGeom>
          <a:ln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is-IS" sz="2200" b="1" dirty="0">
                <a:solidFill>
                  <a:srgbClr val="474A81"/>
                </a:solidFill>
                <a:latin typeface="Tahoma" pitchFamily="34" charset="0"/>
              </a:rPr>
              <a:t>Viðskipti auka neyzlu kartöflubóndans úr A í A*</a:t>
            </a:r>
            <a:endParaRPr lang="is-IS" sz="22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0736" name="Text Box 2064"/>
          <p:cNvSpPr txBox="1">
            <a:spLocks noChangeArrowheads="1"/>
          </p:cNvSpPr>
          <p:nvPr/>
        </p:nvSpPr>
        <p:spPr bwMode="auto">
          <a:xfrm>
            <a:off x="742950" y="59436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400" b="1">
                <a:latin typeface="Arial" pitchFamily="34" charset="0"/>
              </a:rPr>
              <a:t>0</a:t>
            </a:r>
          </a:p>
        </p:txBody>
      </p:sp>
      <p:sp>
        <p:nvSpPr>
          <p:cNvPr id="30737" name="Text Box 2065"/>
          <p:cNvSpPr txBox="1">
            <a:spLocks noChangeArrowheads="1"/>
          </p:cNvSpPr>
          <p:nvPr/>
        </p:nvSpPr>
        <p:spPr bwMode="auto">
          <a:xfrm>
            <a:off x="3181350" y="4800600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400" b="1">
                <a:latin typeface="Tahoma" pitchFamily="34" charset="0"/>
              </a:rPr>
              <a:t>A</a:t>
            </a:r>
          </a:p>
        </p:txBody>
      </p:sp>
      <p:sp>
        <p:nvSpPr>
          <p:cNvPr id="30738" name="Text Box 2066"/>
          <p:cNvSpPr txBox="1">
            <a:spLocks noChangeArrowheads="1"/>
          </p:cNvSpPr>
          <p:nvPr/>
        </p:nvSpPr>
        <p:spPr bwMode="auto">
          <a:xfrm>
            <a:off x="666750" y="34290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400" b="1">
                <a:latin typeface="Arial" pitchFamily="34" charset="0"/>
              </a:rPr>
              <a:t>3</a:t>
            </a:r>
          </a:p>
        </p:txBody>
      </p:sp>
      <p:sp>
        <p:nvSpPr>
          <p:cNvPr id="30739" name="Text Box 2067"/>
          <p:cNvSpPr txBox="1">
            <a:spLocks noChangeArrowheads="1"/>
          </p:cNvSpPr>
          <p:nvPr/>
        </p:nvSpPr>
        <p:spPr bwMode="auto">
          <a:xfrm>
            <a:off x="4019550" y="59436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400" b="1">
                <a:latin typeface="Arial" pitchFamily="34" charset="0"/>
              </a:rPr>
              <a:t>3</a:t>
            </a:r>
          </a:p>
        </p:txBody>
      </p:sp>
      <p:sp>
        <p:nvSpPr>
          <p:cNvPr id="30740" name="Line 2068"/>
          <p:cNvSpPr>
            <a:spLocks noChangeShapeType="1"/>
          </p:cNvSpPr>
          <p:nvPr/>
        </p:nvSpPr>
        <p:spPr bwMode="auto">
          <a:xfrm>
            <a:off x="1047750" y="3657600"/>
            <a:ext cx="3124200" cy="0"/>
          </a:xfrm>
          <a:prstGeom prst="line">
            <a:avLst/>
          </a:prstGeom>
          <a:noFill/>
          <a:ln w="28575">
            <a:solidFill>
              <a:srgbClr val="FC0128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Line 2069"/>
          <p:cNvSpPr>
            <a:spLocks noChangeShapeType="1"/>
          </p:cNvSpPr>
          <p:nvPr/>
        </p:nvSpPr>
        <p:spPr bwMode="auto">
          <a:xfrm flipV="1">
            <a:off x="4171950" y="3657600"/>
            <a:ext cx="0" cy="2286000"/>
          </a:xfrm>
          <a:prstGeom prst="line">
            <a:avLst/>
          </a:prstGeom>
          <a:noFill/>
          <a:ln w="38100">
            <a:solidFill>
              <a:srgbClr val="FC0128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2" name="Oval 2070"/>
          <p:cNvSpPr>
            <a:spLocks noChangeArrowheads="1"/>
          </p:cNvSpPr>
          <p:nvPr/>
        </p:nvSpPr>
        <p:spPr bwMode="auto">
          <a:xfrm>
            <a:off x="3105150" y="51816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is-IS"/>
          </a:p>
        </p:txBody>
      </p:sp>
      <p:sp>
        <p:nvSpPr>
          <p:cNvPr id="30743" name="Text Box 2071"/>
          <p:cNvSpPr txBox="1">
            <a:spLocks noChangeArrowheads="1"/>
          </p:cNvSpPr>
          <p:nvPr/>
        </p:nvSpPr>
        <p:spPr bwMode="auto">
          <a:xfrm>
            <a:off x="4248150" y="3200400"/>
            <a:ext cx="609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400" b="1" dirty="0">
                <a:latin typeface="Tahoma" pitchFamily="34" charset="0"/>
              </a:rPr>
              <a:t>A*</a:t>
            </a:r>
          </a:p>
        </p:txBody>
      </p:sp>
      <p:sp>
        <p:nvSpPr>
          <p:cNvPr id="30744" name="Oval 2072"/>
          <p:cNvSpPr>
            <a:spLocks noChangeArrowheads="1"/>
          </p:cNvSpPr>
          <p:nvPr/>
        </p:nvSpPr>
        <p:spPr bwMode="auto">
          <a:xfrm>
            <a:off x="4095750" y="35814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is-IS"/>
          </a:p>
        </p:txBody>
      </p:sp>
      <p:grpSp>
        <p:nvGrpSpPr>
          <p:cNvPr id="30745" name="Group 2073"/>
          <p:cNvGrpSpPr>
            <a:grpSpLocks/>
          </p:cNvGrpSpPr>
          <p:nvPr/>
        </p:nvGrpSpPr>
        <p:grpSpPr bwMode="auto">
          <a:xfrm>
            <a:off x="3384550" y="4152900"/>
            <a:ext cx="4749800" cy="1066800"/>
            <a:chOff x="2688" y="2640"/>
            <a:chExt cx="2640" cy="672"/>
          </a:xfrm>
        </p:grpSpPr>
        <p:sp>
          <p:nvSpPr>
            <p:cNvPr id="30760" name="Line 2074"/>
            <p:cNvSpPr>
              <a:spLocks noChangeShapeType="1"/>
            </p:cNvSpPr>
            <p:nvPr/>
          </p:nvSpPr>
          <p:spPr bwMode="auto">
            <a:xfrm flipV="1">
              <a:off x="2688" y="2976"/>
              <a:ext cx="1536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171" name="Text Box 2075"/>
            <p:cNvSpPr txBox="1">
              <a:spLocks noChangeArrowheads="1"/>
            </p:cNvSpPr>
            <p:nvPr/>
          </p:nvSpPr>
          <p:spPr bwMode="auto">
            <a:xfrm>
              <a:off x="4224" y="2640"/>
              <a:ext cx="1104" cy="585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rgbClr val="000099"/>
              </a:solidFill>
              <a:miter lim="800000"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is-IS" sz="1800">
                  <a:latin typeface="Tahoma" pitchFamily="34" charset="0"/>
                </a:rPr>
                <a:t>Neyzla kartöflubóndans án viðskipta</a:t>
              </a:r>
            </a:p>
          </p:txBody>
        </p:sp>
      </p:grpSp>
      <p:grpSp>
        <p:nvGrpSpPr>
          <p:cNvPr id="30746" name="Group 2076"/>
          <p:cNvGrpSpPr>
            <a:grpSpLocks/>
          </p:cNvGrpSpPr>
          <p:nvPr/>
        </p:nvGrpSpPr>
        <p:grpSpPr bwMode="auto">
          <a:xfrm>
            <a:off x="4271963" y="2819400"/>
            <a:ext cx="3962400" cy="928688"/>
            <a:chOff x="3264" y="1776"/>
            <a:chExt cx="2304" cy="585"/>
          </a:xfrm>
        </p:grpSpPr>
        <p:sp>
          <p:nvSpPr>
            <p:cNvPr id="30756" name="Line 2077"/>
            <p:cNvSpPr>
              <a:spLocks noChangeShapeType="1"/>
            </p:cNvSpPr>
            <p:nvPr/>
          </p:nvSpPr>
          <p:spPr bwMode="auto">
            <a:xfrm flipV="1">
              <a:off x="3264" y="2112"/>
              <a:ext cx="120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174" name="Text Box 2078"/>
            <p:cNvSpPr txBox="1">
              <a:spLocks noChangeArrowheads="1"/>
            </p:cNvSpPr>
            <p:nvPr/>
          </p:nvSpPr>
          <p:spPr bwMode="auto">
            <a:xfrm>
              <a:off x="4464" y="1776"/>
              <a:ext cx="1104" cy="585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rgbClr val="000099"/>
              </a:solidFill>
              <a:miter lim="800000"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is-IS" sz="1800" dirty="0">
                  <a:latin typeface="Tahoma" pitchFamily="34" charset="0"/>
                </a:rPr>
                <a:t>Neyzla kartöflubóndans með viðskiptum</a:t>
              </a:r>
            </a:p>
          </p:txBody>
        </p:sp>
      </p:grpSp>
      <p:sp>
        <p:nvSpPr>
          <p:cNvPr id="30747" name="Oval 2079"/>
          <p:cNvSpPr>
            <a:spLocks noChangeArrowheads="1"/>
          </p:cNvSpPr>
          <p:nvPr/>
        </p:nvSpPr>
        <p:spPr bwMode="auto">
          <a:xfrm>
            <a:off x="4908550" y="58293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is-IS"/>
          </a:p>
        </p:txBody>
      </p:sp>
      <p:sp>
        <p:nvSpPr>
          <p:cNvPr id="1158176" name="Text Box 2080"/>
          <p:cNvSpPr txBox="1">
            <a:spLocks noChangeArrowheads="1"/>
          </p:cNvSpPr>
          <p:nvPr/>
        </p:nvSpPr>
        <p:spPr bwMode="auto">
          <a:xfrm>
            <a:off x="5086376" y="5219700"/>
            <a:ext cx="3048000" cy="65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s-IS" sz="1800">
                <a:latin typeface="Tahoma" pitchFamily="34" charset="0"/>
              </a:rPr>
              <a:t>Framleiðsla kartöflubóndans með viðskiptum</a:t>
            </a:r>
          </a:p>
        </p:txBody>
      </p:sp>
      <p:sp>
        <p:nvSpPr>
          <p:cNvPr id="30751" name="Text Box 2081"/>
          <p:cNvSpPr txBox="1">
            <a:spLocks noChangeArrowheads="1"/>
          </p:cNvSpPr>
          <p:nvPr/>
        </p:nvSpPr>
        <p:spPr bwMode="auto">
          <a:xfrm>
            <a:off x="4629150" y="5372100"/>
            <a:ext cx="609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400" b="1" dirty="0">
                <a:latin typeface="Tahoma" pitchFamily="34" charset="0"/>
              </a:rPr>
              <a:t>A’</a:t>
            </a:r>
          </a:p>
        </p:txBody>
      </p:sp>
      <p:sp>
        <p:nvSpPr>
          <p:cNvPr id="1158178" name="Text Box 2082"/>
          <p:cNvSpPr txBox="1">
            <a:spLocks noChangeArrowheads="1"/>
          </p:cNvSpPr>
          <p:nvPr/>
        </p:nvSpPr>
        <p:spPr bwMode="auto">
          <a:xfrm rot="21420000">
            <a:off x="1352576" y="2686050"/>
            <a:ext cx="3394075" cy="482600"/>
          </a:xfrm>
          <a:prstGeom prst="rect">
            <a:avLst/>
          </a:prstGeom>
          <a:noFill/>
          <a:ln w="25400">
            <a:solidFill>
              <a:srgbClr val="666699"/>
            </a:solidFill>
            <a:miter lim="800000"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s-IS" sz="2400">
                <a:latin typeface="Tahoma" pitchFamily="34" charset="0"/>
              </a:rPr>
              <a:t>Berum saman A’ og A*</a:t>
            </a:r>
          </a:p>
        </p:txBody>
      </p:sp>
      <p:sp>
        <p:nvSpPr>
          <p:cNvPr id="3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85720" y="-27384"/>
            <a:ext cx="8534752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Viðskipti færa neyzlujaðarinn út</a:t>
            </a:r>
            <a:endParaRPr lang="is-IS" sz="4800">
              <a:effectLst>
                <a:outerShdw blurRad="38100" dist="38100" dir="2700000" algn="tl">
                  <a:srgbClr val="000000"/>
                </a:outerShdw>
              </a:effectLst>
              <a:latin typeface="Bernard MT Condensed" panose="020508060609050204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5162550" y="6954838"/>
            <a:ext cx="33338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is-IS"/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>
            <a:off x="1724025" y="1066800"/>
            <a:ext cx="0" cy="487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Line 5"/>
          <p:cNvSpPr>
            <a:spLocks noChangeShapeType="1"/>
          </p:cNvSpPr>
          <p:nvPr/>
        </p:nvSpPr>
        <p:spPr bwMode="auto">
          <a:xfrm>
            <a:off x="1724025" y="5943600"/>
            <a:ext cx="563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6305550" y="6019800"/>
            <a:ext cx="2667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000" b="1">
                <a:solidFill>
                  <a:srgbClr val="000000"/>
                </a:solidFill>
                <a:latin typeface="Tahoma" pitchFamily="34" charset="0"/>
              </a:rPr>
              <a:t>Kartöflur (kg)</a:t>
            </a:r>
          </a:p>
        </p:txBody>
      </p:sp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5076825" y="58674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400" b="1">
                <a:latin typeface="Arial" pitchFamily="34" charset="0"/>
              </a:rPr>
              <a:t>5</a:t>
            </a:r>
          </a:p>
        </p:txBody>
      </p:sp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3095625" y="5867400"/>
            <a:ext cx="914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400" b="1">
                <a:latin typeface="Arial" pitchFamily="34" charset="0"/>
              </a:rPr>
              <a:t>2,5</a:t>
            </a:r>
          </a:p>
        </p:txBody>
      </p:sp>
      <p:sp>
        <p:nvSpPr>
          <p:cNvPr id="31752" name="Text Box 10"/>
          <p:cNvSpPr txBox="1">
            <a:spLocks noChangeArrowheads="1"/>
          </p:cNvSpPr>
          <p:nvPr/>
        </p:nvSpPr>
        <p:spPr bwMode="auto">
          <a:xfrm>
            <a:off x="1276350" y="9906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400" b="1">
                <a:latin typeface="Arial" pitchFamily="34" charset="0"/>
              </a:rPr>
              <a:t>40</a:t>
            </a:r>
          </a:p>
        </p:txBody>
      </p:sp>
      <p:sp>
        <p:nvSpPr>
          <p:cNvPr id="31753" name="Text Box 11"/>
          <p:cNvSpPr txBox="1">
            <a:spLocks noChangeArrowheads="1"/>
          </p:cNvSpPr>
          <p:nvPr/>
        </p:nvSpPr>
        <p:spPr bwMode="auto">
          <a:xfrm>
            <a:off x="1266825" y="32766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400" b="1">
                <a:latin typeface="Arial" pitchFamily="34" charset="0"/>
              </a:rPr>
              <a:t>20</a:t>
            </a:r>
          </a:p>
        </p:txBody>
      </p:sp>
      <p:sp>
        <p:nvSpPr>
          <p:cNvPr id="31754" name="Line 12"/>
          <p:cNvSpPr>
            <a:spLocks noChangeShapeType="1"/>
          </p:cNvSpPr>
          <p:nvPr/>
        </p:nvSpPr>
        <p:spPr bwMode="auto">
          <a:xfrm>
            <a:off x="1724025" y="1219200"/>
            <a:ext cx="3505200" cy="47244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Oval 13"/>
          <p:cNvSpPr>
            <a:spLocks noChangeArrowheads="1"/>
          </p:cNvSpPr>
          <p:nvPr/>
        </p:nvSpPr>
        <p:spPr bwMode="auto">
          <a:xfrm>
            <a:off x="3324225" y="34290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is-IS"/>
          </a:p>
        </p:txBody>
      </p:sp>
      <p:sp>
        <p:nvSpPr>
          <p:cNvPr id="31756" name="Line 14"/>
          <p:cNvSpPr>
            <a:spLocks noChangeShapeType="1"/>
          </p:cNvSpPr>
          <p:nvPr/>
        </p:nvSpPr>
        <p:spPr bwMode="auto">
          <a:xfrm flipH="1">
            <a:off x="1724025" y="3505200"/>
            <a:ext cx="167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Line 15"/>
          <p:cNvSpPr>
            <a:spLocks noChangeShapeType="1"/>
          </p:cNvSpPr>
          <p:nvPr/>
        </p:nvSpPr>
        <p:spPr bwMode="auto">
          <a:xfrm>
            <a:off x="3400425" y="3581400"/>
            <a:ext cx="0" cy="2362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9008" name="Text Box 16"/>
          <p:cNvSpPr txBox="1">
            <a:spLocks noChangeArrowheads="1"/>
          </p:cNvSpPr>
          <p:nvPr/>
        </p:nvSpPr>
        <p:spPr bwMode="auto">
          <a:xfrm>
            <a:off x="4161760" y="1428736"/>
            <a:ext cx="3410636" cy="762000"/>
          </a:xfrm>
          <a:prstGeom prst="rect">
            <a:avLst/>
          </a:prstGeom>
          <a:ln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is-IS" sz="2200" b="1" dirty="0">
                <a:solidFill>
                  <a:srgbClr val="474A81"/>
                </a:solidFill>
                <a:latin typeface="Tahoma" pitchFamily="34" charset="0"/>
              </a:rPr>
              <a:t>Viðskipti auka neyzlu kúabóndans úr B í B*</a:t>
            </a: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1419225" y="59436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400" b="1">
                <a:latin typeface="Arial" pitchFamily="34" charset="0"/>
              </a:rPr>
              <a:t>0</a:t>
            </a:r>
          </a:p>
        </p:txBody>
      </p:sp>
      <p:sp>
        <p:nvSpPr>
          <p:cNvPr id="31762" name="Text Box 19"/>
          <p:cNvSpPr txBox="1">
            <a:spLocks noChangeArrowheads="1"/>
          </p:cNvSpPr>
          <p:nvPr/>
        </p:nvSpPr>
        <p:spPr bwMode="auto">
          <a:xfrm>
            <a:off x="2943225" y="3505200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400" b="1">
                <a:latin typeface="Tahoma" pitchFamily="34" charset="0"/>
              </a:rPr>
              <a:t>B</a:t>
            </a:r>
          </a:p>
        </p:txBody>
      </p:sp>
      <p:sp>
        <p:nvSpPr>
          <p:cNvPr id="31763" name="Text Box 20"/>
          <p:cNvSpPr txBox="1">
            <a:spLocks noChangeArrowheads="1"/>
          </p:cNvSpPr>
          <p:nvPr/>
        </p:nvSpPr>
        <p:spPr bwMode="auto">
          <a:xfrm>
            <a:off x="1266825" y="29718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400" b="1">
                <a:latin typeface="Arial" pitchFamily="34" charset="0"/>
              </a:rPr>
              <a:t>21</a:t>
            </a:r>
          </a:p>
        </p:txBody>
      </p:sp>
      <p:sp>
        <p:nvSpPr>
          <p:cNvPr id="31764" name="Text Box 21"/>
          <p:cNvSpPr txBox="1">
            <a:spLocks noChangeArrowheads="1"/>
          </p:cNvSpPr>
          <p:nvPr/>
        </p:nvSpPr>
        <p:spPr bwMode="auto">
          <a:xfrm>
            <a:off x="3629025" y="58674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400" b="1">
                <a:latin typeface="Arial" pitchFamily="34" charset="0"/>
              </a:rPr>
              <a:t>3</a:t>
            </a:r>
          </a:p>
        </p:txBody>
      </p:sp>
      <p:sp>
        <p:nvSpPr>
          <p:cNvPr id="31765" name="Line 22"/>
          <p:cNvSpPr>
            <a:spLocks noChangeShapeType="1"/>
          </p:cNvSpPr>
          <p:nvPr/>
        </p:nvSpPr>
        <p:spPr bwMode="auto">
          <a:xfrm flipV="1">
            <a:off x="3781425" y="3276600"/>
            <a:ext cx="0" cy="2667000"/>
          </a:xfrm>
          <a:prstGeom prst="line">
            <a:avLst/>
          </a:prstGeom>
          <a:noFill/>
          <a:ln w="28575">
            <a:solidFill>
              <a:srgbClr val="CC3300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6" name="Line 23"/>
          <p:cNvSpPr>
            <a:spLocks noChangeShapeType="1"/>
          </p:cNvSpPr>
          <p:nvPr/>
        </p:nvSpPr>
        <p:spPr bwMode="auto">
          <a:xfrm>
            <a:off x="1724025" y="3276600"/>
            <a:ext cx="2057400" cy="0"/>
          </a:xfrm>
          <a:prstGeom prst="line">
            <a:avLst/>
          </a:prstGeom>
          <a:noFill/>
          <a:ln w="28575">
            <a:solidFill>
              <a:srgbClr val="CC3300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7" name="Oval 24"/>
          <p:cNvSpPr>
            <a:spLocks noChangeArrowheads="1"/>
          </p:cNvSpPr>
          <p:nvPr/>
        </p:nvSpPr>
        <p:spPr bwMode="auto">
          <a:xfrm>
            <a:off x="3705225" y="32004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is-IS"/>
          </a:p>
        </p:txBody>
      </p:sp>
      <p:sp>
        <p:nvSpPr>
          <p:cNvPr id="31768" name="Text Box 25"/>
          <p:cNvSpPr txBox="1">
            <a:spLocks noChangeArrowheads="1"/>
          </p:cNvSpPr>
          <p:nvPr/>
        </p:nvSpPr>
        <p:spPr bwMode="auto">
          <a:xfrm>
            <a:off x="3781425" y="2819400"/>
            <a:ext cx="609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400" b="1">
                <a:latin typeface="Tahoma" pitchFamily="34" charset="0"/>
              </a:rPr>
              <a:t>B*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552825" y="3581400"/>
            <a:ext cx="3048000" cy="1233488"/>
            <a:chOff x="2352" y="2256"/>
            <a:chExt cx="1920" cy="777"/>
          </a:xfrm>
        </p:grpSpPr>
        <p:sp>
          <p:nvSpPr>
            <p:cNvPr id="1109018" name="Text Box 26"/>
            <p:cNvSpPr txBox="1">
              <a:spLocks noChangeArrowheads="1"/>
            </p:cNvSpPr>
            <p:nvPr/>
          </p:nvSpPr>
          <p:spPr bwMode="auto">
            <a:xfrm>
              <a:off x="3168" y="2448"/>
              <a:ext cx="1104" cy="585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rgbClr val="000099"/>
              </a:solidFill>
              <a:miter lim="800000"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is-IS" sz="1800">
                  <a:latin typeface="Tahoma" pitchFamily="34" charset="0"/>
                </a:rPr>
                <a:t>Neyzla kúabóndans án viðskipta</a:t>
              </a:r>
              <a:endParaRPr lang="is-IS" sz="2000">
                <a:latin typeface="Tahoma" pitchFamily="34" charset="0"/>
              </a:endParaRPr>
            </a:p>
          </p:txBody>
        </p:sp>
        <p:sp>
          <p:nvSpPr>
            <p:cNvPr id="31792" name="Line 28"/>
            <p:cNvSpPr>
              <a:spLocks noChangeShapeType="1"/>
            </p:cNvSpPr>
            <p:nvPr/>
          </p:nvSpPr>
          <p:spPr bwMode="auto">
            <a:xfrm flipH="1" flipV="1">
              <a:off x="2352" y="2256"/>
              <a:ext cx="816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3933825" y="2590800"/>
            <a:ext cx="2667000" cy="1203325"/>
            <a:chOff x="2592" y="1632"/>
            <a:chExt cx="1680" cy="758"/>
          </a:xfrm>
        </p:grpSpPr>
        <p:sp>
          <p:nvSpPr>
            <p:cNvPr id="1109019" name="Text Box 27"/>
            <p:cNvSpPr txBox="1">
              <a:spLocks noChangeArrowheads="1"/>
            </p:cNvSpPr>
            <p:nvPr/>
          </p:nvSpPr>
          <p:spPr bwMode="auto">
            <a:xfrm>
              <a:off x="3168" y="1632"/>
              <a:ext cx="1104" cy="758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rgbClr val="000099"/>
              </a:solidFill>
              <a:miter lim="800000"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is-IS" sz="1800">
                  <a:latin typeface="Tahoma" pitchFamily="34" charset="0"/>
                </a:rPr>
                <a:t>Neyzla kúabóndans með viðskiptum</a:t>
              </a:r>
            </a:p>
          </p:txBody>
        </p:sp>
        <p:sp>
          <p:nvSpPr>
            <p:cNvPr id="31788" name="Line 29"/>
            <p:cNvSpPr>
              <a:spLocks noChangeShapeType="1"/>
            </p:cNvSpPr>
            <p:nvPr/>
          </p:nvSpPr>
          <p:spPr bwMode="auto">
            <a:xfrm flipH="1">
              <a:off x="2592" y="1968"/>
              <a:ext cx="576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09025" name="Text Box 33"/>
          <p:cNvSpPr txBox="1">
            <a:spLocks noChangeArrowheads="1"/>
          </p:cNvSpPr>
          <p:nvPr/>
        </p:nvSpPr>
        <p:spPr bwMode="auto">
          <a:xfrm>
            <a:off x="275560" y="1828800"/>
            <a:ext cx="2646363" cy="65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s-IS" sz="1800">
                <a:latin typeface="Tahoma" pitchFamily="34" charset="0"/>
              </a:rPr>
              <a:t>Framleiðsla kúabóndans með viðskiptum</a:t>
            </a:r>
          </a:p>
        </p:txBody>
      </p:sp>
      <p:sp>
        <p:nvSpPr>
          <p:cNvPr id="31774" name="Oval 34"/>
          <p:cNvSpPr>
            <a:spLocks noChangeArrowheads="1"/>
          </p:cNvSpPr>
          <p:nvPr/>
        </p:nvSpPr>
        <p:spPr bwMode="auto">
          <a:xfrm>
            <a:off x="2714625" y="25908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is-IS"/>
          </a:p>
        </p:txBody>
      </p:sp>
      <p:sp>
        <p:nvSpPr>
          <p:cNvPr id="31775" name="Line 35"/>
          <p:cNvSpPr>
            <a:spLocks noChangeShapeType="1"/>
          </p:cNvSpPr>
          <p:nvPr/>
        </p:nvSpPr>
        <p:spPr bwMode="auto">
          <a:xfrm>
            <a:off x="2790825" y="2667000"/>
            <a:ext cx="0" cy="32766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6" name="Line 36"/>
          <p:cNvSpPr>
            <a:spLocks noChangeShapeType="1"/>
          </p:cNvSpPr>
          <p:nvPr/>
        </p:nvSpPr>
        <p:spPr bwMode="auto">
          <a:xfrm flipH="1">
            <a:off x="1724025" y="266700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77" name="Text Box 37"/>
          <p:cNvSpPr txBox="1">
            <a:spLocks noChangeArrowheads="1"/>
          </p:cNvSpPr>
          <p:nvPr/>
        </p:nvSpPr>
        <p:spPr bwMode="auto">
          <a:xfrm>
            <a:off x="2600325" y="58674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400" b="1">
                <a:latin typeface="Arial" pitchFamily="34" charset="0"/>
              </a:rPr>
              <a:t>2</a:t>
            </a:r>
          </a:p>
        </p:txBody>
      </p:sp>
      <p:sp>
        <p:nvSpPr>
          <p:cNvPr id="31778" name="Text Box 38"/>
          <p:cNvSpPr txBox="1">
            <a:spLocks noChangeArrowheads="1"/>
          </p:cNvSpPr>
          <p:nvPr/>
        </p:nvSpPr>
        <p:spPr bwMode="auto">
          <a:xfrm>
            <a:off x="1266825" y="24384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400" b="1">
                <a:latin typeface="Arial" pitchFamily="34" charset="0"/>
              </a:rPr>
              <a:t>24</a:t>
            </a:r>
          </a:p>
        </p:txBody>
      </p:sp>
      <p:sp>
        <p:nvSpPr>
          <p:cNvPr id="31779" name="Text Box 39"/>
          <p:cNvSpPr txBox="1">
            <a:spLocks noChangeArrowheads="1"/>
          </p:cNvSpPr>
          <p:nvPr/>
        </p:nvSpPr>
        <p:spPr bwMode="auto">
          <a:xfrm>
            <a:off x="2867025" y="2362200"/>
            <a:ext cx="685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400" b="1">
                <a:latin typeface="Tahoma" pitchFamily="34" charset="0"/>
              </a:rPr>
              <a:t>B’</a:t>
            </a:r>
          </a:p>
        </p:txBody>
      </p:sp>
      <p:sp>
        <p:nvSpPr>
          <p:cNvPr id="1109034" name="Text Box 42"/>
          <p:cNvSpPr txBox="1">
            <a:spLocks noChangeArrowheads="1"/>
          </p:cNvSpPr>
          <p:nvPr/>
        </p:nvSpPr>
        <p:spPr bwMode="auto">
          <a:xfrm rot="21420000">
            <a:off x="5152360" y="4857750"/>
            <a:ext cx="3733800" cy="787400"/>
          </a:xfrm>
          <a:prstGeom prst="rect">
            <a:avLst/>
          </a:prstGeom>
          <a:ln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is-IS" sz="2200">
                <a:latin typeface="Tahoma" pitchFamily="34" charset="0"/>
              </a:rPr>
              <a:t>Framleiðslan færist úr B í B’: sérhæfing að hluta</a:t>
            </a:r>
          </a:p>
        </p:txBody>
      </p:sp>
      <p:sp>
        <p:nvSpPr>
          <p:cNvPr id="31784" name="Text Box 3078"/>
          <p:cNvSpPr txBox="1">
            <a:spLocks noChangeArrowheads="1"/>
          </p:cNvSpPr>
          <p:nvPr/>
        </p:nvSpPr>
        <p:spPr bwMode="auto">
          <a:xfrm rot="-5400000">
            <a:off x="303213" y="4421187"/>
            <a:ext cx="1524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/>
            <a:r>
              <a:rPr lang="is-IS" sz="2000" b="1">
                <a:solidFill>
                  <a:srgbClr val="000000"/>
                </a:solidFill>
                <a:latin typeface="Tahoma" pitchFamily="34" charset="0"/>
              </a:rPr>
              <a:t>Kjöt (kg)</a:t>
            </a:r>
            <a:endParaRPr lang="is-IS" sz="2000"/>
          </a:p>
        </p:txBody>
      </p:sp>
      <p:sp>
        <p:nvSpPr>
          <p:cNvPr id="4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85720" y="-27384"/>
            <a:ext cx="8534752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Viðskipti færa neyzlujaðarinn út</a:t>
            </a:r>
            <a:endParaRPr lang="is-IS" sz="4800">
              <a:effectLst>
                <a:outerShdw blurRad="38100" dist="38100" dir="2700000" algn="tl">
                  <a:srgbClr val="000000"/>
                </a:outerShdw>
              </a:effectLst>
              <a:latin typeface="Bernard MT Condensed" panose="020508060609050204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09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074"/>
          <p:cNvSpPr>
            <a:spLocks noChangeArrowheads="1"/>
          </p:cNvSpPr>
          <p:nvPr/>
        </p:nvSpPr>
        <p:spPr bwMode="auto">
          <a:xfrm>
            <a:off x="5162550" y="6954838"/>
            <a:ext cx="33338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is-IS"/>
          </a:p>
        </p:txBody>
      </p:sp>
      <p:sp>
        <p:nvSpPr>
          <p:cNvPr id="32771" name="Line 3075"/>
          <p:cNvSpPr>
            <a:spLocks noChangeShapeType="1"/>
          </p:cNvSpPr>
          <p:nvPr/>
        </p:nvSpPr>
        <p:spPr bwMode="auto">
          <a:xfrm>
            <a:off x="1722438" y="1066800"/>
            <a:ext cx="0" cy="487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Line 3076"/>
          <p:cNvSpPr>
            <a:spLocks noChangeShapeType="1"/>
          </p:cNvSpPr>
          <p:nvPr/>
        </p:nvSpPr>
        <p:spPr bwMode="auto">
          <a:xfrm>
            <a:off x="1722438" y="5943600"/>
            <a:ext cx="563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Text Box 3077"/>
          <p:cNvSpPr txBox="1">
            <a:spLocks noChangeArrowheads="1"/>
          </p:cNvSpPr>
          <p:nvPr/>
        </p:nvSpPr>
        <p:spPr bwMode="auto">
          <a:xfrm>
            <a:off x="6308725" y="6019800"/>
            <a:ext cx="2667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000" b="1">
                <a:solidFill>
                  <a:srgbClr val="000000"/>
                </a:solidFill>
                <a:latin typeface="Tahoma" pitchFamily="34" charset="0"/>
              </a:rPr>
              <a:t>Kartöflur (kg)</a:t>
            </a:r>
          </a:p>
        </p:txBody>
      </p:sp>
      <p:sp>
        <p:nvSpPr>
          <p:cNvPr id="32774" name="Text Box 3078"/>
          <p:cNvSpPr txBox="1">
            <a:spLocks noChangeArrowheads="1"/>
          </p:cNvSpPr>
          <p:nvPr/>
        </p:nvSpPr>
        <p:spPr bwMode="auto">
          <a:xfrm rot="-5400000">
            <a:off x="303213" y="4421187"/>
            <a:ext cx="1524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/>
            <a:r>
              <a:rPr lang="is-IS" sz="2000" b="1">
                <a:solidFill>
                  <a:srgbClr val="000000"/>
                </a:solidFill>
                <a:latin typeface="Tahoma" pitchFamily="34" charset="0"/>
              </a:rPr>
              <a:t>Kjöt (kg)</a:t>
            </a:r>
            <a:endParaRPr lang="is-IS" sz="2000"/>
          </a:p>
        </p:txBody>
      </p:sp>
      <p:sp>
        <p:nvSpPr>
          <p:cNvPr id="32775" name="Text Box 3079"/>
          <p:cNvSpPr txBox="1">
            <a:spLocks noChangeArrowheads="1"/>
          </p:cNvSpPr>
          <p:nvPr/>
        </p:nvSpPr>
        <p:spPr bwMode="auto">
          <a:xfrm>
            <a:off x="5075238" y="58674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400" b="1">
                <a:latin typeface="Arial" pitchFamily="34" charset="0"/>
              </a:rPr>
              <a:t>5</a:t>
            </a:r>
          </a:p>
        </p:txBody>
      </p:sp>
      <p:sp>
        <p:nvSpPr>
          <p:cNvPr id="32776" name="Text Box 3080"/>
          <p:cNvSpPr txBox="1">
            <a:spLocks noChangeArrowheads="1"/>
          </p:cNvSpPr>
          <p:nvPr/>
        </p:nvSpPr>
        <p:spPr bwMode="auto">
          <a:xfrm>
            <a:off x="3094038" y="5867400"/>
            <a:ext cx="914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400" b="1">
                <a:latin typeface="Arial" pitchFamily="34" charset="0"/>
              </a:rPr>
              <a:t>2,5</a:t>
            </a:r>
          </a:p>
        </p:txBody>
      </p:sp>
      <p:sp>
        <p:nvSpPr>
          <p:cNvPr id="32777" name="Text Box 3081"/>
          <p:cNvSpPr txBox="1">
            <a:spLocks noChangeArrowheads="1"/>
          </p:cNvSpPr>
          <p:nvPr/>
        </p:nvSpPr>
        <p:spPr bwMode="auto">
          <a:xfrm>
            <a:off x="1265238" y="9906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400" b="1">
                <a:latin typeface="Arial" pitchFamily="34" charset="0"/>
              </a:rPr>
              <a:t>40</a:t>
            </a:r>
          </a:p>
        </p:txBody>
      </p:sp>
      <p:sp>
        <p:nvSpPr>
          <p:cNvPr id="32778" name="Text Box 3082"/>
          <p:cNvSpPr txBox="1">
            <a:spLocks noChangeArrowheads="1"/>
          </p:cNvSpPr>
          <p:nvPr/>
        </p:nvSpPr>
        <p:spPr bwMode="auto">
          <a:xfrm>
            <a:off x="1265238" y="32766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400" b="1">
                <a:latin typeface="Arial" pitchFamily="34" charset="0"/>
              </a:rPr>
              <a:t>20</a:t>
            </a:r>
          </a:p>
        </p:txBody>
      </p:sp>
      <p:sp>
        <p:nvSpPr>
          <p:cNvPr id="32779" name="Line 3083"/>
          <p:cNvSpPr>
            <a:spLocks noChangeShapeType="1"/>
          </p:cNvSpPr>
          <p:nvPr/>
        </p:nvSpPr>
        <p:spPr bwMode="auto">
          <a:xfrm>
            <a:off x="1722438" y="1219200"/>
            <a:ext cx="3505200" cy="47244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Oval 3084"/>
          <p:cNvSpPr>
            <a:spLocks noChangeArrowheads="1"/>
          </p:cNvSpPr>
          <p:nvPr/>
        </p:nvSpPr>
        <p:spPr bwMode="auto">
          <a:xfrm>
            <a:off x="3322638" y="34290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is-IS"/>
          </a:p>
        </p:txBody>
      </p:sp>
      <p:sp>
        <p:nvSpPr>
          <p:cNvPr id="32781" name="Line 3085"/>
          <p:cNvSpPr>
            <a:spLocks noChangeShapeType="1"/>
          </p:cNvSpPr>
          <p:nvPr/>
        </p:nvSpPr>
        <p:spPr bwMode="auto">
          <a:xfrm flipH="1">
            <a:off x="1722438" y="3505200"/>
            <a:ext cx="167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Line 3086"/>
          <p:cNvSpPr>
            <a:spLocks noChangeShapeType="1"/>
          </p:cNvSpPr>
          <p:nvPr/>
        </p:nvSpPr>
        <p:spPr bwMode="auto">
          <a:xfrm>
            <a:off x="3398838" y="3581400"/>
            <a:ext cx="0" cy="2362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0207" name="Text Box 3087"/>
          <p:cNvSpPr txBox="1">
            <a:spLocks noChangeArrowheads="1"/>
          </p:cNvSpPr>
          <p:nvPr/>
        </p:nvSpPr>
        <p:spPr bwMode="auto">
          <a:xfrm>
            <a:off x="4161442" y="1428736"/>
            <a:ext cx="3443342" cy="762000"/>
          </a:xfrm>
          <a:prstGeom prst="rect">
            <a:avLst/>
          </a:prstGeom>
          <a:ln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is-IS" sz="2200" b="1" dirty="0">
                <a:solidFill>
                  <a:srgbClr val="474A81"/>
                </a:solidFill>
                <a:latin typeface="Tahoma" pitchFamily="34" charset="0"/>
              </a:rPr>
              <a:t>Viðskipti auka neyzlu kúabóndans úr B í B*</a:t>
            </a:r>
          </a:p>
        </p:txBody>
      </p:sp>
      <p:sp>
        <p:nvSpPr>
          <p:cNvPr id="32786" name="Text Box 3088"/>
          <p:cNvSpPr txBox="1">
            <a:spLocks noChangeArrowheads="1"/>
          </p:cNvSpPr>
          <p:nvPr/>
        </p:nvSpPr>
        <p:spPr bwMode="auto">
          <a:xfrm>
            <a:off x="1417638" y="59436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400" b="1">
                <a:latin typeface="Arial" pitchFamily="34" charset="0"/>
              </a:rPr>
              <a:t>0</a:t>
            </a:r>
          </a:p>
        </p:txBody>
      </p:sp>
      <p:sp>
        <p:nvSpPr>
          <p:cNvPr id="32787" name="Text Box 3089"/>
          <p:cNvSpPr txBox="1">
            <a:spLocks noChangeArrowheads="1"/>
          </p:cNvSpPr>
          <p:nvPr/>
        </p:nvSpPr>
        <p:spPr bwMode="auto">
          <a:xfrm>
            <a:off x="2941638" y="3505200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400" b="1">
                <a:latin typeface="Tahoma" pitchFamily="34" charset="0"/>
              </a:rPr>
              <a:t>B</a:t>
            </a:r>
          </a:p>
        </p:txBody>
      </p:sp>
      <p:sp>
        <p:nvSpPr>
          <p:cNvPr id="32788" name="Text Box 3090"/>
          <p:cNvSpPr txBox="1">
            <a:spLocks noChangeArrowheads="1"/>
          </p:cNvSpPr>
          <p:nvPr/>
        </p:nvSpPr>
        <p:spPr bwMode="auto">
          <a:xfrm>
            <a:off x="1265238" y="29718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400" b="1">
                <a:latin typeface="Arial" pitchFamily="34" charset="0"/>
              </a:rPr>
              <a:t>21</a:t>
            </a:r>
          </a:p>
        </p:txBody>
      </p:sp>
      <p:sp>
        <p:nvSpPr>
          <p:cNvPr id="32789" name="Text Box 3091"/>
          <p:cNvSpPr txBox="1">
            <a:spLocks noChangeArrowheads="1"/>
          </p:cNvSpPr>
          <p:nvPr/>
        </p:nvSpPr>
        <p:spPr bwMode="auto">
          <a:xfrm>
            <a:off x="3627438" y="58674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400" b="1">
                <a:latin typeface="Arial" pitchFamily="34" charset="0"/>
              </a:rPr>
              <a:t>3</a:t>
            </a:r>
          </a:p>
        </p:txBody>
      </p:sp>
      <p:sp>
        <p:nvSpPr>
          <p:cNvPr id="32790" name="Line 3092"/>
          <p:cNvSpPr>
            <a:spLocks noChangeShapeType="1"/>
          </p:cNvSpPr>
          <p:nvPr/>
        </p:nvSpPr>
        <p:spPr bwMode="auto">
          <a:xfrm flipV="1">
            <a:off x="3779838" y="3276600"/>
            <a:ext cx="0" cy="2667000"/>
          </a:xfrm>
          <a:prstGeom prst="line">
            <a:avLst/>
          </a:prstGeom>
          <a:noFill/>
          <a:ln w="28575">
            <a:solidFill>
              <a:srgbClr val="CC3300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1" name="Line 3093"/>
          <p:cNvSpPr>
            <a:spLocks noChangeShapeType="1"/>
          </p:cNvSpPr>
          <p:nvPr/>
        </p:nvSpPr>
        <p:spPr bwMode="auto">
          <a:xfrm>
            <a:off x="1722438" y="3276600"/>
            <a:ext cx="2057400" cy="0"/>
          </a:xfrm>
          <a:prstGeom prst="line">
            <a:avLst/>
          </a:prstGeom>
          <a:noFill/>
          <a:ln w="28575">
            <a:solidFill>
              <a:srgbClr val="CC3300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2" name="Oval 3094"/>
          <p:cNvSpPr>
            <a:spLocks noChangeArrowheads="1"/>
          </p:cNvSpPr>
          <p:nvPr/>
        </p:nvSpPr>
        <p:spPr bwMode="auto">
          <a:xfrm>
            <a:off x="3703638" y="32004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is-IS"/>
          </a:p>
        </p:txBody>
      </p:sp>
      <p:sp>
        <p:nvSpPr>
          <p:cNvPr id="32793" name="Text Box 3095"/>
          <p:cNvSpPr txBox="1">
            <a:spLocks noChangeArrowheads="1"/>
          </p:cNvSpPr>
          <p:nvPr/>
        </p:nvSpPr>
        <p:spPr bwMode="auto">
          <a:xfrm>
            <a:off x="3779838" y="2819400"/>
            <a:ext cx="609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400" b="1" dirty="0">
                <a:latin typeface="Tahoma" pitchFamily="34" charset="0"/>
              </a:rPr>
              <a:t>B*</a:t>
            </a:r>
          </a:p>
        </p:txBody>
      </p:sp>
      <p:grpSp>
        <p:nvGrpSpPr>
          <p:cNvPr id="32794" name="Group 3096"/>
          <p:cNvGrpSpPr>
            <a:grpSpLocks/>
          </p:cNvGrpSpPr>
          <p:nvPr/>
        </p:nvGrpSpPr>
        <p:grpSpPr bwMode="auto">
          <a:xfrm>
            <a:off x="3551238" y="3581400"/>
            <a:ext cx="3048000" cy="1233488"/>
            <a:chOff x="2352" y="2256"/>
            <a:chExt cx="1920" cy="777"/>
          </a:xfrm>
        </p:grpSpPr>
        <p:sp>
          <p:nvSpPr>
            <p:cNvPr id="1160217" name="Text Box 3097"/>
            <p:cNvSpPr txBox="1">
              <a:spLocks noChangeArrowheads="1"/>
            </p:cNvSpPr>
            <p:nvPr/>
          </p:nvSpPr>
          <p:spPr bwMode="auto">
            <a:xfrm>
              <a:off x="3168" y="2448"/>
              <a:ext cx="1104" cy="585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rgbClr val="000099"/>
              </a:solidFill>
              <a:miter lim="800000"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is-IS" sz="1800">
                  <a:latin typeface="Tahoma" pitchFamily="34" charset="0"/>
                </a:rPr>
                <a:t>Neyzla kúabóndans án viðskipta</a:t>
              </a:r>
              <a:endParaRPr lang="is-IS" sz="2000">
                <a:latin typeface="Tahoma" pitchFamily="34" charset="0"/>
              </a:endParaRPr>
            </a:p>
          </p:txBody>
        </p:sp>
        <p:sp>
          <p:nvSpPr>
            <p:cNvPr id="32816" name="Line 3098"/>
            <p:cNvSpPr>
              <a:spLocks noChangeShapeType="1"/>
            </p:cNvSpPr>
            <p:nvPr/>
          </p:nvSpPr>
          <p:spPr bwMode="auto">
            <a:xfrm flipH="1" flipV="1">
              <a:off x="2352" y="2256"/>
              <a:ext cx="816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795" name="Group 3099"/>
          <p:cNvGrpSpPr>
            <a:grpSpLocks/>
          </p:cNvGrpSpPr>
          <p:nvPr/>
        </p:nvGrpSpPr>
        <p:grpSpPr bwMode="auto">
          <a:xfrm>
            <a:off x="3932238" y="2590800"/>
            <a:ext cx="2667000" cy="1203325"/>
            <a:chOff x="2592" y="1632"/>
            <a:chExt cx="1680" cy="758"/>
          </a:xfrm>
        </p:grpSpPr>
        <p:sp>
          <p:nvSpPr>
            <p:cNvPr id="1160220" name="Text Box 3100"/>
            <p:cNvSpPr txBox="1">
              <a:spLocks noChangeArrowheads="1"/>
            </p:cNvSpPr>
            <p:nvPr/>
          </p:nvSpPr>
          <p:spPr bwMode="auto">
            <a:xfrm>
              <a:off x="3168" y="1632"/>
              <a:ext cx="1104" cy="758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rgbClr val="000099"/>
              </a:solidFill>
              <a:miter lim="800000"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is-IS" sz="1800" dirty="0">
                  <a:latin typeface="Tahoma" pitchFamily="34" charset="0"/>
                </a:rPr>
                <a:t>Neyzla kúabóndans með viðskiptum</a:t>
              </a:r>
            </a:p>
          </p:txBody>
        </p:sp>
        <p:sp>
          <p:nvSpPr>
            <p:cNvPr id="32812" name="Line 3101"/>
            <p:cNvSpPr>
              <a:spLocks noChangeShapeType="1"/>
            </p:cNvSpPr>
            <p:nvPr/>
          </p:nvSpPr>
          <p:spPr bwMode="auto">
            <a:xfrm flipH="1">
              <a:off x="2592" y="1968"/>
              <a:ext cx="576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60222" name="Text Box 3102"/>
          <p:cNvSpPr txBox="1">
            <a:spLocks noChangeArrowheads="1"/>
          </p:cNvSpPr>
          <p:nvPr/>
        </p:nvSpPr>
        <p:spPr bwMode="auto">
          <a:xfrm>
            <a:off x="275242" y="1828800"/>
            <a:ext cx="2646363" cy="65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s-IS" sz="1800" dirty="0">
                <a:latin typeface="Tahoma" pitchFamily="34" charset="0"/>
              </a:rPr>
              <a:t>Framleiðsla kúabóndans með viðskiptum</a:t>
            </a:r>
          </a:p>
        </p:txBody>
      </p:sp>
      <p:sp>
        <p:nvSpPr>
          <p:cNvPr id="32799" name="Oval 3103"/>
          <p:cNvSpPr>
            <a:spLocks noChangeArrowheads="1"/>
          </p:cNvSpPr>
          <p:nvPr/>
        </p:nvSpPr>
        <p:spPr bwMode="auto">
          <a:xfrm>
            <a:off x="2713038" y="25908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is-IS"/>
          </a:p>
        </p:txBody>
      </p:sp>
      <p:sp>
        <p:nvSpPr>
          <p:cNvPr id="32800" name="Line 3104"/>
          <p:cNvSpPr>
            <a:spLocks noChangeShapeType="1"/>
          </p:cNvSpPr>
          <p:nvPr/>
        </p:nvSpPr>
        <p:spPr bwMode="auto">
          <a:xfrm>
            <a:off x="2789238" y="2667000"/>
            <a:ext cx="0" cy="32766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1" name="Line 3105"/>
          <p:cNvSpPr>
            <a:spLocks noChangeShapeType="1"/>
          </p:cNvSpPr>
          <p:nvPr/>
        </p:nvSpPr>
        <p:spPr bwMode="auto">
          <a:xfrm flipH="1">
            <a:off x="1722438" y="266700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802" name="Text Box 3106"/>
          <p:cNvSpPr txBox="1">
            <a:spLocks noChangeArrowheads="1"/>
          </p:cNvSpPr>
          <p:nvPr/>
        </p:nvSpPr>
        <p:spPr bwMode="auto">
          <a:xfrm>
            <a:off x="2598738" y="58674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400" b="1">
                <a:latin typeface="Arial" pitchFamily="34" charset="0"/>
              </a:rPr>
              <a:t>2</a:t>
            </a:r>
          </a:p>
        </p:txBody>
      </p:sp>
      <p:sp>
        <p:nvSpPr>
          <p:cNvPr id="32803" name="Text Box 3107"/>
          <p:cNvSpPr txBox="1">
            <a:spLocks noChangeArrowheads="1"/>
          </p:cNvSpPr>
          <p:nvPr/>
        </p:nvSpPr>
        <p:spPr bwMode="auto">
          <a:xfrm>
            <a:off x="1265238" y="24384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400" b="1">
                <a:latin typeface="Arial" pitchFamily="34" charset="0"/>
              </a:rPr>
              <a:t>24</a:t>
            </a:r>
          </a:p>
        </p:txBody>
      </p:sp>
      <p:sp>
        <p:nvSpPr>
          <p:cNvPr id="32804" name="Text Box 3108"/>
          <p:cNvSpPr txBox="1">
            <a:spLocks noChangeArrowheads="1"/>
          </p:cNvSpPr>
          <p:nvPr/>
        </p:nvSpPr>
        <p:spPr bwMode="auto">
          <a:xfrm>
            <a:off x="2865438" y="2362200"/>
            <a:ext cx="685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400" b="1" dirty="0">
                <a:latin typeface="Tahoma" pitchFamily="34" charset="0"/>
              </a:rPr>
              <a:t>B’</a:t>
            </a:r>
          </a:p>
        </p:txBody>
      </p:sp>
      <p:sp>
        <p:nvSpPr>
          <p:cNvPr id="1160230" name="Text Box 3110"/>
          <p:cNvSpPr txBox="1">
            <a:spLocks noChangeArrowheads="1"/>
          </p:cNvSpPr>
          <p:nvPr/>
        </p:nvSpPr>
        <p:spPr bwMode="auto">
          <a:xfrm rot="21420000">
            <a:off x="5228242" y="5021263"/>
            <a:ext cx="3271838" cy="482600"/>
          </a:xfrm>
          <a:prstGeom prst="rect">
            <a:avLst/>
          </a:prstGeom>
          <a:ln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s-IS" sz="2400">
                <a:latin typeface="Tahoma" pitchFamily="34" charset="0"/>
              </a:rPr>
              <a:t>Berum saman B’ og B*</a:t>
            </a:r>
          </a:p>
        </p:txBody>
      </p:sp>
      <p:sp>
        <p:nvSpPr>
          <p:cNvPr id="4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85720" y="-27384"/>
            <a:ext cx="8534752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Viðskipti færa neyzlujaðarinn út</a:t>
            </a:r>
            <a:endParaRPr lang="is-IS" sz="4800">
              <a:effectLst>
                <a:outerShdw blurRad="38100" dist="38100" dir="2700000" algn="tl">
                  <a:srgbClr val="000000"/>
                </a:outerShdw>
              </a:effectLst>
              <a:latin typeface="Bernard MT Condensed" panose="020508060609050204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7794676" cy="1143000"/>
          </a:xfrm>
        </p:spPr>
        <p:txBody>
          <a:bodyPr>
            <a:noAutofit/>
          </a:bodyPr>
          <a:lstStyle/>
          <a:p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Viðskiptaþríhyrningarnir tveir eru alveg eins</a:t>
            </a:r>
          </a:p>
        </p:txBody>
      </p:sp>
      <p:sp>
        <p:nvSpPr>
          <p:cNvPr id="4" name="Right Triangle 3"/>
          <p:cNvSpPr/>
          <p:nvPr/>
        </p:nvSpPr>
        <p:spPr>
          <a:xfrm>
            <a:off x="1115616" y="2132856"/>
            <a:ext cx="1512168" cy="2592288"/>
          </a:xfrm>
          <a:prstGeom prst="rtTriangl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dirty="0"/>
          </a:p>
        </p:txBody>
      </p:sp>
      <p:sp>
        <p:nvSpPr>
          <p:cNvPr id="5" name="Right Triangle 4"/>
          <p:cNvSpPr/>
          <p:nvPr/>
        </p:nvSpPr>
        <p:spPr>
          <a:xfrm>
            <a:off x="4860032" y="2132856"/>
            <a:ext cx="1512168" cy="2592288"/>
          </a:xfrm>
          <a:prstGeom prst="rtTriangl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313225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b="1" dirty="0"/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3968" y="313225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b="1" dirty="0"/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61870" y="486044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b="1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8156" y="486916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b="1" dirty="0"/>
              <a:t>1</a:t>
            </a:r>
          </a:p>
        </p:txBody>
      </p:sp>
      <p:sp>
        <p:nvSpPr>
          <p:cNvPr id="11" name="Text Box 3108"/>
          <p:cNvSpPr txBox="1">
            <a:spLocks noChangeArrowheads="1"/>
          </p:cNvSpPr>
          <p:nvPr/>
        </p:nvSpPr>
        <p:spPr bwMode="auto">
          <a:xfrm>
            <a:off x="1187624" y="1772816"/>
            <a:ext cx="2664296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400" b="1" dirty="0">
                <a:latin typeface="Tahoma" pitchFamily="34" charset="0"/>
              </a:rPr>
              <a:t>B’ (framleiðsla)</a:t>
            </a:r>
          </a:p>
        </p:txBody>
      </p:sp>
      <p:sp>
        <p:nvSpPr>
          <p:cNvPr id="12" name="Text Box 3095"/>
          <p:cNvSpPr txBox="1">
            <a:spLocks noChangeArrowheads="1"/>
          </p:cNvSpPr>
          <p:nvPr/>
        </p:nvSpPr>
        <p:spPr bwMode="auto">
          <a:xfrm>
            <a:off x="2627784" y="4293096"/>
            <a:ext cx="1872208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400" b="1" dirty="0">
                <a:latin typeface="Tahoma" pitchFamily="34" charset="0"/>
              </a:rPr>
              <a:t>B*(neyzla)</a:t>
            </a:r>
          </a:p>
        </p:txBody>
      </p:sp>
      <p:sp>
        <p:nvSpPr>
          <p:cNvPr id="13" name="Text Box 2071"/>
          <p:cNvSpPr txBox="1">
            <a:spLocks noChangeArrowheads="1"/>
          </p:cNvSpPr>
          <p:nvPr/>
        </p:nvSpPr>
        <p:spPr bwMode="auto">
          <a:xfrm>
            <a:off x="4932040" y="1772816"/>
            <a:ext cx="216024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400" b="1" dirty="0">
                <a:latin typeface="Tahoma" pitchFamily="34" charset="0"/>
              </a:rPr>
              <a:t>A* (neyzla)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3848" y="2780928"/>
            <a:ext cx="5068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4400" b="1" strike="sngStrike" dirty="0"/>
              <a:t>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5576" y="5517232"/>
            <a:ext cx="2329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>
                <a:latin typeface="Trebuchet MS" pitchFamily="34" charset="0"/>
              </a:rPr>
              <a:t>Kúabóndinn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55976" y="5517232"/>
            <a:ext cx="3147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>
                <a:latin typeface="Trebuchet MS" pitchFamily="34" charset="0"/>
              </a:rPr>
              <a:t>Kartöflubóndinn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4915117" y="2924944"/>
            <a:ext cx="720080" cy="7920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652120" y="2564904"/>
            <a:ext cx="2375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800" b="1" dirty="0">
                <a:latin typeface="+mn-lt"/>
              </a:rPr>
              <a:t>Innflutningur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1170994" y="2852936"/>
            <a:ext cx="720080" cy="7920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907997" y="2492896"/>
            <a:ext cx="2239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800" b="1" dirty="0">
                <a:latin typeface="+mn-lt"/>
              </a:rPr>
              <a:t>Útflutningur</a:t>
            </a:r>
          </a:p>
        </p:txBody>
      </p:sp>
      <p:sp>
        <p:nvSpPr>
          <p:cNvPr id="29" name="Text Box 2081"/>
          <p:cNvSpPr txBox="1">
            <a:spLocks noChangeArrowheads="1"/>
          </p:cNvSpPr>
          <p:nvPr/>
        </p:nvSpPr>
        <p:spPr bwMode="auto">
          <a:xfrm>
            <a:off x="6444208" y="4437112"/>
            <a:ext cx="2699792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2400" b="1" dirty="0">
                <a:latin typeface="Tahoma" pitchFamily="34" charset="0"/>
              </a:rPr>
              <a:t>A’ (framleiðsla)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5508104" y="4005064"/>
            <a:ext cx="576064" cy="6480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12160" y="3645024"/>
            <a:ext cx="2239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800" b="1" dirty="0">
                <a:latin typeface="+mn-lt"/>
              </a:rPr>
              <a:t>Útflutningur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1691680" y="4005064"/>
            <a:ext cx="576064" cy="6480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195736" y="3645024"/>
            <a:ext cx="2375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800" b="1" dirty="0">
                <a:latin typeface="+mn-lt"/>
              </a:rPr>
              <a:t>Innflutningur</a:t>
            </a:r>
          </a:p>
        </p:txBody>
      </p:sp>
      <p:sp>
        <p:nvSpPr>
          <p:cNvPr id="35" name="Left Brace 34"/>
          <p:cNvSpPr/>
          <p:nvPr/>
        </p:nvSpPr>
        <p:spPr>
          <a:xfrm>
            <a:off x="899592" y="2132856"/>
            <a:ext cx="72008" cy="2592288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s-IS" dirty="0"/>
          </a:p>
        </p:txBody>
      </p:sp>
      <p:sp>
        <p:nvSpPr>
          <p:cNvPr id="36" name="Left Brace 35"/>
          <p:cNvSpPr/>
          <p:nvPr/>
        </p:nvSpPr>
        <p:spPr>
          <a:xfrm>
            <a:off x="4644008" y="2132856"/>
            <a:ext cx="72008" cy="2592288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s-IS" dirty="0"/>
          </a:p>
        </p:txBody>
      </p:sp>
      <p:sp>
        <p:nvSpPr>
          <p:cNvPr id="41" name="Left Brace 40"/>
          <p:cNvSpPr/>
          <p:nvPr/>
        </p:nvSpPr>
        <p:spPr>
          <a:xfrm rot="-5400000">
            <a:off x="1835696" y="4149080"/>
            <a:ext cx="72008" cy="1512168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s-IS" dirty="0"/>
          </a:p>
        </p:txBody>
      </p:sp>
      <p:sp>
        <p:nvSpPr>
          <p:cNvPr id="42" name="Left Brace 41"/>
          <p:cNvSpPr/>
          <p:nvPr/>
        </p:nvSpPr>
        <p:spPr>
          <a:xfrm rot="-5400000">
            <a:off x="5580112" y="4149080"/>
            <a:ext cx="72008" cy="1512168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s-IS" dirty="0"/>
          </a:p>
        </p:txBody>
      </p:sp>
      <p:sp>
        <p:nvSpPr>
          <p:cNvPr id="43" name="TextBox 42"/>
          <p:cNvSpPr txBox="1"/>
          <p:nvPr/>
        </p:nvSpPr>
        <p:spPr>
          <a:xfrm rot="21357879">
            <a:off x="5215805" y="6072393"/>
            <a:ext cx="3804831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Dæmið gengur upp!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1" grpId="0"/>
      <p:bldP spid="34" grpId="0"/>
      <p:bldP spid="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48680"/>
            <a:ext cx="8463314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Hagur af viðskiptum: Yfirlit</a:t>
            </a:r>
          </a:p>
        </p:txBody>
      </p:sp>
      <p:graphicFrame>
        <p:nvGraphicFramePr>
          <p:cNvPr id="1106056" name="Group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875856"/>
              </p:ext>
            </p:extLst>
          </p:nvPr>
        </p:nvGraphicFramePr>
        <p:xfrm>
          <a:off x="306388" y="1955800"/>
          <a:ext cx="7543800" cy="3413760"/>
        </p:xfrm>
        <a:graphic>
          <a:graphicData uri="http://schemas.openxmlformats.org/drawingml/2006/table">
            <a:tbl>
              <a:tblPr/>
              <a:tblGrid>
                <a:gridCol w="188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>
                          <a:tab pos="333375" algn="l"/>
                          <a:tab pos="857250" algn="l"/>
                        </a:tabLst>
                      </a:pPr>
                      <a:endParaRPr kumimoji="0" lang="is-I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>
                          <a:tab pos="333375" algn="l"/>
                          <a:tab pos="857250" algn="l"/>
                        </a:tabLst>
                      </a:pPr>
                      <a:r>
                        <a:rPr kumimoji="0" lang="is-I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Án viðskipta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>
                          <a:tab pos="333375" algn="l"/>
                          <a:tab pos="857250" algn="l"/>
                        </a:tabLst>
                      </a:pPr>
                      <a:endParaRPr kumimoji="0" lang="is-I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>
                          <a:tab pos="333375" algn="l"/>
                          <a:tab pos="857250" algn="l"/>
                        </a:tabLst>
                      </a:pPr>
                      <a:r>
                        <a:rPr kumimoji="0" lang="is-I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Með viðskiptum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>
                          <a:tab pos="333375" algn="l"/>
                          <a:tab pos="857250" algn="l"/>
                        </a:tabLst>
                      </a:pPr>
                      <a:endParaRPr kumimoji="0" lang="is-IS" sz="20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>
                          <a:tab pos="333375" algn="l"/>
                          <a:tab pos="857250" algn="l"/>
                        </a:tabLst>
                      </a:pPr>
                      <a:r>
                        <a:rPr kumimoji="0" lang="is-I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Framleiðsla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>
                          <a:tab pos="333375" algn="l"/>
                          <a:tab pos="857250" algn="l"/>
                        </a:tabLst>
                      </a:pPr>
                      <a:r>
                        <a:rPr kumimoji="0" lang="is-I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Viðskipti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>
                          <a:tab pos="333375" algn="l"/>
                          <a:tab pos="857250" algn="l"/>
                        </a:tabLst>
                      </a:pPr>
                      <a:r>
                        <a:rPr kumimoji="0" lang="is-I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Neyzla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>
                          <a:tab pos="333375" algn="l"/>
                          <a:tab pos="857250" algn="l"/>
                        </a:tabLst>
                      </a:pPr>
                      <a:r>
                        <a:rPr kumimoji="0" lang="is-I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Kartöflubóndi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>
                          <a:tab pos="333375" algn="l"/>
                          <a:tab pos="857250" algn="l"/>
                        </a:tabLst>
                      </a:pPr>
                      <a:r>
                        <a:rPr kumimoji="0" lang="is-I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 kg af kjöti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>
                          <a:tab pos="333375" algn="l"/>
                          <a:tab pos="857250" algn="l"/>
                        </a:tabLst>
                      </a:pPr>
                      <a:r>
                        <a:rPr kumimoji="0" lang="is-I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kg af kartöflum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>
                          <a:tab pos="333375" algn="l"/>
                          <a:tab pos="857250" algn="l"/>
                        </a:tabLst>
                      </a:pPr>
                      <a:r>
                        <a:rPr kumimoji="0" lang="is-I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Fær 3 kg af kjöti fyrir 1 kg af kartöflum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>
                          <a:tab pos="333375" algn="l"/>
                          <a:tab pos="857250" algn="l"/>
                        </a:tabLst>
                      </a:pPr>
                      <a:r>
                        <a:rPr kumimoji="0" lang="is-I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kg af kjöti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>
                          <a:tab pos="333375" algn="l"/>
                          <a:tab pos="857250" algn="l"/>
                        </a:tabLst>
                      </a:pPr>
                      <a:r>
                        <a:rPr kumimoji="0" lang="is-I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kg af kartöflum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>
                          <a:tab pos="333375" algn="l"/>
                          <a:tab pos="857250" algn="l"/>
                        </a:tabLst>
                      </a:pPr>
                      <a:r>
                        <a:rPr kumimoji="0" lang="is-I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Kúabóndi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>
                          <a:tab pos="333375" algn="l"/>
                          <a:tab pos="857250" algn="l"/>
                        </a:tabLst>
                      </a:pPr>
                      <a:r>
                        <a:rPr kumimoji="0" lang="is-I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24 kg af kjöti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>
                          <a:tab pos="333375" algn="l"/>
                          <a:tab pos="857250" algn="l"/>
                        </a:tabLst>
                      </a:pPr>
                      <a:r>
                        <a:rPr kumimoji="0" lang="is-I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kg af kartöflum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>
                          <a:tab pos="333375" algn="l"/>
                          <a:tab pos="857250" algn="l"/>
                        </a:tabLst>
                      </a:pPr>
                      <a:r>
                        <a:rPr kumimoji="0" lang="is-I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Lætur 3 kg af kjöti fyrir 1 kg af kartöflum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>
                          <a:tab pos="333375" algn="l"/>
                          <a:tab pos="857250" algn="l"/>
                        </a:tabLst>
                      </a:pPr>
                      <a:r>
                        <a:rPr kumimoji="0" lang="is-I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21 kg af kjöti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>
                          <a:tab pos="333375" algn="l"/>
                          <a:tab pos="857250" algn="l"/>
                        </a:tabLst>
                      </a:pPr>
                      <a:r>
                        <a:rPr kumimoji="0" lang="is-I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kg af kartöflum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1936" name="Object 20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317319"/>
              </p:ext>
            </p:extLst>
          </p:nvPr>
        </p:nvGraphicFramePr>
        <p:xfrm>
          <a:off x="285750" y="2000250"/>
          <a:ext cx="7558088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Worksheet" r:id="rId4" imgW="2480427" imgH="941001" progId="Excel.Sheet.8">
                  <p:embed/>
                </p:oleObj>
              </mc:Choice>
              <mc:Fallback>
                <p:oleObj name="Worksheet" r:id="rId4" imgW="2480427" imgH="941001" progId="Excel.Sheet.8">
                  <p:embed/>
                  <p:pic>
                    <p:nvPicPr>
                      <p:cNvPr id="1191936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2000250"/>
                        <a:ext cx="7558088" cy="28670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57150">
                        <a:solidFill>
                          <a:srgbClr val="000099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48680"/>
            <a:ext cx="8463314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Hagur af viðskiptum: Yfirlit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6200" y="563880"/>
            <a:ext cx="8444810" cy="1143000"/>
          </a:xfrm>
        </p:spPr>
        <p:txBody>
          <a:bodyPr lIns="90488" tIns="44450" rIns="90488" bIns="4445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Neyzla í krafti viðskipta</a:t>
            </a:r>
          </a:p>
        </p:txBody>
      </p:sp>
      <p:sp>
        <p:nvSpPr>
          <p:cNvPr id="1162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9725"/>
            <a:ext cx="7186613" cy="5033963"/>
          </a:xfrm>
        </p:spPr>
        <p:txBody>
          <a:bodyPr lIns="90488" tIns="44450" rIns="90488" bIns="44450">
            <a:no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Kartöflubóndi</a:t>
            </a:r>
          </a:p>
          <a:p>
            <a:pPr marL="819150"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kg af kjöti, var 1 kg án viðskipta</a:t>
            </a:r>
          </a:p>
          <a:p>
            <a:pPr marL="819150"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kg af kartöflum, var 2 kg án viðskipta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Kúabóndi</a:t>
            </a:r>
          </a:p>
          <a:p>
            <a:pPr marL="819150"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 kg af kjöti, var 20 kg án viðskipta</a:t>
            </a:r>
          </a:p>
          <a:p>
            <a:pPr marL="819150"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kg af kartöflum, var 2,5 kg án viðskipta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Báðir neyzlupunktarnir eru nú </a:t>
            </a:r>
            <a:r>
              <a:rPr lang="is-I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utan við</a:t>
            </a: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 framleiðslujaðar hvors bónda fyrir sig! Það er galdurinn!</a:t>
            </a:r>
          </a:p>
        </p:txBody>
      </p:sp>
      <p:sp>
        <p:nvSpPr>
          <p:cNvPr id="1162244" name="Text Box 4"/>
          <p:cNvSpPr txBox="1">
            <a:spLocks noChangeArrowheads="1"/>
          </p:cNvSpPr>
          <p:nvPr/>
        </p:nvSpPr>
        <p:spPr bwMode="auto">
          <a:xfrm rot="21420000">
            <a:off x="3870671" y="5685082"/>
            <a:ext cx="5008762" cy="847725"/>
          </a:xfrm>
          <a:prstGeom prst="rect">
            <a:avLst/>
          </a:prstGeom>
          <a:ln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Viðskipti gera báðum kleift að brjótast út fyrir framleiðslujaðarinn!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6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6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6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6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62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62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6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224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8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58" y="557808"/>
            <a:ext cx="72390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Reglan um </a:t>
            </a:r>
            <a:b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</a:b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hlutfallsyfirburði</a:t>
            </a:r>
          </a:p>
        </p:txBody>
      </p:sp>
      <p:sp>
        <p:nvSpPr>
          <p:cNvPr id="1112070" name="Text Box 6"/>
          <p:cNvSpPr txBox="1">
            <a:spLocks noChangeArrowheads="1"/>
          </p:cNvSpPr>
          <p:nvPr/>
        </p:nvSpPr>
        <p:spPr bwMode="auto">
          <a:xfrm>
            <a:off x="381000" y="4572008"/>
            <a:ext cx="7477148" cy="1754326"/>
          </a:xfrm>
          <a:prstGeom prst="rect">
            <a:avLst/>
          </a:prstGeom>
          <a:ln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is-I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Hvor getur framleitt kartöflur við lægri kostnaði – kartöflubóndinn eða kúabóndinn?</a:t>
            </a:r>
          </a:p>
        </p:txBody>
      </p:sp>
      <p:sp>
        <p:nvSpPr>
          <p:cNvPr id="1112071" name="Text Box 7"/>
          <p:cNvSpPr txBox="1">
            <a:spLocks noChangeArrowheads="1"/>
          </p:cNvSpPr>
          <p:nvPr/>
        </p:nvSpPr>
        <p:spPr bwMode="auto">
          <a:xfrm>
            <a:off x="357188" y="1636713"/>
            <a:ext cx="7643812" cy="30781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is-IS" sz="4000" dirty="0">
                <a:latin typeface="Cambria" panose="02040503050406030204" pitchFamily="18" charset="0"/>
                <a:ea typeface="Cambria" panose="02040503050406030204" pitchFamily="18" charset="0"/>
              </a:rPr>
              <a:t>Ólíkur framleiðslukostnaður ákvarðar</a:t>
            </a:r>
          </a:p>
          <a:p>
            <a:pPr eaLnBrk="0" hangingPunct="0">
              <a:buClr>
                <a:schemeClr val="tx2"/>
              </a:buClr>
              <a:buSzPct val="75000"/>
              <a:buFont typeface="Wingdings" pitchFamily="2" charset="2"/>
              <a:buChar char="q"/>
              <a:tabLst>
                <a:tab pos="738188" algn="l"/>
              </a:tabLst>
              <a:defRPr/>
            </a:pP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Hvor framleiðir hvað</a:t>
            </a:r>
          </a:p>
          <a:p>
            <a:pPr eaLnBrk="0" hangingPunct="0">
              <a:buClr>
                <a:schemeClr val="tx2"/>
              </a:buClr>
              <a:buSzPct val="75000"/>
              <a:buFont typeface="Wingdings" pitchFamily="2" charset="2"/>
              <a:buChar char="q"/>
              <a:tabLst>
                <a:tab pos="738188" algn="l"/>
              </a:tabLst>
              <a:defRPr/>
            </a:pP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Hversu mikil viðskipti eiga sér stað</a:t>
            </a:r>
          </a:p>
          <a:p>
            <a:pPr eaLnBrk="0" hangingPunct="0">
              <a:spcBef>
                <a:spcPct val="50000"/>
              </a:spcBef>
              <a:defRPr/>
            </a:pPr>
            <a:endParaRPr lang="is-I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207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is-I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is-IS"/>
          </a:p>
        </p:txBody>
      </p:sp>
      <p:sp>
        <p:nvSpPr>
          <p:cNvPr id="111616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857375"/>
            <a:ext cx="7472363" cy="44196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Tvær leiðir til að mæla framleiðslukostnaðarmun</a:t>
            </a:r>
          </a:p>
          <a:p>
            <a:pPr marL="274320" indent="-274320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is-IS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Fyrirhöfnin</a:t>
            </a:r>
            <a:r>
              <a:rPr lang="is-I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(fjöldi vinnustunda) sem það tekur að framleiða tiltekið magn (t.d. 1 kg af kartöflum)</a:t>
            </a:r>
          </a:p>
          <a:p>
            <a:pPr marL="274320" indent="-274320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is-IS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Fórnarkostnaðurinn</a:t>
            </a:r>
            <a:r>
              <a:rPr lang="is-I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af því að framleiða meira af einni vöru á kostnað annarrar</a:t>
            </a:r>
            <a:endParaRPr lang="is-IS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21208" lvl="1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is-IS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629816"/>
            <a:ext cx="72390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Munur á </a:t>
            </a:r>
            <a:b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</a:b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framleiðslukostnaði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6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is-IS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is-IS"/>
          </a:p>
        </p:txBody>
      </p:sp>
      <p:sp>
        <p:nvSpPr>
          <p:cNvPr id="11161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Allsherjaryfirburðir</a:t>
            </a:r>
          </a:p>
        </p:txBody>
      </p:sp>
      <p:sp>
        <p:nvSpPr>
          <p:cNvPr id="111616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857375"/>
            <a:ext cx="7472363" cy="471487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SzPct val="75000"/>
              <a:buFont typeface="Wingdings" pitchFamily="2" charset="2"/>
              <a:buChar char="q"/>
              <a:defRPr/>
            </a:pP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Hugtakið lýsir framleiðni einstaklings, fyrirtækis eða þjóðar borið saman við framleiðni annars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SzPct val="75000"/>
              <a:buFont typeface="Wingdings" pitchFamily="2" charset="2"/>
              <a:buChar char="q"/>
              <a:defRPr/>
            </a:pP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Framleiðandi sem þarf minna af aðföngum (t.d. minni tíma) til að framleiða tiltekið magn hefur </a:t>
            </a:r>
            <a:r>
              <a:rPr lang="is-I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allsherjaryfirburði</a:t>
            </a: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 í framleiðslu afurðarinnar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6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is-IS"/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is-IS"/>
          </a:p>
        </p:txBody>
      </p:sp>
      <p:sp>
        <p:nvSpPr>
          <p:cNvPr id="108339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820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Hvernig er bezt að mæta óskum okkar og þörfum í opnum heimi?</a:t>
            </a:r>
          </a:p>
        </p:txBody>
      </p:sp>
      <p:sp>
        <p:nvSpPr>
          <p:cNvPr id="1083397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5029200" cy="4114800"/>
          </a:xfrm>
        </p:spPr>
        <p:txBody>
          <a:bodyPr>
            <a:normAutofit/>
          </a:bodyPr>
          <a:lstStyle/>
          <a:p>
            <a:pPr marL="360000" indent="-360000" eaLnBrk="1" fontAlgn="auto" hangingPunct="1">
              <a:spcAft>
                <a:spcPts val="0"/>
              </a:spcAft>
              <a:buSzPct val="75000"/>
              <a:buFont typeface="Wingdings" pitchFamily="2" charset="2"/>
              <a:buChar char="q"/>
              <a:defRPr/>
            </a:pP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Við getum stundað </a:t>
            </a:r>
            <a:r>
              <a:rPr lang="is-I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sjálfsþurftarbúskap</a:t>
            </a:r>
          </a:p>
          <a:p>
            <a:pPr marL="360000" indent="-360000" eaLnBrk="1" fontAlgn="auto" hangingPunct="1">
              <a:spcAft>
                <a:spcPts val="0"/>
              </a:spcAft>
              <a:buSzPct val="75000"/>
              <a:buFont typeface="Wingdings" pitchFamily="2" charset="2"/>
              <a:buChar char="q"/>
              <a:defRPr/>
            </a:pP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Eða við getum sérhæft okkur og átt </a:t>
            </a:r>
            <a:r>
              <a:rPr lang="is-I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viðskipti</a:t>
            </a: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 við aðra</a:t>
            </a:r>
          </a:p>
          <a:p>
            <a:pPr marL="360000" indent="-360000" eaLnBrk="1" fontAlgn="auto" hangingPunct="1">
              <a:spcAft>
                <a:spcPts val="0"/>
              </a:spcAft>
              <a:buSzPct val="75000"/>
              <a:buFont typeface="Wingdings" pitchFamily="2" charset="2"/>
              <a:buChar char="q"/>
              <a:defRPr/>
            </a:pP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Hvort er betra?</a:t>
            </a:r>
          </a:p>
        </p:txBody>
      </p:sp>
      <p:graphicFrame>
        <p:nvGraphicFramePr>
          <p:cNvPr id="1026" name="Object 6"/>
          <p:cNvGraphicFramePr>
            <a:graphicFrameLocks/>
          </p:cNvGraphicFramePr>
          <p:nvPr/>
        </p:nvGraphicFramePr>
        <p:xfrm>
          <a:off x="5486400" y="2052638"/>
          <a:ext cx="3252788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lip" r:id="rId4" imgW="3252600" imgH="3433680" progId="">
                  <p:embed/>
                </p:oleObj>
              </mc:Choice>
              <mc:Fallback>
                <p:oleObj name="Clip" r:id="rId4" imgW="3252600" imgH="3433680" progId="">
                  <p:embed/>
                  <p:pic>
                    <p:nvPicPr>
                      <p:cNvPr id="1026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052638"/>
                        <a:ext cx="3252788" cy="343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83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83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339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is-I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is-IS"/>
          </a:p>
        </p:txBody>
      </p:sp>
      <p:sp>
        <p:nvSpPr>
          <p:cNvPr id="11182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Hlutfallsyfirburðir</a:t>
            </a:r>
          </a:p>
        </p:txBody>
      </p:sp>
      <p:sp>
        <p:nvSpPr>
          <p:cNvPr id="111821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30362"/>
            <a:ext cx="7239000" cy="484663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SzPct val="75000"/>
              <a:buFont typeface="Wingdings" pitchFamily="2" charset="2"/>
              <a:buChar char="q"/>
              <a:defRPr/>
            </a:pP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Berum saman framleiðendur á grundvelli </a:t>
            </a:r>
            <a:r>
              <a:rPr lang="is-I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fórnarkostnaðar</a:t>
            </a:r>
            <a:br>
              <a:rPr lang="is-IS" sz="3600" i="1" u="sng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is-IS" sz="16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SzPct val="75000"/>
              <a:buFont typeface="Wingdings" pitchFamily="2" charset="2"/>
              <a:buChar char="q"/>
              <a:defRPr/>
            </a:pP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Framleiðandinn sem ber minni fórnarkostnað af framleiðslu tiltekinnar vöru hefur </a:t>
            </a:r>
            <a:r>
              <a:rPr lang="is-I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hlutfallsyfirburði</a:t>
            </a: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 í framleiðslu vörunnar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8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8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821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is-I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is-IS"/>
          </a:p>
        </p:txBody>
      </p:sp>
      <p:sp>
        <p:nvSpPr>
          <p:cNvPr id="11202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Sérhæfing og viðskipti</a:t>
            </a:r>
          </a:p>
        </p:txBody>
      </p:sp>
      <p:sp>
        <p:nvSpPr>
          <p:cNvPr id="1120261" name="Rectangle 5"/>
          <p:cNvSpPr>
            <a:spLocks noGrp="1" noChangeArrowheads="1"/>
          </p:cNvSpPr>
          <p:nvPr>
            <p:ph idx="1"/>
          </p:nvPr>
        </p:nvSpPr>
        <p:spPr>
          <a:xfrm>
            <a:off x="428625" y="1981200"/>
            <a:ext cx="7315200" cy="40386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SzPct val="75000"/>
              <a:buFont typeface="Wingdings 2"/>
              <a:buNone/>
              <a:defRPr/>
            </a:pPr>
            <a:r>
              <a:rPr lang="is-IS" sz="4000" dirty="0">
                <a:latin typeface="Cambria" panose="02040503050406030204" pitchFamily="18" charset="0"/>
                <a:ea typeface="Cambria" panose="02040503050406030204" pitchFamily="18" charset="0"/>
              </a:rPr>
              <a:t>Hvor hefur allsherjaryfirburði?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tx2"/>
              </a:buClr>
              <a:buSzPct val="75000"/>
              <a:buFont typeface="Wingdings 2"/>
              <a:buNone/>
              <a:defRPr/>
            </a:pPr>
            <a:r>
              <a:rPr lang="is-I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Kartöflubóndinn</a:t>
            </a:r>
            <a:r>
              <a:rPr lang="is-I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eða </a:t>
            </a:r>
            <a:r>
              <a:rPr lang="is-I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kúabóndinn</a:t>
            </a:r>
            <a:r>
              <a:rPr lang="is-I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br>
              <a:rPr lang="is-I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is-IS" sz="3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SzPct val="75000"/>
              <a:buFont typeface="Wingdings 2"/>
              <a:buNone/>
              <a:defRPr/>
            </a:pPr>
            <a:r>
              <a:rPr lang="is-IS" sz="4000" dirty="0">
                <a:latin typeface="Cambria" panose="02040503050406030204" pitchFamily="18" charset="0"/>
                <a:ea typeface="Cambria" panose="02040503050406030204" pitchFamily="18" charset="0"/>
              </a:rPr>
              <a:t>Hvor hefur hlutfallsyfirburði?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tx2"/>
              </a:buClr>
              <a:buSzPct val="75000"/>
              <a:buFont typeface="Wingdings 2"/>
              <a:buNone/>
              <a:defRPr/>
            </a:pPr>
            <a:r>
              <a:rPr lang="is-I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Kartöflubóndinn</a:t>
            </a:r>
            <a:r>
              <a:rPr lang="is-I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eða </a:t>
            </a:r>
            <a:r>
              <a:rPr lang="is-I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kúabóndinn</a:t>
            </a:r>
            <a:r>
              <a:rPr lang="is-I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0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0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20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0261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Allsherjaryfirburðir</a:t>
            </a:r>
            <a:endParaRPr lang="is-I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1122307" name="Rectangle 3"/>
          <p:cNvSpPr>
            <a:spLocks noGrp="1" noChangeArrowheads="1"/>
          </p:cNvSpPr>
          <p:nvPr>
            <p:ph idx="1"/>
          </p:nvPr>
        </p:nvSpPr>
        <p:spPr>
          <a:xfrm>
            <a:off x="521894" y="1371600"/>
            <a:ext cx="7519656" cy="3124200"/>
          </a:xfrm>
        </p:spPr>
        <p:txBody>
          <a:bodyPr/>
          <a:lstStyle/>
          <a:p>
            <a:pPr eaLnBrk="1" hangingPunct="1">
              <a:buClr>
                <a:srgbClr val="F09A0E"/>
              </a:buClr>
              <a:buFont typeface="Wingdings" pitchFamily="2" charset="2"/>
              <a:buChar char="q"/>
            </a:pP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Kúabóndinn þarf aðeins 8 tíma til að framleiða 1 kg af kartöflum en kartöflubóndinn þarf 10 tíma</a:t>
            </a:r>
          </a:p>
          <a:p>
            <a:pPr eaLnBrk="1" hangingPunct="1">
              <a:buClr>
                <a:srgbClr val="F09A0E"/>
              </a:buClr>
              <a:buFont typeface="Wingdings" pitchFamily="2" charset="2"/>
              <a:buChar char="q"/>
            </a:pP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Kúabóndinn þarf aðeins 1 tíma til að framleiða 1 kg af kjöti en kartöflubóndinn þarf 20 tíma</a:t>
            </a:r>
          </a:p>
        </p:txBody>
      </p:sp>
      <p:sp>
        <p:nvSpPr>
          <p:cNvPr id="1122308" name="Text Box 4"/>
          <p:cNvSpPr txBox="1">
            <a:spLocks noChangeArrowheads="1"/>
          </p:cNvSpPr>
          <p:nvPr/>
        </p:nvSpPr>
        <p:spPr bwMode="auto">
          <a:xfrm>
            <a:off x="609600" y="4724400"/>
            <a:ext cx="6819920" cy="1754326"/>
          </a:xfrm>
          <a:prstGeom prst="rect">
            <a:avLst/>
          </a:prstGeom>
          <a:noFill/>
          <a:ln w="50800">
            <a:solidFill>
              <a:srgbClr val="F09A0E"/>
            </a:solidFill>
            <a:miter lim="800000"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Kúabóndinn hefur allsherjaryfirburði í framleiðslu </a:t>
            </a:r>
            <a:r>
              <a:rPr lang="is-I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bæði kjöts og kartaflna!</a:t>
            </a:r>
          </a:p>
        </p:txBody>
      </p:sp>
      <p:sp>
        <p:nvSpPr>
          <p:cNvPr id="1122309" name="Text Box 5"/>
          <p:cNvSpPr txBox="1">
            <a:spLocks noChangeArrowheads="1"/>
          </p:cNvSpPr>
          <p:nvPr/>
        </p:nvSpPr>
        <p:spPr bwMode="auto">
          <a:xfrm rot="21420000">
            <a:off x="5094896" y="4481773"/>
            <a:ext cx="3326552" cy="646331"/>
          </a:xfrm>
          <a:prstGeom prst="rect">
            <a:avLst/>
          </a:prstGeom>
          <a:ln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Hann er fljótari!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2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2307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629816"/>
            <a:ext cx="6886596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Fórnarkostnaður kjöts og kartaflna</a:t>
            </a:r>
          </a:p>
        </p:txBody>
      </p:sp>
      <p:graphicFrame>
        <p:nvGraphicFramePr>
          <p:cNvPr id="1123361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324064"/>
              </p:ext>
            </p:extLst>
          </p:nvPr>
        </p:nvGraphicFramePr>
        <p:xfrm>
          <a:off x="714375" y="1955800"/>
          <a:ext cx="7010400" cy="4165220"/>
        </p:xfrm>
        <a:graphic>
          <a:graphicData uri="http://schemas.openxmlformats.org/drawingml/2006/table">
            <a:tbl>
              <a:tblPr/>
              <a:tblGrid>
                <a:gridCol w="2716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7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>
                          <a:tab pos="333375" algn="l"/>
                          <a:tab pos="857250" algn="l"/>
                        </a:tabLst>
                      </a:pPr>
                      <a:endParaRPr kumimoji="0" lang="is-I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>
                          <a:tab pos="333375" algn="l"/>
                          <a:tab pos="857250" algn="l"/>
                        </a:tabLst>
                      </a:pPr>
                      <a:r>
                        <a:rPr kumimoji="0" lang="is-I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kg af kjöti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>
                          <a:tab pos="333375" algn="l"/>
                          <a:tab pos="857250" algn="l"/>
                        </a:tabLst>
                      </a:pPr>
                      <a:r>
                        <a:rPr kumimoji="0" lang="is-I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kg af kartöflum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>
                          <a:tab pos="333375" algn="l"/>
                          <a:tab pos="857250" algn="l"/>
                        </a:tabLst>
                      </a:pPr>
                      <a:r>
                        <a:rPr kumimoji="0" lang="is-I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Kartöflubóndi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>
                          <a:tab pos="333375" algn="l"/>
                          <a:tab pos="857250" algn="l"/>
                        </a:tabLst>
                      </a:pPr>
                      <a:r>
                        <a:rPr kumimoji="0" lang="is-I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kg af kartöflum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>
                          <a:tab pos="333375" algn="l"/>
                          <a:tab pos="857250" algn="l"/>
                        </a:tabLst>
                      </a:pPr>
                      <a:r>
                        <a:rPr kumimoji="0" lang="is-I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1/2 kg af kjöti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>
                          <a:tab pos="333375" algn="l"/>
                          <a:tab pos="857250" algn="l"/>
                        </a:tabLst>
                      </a:pPr>
                      <a:endParaRPr kumimoji="0" lang="is-I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>
                          <a:tab pos="333375" algn="l"/>
                          <a:tab pos="857250" algn="l"/>
                        </a:tabLst>
                      </a:pPr>
                      <a:r>
                        <a:rPr kumimoji="0" lang="is-I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Kúabóndi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>
                          <a:tab pos="333375" algn="l"/>
                          <a:tab pos="857250" algn="l"/>
                        </a:tabLst>
                      </a:pPr>
                      <a:r>
                        <a:rPr kumimoji="0" lang="is-I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1/8 kg af kartöflum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buNone/>
                        <a:tabLst>
                          <a:tab pos="333375" algn="l"/>
                          <a:tab pos="857250" algn="l"/>
                        </a:tabLst>
                      </a:pPr>
                      <a:r>
                        <a:rPr kumimoji="0" lang="is-I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 kg af kjöti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Hlutfallsyfirburðir</a:t>
            </a:r>
          </a:p>
        </p:txBody>
      </p:sp>
      <p:sp>
        <p:nvSpPr>
          <p:cNvPr id="1124355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172325" cy="48006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SzPct val="75000"/>
              <a:buFont typeface="Wingdings" pitchFamily="2" charset="2"/>
              <a:buChar char="q"/>
              <a:defRPr/>
            </a:pP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Fórnarkostnaður kúabóndans af 1 kg af kartöflum er </a:t>
            </a:r>
            <a:r>
              <a:rPr lang="is-I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 kg af kjöti en fórnarkostnaður kartöflubóndans af 1 kg af kartöflum er </a:t>
            </a:r>
            <a:r>
              <a:rPr lang="is-I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1/2</a:t>
            </a: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 kg af kjöti </a:t>
            </a:r>
            <a:b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is-I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SzPct val="75000"/>
              <a:buFont typeface="Wingdings" pitchFamily="2" charset="2"/>
              <a:buChar char="q"/>
              <a:defRPr/>
            </a:pP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Fórnarkostnaður kúabóndans af 1 kg af kjöti er aðeins </a:t>
            </a:r>
            <a:r>
              <a:rPr lang="is-I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1/8</a:t>
            </a: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 kg af kartöflum en fórnarkostnaður kartöflubóndans af 1 kg af kjöti er </a:t>
            </a:r>
            <a:r>
              <a:rPr lang="is-I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 kg af kartöflum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4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4355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9" name="Text Box 3"/>
          <p:cNvSpPr txBox="1">
            <a:spLocks noChangeArrowheads="1"/>
          </p:cNvSpPr>
          <p:nvPr/>
        </p:nvSpPr>
        <p:spPr bwMode="auto">
          <a:xfrm>
            <a:off x="714375" y="1524000"/>
            <a:ext cx="7215211" cy="2336800"/>
          </a:xfrm>
          <a:prstGeom prst="rect">
            <a:avLst/>
          </a:prstGeom>
          <a:ln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is-IS">
                <a:latin typeface="Cambria" panose="02040503050406030204" pitchFamily="18" charset="0"/>
                <a:ea typeface="Cambria" panose="02040503050406030204" pitchFamily="18" charset="0"/>
              </a:rPr>
              <a:t>Kúabóndinn hefur því hlutfallsyfirburði í kjötframleiðslu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Kartöflubóndinn hefur hlutfallsyfirburði í framleiðslu kartaflna</a:t>
            </a:r>
          </a:p>
        </p:txBody>
      </p:sp>
      <p:sp>
        <p:nvSpPr>
          <p:cNvPr id="112538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Hlutfallsyfirburðir</a:t>
            </a:r>
          </a:p>
        </p:txBody>
      </p:sp>
      <p:sp>
        <p:nvSpPr>
          <p:cNvPr id="1125382" name="Text Box 6"/>
          <p:cNvSpPr txBox="1">
            <a:spLocks noChangeArrowheads="1"/>
          </p:cNvSpPr>
          <p:nvPr/>
        </p:nvSpPr>
        <p:spPr bwMode="auto">
          <a:xfrm>
            <a:off x="705124" y="4149080"/>
            <a:ext cx="7286625" cy="2312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Það borgar sig fyrir báða að eiga viðskipti þótt kúabóndinn hafi allsherjaryfirburði yfir kartöflubóndann í báðum greinum</a:t>
            </a:r>
          </a:p>
          <a:p>
            <a:pPr eaLnBrk="0" hangingPunct="0">
              <a:spcBef>
                <a:spcPct val="20000"/>
              </a:spcBef>
            </a:pPr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Með líku lagi borgar sig fyrir Bangladess að eiga viðskipti við Bandaríkin og öfugt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3F4CB2-F866-4D65-9AED-E03B21FA1972}"/>
              </a:ext>
            </a:extLst>
          </p:cNvPr>
          <p:cNvSpPr txBox="1"/>
          <p:nvPr/>
        </p:nvSpPr>
        <p:spPr>
          <a:xfrm rot="20946415">
            <a:off x="6541095" y="5955888"/>
            <a:ext cx="2403136" cy="4924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Paul eða Ringo?</a:t>
            </a:r>
            <a:endParaRPr lang="is-I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53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5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5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5379" grpId="0" build="p" animBg="1" autoUpdateAnimBg="0"/>
      <p:bldP spid="1125382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is-I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is-IS"/>
          </a:p>
        </p:txBody>
      </p:sp>
      <p:sp>
        <p:nvSpPr>
          <p:cNvPr id="112640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29816"/>
            <a:ext cx="77724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Reglan um </a:t>
            </a:r>
            <a:b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</a:b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hlutfallsyfirburði</a:t>
            </a:r>
          </a:p>
        </p:txBody>
      </p:sp>
      <p:sp>
        <p:nvSpPr>
          <p:cNvPr id="1126405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243763" cy="38100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q"/>
            </a:pP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Hlutfallsyfirburðir og ólíkur fórnarkostnaður ráða sérhæfingu og viðskiptum</a:t>
            </a:r>
          </a:p>
          <a:p>
            <a:pPr eaLnBrk="1" hangingPunct="1">
              <a:buSzPct val="75000"/>
              <a:buFont typeface="Wingdings" pitchFamily="2" charset="2"/>
              <a:buChar char="q"/>
            </a:pP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Þegar einstaklingar, fyrirtæki eða þjóðir búa við ólíkan fórnarkostnað geta þau hagnazt á viðskiptum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05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is-IS"/>
          </a:p>
        </p:txBody>
      </p:sp>
      <p:sp>
        <p:nvSpPr>
          <p:cNvPr id="46083" name="Rectangle 102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is-IS"/>
          </a:p>
        </p:txBody>
      </p:sp>
      <p:sp>
        <p:nvSpPr>
          <p:cNvPr id="1128452" name="Rectangle 102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Hagur af viðskiptum</a:t>
            </a:r>
          </a:p>
        </p:txBody>
      </p:sp>
      <p:sp>
        <p:nvSpPr>
          <p:cNvPr id="1128453" name="Rectangle 1029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552" y="2133599"/>
            <a:ext cx="7272808" cy="4247729"/>
          </a:xfrm>
          <a:gradFill flip="none">
            <a:gsLst>
              <a:gs pos="100000">
                <a:schemeClr val="bg2"/>
              </a:gs>
              <a:gs pos="49000">
                <a:schemeClr val="accent5">
                  <a:tint val="50000"/>
                  <a:satMod val="200000"/>
                </a:schemeClr>
              </a:gs>
              <a:gs pos="49100">
                <a:schemeClr val="accent5">
                  <a:tint val="64000"/>
                  <a:satMod val="160000"/>
                </a:schemeClr>
              </a:gs>
              <a:gs pos="92000">
                <a:schemeClr val="accent5">
                  <a:tint val="50000"/>
                  <a:satMod val="200000"/>
                </a:schemeClr>
              </a:gs>
              <a:gs pos="100000">
                <a:schemeClr val="accent5">
                  <a:tint val="43000"/>
                  <a:satMod val="19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Viðskipti geta gagnazt öllum því þau gera mönnum kleift að sérhæfa sig í þeirri framleiðslu sem þeir hafa hlutfallsyfirburði í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Enginn þarf að tapa á viðskiptum</a:t>
            </a:r>
          </a:p>
          <a:p>
            <a:pPr marL="704850" lvl="1" indent="-457200" eaLnBrk="1" fontAlgn="auto" hangingPunct="1">
              <a:spcAft>
                <a:spcPts val="0"/>
              </a:spcAft>
              <a:defRPr/>
            </a:pPr>
            <a:r>
              <a:rPr lang="is-IS" sz="3300" dirty="0">
                <a:latin typeface="Cambria" panose="02040503050406030204" pitchFamily="18" charset="0"/>
                <a:ea typeface="Cambria" panose="02040503050406030204" pitchFamily="18" charset="0"/>
              </a:rPr>
              <a:t> Sumir tapa samt í reynd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s-I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Skipting hagsins skiptir máli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8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8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8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453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704" y="557808"/>
            <a:ext cx="724204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Adam Smith og </a:t>
            </a:r>
            <a:b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</a:b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viðskipti</a:t>
            </a:r>
          </a:p>
        </p:txBody>
      </p:sp>
      <p:sp>
        <p:nvSpPr>
          <p:cNvPr id="11304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23528" y="1594007"/>
            <a:ext cx="6519862" cy="21336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Í </a:t>
            </a:r>
            <a:r>
              <a:rPr lang="is-IS" sz="3200" i="1" dirty="0">
                <a:latin typeface="Cambria" panose="02040503050406030204" pitchFamily="18" charset="0"/>
                <a:ea typeface="Cambria" panose="02040503050406030204" pitchFamily="18" charset="0"/>
              </a:rPr>
              <a:t>Auðlegð þjóðanna </a:t>
            </a: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(1776) fjallaði </a:t>
            </a:r>
            <a:r>
              <a:rPr lang="is-I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Adam Smith </a:t>
            </a: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vendilega um millilandaviðskipti og skýrði hvers vegna þau borga sig</a:t>
            </a:r>
          </a:p>
        </p:txBody>
      </p:sp>
      <p:graphicFrame>
        <p:nvGraphicFramePr>
          <p:cNvPr id="6146" name="Object 1024"/>
          <p:cNvGraphicFramePr>
            <a:graphicFrameLocks noChangeAspect="1"/>
          </p:cNvGraphicFramePr>
          <p:nvPr/>
        </p:nvGraphicFramePr>
        <p:xfrm>
          <a:off x="6786563" y="152400"/>
          <a:ext cx="2200275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Photo Editor Photo" r:id="rId4" imgW="2219635" imgH="3048426" progId="">
                  <p:embed/>
                </p:oleObj>
              </mc:Choice>
              <mc:Fallback>
                <p:oleObj name="Photo Editor Photo" r:id="rId4" imgW="2219635" imgH="3048426" progId="">
                  <p:embed/>
                  <p:pic>
                    <p:nvPicPr>
                      <p:cNvPr id="6146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3" y="152400"/>
                        <a:ext cx="2200275" cy="3022600"/>
                      </a:xfrm>
                      <a:prstGeom prst="rect">
                        <a:avLst/>
                      </a:prstGeom>
                      <a:noFill/>
                      <a:ln w="57150" cmpd="thickThin">
                        <a:solidFill>
                          <a:srgbClr val="00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0501" name="Text Box 5"/>
          <p:cNvSpPr txBox="1">
            <a:spLocks noChangeArrowheads="1"/>
          </p:cNvSpPr>
          <p:nvPr/>
        </p:nvSpPr>
        <p:spPr bwMode="auto">
          <a:xfrm>
            <a:off x="609600" y="3733800"/>
            <a:ext cx="8382000" cy="3009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Hann lagði áherzlu á stærð markaðsins, </a:t>
            </a: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hagkvæmni stærðarinnar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n"/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Viðskipti stækka markaðinn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Stórmarkaði fylgir ýmisleg hagkvæmni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n"/>
              <a:defRPr/>
            </a:pPr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 Fjölbreyttari, betri og ódýrari varningur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n"/>
              <a:defRPr/>
            </a:pPr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 Dæmi: Bandaríkin, ESB, </a:t>
            </a:r>
            <a:r>
              <a:rPr lang="is-I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Costco</a:t>
            </a:r>
            <a:endParaRPr lang="is-I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0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30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30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30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30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499" grpId="0" build="p" autoUpdateAnimBg="0"/>
      <p:bldP spid="1130501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4022" y="557808"/>
            <a:ext cx="724204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David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Ricardo</a:t>
            </a: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og </a:t>
            </a:r>
            <a:b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</a:b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viðskipti</a:t>
            </a:r>
          </a:p>
        </p:txBody>
      </p:sp>
      <p:sp>
        <p:nvSpPr>
          <p:cNvPr id="11315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6550" y="1601788"/>
            <a:ext cx="6400800" cy="21336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Í </a:t>
            </a:r>
            <a:r>
              <a:rPr lang="is-IS" sz="3200" i="1" dirty="0">
                <a:latin typeface="Cambria" panose="02040503050406030204" pitchFamily="18" charset="0"/>
                <a:ea typeface="Cambria" panose="02040503050406030204" pitchFamily="18" charset="0"/>
              </a:rPr>
              <a:t>Principles of 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Political Economy and Taxation</a:t>
            </a:r>
            <a:r>
              <a:rPr lang="is-I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(1816) lýsti </a:t>
            </a:r>
            <a:r>
              <a:rPr lang="is-I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David Ricardo </a:t>
            </a: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fyrstur manna reglunni um hlutfallsyfirburði</a:t>
            </a:r>
          </a:p>
        </p:txBody>
      </p:sp>
      <p:graphicFrame>
        <p:nvGraphicFramePr>
          <p:cNvPr id="7170" name="Object 0"/>
          <p:cNvGraphicFramePr>
            <a:graphicFrameLocks noChangeAspect="1"/>
          </p:cNvGraphicFramePr>
          <p:nvPr/>
        </p:nvGraphicFramePr>
        <p:xfrm>
          <a:off x="6677025" y="138113"/>
          <a:ext cx="2335213" cy="290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Photo Editor Photo" r:id="rId4" imgW="2438095" imgH="3038095" progId="">
                  <p:embed/>
                </p:oleObj>
              </mc:Choice>
              <mc:Fallback>
                <p:oleObj name="Photo Editor Photo" r:id="rId4" imgW="2438095" imgH="3038095" progId="">
                  <p:embed/>
                  <p:pic>
                    <p:nvPicPr>
                      <p:cNvPr id="717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7025" y="138113"/>
                        <a:ext cx="2335213" cy="290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1525" name="Text Box 5"/>
          <p:cNvSpPr txBox="1">
            <a:spLocks noChangeArrowheads="1"/>
          </p:cNvSpPr>
          <p:nvPr/>
        </p:nvSpPr>
        <p:spPr bwMode="auto">
          <a:xfrm>
            <a:off x="609600" y="3643313"/>
            <a:ext cx="7248525" cy="2678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  <a:defRPr/>
            </a:pPr>
            <a:r>
              <a:rPr lang="is-IS" sz="3000" dirty="0">
                <a:latin typeface="Cambria" panose="02040503050406030204" pitchFamily="18" charset="0"/>
                <a:ea typeface="Cambria" panose="02040503050406030204" pitchFamily="18" charset="0"/>
              </a:rPr>
              <a:t>Það er óhagkvæmt að framleiða varning sem hægt er að kaupa erlendis frá við lægra verði en völ er á heima fyrir</a:t>
            </a:r>
            <a:endParaRPr lang="is-IS" sz="3000" dirty="0">
              <a:effectLst>
                <a:outerShdw blurRad="38100" dist="38100" dir="2700000" algn="tl">
                  <a:srgbClr val="00000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  <a:defRPr/>
            </a:pPr>
            <a:r>
              <a:rPr lang="is-IS" sz="3000" dirty="0">
                <a:latin typeface="Cambria" panose="02040503050406030204" pitchFamily="18" charset="0"/>
                <a:ea typeface="Cambria" panose="02040503050406030204" pitchFamily="18" charset="0"/>
              </a:rPr>
              <a:t>Það borgar sig að sérhæfa framleiðslu til útflutnings í varningi sem hentar staðháttum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1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523" grpId="0" build="p" autoUpdateAnimBg="0"/>
      <p:bldP spid="113152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is-I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is-IS"/>
          </a:p>
        </p:txBody>
      </p:sp>
      <p:sp>
        <p:nvSpPr>
          <p:cNvPr id="1085444" name="Rectangle 4"/>
          <p:cNvSpPr>
            <a:spLocks noGrp="1" noChangeArrowheads="1"/>
          </p:cNvSpPr>
          <p:nvPr>
            <p:ph type="title"/>
          </p:nvPr>
        </p:nvSpPr>
        <p:spPr>
          <a:xfrm>
            <a:off x="652463" y="53340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Viðskipti</a:t>
            </a:r>
          </a:p>
        </p:txBody>
      </p:sp>
      <p:sp>
        <p:nvSpPr>
          <p:cNvPr id="1085445" name="Rectangle 5"/>
          <p:cNvSpPr>
            <a:spLocks noGrp="1" noChangeArrowheads="1"/>
          </p:cNvSpPr>
          <p:nvPr>
            <p:ph idx="1"/>
          </p:nvPr>
        </p:nvSpPr>
        <p:spPr>
          <a:xfrm>
            <a:off x="714348" y="1752600"/>
            <a:ext cx="7072362" cy="4819672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Monotype Sorts" pitchFamily="2" charset="2"/>
              <a:buNone/>
              <a:tabLst>
                <a:tab pos="738188" algn="l"/>
              </a:tabLst>
              <a:defRPr/>
            </a:pPr>
            <a:r>
              <a:rPr lang="is-IS" sz="4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Takið eftir þessu:</a:t>
            </a:r>
          </a:p>
          <a:p>
            <a:pPr marL="246888" lvl="1" indent="0" eaLnBrk="1" fontAlgn="auto" hangingPunct="1">
              <a:spcAft>
                <a:spcPts val="0"/>
              </a:spcAft>
              <a:buClr>
                <a:schemeClr val="accent4"/>
              </a:buClr>
              <a:buFont typeface="Monotype Sorts" pitchFamily="2" charset="2"/>
              <a:buNone/>
              <a:tabLst>
                <a:tab pos="738188" algn="l"/>
              </a:tabLst>
              <a:defRPr/>
            </a:pPr>
            <a:r>
              <a:rPr lang="is-I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Einstaklingar og þjóðir reiða sig á </a:t>
            </a:r>
            <a:r>
              <a:rPr lang="is-I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sérhæfingu</a:t>
            </a:r>
            <a:r>
              <a:rPr lang="is-I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í framleiðslu og á </a:t>
            </a:r>
            <a:r>
              <a:rPr lang="is-I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viðskipti</a:t>
            </a:r>
            <a:r>
              <a:rPr lang="is-I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til að bregðast við skorti</a:t>
            </a:r>
          </a:p>
          <a:p>
            <a:pPr marL="246888" lvl="1" indent="0" eaLnBrk="1" fontAlgn="auto" hangingPunct="1">
              <a:spcAft>
                <a:spcPts val="0"/>
              </a:spcAft>
              <a:buClr>
                <a:schemeClr val="accent4"/>
              </a:buClr>
              <a:buFont typeface="Monotype Sorts" pitchFamily="2" charset="2"/>
              <a:buNone/>
              <a:tabLst>
                <a:tab pos="738188" algn="l"/>
              </a:tabLst>
              <a:defRPr/>
            </a:pPr>
            <a:r>
              <a:rPr lang="is-I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Ef nóg væri til af öllu mætti einu gilda hvernig við skipuleggjum efnahagslífið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5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85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85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45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290" name="Rectangle 2"/>
          <p:cNvSpPr>
            <a:spLocks noChangeArrowheads="1"/>
          </p:cNvSpPr>
          <p:nvPr/>
        </p:nvSpPr>
        <p:spPr bwMode="auto">
          <a:xfrm>
            <a:off x="428625" y="1714500"/>
            <a:ext cx="49291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q"/>
              <a:tabLst>
                <a:tab pos="333375" algn="l"/>
                <a:tab pos="857250" algn="l"/>
              </a:tabLst>
              <a:defRPr/>
            </a:pPr>
            <a:r>
              <a:rPr lang="is-IS" sz="30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„Verzlunarfrelsið ætti að vera sem mest“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q"/>
              <a:tabLst>
                <a:tab pos="333375" algn="l"/>
                <a:tab pos="857250" algn="l"/>
              </a:tabLst>
              <a:defRPr/>
            </a:pPr>
            <a:r>
              <a:rPr lang="is-IS" sz="30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„Atvinnuvegir landsins dafna svo bezt að verzlanin sé sem frjálsust“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q"/>
              <a:tabLst>
                <a:tab pos="333375" algn="l"/>
                <a:tab pos="857250" algn="l"/>
              </a:tabLst>
              <a:defRPr/>
            </a:pPr>
            <a:r>
              <a:rPr lang="is-IS" sz="30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„Landsmenn þurfa ekki að óttast verzlunarfrelsi“</a:t>
            </a:r>
          </a:p>
          <a:p>
            <a:pPr marL="342900" indent="-342900" eaLnBrk="0" hangingPunct="0">
              <a:buFontTx/>
              <a:buChar char="•"/>
              <a:tabLst>
                <a:tab pos="333375" algn="l"/>
                <a:tab pos="857250" algn="l"/>
              </a:tabLst>
              <a:defRPr/>
            </a:pPr>
            <a:endParaRPr lang="is-IS" sz="3000" dirty="0">
              <a:solidFill>
                <a:srgbClr val="00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5643563" y="285750"/>
          <a:ext cx="3214687" cy="434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r:id="rId4" imgW="2057143" imgH="2781688" progId="">
                  <p:embed/>
                </p:oleObj>
              </mc:Choice>
              <mc:Fallback>
                <p:oleObj r:id="rId4" imgW="2057143" imgH="2781688" progId="">
                  <p:embed/>
                  <p:pic>
                    <p:nvPicPr>
                      <p:cNvPr id="819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63" y="285750"/>
                        <a:ext cx="3214687" cy="434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4293" name="Text Box 5"/>
          <p:cNvSpPr txBox="1">
            <a:spLocks noChangeArrowheads="1"/>
          </p:cNvSpPr>
          <p:nvPr/>
        </p:nvSpPr>
        <p:spPr bwMode="auto">
          <a:xfrm rot="21420000">
            <a:off x="1537681" y="5407813"/>
            <a:ext cx="6871711" cy="95410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kumimoji="1" lang="is-IS" sz="28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„Látum þá alla svelgja okkur í þeim skilningi að þeir eigi við okkur kaup og viðskipti“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528" y="116632"/>
            <a:ext cx="7242048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Jón sigurðsson </a:t>
            </a:r>
            <a:b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</a:b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og viðskipti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4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64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64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6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4290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14" name="Rectangle 2"/>
          <p:cNvSpPr>
            <a:spLocks noChangeArrowheads="1"/>
          </p:cNvSpPr>
          <p:nvPr/>
        </p:nvSpPr>
        <p:spPr bwMode="auto">
          <a:xfrm>
            <a:off x="892175" y="1981200"/>
            <a:ext cx="47466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FontTx/>
              <a:buChar char="•"/>
              <a:tabLst>
                <a:tab pos="333375" algn="l"/>
                <a:tab pos="857250" algn="l"/>
              </a:tabLst>
            </a:pPr>
            <a:endParaRPr lang="is-IS" sz="2800" b="1">
              <a:solidFill>
                <a:schemeClr val="bg2"/>
              </a:solidFill>
            </a:endParaRP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5907088" y="1752600"/>
          <a:ext cx="2424112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r:id="rId4" imgW="2057143" imgH="2781688" progId="">
                  <p:embed/>
                </p:oleObj>
              </mc:Choice>
              <mc:Fallback>
                <p:oleObj r:id="rId4" imgW="2057143" imgH="2781688" progId="">
                  <p:embed/>
                  <p:pic>
                    <p:nvPicPr>
                      <p:cNvPr id="921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7088" y="1752600"/>
                        <a:ext cx="2424112" cy="327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5317" name="Text Box 5"/>
          <p:cNvSpPr txBox="1">
            <a:spLocks noChangeArrowheads="1"/>
          </p:cNvSpPr>
          <p:nvPr/>
        </p:nvSpPr>
        <p:spPr bwMode="auto">
          <a:xfrm>
            <a:off x="785813" y="1785938"/>
            <a:ext cx="42068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1"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„ ... </a:t>
            </a:r>
            <a:r>
              <a:rPr kumimoji="1" lang="is-I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ljós menntunarinnar lýsir henni frá einni hlið. Þetta hnekkir framförum hennar á margan hátt og gjörir hana ókunnuga veröldinni og einþykka og hleypidómasama</a:t>
            </a:r>
            <a:r>
              <a:rPr kumimoji="1"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</a:p>
        </p:txBody>
      </p:sp>
      <p:sp>
        <p:nvSpPr>
          <p:cNvPr id="1165318" name="Text Box 6"/>
          <p:cNvSpPr txBox="1">
            <a:spLocks noChangeArrowheads="1"/>
          </p:cNvSpPr>
          <p:nvPr/>
        </p:nvSpPr>
        <p:spPr bwMode="auto">
          <a:xfrm rot="21420000">
            <a:off x="914400" y="5372100"/>
            <a:ext cx="7467600" cy="98425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is-IS" sz="28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„Allt ásigkomulag Íslands mælir þess vegna með verzlunarfrelsi</a:t>
            </a:r>
            <a:r>
              <a:rPr lang="is-IS" sz="28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endParaRPr kumimoji="1" lang="is-IS" sz="2800" dirty="0">
              <a:solidFill>
                <a:srgbClr val="00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65319" name="Text Box 7"/>
          <p:cNvSpPr txBox="1">
            <a:spLocks noChangeArrowheads="1"/>
          </p:cNvSpPr>
          <p:nvPr/>
        </p:nvSpPr>
        <p:spPr bwMode="auto">
          <a:xfrm rot="21420000">
            <a:off x="4368339" y="876494"/>
            <a:ext cx="4287328" cy="584775"/>
          </a:xfrm>
          <a:prstGeom prst="rect">
            <a:avLst/>
          </a:prstGeom>
          <a:ln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Viðskipti </a:t>
            </a:r>
            <a:r>
              <a:rPr lang="is-IS" b="1" dirty="0">
                <a:latin typeface="Cambria" panose="02040503050406030204" pitchFamily="18" charset="0"/>
                <a:ea typeface="Cambria" panose="02040503050406030204" pitchFamily="18" charset="0"/>
              </a:rPr>
              <a:t>eru</a:t>
            </a: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 menntun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23528" y="116632"/>
            <a:ext cx="7242048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Jón sigurðsson </a:t>
            </a:r>
            <a:b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</a:b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og viðskipti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5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6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6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6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5314" grpId="0" build="p" autoUpdateAnimBg="0"/>
      <p:bldP spid="1165317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65" name="Text Box 5"/>
          <p:cNvSpPr txBox="1">
            <a:spLocks noChangeArrowheads="1"/>
          </p:cNvSpPr>
          <p:nvPr/>
        </p:nvSpPr>
        <p:spPr bwMode="auto">
          <a:xfrm>
            <a:off x="3419873" y="4700588"/>
            <a:ext cx="468052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kumimoji="1" lang="is-IS" sz="28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Málflutningi Jóns forseta um viðskiptafrelsi er lýst nánar í bókinni </a:t>
            </a:r>
            <a:r>
              <a:rPr kumimoji="1" lang="is-I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Að byggja land </a:t>
            </a:r>
            <a:r>
              <a:rPr kumimoji="1" lang="is-IS" sz="28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(einnig til á DVD-diski)</a:t>
            </a:r>
          </a:p>
        </p:txBody>
      </p:sp>
      <p:pic>
        <p:nvPicPr>
          <p:cNvPr id="1167369" name="Picture 9" descr="ann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1720542"/>
            <a:ext cx="271938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2" name="Object 10"/>
          <p:cNvGraphicFramePr>
            <a:graphicFrameLocks noChangeAspect="1"/>
          </p:cNvGraphicFramePr>
          <p:nvPr/>
        </p:nvGraphicFramePr>
        <p:xfrm>
          <a:off x="5643563" y="285750"/>
          <a:ext cx="3214687" cy="434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r:id="rId5" imgW="2057143" imgH="2781688" progId="">
                  <p:embed/>
                </p:oleObj>
              </mc:Choice>
              <mc:Fallback>
                <p:oleObj r:id="rId5" imgW="2057143" imgH="2781688" progId="">
                  <p:embed/>
                  <p:pic>
                    <p:nvPicPr>
                      <p:cNvPr id="1024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63" y="285750"/>
                        <a:ext cx="3214687" cy="434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3528" y="116632"/>
            <a:ext cx="7242048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Jón sigurðsson </a:t>
            </a:r>
            <a:b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</a:b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og viðskipti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6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65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026" y="1725885"/>
            <a:ext cx="737235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3528" y="116632"/>
            <a:ext cx="7242048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Jón sigurðsson </a:t>
            </a:r>
            <a:b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</a:b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og viðskipti</a:t>
            </a:r>
          </a:p>
        </p:txBody>
      </p:sp>
      <p:sp>
        <p:nvSpPr>
          <p:cNvPr id="2" name="TextBox 1"/>
          <p:cNvSpPr txBox="1"/>
          <p:nvPr/>
        </p:nvSpPr>
        <p:spPr>
          <a:xfrm rot="21427807">
            <a:off x="4930845" y="235159"/>
            <a:ext cx="3957459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sz="2400" dirty="0">
                <a:latin typeface="Cambria" panose="02040503050406030204" pitchFamily="18" charset="0"/>
                <a:ea typeface="Cambria" panose="02040503050406030204" pitchFamily="18" charset="0"/>
              </a:rPr>
              <a:t>Myndin var sýnd í 24 tíma samfleytt á Hringbraut jólin 2017, látin rúlla. </a:t>
            </a:r>
            <a:r>
              <a:rPr lang="is-IS" sz="2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</a:t>
            </a:r>
            <a:r>
              <a:rPr lang="is-I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Hvað þýðir þetta?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0" indent="-360000" eaLnBrk="1" hangingPunct="1">
              <a:defRPr/>
            </a:pP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Frjálsari viðskipti eru einn helzti aflvaki batnandi lífskjara um heiminn</a:t>
            </a:r>
          </a:p>
          <a:p>
            <a:pPr marL="360000" indent="-360000" eaLnBrk="1" hangingPunct="1">
              <a:defRPr/>
            </a:pP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Lykillinn að efnahagslegri velgengni Bandaríkjanna ...</a:t>
            </a:r>
          </a:p>
          <a:p>
            <a:pPr marL="360000" indent="-360000" eaLnBrk="1" hangingPunct="1">
              <a:defRPr/>
            </a:pP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... og Evrópu ...</a:t>
            </a:r>
          </a:p>
          <a:p>
            <a:pPr marL="360000" indent="-360000" eaLnBrk="1" hangingPunct="1">
              <a:defRPr/>
            </a:pP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... og heimsins alls</a:t>
            </a:r>
          </a:p>
          <a:p>
            <a:pPr marL="360000" indent="-360000" eaLnBrk="1" hangingPunct="1">
              <a:defRPr/>
            </a:pP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Frjálsari viðskipti, færri þjóðmyntir</a:t>
            </a:r>
          </a:p>
          <a:p>
            <a:pPr marL="360000" indent="-360000" eaLnBrk="1" hangingPunct="1">
              <a:defRPr/>
            </a:pP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En sumir streitast samt á móti</a:t>
            </a:r>
          </a:p>
          <a:p>
            <a:pPr eaLnBrk="1" hangingPunct="1">
              <a:defRPr/>
            </a:pPr>
            <a:endParaRPr lang="is-I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171407">
            <a:off x="5562941" y="3457632"/>
            <a:ext cx="3127846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Skipting hagsins skiptir máli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Hvað ræður því hvaða vörur og þjónustu hvert land flytur </a:t>
            </a:r>
            <a:b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inn og út?</a:t>
            </a:r>
          </a:p>
          <a:p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Hver hagnast og hver </a:t>
            </a:r>
            <a:b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tapar á erlendum </a:t>
            </a:r>
            <a:b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viðskiptum?</a:t>
            </a:r>
          </a:p>
          <a:p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Með hvaða rökum mæla</a:t>
            </a:r>
            <a:b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sumir með tollum og </a:t>
            </a:r>
            <a:b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öðrum viðskiptahindrunum?</a:t>
            </a:r>
          </a:p>
        </p:txBody>
      </p:sp>
      <p:pic>
        <p:nvPicPr>
          <p:cNvPr id="4100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62200"/>
            <a:ext cx="3381375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athugum málið betur</a:t>
            </a:r>
          </a:p>
        </p:txBody>
      </p:sp>
    </p:spTree>
    <p:extLst>
      <p:ext uri="{BB962C8B-B14F-4D97-AF65-F5344CB8AC3E}">
        <p14:creationId xmlns:p14="http://schemas.microsoft.com/office/powerpoint/2010/main" val="177035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8075240" cy="1143000"/>
          </a:xfrm>
        </p:spPr>
        <p:txBody>
          <a:bodyPr>
            <a:noAutofit/>
          </a:bodyPr>
          <a:lstStyle/>
          <a:p>
            <a:r>
              <a:rPr lang="is-IS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Af hverju ráðast viðskipti?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Jafnvægi án viðskipta</a:t>
            </a:r>
          </a:p>
          <a:p>
            <a:pPr lvl="1"/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Þrjár forsendur til einföldunar</a:t>
            </a:r>
          </a:p>
          <a:p>
            <a:pPr lvl="2"/>
            <a:r>
              <a:rPr lang="is-I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Landið er einangrað frá umheiminum og framleiðir lýsi</a:t>
            </a:r>
          </a:p>
          <a:p>
            <a:pPr lvl="2"/>
            <a:r>
              <a:rPr lang="is-I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Á innlendum markaði fyrir lýsi eigast við framleiðendur og neytendur </a:t>
            </a:r>
          </a:p>
          <a:p>
            <a:pPr lvl="2"/>
            <a:r>
              <a:rPr lang="is-I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Engum í landinu er leyft að flytja lýsi inn eða út </a:t>
            </a:r>
          </a:p>
          <a:p>
            <a:pPr lvl="3"/>
            <a:r>
              <a:rPr lang="is-I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Viðskiptabann, sjálfsþurftarbúskapur</a:t>
            </a:r>
          </a:p>
        </p:txBody>
      </p:sp>
    </p:spTree>
    <p:extLst>
      <p:ext uri="{BB962C8B-B14F-4D97-AF65-F5344CB8AC3E}">
        <p14:creationId xmlns:p14="http://schemas.microsoft.com/office/powerpoint/2010/main" val="71474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3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arrow aqua button bckg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288095" y="-59531"/>
            <a:ext cx="8712399" cy="6858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is-IS" altLang="en-US" sz="3200" dirty="0">
                <a:solidFill>
                  <a:schemeClr val="bg1"/>
                </a:solidFill>
              </a:rPr>
              <a:t> mynd 1. jafnvægi án erlendra viðskipta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2235200" y="1431925"/>
            <a:ext cx="5581650" cy="4502150"/>
          </a:xfrm>
          <a:prstGeom prst="rect">
            <a:avLst/>
          </a:prstGeom>
          <a:solidFill>
            <a:srgbClr val="F3F6F9"/>
          </a:solidFill>
          <a:ln w="27622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2235200" y="1431925"/>
            <a:ext cx="5581650" cy="4502150"/>
          </a:xfrm>
          <a:prstGeom prst="rect">
            <a:avLst/>
          </a:prstGeom>
          <a:solidFill>
            <a:srgbClr val="F2F4F8"/>
          </a:solidFill>
          <a:ln w="250825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2235200" y="1431925"/>
            <a:ext cx="5581650" cy="4502150"/>
          </a:xfrm>
          <a:prstGeom prst="rect">
            <a:avLst/>
          </a:prstGeom>
          <a:solidFill>
            <a:srgbClr val="F1F4F7"/>
          </a:solidFill>
          <a:ln w="227013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2235200" y="1431925"/>
            <a:ext cx="5581650" cy="4502150"/>
          </a:xfrm>
          <a:prstGeom prst="rect">
            <a:avLst/>
          </a:prstGeom>
          <a:solidFill>
            <a:srgbClr val="F0F2F5"/>
          </a:solidFill>
          <a:ln w="201613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2235200" y="1431925"/>
            <a:ext cx="5581650" cy="4502150"/>
          </a:xfrm>
          <a:prstGeom prst="rect">
            <a:avLst/>
          </a:prstGeom>
          <a:solidFill>
            <a:srgbClr val="EEF1F4"/>
          </a:solidFill>
          <a:ln w="176213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8201" name="Rectangle 10"/>
          <p:cNvSpPr>
            <a:spLocks noChangeArrowheads="1"/>
          </p:cNvSpPr>
          <p:nvPr/>
        </p:nvSpPr>
        <p:spPr bwMode="auto">
          <a:xfrm>
            <a:off x="2235200" y="1431925"/>
            <a:ext cx="5581650" cy="4502150"/>
          </a:xfrm>
          <a:prstGeom prst="rect">
            <a:avLst/>
          </a:prstGeom>
          <a:solidFill>
            <a:srgbClr val="EDEFF3"/>
          </a:solidFill>
          <a:ln w="15081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8202" name="Rectangle 11"/>
          <p:cNvSpPr>
            <a:spLocks noChangeArrowheads="1"/>
          </p:cNvSpPr>
          <p:nvPr/>
        </p:nvSpPr>
        <p:spPr bwMode="auto">
          <a:xfrm>
            <a:off x="2235200" y="1431925"/>
            <a:ext cx="5581650" cy="4502150"/>
          </a:xfrm>
          <a:prstGeom prst="rect">
            <a:avLst/>
          </a:prstGeom>
          <a:solidFill>
            <a:srgbClr val="EBEEF2"/>
          </a:solidFill>
          <a:ln w="125413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8203" name="Rectangle 12"/>
          <p:cNvSpPr>
            <a:spLocks noChangeArrowheads="1"/>
          </p:cNvSpPr>
          <p:nvPr/>
        </p:nvSpPr>
        <p:spPr bwMode="auto">
          <a:xfrm>
            <a:off x="2235200" y="1431925"/>
            <a:ext cx="5581650" cy="4502150"/>
          </a:xfrm>
          <a:prstGeom prst="rect">
            <a:avLst/>
          </a:prstGeom>
          <a:solidFill>
            <a:srgbClr val="EAECF1"/>
          </a:solidFill>
          <a:ln w="100013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8204" name="Rectangle 13"/>
          <p:cNvSpPr>
            <a:spLocks noChangeArrowheads="1"/>
          </p:cNvSpPr>
          <p:nvPr/>
        </p:nvSpPr>
        <p:spPr bwMode="auto">
          <a:xfrm>
            <a:off x="2235200" y="1431925"/>
            <a:ext cx="5581650" cy="4502150"/>
          </a:xfrm>
          <a:prstGeom prst="rect">
            <a:avLst/>
          </a:prstGeom>
          <a:solidFill>
            <a:srgbClr val="E9EBF0"/>
          </a:solidFill>
          <a:ln w="76200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8205" name="Rectangle 14"/>
          <p:cNvSpPr>
            <a:spLocks noChangeArrowheads="1"/>
          </p:cNvSpPr>
          <p:nvPr/>
        </p:nvSpPr>
        <p:spPr bwMode="auto">
          <a:xfrm>
            <a:off x="2235200" y="1431925"/>
            <a:ext cx="5581650" cy="4502150"/>
          </a:xfrm>
          <a:prstGeom prst="rect">
            <a:avLst/>
          </a:prstGeom>
          <a:solidFill>
            <a:srgbClr val="E7EAEF"/>
          </a:solidFill>
          <a:ln w="50800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8206" name="Rectangle 15"/>
          <p:cNvSpPr>
            <a:spLocks noChangeArrowheads="1"/>
          </p:cNvSpPr>
          <p:nvPr/>
        </p:nvSpPr>
        <p:spPr bwMode="auto">
          <a:xfrm>
            <a:off x="2235200" y="1431925"/>
            <a:ext cx="5581650" cy="4502150"/>
          </a:xfrm>
          <a:prstGeom prst="rect">
            <a:avLst/>
          </a:prstGeom>
          <a:solidFill>
            <a:srgbClr val="E6E9EF"/>
          </a:solidFill>
          <a:ln w="25400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8207" name="Rectangle 16"/>
          <p:cNvSpPr>
            <a:spLocks noChangeArrowheads="1"/>
          </p:cNvSpPr>
          <p:nvPr/>
        </p:nvSpPr>
        <p:spPr bwMode="auto">
          <a:xfrm>
            <a:off x="2035175" y="1331913"/>
            <a:ext cx="5707063" cy="4502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8208" name="Rectangle 17"/>
          <p:cNvSpPr>
            <a:spLocks noChangeArrowheads="1"/>
          </p:cNvSpPr>
          <p:nvPr/>
        </p:nvSpPr>
        <p:spPr bwMode="auto">
          <a:xfrm>
            <a:off x="2035175" y="1281113"/>
            <a:ext cx="5707063" cy="4527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035175" y="1558925"/>
            <a:ext cx="2287588" cy="2378075"/>
            <a:chOff x="1282" y="982"/>
            <a:chExt cx="1441" cy="1498"/>
          </a:xfrm>
        </p:grpSpPr>
        <p:sp>
          <p:nvSpPr>
            <p:cNvPr id="8237" name="Freeform 19"/>
            <p:cNvSpPr>
              <a:spLocks/>
            </p:cNvSpPr>
            <p:nvPr/>
          </p:nvSpPr>
          <p:spPr bwMode="auto">
            <a:xfrm>
              <a:off x="1282" y="982"/>
              <a:ext cx="1441" cy="1498"/>
            </a:xfrm>
            <a:custGeom>
              <a:avLst/>
              <a:gdLst>
                <a:gd name="T0" fmla="*/ 1441 w 1441"/>
                <a:gd name="T1" fmla="*/ 1498 h 1498"/>
                <a:gd name="T2" fmla="*/ 0 w 1441"/>
                <a:gd name="T3" fmla="*/ 1498 h 1498"/>
                <a:gd name="T4" fmla="*/ 0 w 1441"/>
                <a:gd name="T5" fmla="*/ 0 h 1498"/>
                <a:gd name="T6" fmla="*/ 1441 w 1441"/>
                <a:gd name="T7" fmla="*/ 1498 h 14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1"/>
                <a:gd name="T13" fmla="*/ 0 h 1498"/>
                <a:gd name="T14" fmla="*/ 1441 w 1441"/>
                <a:gd name="T15" fmla="*/ 1498 h 14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1" h="1498">
                  <a:moveTo>
                    <a:pt x="1441" y="1498"/>
                  </a:moveTo>
                  <a:lnTo>
                    <a:pt x="0" y="1498"/>
                  </a:lnTo>
                  <a:lnTo>
                    <a:pt x="0" y="0"/>
                  </a:lnTo>
                  <a:lnTo>
                    <a:pt x="1441" y="1498"/>
                  </a:lnTo>
                  <a:close/>
                </a:path>
              </a:pathLst>
            </a:custGeom>
            <a:solidFill>
              <a:srgbClr val="E9A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8238" name="Rectangle 20"/>
            <p:cNvSpPr>
              <a:spLocks noChangeArrowheads="1"/>
            </p:cNvSpPr>
            <p:nvPr/>
          </p:nvSpPr>
          <p:spPr bwMode="auto">
            <a:xfrm>
              <a:off x="1535" y="1998"/>
              <a:ext cx="57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1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Neyzlu-</a:t>
              </a:r>
              <a:endParaRPr lang="is-IS" altLang="en-US" b="0" dirty="0"/>
            </a:p>
          </p:txBody>
        </p:sp>
        <p:sp>
          <p:nvSpPr>
            <p:cNvPr id="8239" name="Rectangle 21"/>
            <p:cNvSpPr>
              <a:spLocks noChangeArrowheads="1"/>
            </p:cNvSpPr>
            <p:nvPr/>
          </p:nvSpPr>
          <p:spPr bwMode="auto">
            <a:xfrm>
              <a:off x="1465" y="2206"/>
              <a:ext cx="66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1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afgangur</a:t>
              </a:r>
              <a:endParaRPr lang="is-IS" altLang="en-US" b="0" dirty="0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035175" y="3937000"/>
            <a:ext cx="2287588" cy="1643063"/>
            <a:chOff x="1282" y="2480"/>
            <a:chExt cx="1441" cy="1035"/>
          </a:xfrm>
        </p:grpSpPr>
        <p:grpSp>
          <p:nvGrpSpPr>
            <p:cNvPr id="8233" name="Group 23"/>
            <p:cNvGrpSpPr>
              <a:grpSpLocks/>
            </p:cNvGrpSpPr>
            <p:nvPr/>
          </p:nvGrpSpPr>
          <p:grpSpPr bwMode="auto">
            <a:xfrm>
              <a:off x="1282" y="2480"/>
              <a:ext cx="1441" cy="1035"/>
              <a:chOff x="1282" y="2480"/>
              <a:chExt cx="1441" cy="1035"/>
            </a:xfrm>
          </p:grpSpPr>
          <p:sp>
            <p:nvSpPr>
              <p:cNvPr id="8235" name="Freeform 24"/>
              <p:cNvSpPr>
                <a:spLocks/>
              </p:cNvSpPr>
              <p:nvPr/>
            </p:nvSpPr>
            <p:spPr bwMode="auto">
              <a:xfrm>
                <a:off x="1282" y="2480"/>
                <a:ext cx="1441" cy="1035"/>
              </a:xfrm>
              <a:custGeom>
                <a:avLst/>
                <a:gdLst>
                  <a:gd name="T0" fmla="*/ 1441 w 1441"/>
                  <a:gd name="T1" fmla="*/ 0 h 1035"/>
                  <a:gd name="T2" fmla="*/ 0 w 1441"/>
                  <a:gd name="T3" fmla="*/ 0 h 1035"/>
                  <a:gd name="T4" fmla="*/ 0 w 1441"/>
                  <a:gd name="T5" fmla="*/ 1035 h 1035"/>
                  <a:gd name="T6" fmla="*/ 1441 w 1441"/>
                  <a:gd name="T7" fmla="*/ 0 h 10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1"/>
                  <a:gd name="T13" fmla="*/ 0 h 1035"/>
                  <a:gd name="T14" fmla="*/ 1441 w 1441"/>
                  <a:gd name="T15" fmla="*/ 1035 h 10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1" h="1035">
                    <a:moveTo>
                      <a:pt x="1441" y="0"/>
                    </a:moveTo>
                    <a:lnTo>
                      <a:pt x="0" y="0"/>
                    </a:lnTo>
                    <a:lnTo>
                      <a:pt x="0" y="1035"/>
                    </a:lnTo>
                    <a:lnTo>
                      <a:pt x="1441" y="0"/>
                    </a:lnTo>
                    <a:close/>
                  </a:path>
                </a:pathLst>
              </a:custGeom>
              <a:solidFill>
                <a:srgbClr val="E9A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s-IS" dirty="0"/>
              </a:p>
            </p:txBody>
          </p:sp>
          <p:sp>
            <p:nvSpPr>
              <p:cNvPr id="8236" name="Rectangle 25"/>
              <p:cNvSpPr>
                <a:spLocks noChangeArrowheads="1"/>
              </p:cNvSpPr>
              <p:nvPr/>
            </p:nvSpPr>
            <p:spPr bwMode="auto">
              <a:xfrm>
                <a:off x="1392" y="2529"/>
                <a:ext cx="931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21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Framleiðslu-</a:t>
                </a:r>
                <a:endParaRPr lang="is-IS" altLang="en-US" b="0" dirty="0"/>
              </a:p>
            </p:txBody>
          </p:sp>
        </p:grpSp>
        <p:sp>
          <p:nvSpPr>
            <p:cNvPr id="8234" name="Rectangle 26"/>
            <p:cNvSpPr>
              <a:spLocks noChangeArrowheads="1"/>
            </p:cNvSpPr>
            <p:nvPr/>
          </p:nvSpPr>
          <p:spPr bwMode="auto">
            <a:xfrm>
              <a:off x="1465" y="2737"/>
              <a:ext cx="66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1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afgangur</a:t>
              </a:r>
              <a:endParaRPr lang="is-IS" altLang="en-US" b="0" dirty="0"/>
            </a:p>
          </p:txBody>
        </p:sp>
      </p:grpSp>
      <p:sp>
        <p:nvSpPr>
          <p:cNvPr id="8211" name="Freeform 27"/>
          <p:cNvSpPr>
            <a:spLocks/>
          </p:cNvSpPr>
          <p:nvPr/>
        </p:nvSpPr>
        <p:spPr bwMode="auto">
          <a:xfrm>
            <a:off x="2035175" y="1331913"/>
            <a:ext cx="5707063" cy="4502150"/>
          </a:xfrm>
          <a:custGeom>
            <a:avLst/>
            <a:gdLst>
              <a:gd name="T0" fmla="*/ 0 w 3595"/>
              <a:gd name="T1" fmla="*/ 0 h 2836"/>
              <a:gd name="T2" fmla="*/ 0 w 3595"/>
              <a:gd name="T3" fmla="*/ 4502150 h 2836"/>
              <a:gd name="T4" fmla="*/ 5707063 w 3595"/>
              <a:gd name="T5" fmla="*/ 4502150 h 2836"/>
              <a:gd name="T6" fmla="*/ 0 60000 65536"/>
              <a:gd name="T7" fmla="*/ 0 60000 65536"/>
              <a:gd name="T8" fmla="*/ 0 60000 65536"/>
              <a:gd name="T9" fmla="*/ 0 w 3595"/>
              <a:gd name="T10" fmla="*/ 0 h 2836"/>
              <a:gd name="T11" fmla="*/ 3595 w 3595"/>
              <a:gd name="T12" fmla="*/ 2836 h 28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95" h="2836">
                <a:moveTo>
                  <a:pt x="0" y="0"/>
                </a:moveTo>
                <a:lnTo>
                  <a:pt x="0" y="2836"/>
                </a:lnTo>
                <a:lnTo>
                  <a:pt x="3595" y="2836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s-IS" dirty="0"/>
          </a:p>
        </p:txBody>
      </p:sp>
      <p:sp>
        <p:nvSpPr>
          <p:cNvPr id="8212" name="Rectangle 28"/>
          <p:cNvSpPr>
            <a:spLocks noChangeArrowheads="1"/>
          </p:cNvSpPr>
          <p:nvPr/>
        </p:nvSpPr>
        <p:spPr bwMode="auto">
          <a:xfrm>
            <a:off x="1043608" y="1208088"/>
            <a:ext cx="5830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2100" dirty="0">
                <a:solidFill>
                  <a:srgbClr val="000000"/>
                </a:solidFill>
                <a:latin typeface="Arial" panose="020B0604020202020204" pitchFamily="34" charset="0"/>
              </a:rPr>
              <a:t>Verð</a:t>
            </a:r>
            <a:endParaRPr lang="is-IS" altLang="en-US" b="0" dirty="0"/>
          </a:p>
        </p:txBody>
      </p:sp>
      <p:sp>
        <p:nvSpPr>
          <p:cNvPr id="8213" name="Rectangle 29"/>
          <p:cNvSpPr>
            <a:spLocks noChangeArrowheads="1"/>
          </p:cNvSpPr>
          <p:nvPr/>
        </p:nvSpPr>
        <p:spPr bwMode="auto">
          <a:xfrm>
            <a:off x="1014413" y="1538288"/>
            <a:ext cx="67326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2100" dirty="0">
                <a:solidFill>
                  <a:srgbClr val="000000"/>
                </a:solidFill>
                <a:latin typeface="Arial" panose="020B0604020202020204" pitchFamily="34" charset="0"/>
              </a:rPr>
              <a:t>á lýsi</a:t>
            </a:r>
            <a:endParaRPr lang="is-IS" altLang="en-US" b="0" dirty="0"/>
          </a:p>
        </p:txBody>
      </p:sp>
      <p:sp>
        <p:nvSpPr>
          <p:cNvPr id="8214" name="Rectangle 30"/>
          <p:cNvSpPr>
            <a:spLocks noChangeArrowheads="1"/>
          </p:cNvSpPr>
          <p:nvPr/>
        </p:nvSpPr>
        <p:spPr bwMode="auto">
          <a:xfrm>
            <a:off x="1814513" y="5830888"/>
            <a:ext cx="14908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2100" b="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is-IS" altLang="en-US" b="0" dirty="0"/>
          </a:p>
        </p:txBody>
      </p:sp>
      <p:sp>
        <p:nvSpPr>
          <p:cNvPr id="8215" name="Rectangle 31"/>
          <p:cNvSpPr>
            <a:spLocks noChangeArrowheads="1"/>
          </p:cNvSpPr>
          <p:nvPr/>
        </p:nvSpPr>
        <p:spPr bwMode="auto">
          <a:xfrm>
            <a:off x="6624638" y="5889625"/>
            <a:ext cx="70371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2100" dirty="0">
                <a:solidFill>
                  <a:srgbClr val="000000"/>
                </a:solidFill>
                <a:latin typeface="Arial" panose="020B0604020202020204" pitchFamily="34" charset="0"/>
              </a:rPr>
              <a:t>Magn</a:t>
            </a:r>
            <a:endParaRPr lang="is-IS" altLang="en-US" b="0" dirty="0"/>
          </a:p>
        </p:txBody>
      </p:sp>
      <p:sp>
        <p:nvSpPr>
          <p:cNvPr id="8216" name="Rectangle 32"/>
          <p:cNvSpPr>
            <a:spLocks noChangeArrowheads="1"/>
          </p:cNvSpPr>
          <p:nvPr/>
        </p:nvSpPr>
        <p:spPr bwMode="auto">
          <a:xfrm>
            <a:off x="6228184" y="6219825"/>
            <a:ext cx="160300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2100" dirty="0">
                <a:solidFill>
                  <a:srgbClr val="000000"/>
                </a:solidFill>
                <a:latin typeface="Arial" panose="020B0604020202020204" pitchFamily="34" charset="0"/>
              </a:rPr>
              <a:t>(tonn af lýsi)</a:t>
            </a:r>
            <a:endParaRPr lang="is-IS" altLang="en-US" b="0" dirty="0"/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035175" y="2222500"/>
            <a:ext cx="5014913" cy="3357563"/>
            <a:chOff x="1282" y="1400"/>
            <a:chExt cx="3159" cy="2115"/>
          </a:xfrm>
        </p:grpSpPr>
        <p:sp>
          <p:nvSpPr>
            <p:cNvPr id="8230" name="Line 34"/>
            <p:cNvSpPr>
              <a:spLocks noChangeShapeType="1"/>
            </p:cNvSpPr>
            <p:nvPr/>
          </p:nvSpPr>
          <p:spPr bwMode="auto">
            <a:xfrm flipV="1">
              <a:off x="1282" y="1715"/>
              <a:ext cx="2486" cy="1800"/>
            </a:xfrm>
            <a:prstGeom prst="line">
              <a:avLst/>
            </a:prstGeom>
            <a:noFill/>
            <a:ln w="76200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8231" name="Rectangle 35"/>
            <p:cNvSpPr>
              <a:spLocks noChangeArrowheads="1"/>
            </p:cNvSpPr>
            <p:nvPr/>
          </p:nvSpPr>
          <p:spPr bwMode="auto">
            <a:xfrm>
              <a:off x="3869" y="1400"/>
              <a:ext cx="50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1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Innlent</a:t>
              </a:r>
              <a:endParaRPr lang="is-IS" altLang="en-US" b="0" dirty="0"/>
            </a:p>
          </p:txBody>
        </p:sp>
        <p:sp>
          <p:nvSpPr>
            <p:cNvPr id="8232" name="Rectangle 36"/>
            <p:cNvSpPr>
              <a:spLocks noChangeArrowheads="1"/>
            </p:cNvSpPr>
            <p:nvPr/>
          </p:nvSpPr>
          <p:spPr bwMode="auto">
            <a:xfrm>
              <a:off x="3820" y="1608"/>
              <a:ext cx="62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1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framboð</a:t>
              </a:r>
              <a:endParaRPr lang="is-IS" altLang="en-US" b="0" dirty="0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35175" y="1558925"/>
            <a:ext cx="4918076" cy="4084638"/>
            <a:chOff x="1282" y="982"/>
            <a:chExt cx="3098" cy="2573"/>
          </a:xfrm>
        </p:grpSpPr>
        <p:sp>
          <p:nvSpPr>
            <p:cNvPr id="8227" name="Line 38"/>
            <p:cNvSpPr>
              <a:spLocks noChangeShapeType="1"/>
            </p:cNvSpPr>
            <p:nvPr/>
          </p:nvSpPr>
          <p:spPr bwMode="auto">
            <a:xfrm>
              <a:off x="1282" y="982"/>
              <a:ext cx="2359" cy="2438"/>
            </a:xfrm>
            <a:prstGeom prst="line">
              <a:avLst/>
            </a:prstGeom>
            <a:noFill/>
            <a:ln w="76200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8228" name="Rectangle 39"/>
            <p:cNvSpPr>
              <a:spLocks noChangeArrowheads="1"/>
            </p:cNvSpPr>
            <p:nvPr/>
          </p:nvSpPr>
          <p:spPr bwMode="auto">
            <a:xfrm>
              <a:off x="3777" y="3143"/>
              <a:ext cx="55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1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Innlend</a:t>
              </a:r>
              <a:endParaRPr lang="is-IS" altLang="en-US" b="0" dirty="0"/>
            </a:p>
          </p:txBody>
        </p:sp>
        <p:sp>
          <p:nvSpPr>
            <p:cNvPr id="8229" name="Rectangle 40"/>
            <p:cNvSpPr>
              <a:spLocks noChangeArrowheads="1"/>
            </p:cNvSpPr>
            <p:nvPr/>
          </p:nvSpPr>
          <p:spPr bwMode="auto">
            <a:xfrm>
              <a:off x="3674" y="3351"/>
              <a:ext cx="70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1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eftirspurn</a:t>
              </a:r>
              <a:endParaRPr lang="is-IS" altLang="en-US" b="0" dirty="0"/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609600" y="3783013"/>
            <a:ext cx="4392614" cy="2768600"/>
            <a:chOff x="384" y="2383"/>
            <a:chExt cx="2767" cy="1744"/>
          </a:xfrm>
        </p:grpSpPr>
        <p:sp>
          <p:nvSpPr>
            <p:cNvPr id="8221" name="Freeform 42"/>
            <p:cNvSpPr>
              <a:spLocks/>
            </p:cNvSpPr>
            <p:nvPr/>
          </p:nvSpPr>
          <p:spPr bwMode="auto">
            <a:xfrm>
              <a:off x="1282" y="2480"/>
              <a:ext cx="1441" cy="1195"/>
            </a:xfrm>
            <a:custGeom>
              <a:avLst/>
              <a:gdLst>
                <a:gd name="T0" fmla="*/ 0 w 1441"/>
                <a:gd name="T1" fmla="*/ 0 h 1195"/>
                <a:gd name="T2" fmla="*/ 1441 w 1441"/>
                <a:gd name="T3" fmla="*/ 0 h 1195"/>
                <a:gd name="T4" fmla="*/ 1441 w 1441"/>
                <a:gd name="T5" fmla="*/ 1195 h 1195"/>
                <a:gd name="T6" fmla="*/ 0 60000 65536"/>
                <a:gd name="T7" fmla="*/ 0 60000 65536"/>
                <a:gd name="T8" fmla="*/ 0 60000 65536"/>
                <a:gd name="T9" fmla="*/ 0 w 1441"/>
                <a:gd name="T10" fmla="*/ 0 h 1195"/>
                <a:gd name="T11" fmla="*/ 1441 w 1441"/>
                <a:gd name="T12" fmla="*/ 1195 h 11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1" h="1195">
                  <a:moveTo>
                    <a:pt x="0" y="0"/>
                  </a:moveTo>
                  <a:lnTo>
                    <a:pt x="1441" y="0"/>
                  </a:lnTo>
                  <a:lnTo>
                    <a:pt x="1441" y="1195"/>
                  </a:lnTo>
                </a:path>
              </a:pathLst>
            </a:custGeom>
            <a:noFill/>
            <a:ln w="25400" cap="flat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8222" name="Oval 43"/>
            <p:cNvSpPr>
              <a:spLocks noChangeArrowheads="1"/>
            </p:cNvSpPr>
            <p:nvPr/>
          </p:nvSpPr>
          <p:spPr bwMode="auto">
            <a:xfrm>
              <a:off x="2663" y="2420"/>
              <a:ext cx="115" cy="1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s-IS" altLang="en-US" dirty="0"/>
            </a:p>
          </p:txBody>
        </p:sp>
        <p:sp>
          <p:nvSpPr>
            <p:cNvPr id="8223" name="Rectangle 44"/>
            <p:cNvSpPr>
              <a:spLocks noChangeArrowheads="1"/>
            </p:cNvSpPr>
            <p:nvPr/>
          </p:nvSpPr>
          <p:spPr bwMode="auto">
            <a:xfrm>
              <a:off x="384" y="2383"/>
              <a:ext cx="84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1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Jafnvægis-</a:t>
              </a:r>
              <a:endParaRPr lang="is-IS" altLang="en-US" b="0" dirty="0"/>
            </a:p>
          </p:txBody>
        </p:sp>
        <p:sp>
          <p:nvSpPr>
            <p:cNvPr id="8224" name="Rectangle 45"/>
            <p:cNvSpPr>
              <a:spLocks noChangeArrowheads="1"/>
            </p:cNvSpPr>
            <p:nvPr/>
          </p:nvSpPr>
          <p:spPr bwMode="auto">
            <a:xfrm>
              <a:off x="612" y="2591"/>
              <a:ext cx="32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1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verð</a:t>
              </a:r>
              <a:endParaRPr lang="is-IS" altLang="en-US" b="0" dirty="0"/>
            </a:p>
          </p:txBody>
        </p:sp>
        <p:sp>
          <p:nvSpPr>
            <p:cNvPr id="8225" name="Rectangle 46"/>
            <p:cNvSpPr>
              <a:spLocks noChangeArrowheads="1"/>
            </p:cNvSpPr>
            <p:nvPr/>
          </p:nvSpPr>
          <p:spPr bwMode="auto">
            <a:xfrm>
              <a:off x="2323" y="3715"/>
              <a:ext cx="82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1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Jafnvægis-</a:t>
              </a:r>
              <a:endParaRPr lang="is-IS" altLang="en-US" b="0" dirty="0"/>
            </a:p>
          </p:txBody>
        </p:sp>
        <p:sp>
          <p:nvSpPr>
            <p:cNvPr id="8226" name="Rectangle 47"/>
            <p:cNvSpPr>
              <a:spLocks noChangeArrowheads="1"/>
            </p:cNvSpPr>
            <p:nvPr/>
          </p:nvSpPr>
          <p:spPr bwMode="auto">
            <a:xfrm>
              <a:off x="2502" y="3923"/>
              <a:ext cx="42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1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magn</a:t>
              </a:r>
              <a:endParaRPr lang="is-IS" altLang="en-US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8197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8291264" cy="1143000"/>
          </a:xfrm>
        </p:spPr>
        <p:txBody>
          <a:bodyPr>
            <a:noAutofit/>
          </a:bodyPr>
          <a:lstStyle/>
          <a:p>
            <a:r>
              <a:rPr lang="is-IS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Jafnvægi án erlendra viðskipta</a:t>
            </a:r>
            <a:endParaRPr lang="en-US" altLang="en-US" sz="4800" dirty="0">
              <a:solidFill>
                <a:srgbClr val="FFFF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Innlent verð jafnar metin milli framboðs og eftirspurnar</a:t>
            </a:r>
          </a:p>
          <a:p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Summa neyzluafgangs og framleiðsluafgangs – </a:t>
            </a:r>
            <a:r>
              <a:rPr lang="is-I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skyggði þríhyrningurinn</a:t>
            </a:r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– lýsir hag (eða nyt eða velferð) kaupenda og seljenda mælt í krónum</a:t>
            </a:r>
          </a:p>
          <a:p>
            <a:pPr lvl="1"/>
            <a:r>
              <a:rPr lang="is-IS" altLang="en-US" sz="2900" dirty="0">
                <a:latin typeface="Cambria" panose="02040503050406030204" pitchFamily="18" charset="0"/>
                <a:ea typeface="Cambria" panose="02040503050406030204" pitchFamily="18" charset="0"/>
              </a:rPr>
              <a:t>Allrahagur (</a:t>
            </a:r>
            <a:r>
              <a:rPr lang="is-IS" altLang="en-US" sz="2900" i="1" dirty="0">
                <a:latin typeface="Cambria" panose="02040503050406030204" pitchFamily="18" charset="0"/>
                <a:ea typeface="Cambria" panose="02040503050406030204" pitchFamily="18" charset="0"/>
              </a:rPr>
              <a:t>e. deadweight gain</a:t>
            </a:r>
            <a:r>
              <a:rPr lang="is-IS" altLang="en-US" sz="29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6313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7808"/>
            <a:ext cx="7239000" cy="1143000"/>
          </a:xfrm>
        </p:spPr>
        <p:txBody>
          <a:bodyPr>
            <a:noAutofit/>
          </a:bodyPr>
          <a:lstStyle/>
          <a:p>
            <a:r>
              <a:rPr lang="is-IS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Heimsmarkaðsverð og hlutfallsyfirburðir</a:t>
            </a:r>
            <a:endParaRPr lang="en-US" altLang="en-US" sz="4800" dirty="0">
              <a:solidFill>
                <a:srgbClr val="FFFF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9725"/>
            <a:ext cx="7427168" cy="4846638"/>
          </a:xfrm>
        </p:spPr>
        <p:txBody>
          <a:bodyPr/>
          <a:lstStyle/>
          <a:p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Ef landið ákveður að hefja viðskipti við önnur lönd mun það hefja útflutning eða innflutning á lýsi?</a:t>
            </a:r>
          </a:p>
          <a:p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Svarið – þ.e. áhrif erlendra viðskipta – má ráða af samanburði innlenda jafnvægisverðsins á lýsi án viðskipta við heimsmarkaðsverð á lýsi</a:t>
            </a:r>
          </a:p>
          <a:p>
            <a:pPr lvl="1"/>
            <a:r>
              <a:rPr lang="is-IS" altLang="en-US" sz="2900" dirty="0">
                <a:latin typeface="Cambria" panose="02040503050406030204" pitchFamily="18" charset="0"/>
                <a:ea typeface="Cambria" panose="02040503050406030204" pitchFamily="18" charset="0"/>
              </a:rPr>
              <a:t>Heimsmarkaðsverð er verð á erlendum markaði</a:t>
            </a:r>
          </a:p>
        </p:txBody>
      </p:sp>
    </p:spTree>
    <p:extLst>
      <p:ext uri="{BB962C8B-B14F-4D97-AF65-F5344CB8AC3E}">
        <p14:creationId xmlns:p14="http://schemas.microsoft.com/office/powerpoint/2010/main" val="399094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is-IS"/>
          </a:p>
        </p:txBody>
      </p:sp>
      <p:sp>
        <p:nvSpPr>
          <p:cNvPr id="19459" name="Rectangle 102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is-IS"/>
          </a:p>
        </p:txBody>
      </p:sp>
      <p:sp>
        <p:nvSpPr>
          <p:cNvPr id="1087492" name="Rectangle 1028"/>
          <p:cNvSpPr>
            <a:spLocks noGrp="1" noChangeArrowheads="1"/>
          </p:cNvSpPr>
          <p:nvPr>
            <p:ph type="title"/>
          </p:nvPr>
        </p:nvSpPr>
        <p:spPr>
          <a:xfrm>
            <a:off x="652463" y="53340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Viðskipti</a:t>
            </a:r>
          </a:p>
        </p:txBody>
      </p:sp>
      <p:sp>
        <p:nvSpPr>
          <p:cNvPr id="1087493" name="Rectangle 1029"/>
          <p:cNvSpPr>
            <a:spLocks noGrp="1" noChangeArrowheads="1"/>
          </p:cNvSpPr>
          <p:nvPr>
            <p:ph idx="1"/>
          </p:nvPr>
        </p:nvSpPr>
        <p:spPr>
          <a:xfrm>
            <a:off x="914400" y="1752600"/>
            <a:ext cx="6800850" cy="4533900"/>
          </a:xfrm>
        </p:spPr>
        <p:txBody>
          <a:bodyPr>
            <a:noAutofit/>
          </a:bodyPr>
          <a:lstStyle/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Monotype Sorts" pitchFamily="2" charset="2"/>
              <a:buNone/>
              <a:tabLst>
                <a:tab pos="738188" algn="l"/>
              </a:tabLst>
              <a:defRPr/>
            </a:pPr>
            <a:r>
              <a:rPr lang="is-IS" sz="4000" dirty="0">
                <a:latin typeface="Cambria" panose="02040503050406030204" pitchFamily="18" charset="0"/>
                <a:ea typeface="Cambria" panose="02040503050406030204" pitchFamily="18" charset="0"/>
              </a:rPr>
              <a:t>Þetta vekur tvær spurningar</a:t>
            </a:r>
          </a:p>
          <a:p>
            <a:pPr marL="742950" indent="-742950" eaLnBrk="1" fontAlgn="auto" hangingPunct="1">
              <a:lnSpc>
                <a:spcPct val="90000"/>
              </a:lnSpc>
              <a:spcAft>
                <a:spcPts val="0"/>
              </a:spcAft>
              <a:buSzTx/>
              <a:buFont typeface="+mj-lt"/>
              <a:buAutoNum type="arabicParenR"/>
              <a:tabLst>
                <a:tab pos="738188" algn="l"/>
              </a:tabLst>
              <a:defRPr/>
            </a:pP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Hvers vegna eiga nær allar þjóðir viðskipti við aðrar þjóðir?</a:t>
            </a:r>
          </a:p>
          <a:p>
            <a:pPr marL="742950" indent="-742950" eaLnBrk="1" fontAlgn="auto" hangingPunct="1">
              <a:lnSpc>
                <a:spcPct val="90000"/>
              </a:lnSpc>
              <a:spcAft>
                <a:spcPts val="0"/>
              </a:spcAft>
              <a:buSzTx/>
              <a:buFont typeface="+mj-lt"/>
              <a:buAutoNum type="arabicParenR"/>
              <a:tabLst>
                <a:tab pos="738188" algn="l"/>
              </a:tabLst>
              <a:defRPr/>
            </a:pP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Af hverju ræðst hver framleiðir hvað til útflutnings og hvað hann flytur inn?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7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87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87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7493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Ef innlenda jafnvægisverðið er </a:t>
            </a:r>
            <a:r>
              <a:rPr lang="is-I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undir</a:t>
            </a:r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heimsmarkaðsverði</a:t>
            </a:r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þá hefur landið hlutfallsyfirburði í lýsisframleiðslu og framleiðir því lýsi til útflutnings </a:t>
            </a:r>
          </a:p>
          <a:p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Ef innlenda jafnvægisverðið er </a:t>
            </a:r>
            <a:r>
              <a:rPr lang="is-I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yfir heimsmarkaðsverði</a:t>
            </a:r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þá hefur landið </a:t>
            </a:r>
            <a:r>
              <a:rPr lang="is-I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ekki</a:t>
            </a:r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hlutfallsyfirburði í lýsisframleiðslu og flytur því lýsi inn til neyzlu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7808"/>
            <a:ext cx="7239000" cy="1143000"/>
          </a:xfrm>
        </p:spPr>
        <p:txBody>
          <a:bodyPr>
            <a:noAutofit/>
          </a:bodyPr>
          <a:lstStyle/>
          <a:p>
            <a:r>
              <a:rPr lang="is-IS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Heimsmarkaðsverð og hlutfallsyfirburðir</a:t>
            </a:r>
            <a:endParaRPr lang="en-US" altLang="en-US" sz="4800" dirty="0">
              <a:solidFill>
                <a:srgbClr val="FFFFFF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14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5800"/>
            <a:ext cx="7239000" cy="1143000"/>
          </a:xfrm>
        </p:spPr>
        <p:txBody>
          <a:bodyPr>
            <a:noAutofit/>
          </a:bodyPr>
          <a:lstStyle/>
          <a:p>
            <a:r>
              <a:rPr lang="is-IS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Áhrif erlendra viðskipta á útflutningsland</a:t>
            </a:r>
            <a:endParaRPr lang="en-US" altLang="en-US" sz="4800" dirty="0">
              <a:solidFill>
                <a:srgbClr val="FFFF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7715200" cy="4846638"/>
          </a:xfrm>
        </p:spPr>
        <p:txBody>
          <a:bodyPr/>
          <a:lstStyle/>
          <a:p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Ef heimsmarkaðsverð á lýsi er </a:t>
            </a:r>
            <a:r>
              <a:rPr lang="is-I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hærra</a:t>
            </a:r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en innlenda jafnvægisverðið flytur landið út lýsi þegar viðskipti eru gefin frjáls</a:t>
            </a:r>
          </a:p>
          <a:p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Innlendir framleiðendur auka framleiðslu þegar innlent lýsisverð lagar sig að heimsmarkaðsverði, þ.e. verðið hækkar</a:t>
            </a:r>
          </a:p>
          <a:p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Innlendir neytendur kaupa minna lýsi þegar það hækkar í verði</a:t>
            </a:r>
          </a:p>
        </p:txBody>
      </p:sp>
    </p:spTree>
    <p:extLst>
      <p:ext uri="{BB962C8B-B14F-4D97-AF65-F5344CB8AC3E}">
        <p14:creationId xmlns:p14="http://schemas.microsoft.com/office/powerpoint/2010/main" val="153572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narrow aqua button bckg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8"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-27384"/>
            <a:ext cx="8229600" cy="6858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is-I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mynd 2. útflutningsland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2297113" y="1350963"/>
            <a:ext cx="5518150" cy="4351337"/>
          </a:xfrm>
          <a:prstGeom prst="rect">
            <a:avLst/>
          </a:prstGeom>
          <a:solidFill>
            <a:srgbClr val="F3F6F9"/>
          </a:solidFill>
          <a:ln w="258763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2297113" y="1350963"/>
            <a:ext cx="5518150" cy="4351337"/>
          </a:xfrm>
          <a:prstGeom prst="rect">
            <a:avLst/>
          </a:prstGeom>
          <a:solidFill>
            <a:srgbClr val="F2F4F8"/>
          </a:solidFill>
          <a:ln w="23495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2297113" y="1350963"/>
            <a:ext cx="5518150" cy="4351337"/>
          </a:xfrm>
          <a:prstGeom prst="rect">
            <a:avLst/>
          </a:prstGeom>
          <a:solidFill>
            <a:srgbClr val="F1F4F7"/>
          </a:solidFill>
          <a:ln w="21113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2297113" y="1350963"/>
            <a:ext cx="5518150" cy="4351337"/>
          </a:xfrm>
          <a:prstGeom prst="rect">
            <a:avLst/>
          </a:prstGeom>
          <a:solidFill>
            <a:srgbClr val="F0F2F5"/>
          </a:solidFill>
          <a:ln w="187325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2297113" y="1350963"/>
            <a:ext cx="5518150" cy="4351337"/>
          </a:xfrm>
          <a:prstGeom prst="rect">
            <a:avLst/>
          </a:prstGeom>
          <a:solidFill>
            <a:srgbClr val="EEF1F4"/>
          </a:solidFill>
          <a:ln w="165100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2297113" y="1350963"/>
            <a:ext cx="5518150" cy="4351337"/>
          </a:xfrm>
          <a:prstGeom prst="rect">
            <a:avLst/>
          </a:prstGeom>
          <a:solidFill>
            <a:srgbClr val="EDEFF3"/>
          </a:solidFill>
          <a:ln w="141288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14346" name="Rectangle 11"/>
          <p:cNvSpPr>
            <a:spLocks noChangeArrowheads="1"/>
          </p:cNvSpPr>
          <p:nvPr/>
        </p:nvSpPr>
        <p:spPr bwMode="auto">
          <a:xfrm>
            <a:off x="2297113" y="1350963"/>
            <a:ext cx="5518150" cy="4351337"/>
          </a:xfrm>
          <a:prstGeom prst="rect">
            <a:avLst/>
          </a:prstGeom>
          <a:solidFill>
            <a:srgbClr val="EBEEF2"/>
          </a:solidFill>
          <a:ln w="117475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14347" name="Rectangle 12"/>
          <p:cNvSpPr>
            <a:spLocks noChangeArrowheads="1"/>
          </p:cNvSpPr>
          <p:nvPr/>
        </p:nvSpPr>
        <p:spPr bwMode="auto">
          <a:xfrm>
            <a:off x="2297113" y="1350963"/>
            <a:ext cx="5518150" cy="4351337"/>
          </a:xfrm>
          <a:prstGeom prst="rect">
            <a:avLst/>
          </a:prstGeom>
          <a:solidFill>
            <a:srgbClr val="EAECF1"/>
          </a:solidFill>
          <a:ln w="93663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14348" name="Rectangle 13"/>
          <p:cNvSpPr>
            <a:spLocks noChangeArrowheads="1"/>
          </p:cNvSpPr>
          <p:nvPr/>
        </p:nvSpPr>
        <p:spPr bwMode="auto">
          <a:xfrm>
            <a:off x="2297113" y="1350963"/>
            <a:ext cx="5518150" cy="4351337"/>
          </a:xfrm>
          <a:prstGeom prst="rect">
            <a:avLst/>
          </a:prstGeom>
          <a:solidFill>
            <a:srgbClr val="E9EBF0"/>
          </a:solidFill>
          <a:ln w="69850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14349" name="Rectangle 14"/>
          <p:cNvSpPr>
            <a:spLocks noChangeArrowheads="1"/>
          </p:cNvSpPr>
          <p:nvPr/>
        </p:nvSpPr>
        <p:spPr bwMode="auto">
          <a:xfrm>
            <a:off x="2297113" y="1350963"/>
            <a:ext cx="5518150" cy="4351337"/>
          </a:xfrm>
          <a:prstGeom prst="rect">
            <a:avLst/>
          </a:prstGeom>
          <a:solidFill>
            <a:srgbClr val="E7EAEF"/>
          </a:solidFill>
          <a:ln w="4762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14350" name="Rectangle 15"/>
          <p:cNvSpPr>
            <a:spLocks noChangeArrowheads="1"/>
          </p:cNvSpPr>
          <p:nvPr/>
        </p:nvSpPr>
        <p:spPr bwMode="auto">
          <a:xfrm>
            <a:off x="2297113" y="1350963"/>
            <a:ext cx="5518150" cy="4351337"/>
          </a:xfrm>
          <a:prstGeom prst="rect">
            <a:avLst/>
          </a:prstGeom>
          <a:solidFill>
            <a:srgbClr val="E6E9EF"/>
          </a:solidFill>
          <a:ln w="23813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14351" name="Rectangle 16"/>
          <p:cNvSpPr>
            <a:spLocks noChangeArrowheads="1"/>
          </p:cNvSpPr>
          <p:nvPr/>
        </p:nvSpPr>
        <p:spPr bwMode="auto">
          <a:xfrm>
            <a:off x="2179638" y="1233488"/>
            <a:ext cx="5565775" cy="43513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14352" name="Freeform 17"/>
          <p:cNvSpPr>
            <a:spLocks/>
          </p:cNvSpPr>
          <p:nvPr/>
        </p:nvSpPr>
        <p:spPr bwMode="auto">
          <a:xfrm>
            <a:off x="2179638" y="1233488"/>
            <a:ext cx="5565775" cy="4351337"/>
          </a:xfrm>
          <a:custGeom>
            <a:avLst/>
            <a:gdLst>
              <a:gd name="T0" fmla="*/ 0 w 3506"/>
              <a:gd name="T1" fmla="*/ 0 h 2741"/>
              <a:gd name="T2" fmla="*/ 0 w 3506"/>
              <a:gd name="T3" fmla="*/ 4351337 h 2741"/>
              <a:gd name="T4" fmla="*/ 5565775 w 3506"/>
              <a:gd name="T5" fmla="*/ 4351337 h 2741"/>
              <a:gd name="T6" fmla="*/ 0 60000 65536"/>
              <a:gd name="T7" fmla="*/ 0 60000 65536"/>
              <a:gd name="T8" fmla="*/ 0 60000 65536"/>
              <a:gd name="T9" fmla="*/ 0 w 3506"/>
              <a:gd name="T10" fmla="*/ 0 h 2741"/>
              <a:gd name="T11" fmla="*/ 3506 w 3506"/>
              <a:gd name="T12" fmla="*/ 2741 h 27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06" h="2741">
                <a:moveTo>
                  <a:pt x="0" y="0"/>
                </a:moveTo>
                <a:lnTo>
                  <a:pt x="0" y="2741"/>
                </a:lnTo>
                <a:lnTo>
                  <a:pt x="3506" y="2741"/>
                </a:lnTo>
              </a:path>
            </a:pathLst>
          </a:custGeom>
          <a:noFill/>
          <a:ln w="238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s-IS" dirty="0"/>
          </a:p>
        </p:txBody>
      </p:sp>
      <p:sp>
        <p:nvSpPr>
          <p:cNvPr id="14353" name="Rectangle 18"/>
          <p:cNvSpPr>
            <a:spLocks noChangeArrowheads="1"/>
          </p:cNvSpPr>
          <p:nvPr/>
        </p:nvSpPr>
        <p:spPr bwMode="auto">
          <a:xfrm>
            <a:off x="1447800" y="1165225"/>
            <a:ext cx="5564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Verð</a:t>
            </a:r>
            <a:endParaRPr lang="is-IS" altLang="en-US" b="0" dirty="0"/>
          </a:p>
        </p:txBody>
      </p:sp>
      <p:sp>
        <p:nvSpPr>
          <p:cNvPr id="14354" name="Rectangle 19"/>
          <p:cNvSpPr>
            <a:spLocks noChangeArrowheads="1"/>
          </p:cNvSpPr>
          <p:nvPr/>
        </p:nvSpPr>
        <p:spPr bwMode="auto">
          <a:xfrm>
            <a:off x="1407202" y="1477314"/>
            <a:ext cx="6395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á lýsi</a:t>
            </a:r>
            <a:endParaRPr lang="is-IS" altLang="en-US" b="0" dirty="0"/>
          </a:p>
        </p:txBody>
      </p:sp>
      <p:sp>
        <p:nvSpPr>
          <p:cNvPr id="14355" name="Rectangle 20"/>
          <p:cNvSpPr>
            <a:spLocks noChangeArrowheads="1"/>
          </p:cNvSpPr>
          <p:nvPr/>
        </p:nvSpPr>
        <p:spPr bwMode="auto">
          <a:xfrm>
            <a:off x="1914525" y="5495925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2000" b="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is-IS" altLang="en-US" b="0" dirty="0"/>
          </a:p>
        </p:txBody>
      </p:sp>
      <p:sp>
        <p:nvSpPr>
          <p:cNvPr id="14356" name="Rectangle 21"/>
          <p:cNvSpPr>
            <a:spLocks noChangeArrowheads="1"/>
          </p:cNvSpPr>
          <p:nvPr/>
        </p:nvSpPr>
        <p:spPr bwMode="auto">
          <a:xfrm>
            <a:off x="6643993" y="5676402"/>
            <a:ext cx="6700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Magn</a:t>
            </a:r>
            <a:endParaRPr lang="is-IS" altLang="en-US" b="0" dirty="0"/>
          </a:p>
        </p:txBody>
      </p:sp>
      <p:sp>
        <p:nvSpPr>
          <p:cNvPr id="14357" name="Rectangle 22"/>
          <p:cNvSpPr>
            <a:spLocks noChangeArrowheads="1"/>
          </p:cNvSpPr>
          <p:nvPr/>
        </p:nvSpPr>
        <p:spPr bwMode="auto">
          <a:xfrm>
            <a:off x="6694488" y="5986463"/>
            <a:ext cx="5690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lýsis</a:t>
            </a:r>
            <a:endParaRPr lang="is-IS" altLang="en-US" b="0" dirty="0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179638" y="2179638"/>
            <a:ext cx="4870450" cy="3171825"/>
            <a:chOff x="1373" y="1373"/>
            <a:chExt cx="3068" cy="1998"/>
          </a:xfrm>
        </p:grpSpPr>
        <p:sp>
          <p:nvSpPr>
            <p:cNvPr id="14395" name="Line 24"/>
            <p:cNvSpPr>
              <a:spLocks noChangeShapeType="1"/>
            </p:cNvSpPr>
            <p:nvPr/>
          </p:nvSpPr>
          <p:spPr bwMode="auto">
            <a:xfrm flipV="1">
              <a:off x="1373" y="1617"/>
              <a:ext cx="2426" cy="1754"/>
            </a:xfrm>
            <a:prstGeom prst="line">
              <a:avLst/>
            </a:prstGeom>
            <a:noFill/>
            <a:ln w="69850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14396" name="Rectangle 25"/>
            <p:cNvSpPr>
              <a:spLocks noChangeArrowheads="1"/>
            </p:cNvSpPr>
            <p:nvPr/>
          </p:nvSpPr>
          <p:spPr bwMode="auto">
            <a:xfrm>
              <a:off x="3746" y="1373"/>
              <a:ext cx="48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Innlent</a:t>
              </a:r>
              <a:endParaRPr lang="is-IS" altLang="en-US" b="0" dirty="0"/>
            </a:p>
          </p:txBody>
        </p:sp>
        <p:sp>
          <p:nvSpPr>
            <p:cNvPr id="14397" name="Rectangle 26"/>
            <p:cNvSpPr>
              <a:spLocks noChangeArrowheads="1"/>
            </p:cNvSpPr>
            <p:nvPr/>
          </p:nvSpPr>
          <p:spPr bwMode="auto">
            <a:xfrm>
              <a:off x="3849" y="1570"/>
              <a:ext cx="59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framboð</a:t>
              </a:r>
              <a:endParaRPr lang="is-IS" altLang="en-US" b="0" dirty="0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893763" y="2265363"/>
            <a:ext cx="6769101" cy="1362076"/>
            <a:chOff x="563" y="1427"/>
            <a:chExt cx="4264" cy="858"/>
          </a:xfrm>
        </p:grpSpPr>
        <p:grpSp>
          <p:nvGrpSpPr>
            <p:cNvPr id="14387" name="Group 28"/>
            <p:cNvGrpSpPr>
              <a:grpSpLocks/>
            </p:cNvGrpSpPr>
            <p:nvPr/>
          </p:nvGrpSpPr>
          <p:grpSpPr bwMode="auto">
            <a:xfrm>
              <a:off x="563" y="1427"/>
              <a:ext cx="763" cy="599"/>
              <a:chOff x="563" y="1427"/>
              <a:chExt cx="763" cy="599"/>
            </a:xfrm>
          </p:grpSpPr>
          <p:sp>
            <p:nvSpPr>
              <p:cNvPr id="14392" name="Rectangle 29"/>
              <p:cNvSpPr>
                <a:spLocks noChangeArrowheads="1"/>
              </p:cNvSpPr>
              <p:nvPr/>
            </p:nvSpPr>
            <p:spPr bwMode="auto">
              <a:xfrm>
                <a:off x="812" y="1427"/>
                <a:ext cx="332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20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Verð</a:t>
                </a:r>
                <a:endParaRPr lang="is-IS" altLang="en-US" b="0" dirty="0"/>
              </a:p>
            </p:txBody>
          </p:sp>
          <p:sp>
            <p:nvSpPr>
              <p:cNvPr id="14393" name="Rectangle 30"/>
              <p:cNvSpPr>
                <a:spLocks noChangeArrowheads="1"/>
              </p:cNvSpPr>
              <p:nvPr/>
            </p:nvSpPr>
            <p:spPr bwMode="auto">
              <a:xfrm>
                <a:off x="832" y="1631"/>
                <a:ext cx="31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20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með</a:t>
                </a:r>
                <a:endParaRPr lang="is-IS" altLang="en-US" b="0" dirty="0"/>
              </a:p>
            </p:txBody>
          </p:sp>
          <p:sp>
            <p:nvSpPr>
              <p:cNvPr id="14394" name="Rectangle 31"/>
              <p:cNvSpPr>
                <a:spLocks noChangeArrowheads="1"/>
              </p:cNvSpPr>
              <p:nvPr/>
            </p:nvSpPr>
            <p:spPr bwMode="auto">
              <a:xfrm>
                <a:off x="563" y="1832"/>
                <a:ext cx="763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20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viðskiptum</a:t>
                </a:r>
                <a:endParaRPr lang="is-IS" altLang="en-US" b="0" dirty="0"/>
              </a:p>
            </p:txBody>
          </p:sp>
        </p:grpSp>
        <p:grpSp>
          <p:nvGrpSpPr>
            <p:cNvPr id="14388" name="Group 32"/>
            <p:cNvGrpSpPr>
              <a:grpSpLocks/>
            </p:cNvGrpSpPr>
            <p:nvPr/>
          </p:nvGrpSpPr>
          <p:grpSpPr bwMode="auto">
            <a:xfrm>
              <a:off x="1373" y="1894"/>
              <a:ext cx="3454" cy="391"/>
              <a:chOff x="1373" y="1894"/>
              <a:chExt cx="3454" cy="391"/>
            </a:xfrm>
          </p:grpSpPr>
          <p:sp>
            <p:nvSpPr>
              <p:cNvPr id="14389" name="Line 33"/>
              <p:cNvSpPr>
                <a:spLocks noChangeShapeType="1"/>
              </p:cNvSpPr>
              <p:nvPr/>
            </p:nvSpPr>
            <p:spPr bwMode="auto">
              <a:xfrm>
                <a:off x="1373" y="1971"/>
                <a:ext cx="2914" cy="1"/>
              </a:xfrm>
              <a:prstGeom prst="line">
                <a:avLst/>
              </a:prstGeom>
              <a:noFill/>
              <a:ln w="69850">
                <a:solidFill>
                  <a:srgbClr val="AD0D1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s-IS" dirty="0"/>
              </a:p>
            </p:txBody>
          </p:sp>
          <p:sp>
            <p:nvSpPr>
              <p:cNvPr id="14390" name="Rectangle 34"/>
              <p:cNvSpPr>
                <a:spLocks noChangeArrowheads="1"/>
              </p:cNvSpPr>
              <p:nvPr/>
            </p:nvSpPr>
            <p:spPr bwMode="auto">
              <a:xfrm>
                <a:off x="4315" y="1894"/>
                <a:ext cx="512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20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Heims-</a:t>
                </a:r>
                <a:endParaRPr lang="is-IS" altLang="en-US" b="0" dirty="0"/>
              </a:p>
            </p:txBody>
          </p:sp>
          <p:sp>
            <p:nvSpPr>
              <p:cNvPr id="14391" name="Rectangle 35"/>
              <p:cNvSpPr>
                <a:spLocks noChangeArrowheads="1"/>
              </p:cNvSpPr>
              <p:nvPr/>
            </p:nvSpPr>
            <p:spPr bwMode="auto">
              <a:xfrm>
                <a:off x="4350" y="2091"/>
                <a:ext cx="31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20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verð</a:t>
                </a:r>
                <a:endParaRPr lang="is-IS" altLang="en-US" b="0" dirty="0"/>
              </a:p>
            </p:txBody>
          </p:sp>
        </p:grp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2179638" y="1444625"/>
            <a:ext cx="4787900" cy="3992563"/>
            <a:chOff x="1373" y="910"/>
            <a:chExt cx="3016" cy="2515"/>
          </a:xfrm>
        </p:grpSpPr>
        <p:sp>
          <p:nvSpPr>
            <p:cNvPr id="14384" name="Line 37"/>
            <p:cNvSpPr>
              <a:spLocks noChangeShapeType="1"/>
            </p:cNvSpPr>
            <p:nvPr/>
          </p:nvSpPr>
          <p:spPr bwMode="auto">
            <a:xfrm>
              <a:off x="1373" y="910"/>
              <a:ext cx="2308" cy="2358"/>
            </a:xfrm>
            <a:prstGeom prst="line">
              <a:avLst/>
            </a:prstGeom>
            <a:noFill/>
            <a:ln w="69850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14385" name="Rectangle 38"/>
            <p:cNvSpPr>
              <a:spLocks noChangeArrowheads="1"/>
            </p:cNvSpPr>
            <p:nvPr/>
          </p:nvSpPr>
          <p:spPr bwMode="auto">
            <a:xfrm>
              <a:off x="3672" y="3034"/>
              <a:ext cx="57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Innlend </a:t>
              </a:r>
              <a:endParaRPr lang="is-IS" altLang="en-US" b="0" dirty="0"/>
            </a:p>
          </p:txBody>
        </p:sp>
        <p:sp>
          <p:nvSpPr>
            <p:cNvPr id="14386" name="Rectangle 39"/>
            <p:cNvSpPr>
              <a:spLocks noChangeArrowheads="1"/>
            </p:cNvSpPr>
            <p:nvPr/>
          </p:nvSpPr>
          <p:spPr bwMode="auto">
            <a:xfrm>
              <a:off x="3716" y="3231"/>
              <a:ext cx="67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eftirspurn</a:t>
              </a:r>
              <a:endParaRPr lang="is-IS" altLang="en-US" b="0" dirty="0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3846513" y="5054605"/>
            <a:ext cx="1409700" cy="506413"/>
            <a:chOff x="2423" y="3184"/>
            <a:chExt cx="888" cy="319"/>
          </a:xfrm>
        </p:grpSpPr>
        <p:sp>
          <p:nvSpPr>
            <p:cNvPr id="14382" name="Freeform 41"/>
            <p:cNvSpPr>
              <a:spLocks/>
            </p:cNvSpPr>
            <p:nvPr/>
          </p:nvSpPr>
          <p:spPr bwMode="auto">
            <a:xfrm>
              <a:off x="2423" y="3415"/>
              <a:ext cx="888" cy="88"/>
            </a:xfrm>
            <a:custGeom>
              <a:avLst/>
              <a:gdLst>
                <a:gd name="T0" fmla="*/ 888 w 60"/>
                <a:gd name="T1" fmla="*/ 88 h 6"/>
                <a:gd name="T2" fmla="*/ 829 w 60"/>
                <a:gd name="T3" fmla="*/ 44 h 6"/>
                <a:gd name="T4" fmla="*/ 488 w 60"/>
                <a:gd name="T5" fmla="*/ 44 h 6"/>
                <a:gd name="T6" fmla="*/ 444 w 60"/>
                <a:gd name="T7" fmla="*/ 0 h 6"/>
                <a:gd name="T8" fmla="*/ 400 w 60"/>
                <a:gd name="T9" fmla="*/ 44 h 6"/>
                <a:gd name="T10" fmla="*/ 59 w 60"/>
                <a:gd name="T11" fmla="*/ 44 h 6"/>
                <a:gd name="T12" fmla="*/ 0 w 60"/>
                <a:gd name="T13" fmla="*/ 88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6"/>
                <a:gd name="T23" fmla="*/ 60 w 60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6">
                  <a:moveTo>
                    <a:pt x="60" y="6"/>
                  </a:moveTo>
                  <a:cubicBezTo>
                    <a:pt x="60" y="4"/>
                    <a:pt x="58" y="3"/>
                    <a:pt x="56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1" y="3"/>
                    <a:pt x="30" y="2"/>
                    <a:pt x="30" y="0"/>
                  </a:cubicBezTo>
                  <a:cubicBezTo>
                    <a:pt x="30" y="2"/>
                    <a:pt x="29" y="3"/>
                    <a:pt x="27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0" y="4"/>
                    <a:pt x="0" y="6"/>
                  </a:cubicBezTo>
                </a:path>
              </a:pathLst>
            </a:custGeom>
            <a:noFill/>
            <a:ln w="23813">
              <a:solidFill>
                <a:srgbClr val="AD0D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14383" name="Rectangle 42"/>
            <p:cNvSpPr>
              <a:spLocks noChangeArrowheads="1"/>
            </p:cNvSpPr>
            <p:nvPr/>
          </p:nvSpPr>
          <p:spPr bwMode="auto">
            <a:xfrm>
              <a:off x="2467" y="3184"/>
              <a:ext cx="82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Útflutningur</a:t>
              </a:r>
              <a:endParaRPr lang="is-IS" altLang="en-US" b="0" dirty="0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1060450" y="3611564"/>
            <a:ext cx="3435350" cy="984251"/>
            <a:chOff x="668" y="2275"/>
            <a:chExt cx="2164" cy="620"/>
          </a:xfrm>
        </p:grpSpPr>
        <p:sp>
          <p:nvSpPr>
            <p:cNvPr id="14376" name="Line 44"/>
            <p:cNvSpPr>
              <a:spLocks noChangeShapeType="1"/>
            </p:cNvSpPr>
            <p:nvPr/>
          </p:nvSpPr>
          <p:spPr bwMode="auto">
            <a:xfrm>
              <a:off x="1373" y="2354"/>
              <a:ext cx="1405" cy="1"/>
            </a:xfrm>
            <a:prstGeom prst="line">
              <a:avLst/>
            </a:prstGeom>
            <a:noFill/>
            <a:ln w="23813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14377" name="Oval 45"/>
            <p:cNvSpPr>
              <a:spLocks noChangeArrowheads="1"/>
            </p:cNvSpPr>
            <p:nvPr/>
          </p:nvSpPr>
          <p:spPr bwMode="auto">
            <a:xfrm>
              <a:off x="2734" y="2310"/>
              <a:ext cx="98" cy="9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s-IS" altLang="en-US" dirty="0"/>
            </a:p>
          </p:txBody>
        </p:sp>
        <p:grpSp>
          <p:nvGrpSpPr>
            <p:cNvPr id="14378" name="Group 46"/>
            <p:cNvGrpSpPr>
              <a:grpSpLocks/>
            </p:cNvGrpSpPr>
            <p:nvPr/>
          </p:nvGrpSpPr>
          <p:grpSpPr bwMode="auto">
            <a:xfrm>
              <a:off x="668" y="2275"/>
              <a:ext cx="629" cy="620"/>
              <a:chOff x="668" y="2275"/>
              <a:chExt cx="629" cy="620"/>
            </a:xfrm>
          </p:grpSpPr>
          <p:sp>
            <p:nvSpPr>
              <p:cNvPr id="14379" name="Rectangle 47"/>
              <p:cNvSpPr>
                <a:spLocks noChangeArrowheads="1"/>
              </p:cNvSpPr>
              <p:nvPr/>
            </p:nvSpPr>
            <p:spPr bwMode="auto">
              <a:xfrm>
                <a:off x="779" y="2275"/>
                <a:ext cx="332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20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Verð</a:t>
                </a:r>
                <a:endParaRPr lang="is-IS" altLang="en-US" b="0" dirty="0"/>
              </a:p>
            </p:txBody>
          </p:sp>
          <p:sp>
            <p:nvSpPr>
              <p:cNvPr id="14380" name="Rectangle 48"/>
              <p:cNvSpPr>
                <a:spLocks noChangeArrowheads="1"/>
              </p:cNvSpPr>
              <p:nvPr/>
            </p:nvSpPr>
            <p:spPr bwMode="auto">
              <a:xfrm>
                <a:off x="848" y="2489"/>
                <a:ext cx="18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20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án</a:t>
                </a:r>
                <a:endParaRPr lang="is-IS" altLang="en-US" b="0" dirty="0"/>
              </a:p>
            </p:txBody>
          </p:sp>
          <p:sp>
            <p:nvSpPr>
              <p:cNvPr id="14381" name="Rectangle 49"/>
              <p:cNvSpPr>
                <a:spLocks noChangeArrowheads="1"/>
              </p:cNvSpPr>
              <p:nvPr/>
            </p:nvSpPr>
            <p:spPr bwMode="auto">
              <a:xfrm>
                <a:off x="668" y="2701"/>
                <a:ext cx="629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20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viðskipta</a:t>
                </a:r>
                <a:endParaRPr lang="is-IS" altLang="en-US" b="0" dirty="0"/>
              </a:p>
            </p:txBody>
          </p:sp>
        </p:grp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3163889" y="3059113"/>
            <a:ext cx="1068388" cy="3230563"/>
            <a:chOff x="1993" y="1927"/>
            <a:chExt cx="673" cy="2035"/>
          </a:xfrm>
        </p:grpSpPr>
        <p:sp>
          <p:nvSpPr>
            <p:cNvPr id="14371" name="Line 51"/>
            <p:cNvSpPr>
              <a:spLocks noChangeShapeType="1"/>
            </p:cNvSpPr>
            <p:nvPr/>
          </p:nvSpPr>
          <p:spPr bwMode="auto">
            <a:xfrm>
              <a:off x="2409" y="1971"/>
              <a:ext cx="1" cy="1547"/>
            </a:xfrm>
            <a:prstGeom prst="line">
              <a:avLst/>
            </a:prstGeom>
            <a:noFill/>
            <a:ln w="23813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14372" name="Oval 52"/>
            <p:cNvSpPr>
              <a:spLocks noChangeArrowheads="1"/>
            </p:cNvSpPr>
            <p:nvPr/>
          </p:nvSpPr>
          <p:spPr bwMode="auto">
            <a:xfrm>
              <a:off x="2364" y="1927"/>
              <a:ext cx="98" cy="9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s-IS" altLang="en-US" dirty="0"/>
            </a:p>
          </p:txBody>
        </p:sp>
        <p:sp>
          <p:nvSpPr>
            <p:cNvPr id="14373" name="Rectangle 53"/>
            <p:cNvSpPr>
              <a:spLocks noChangeArrowheads="1"/>
            </p:cNvSpPr>
            <p:nvPr/>
          </p:nvSpPr>
          <p:spPr bwMode="auto">
            <a:xfrm>
              <a:off x="2027" y="3580"/>
              <a:ext cx="53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Innlend</a:t>
              </a:r>
              <a:endParaRPr lang="is-IS" altLang="en-US" b="0" dirty="0"/>
            </a:p>
          </p:txBody>
        </p:sp>
        <p:sp>
          <p:nvSpPr>
            <p:cNvPr id="14374" name="Rectangle 54"/>
            <p:cNvSpPr>
              <a:spLocks noChangeArrowheads="1"/>
            </p:cNvSpPr>
            <p:nvPr/>
          </p:nvSpPr>
          <p:spPr bwMode="auto">
            <a:xfrm>
              <a:off x="1993" y="3768"/>
              <a:ext cx="67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eftirspurn</a:t>
              </a:r>
              <a:endParaRPr lang="is-IS" altLang="en-US" b="0" dirty="0"/>
            </a:p>
          </p:txBody>
        </p:sp>
      </p:grp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4810127" y="3059113"/>
            <a:ext cx="939801" cy="3241675"/>
            <a:chOff x="3030" y="1927"/>
            <a:chExt cx="592" cy="2042"/>
          </a:xfrm>
        </p:grpSpPr>
        <p:sp>
          <p:nvSpPr>
            <p:cNvPr id="14366" name="Line 57"/>
            <p:cNvSpPr>
              <a:spLocks noChangeShapeType="1"/>
            </p:cNvSpPr>
            <p:nvPr/>
          </p:nvSpPr>
          <p:spPr bwMode="auto">
            <a:xfrm>
              <a:off x="3326" y="1971"/>
              <a:ext cx="1" cy="1547"/>
            </a:xfrm>
            <a:prstGeom prst="line">
              <a:avLst/>
            </a:prstGeom>
            <a:noFill/>
            <a:ln w="23813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14367" name="Oval 58"/>
            <p:cNvSpPr>
              <a:spLocks noChangeArrowheads="1"/>
            </p:cNvSpPr>
            <p:nvPr/>
          </p:nvSpPr>
          <p:spPr bwMode="auto">
            <a:xfrm>
              <a:off x="3267" y="1927"/>
              <a:ext cx="98" cy="9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s-IS" altLang="en-US" dirty="0"/>
            </a:p>
          </p:txBody>
        </p:sp>
        <p:sp>
          <p:nvSpPr>
            <p:cNvPr id="14368" name="Rectangle 59"/>
            <p:cNvSpPr>
              <a:spLocks noChangeArrowheads="1"/>
            </p:cNvSpPr>
            <p:nvPr/>
          </p:nvSpPr>
          <p:spPr bwMode="auto">
            <a:xfrm>
              <a:off x="3068" y="3580"/>
              <a:ext cx="48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Innlent</a:t>
              </a:r>
              <a:endParaRPr lang="is-IS" altLang="en-US" b="0" dirty="0"/>
            </a:p>
          </p:txBody>
        </p:sp>
        <p:sp>
          <p:nvSpPr>
            <p:cNvPr id="14369" name="Rectangle 60"/>
            <p:cNvSpPr>
              <a:spLocks noChangeArrowheads="1"/>
            </p:cNvSpPr>
            <p:nvPr/>
          </p:nvSpPr>
          <p:spPr bwMode="auto">
            <a:xfrm>
              <a:off x="3030" y="3775"/>
              <a:ext cx="59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framboð</a:t>
              </a:r>
              <a:endParaRPr lang="is-IS" altLang="en-US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13018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narrow aqua button bckg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78904"/>
            <a:ext cx="8229600" cy="6858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is-I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mynd 3. áhrif frjálsra viðskipta </a:t>
            </a:r>
            <a:br>
              <a:rPr lang="is-I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s-I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 velferð í útflutningslandi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1939925" y="1358900"/>
            <a:ext cx="5770563" cy="4586288"/>
          </a:xfrm>
          <a:prstGeom prst="rect">
            <a:avLst/>
          </a:prstGeom>
          <a:solidFill>
            <a:srgbClr val="F3F6F9"/>
          </a:solidFill>
          <a:ln w="266700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1939925" y="1358900"/>
            <a:ext cx="5770563" cy="4586288"/>
          </a:xfrm>
          <a:prstGeom prst="rect">
            <a:avLst/>
          </a:prstGeom>
          <a:solidFill>
            <a:srgbClr val="F2F4F8"/>
          </a:solidFill>
          <a:ln w="242888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1939925" y="1358900"/>
            <a:ext cx="5770563" cy="4586288"/>
          </a:xfrm>
          <a:prstGeom prst="rect">
            <a:avLst/>
          </a:prstGeom>
          <a:solidFill>
            <a:srgbClr val="F1F4F7"/>
          </a:solidFill>
          <a:ln w="21748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939925" y="1358900"/>
            <a:ext cx="5770563" cy="4586288"/>
          </a:xfrm>
          <a:prstGeom prst="rect">
            <a:avLst/>
          </a:prstGeom>
          <a:solidFill>
            <a:srgbClr val="F0F2F5"/>
          </a:solidFill>
          <a:ln w="193675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15368" name="Rectangle 9"/>
          <p:cNvSpPr>
            <a:spLocks noChangeArrowheads="1"/>
          </p:cNvSpPr>
          <p:nvPr/>
        </p:nvSpPr>
        <p:spPr bwMode="auto">
          <a:xfrm>
            <a:off x="1939925" y="1358900"/>
            <a:ext cx="5770563" cy="4586288"/>
          </a:xfrm>
          <a:prstGeom prst="rect">
            <a:avLst/>
          </a:prstGeom>
          <a:solidFill>
            <a:srgbClr val="EEF1F4"/>
          </a:solidFill>
          <a:ln w="169863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1939925" y="1358900"/>
            <a:ext cx="5770563" cy="4586288"/>
          </a:xfrm>
          <a:prstGeom prst="rect">
            <a:avLst/>
          </a:prstGeom>
          <a:solidFill>
            <a:srgbClr val="EDEFF3"/>
          </a:solidFill>
          <a:ln w="146050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15370" name="Rectangle 11"/>
          <p:cNvSpPr>
            <a:spLocks noChangeArrowheads="1"/>
          </p:cNvSpPr>
          <p:nvPr/>
        </p:nvSpPr>
        <p:spPr bwMode="auto">
          <a:xfrm>
            <a:off x="1939925" y="1358900"/>
            <a:ext cx="5770563" cy="4586288"/>
          </a:xfrm>
          <a:prstGeom prst="rect">
            <a:avLst/>
          </a:prstGeom>
          <a:solidFill>
            <a:srgbClr val="EBEEF2"/>
          </a:solidFill>
          <a:ln w="120650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15371" name="Rectangle 12"/>
          <p:cNvSpPr>
            <a:spLocks noChangeArrowheads="1"/>
          </p:cNvSpPr>
          <p:nvPr/>
        </p:nvSpPr>
        <p:spPr bwMode="auto">
          <a:xfrm>
            <a:off x="1939925" y="1358900"/>
            <a:ext cx="5770563" cy="4586288"/>
          </a:xfrm>
          <a:prstGeom prst="rect">
            <a:avLst/>
          </a:prstGeom>
          <a:solidFill>
            <a:srgbClr val="EAECF1"/>
          </a:solidFill>
          <a:ln w="96838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15372" name="Rectangle 13"/>
          <p:cNvSpPr>
            <a:spLocks noChangeArrowheads="1"/>
          </p:cNvSpPr>
          <p:nvPr/>
        </p:nvSpPr>
        <p:spPr bwMode="auto">
          <a:xfrm>
            <a:off x="1939925" y="1358900"/>
            <a:ext cx="5770563" cy="4586288"/>
          </a:xfrm>
          <a:prstGeom prst="rect">
            <a:avLst/>
          </a:prstGeom>
          <a:solidFill>
            <a:srgbClr val="E9EBF0"/>
          </a:solidFill>
          <a:ln w="73025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15373" name="Rectangle 14"/>
          <p:cNvSpPr>
            <a:spLocks noChangeArrowheads="1"/>
          </p:cNvSpPr>
          <p:nvPr/>
        </p:nvSpPr>
        <p:spPr bwMode="auto">
          <a:xfrm>
            <a:off x="1939925" y="1358900"/>
            <a:ext cx="5770563" cy="4586288"/>
          </a:xfrm>
          <a:prstGeom prst="rect">
            <a:avLst/>
          </a:prstGeom>
          <a:solidFill>
            <a:srgbClr val="E7EAEF"/>
          </a:solidFill>
          <a:ln w="49213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15374" name="Rectangle 15"/>
          <p:cNvSpPr>
            <a:spLocks noChangeArrowheads="1"/>
          </p:cNvSpPr>
          <p:nvPr/>
        </p:nvSpPr>
        <p:spPr bwMode="auto">
          <a:xfrm>
            <a:off x="1939925" y="1358900"/>
            <a:ext cx="5770563" cy="4586288"/>
          </a:xfrm>
          <a:prstGeom prst="rect">
            <a:avLst/>
          </a:prstGeom>
          <a:solidFill>
            <a:srgbClr val="E6E9EF"/>
          </a:solidFill>
          <a:ln w="23813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15375" name="Rectangle 16"/>
          <p:cNvSpPr>
            <a:spLocks noChangeArrowheads="1"/>
          </p:cNvSpPr>
          <p:nvPr/>
        </p:nvSpPr>
        <p:spPr bwMode="auto">
          <a:xfrm>
            <a:off x="1771650" y="1212850"/>
            <a:ext cx="5938838" cy="4684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99345" name="Freeform 17"/>
          <p:cNvSpPr>
            <a:spLocks/>
          </p:cNvSpPr>
          <p:nvPr/>
        </p:nvSpPr>
        <p:spPr bwMode="auto">
          <a:xfrm>
            <a:off x="3565525" y="3275013"/>
            <a:ext cx="1501775" cy="631825"/>
          </a:xfrm>
          <a:custGeom>
            <a:avLst/>
            <a:gdLst>
              <a:gd name="T0" fmla="*/ 0 w 946"/>
              <a:gd name="T1" fmla="*/ 0 h 398"/>
              <a:gd name="T2" fmla="*/ 1501775 w 946"/>
              <a:gd name="T3" fmla="*/ 0 h 398"/>
              <a:gd name="T4" fmla="*/ 604838 w 946"/>
              <a:gd name="T5" fmla="*/ 631825 h 398"/>
              <a:gd name="T6" fmla="*/ 0 w 946"/>
              <a:gd name="T7" fmla="*/ 0 h 398"/>
              <a:gd name="T8" fmla="*/ 0 60000 65536"/>
              <a:gd name="T9" fmla="*/ 0 60000 65536"/>
              <a:gd name="T10" fmla="*/ 0 60000 65536"/>
              <a:gd name="T11" fmla="*/ 0 60000 65536"/>
              <a:gd name="T12" fmla="*/ 0 w 946"/>
              <a:gd name="T13" fmla="*/ 0 h 398"/>
              <a:gd name="T14" fmla="*/ 946 w 946"/>
              <a:gd name="T15" fmla="*/ 398 h 3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6" h="398">
                <a:moveTo>
                  <a:pt x="0" y="0"/>
                </a:moveTo>
                <a:lnTo>
                  <a:pt x="946" y="0"/>
                </a:lnTo>
                <a:lnTo>
                  <a:pt x="381" y="398"/>
                </a:lnTo>
                <a:lnTo>
                  <a:pt x="0" y="0"/>
                </a:lnTo>
                <a:close/>
              </a:path>
            </a:pathLst>
          </a:custGeom>
          <a:solidFill>
            <a:srgbClr val="E9A5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s-IS" dirty="0"/>
          </a:p>
        </p:txBody>
      </p:sp>
      <p:sp>
        <p:nvSpPr>
          <p:cNvPr id="99346" name="Freeform 18"/>
          <p:cNvSpPr>
            <a:spLocks/>
          </p:cNvSpPr>
          <p:nvPr/>
        </p:nvSpPr>
        <p:spPr bwMode="auto">
          <a:xfrm>
            <a:off x="1771650" y="3930650"/>
            <a:ext cx="2398713" cy="1724025"/>
          </a:xfrm>
          <a:custGeom>
            <a:avLst/>
            <a:gdLst>
              <a:gd name="T0" fmla="*/ 2398713 w 1511"/>
              <a:gd name="T1" fmla="*/ 0 h 1086"/>
              <a:gd name="T2" fmla="*/ 0 w 1511"/>
              <a:gd name="T3" fmla="*/ 0 h 1086"/>
              <a:gd name="T4" fmla="*/ 0 w 1511"/>
              <a:gd name="T5" fmla="*/ 1724025 h 1086"/>
              <a:gd name="T6" fmla="*/ 2398713 w 1511"/>
              <a:gd name="T7" fmla="*/ 0 h 1086"/>
              <a:gd name="T8" fmla="*/ 0 60000 65536"/>
              <a:gd name="T9" fmla="*/ 0 60000 65536"/>
              <a:gd name="T10" fmla="*/ 0 60000 65536"/>
              <a:gd name="T11" fmla="*/ 0 60000 65536"/>
              <a:gd name="T12" fmla="*/ 0 w 1511"/>
              <a:gd name="T13" fmla="*/ 0 h 1086"/>
              <a:gd name="T14" fmla="*/ 1511 w 1511"/>
              <a:gd name="T15" fmla="*/ 1086 h 10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1" h="1086">
                <a:moveTo>
                  <a:pt x="1511" y="0"/>
                </a:moveTo>
                <a:lnTo>
                  <a:pt x="0" y="0"/>
                </a:lnTo>
                <a:lnTo>
                  <a:pt x="0" y="1086"/>
                </a:lnTo>
                <a:lnTo>
                  <a:pt x="1511" y="0"/>
                </a:lnTo>
                <a:close/>
              </a:path>
            </a:pathLst>
          </a:custGeom>
          <a:solidFill>
            <a:srgbClr val="DDE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s-IS" dirty="0"/>
          </a:p>
        </p:txBody>
      </p:sp>
      <p:sp>
        <p:nvSpPr>
          <p:cNvPr id="99347" name="Freeform 19"/>
          <p:cNvSpPr>
            <a:spLocks/>
          </p:cNvSpPr>
          <p:nvPr/>
        </p:nvSpPr>
        <p:spPr bwMode="auto">
          <a:xfrm>
            <a:off x="1771650" y="1455738"/>
            <a:ext cx="2374900" cy="2474912"/>
          </a:xfrm>
          <a:custGeom>
            <a:avLst/>
            <a:gdLst>
              <a:gd name="T0" fmla="*/ 2374900 w 1496"/>
              <a:gd name="T1" fmla="*/ 2474912 h 1559"/>
              <a:gd name="T2" fmla="*/ 0 w 1496"/>
              <a:gd name="T3" fmla="*/ 2474912 h 1559"/>
              <a:gd name="T4" fmla="*/ 0 w 1496"/>
              <a:gd name="T5" fmla="*/ 0 h 1559"/>
              <a:gd name="T6" fmla="*/ 2374900 w 1496"/>
              <a:gd name="T7" fmla="*/ 2474912 h 1559"/>
              <a:gd name="T8" fmla="*/ 0 60000 65536"/>
              <a:gd name="T9" fmla="*/ 0 60000 65536"/>
              <a:gd name="T10" fmla="*/ 0 60000 65536"/>
              <a:gd name="T11" fmla="*/ 0 60000 65536"/>
              <a:gd name="T12" fmla="*/ 0 w 1496"/>
              <a:gd name="T13" fmla="*/ 0 h 1559"/>
              <a:gd name="T14" fmla="*/ 1496 w 1496"/>
              <a:gd name="T15" fmla="*/ 1559 h 15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96" h="1559">
                <a:moveTo>
                  <a:pt x="1496" y="1559"/>
                </a:moveTo>
                <a:lnTo>
                  <a:pt x="0" y="1559"/>
                </a:lnTo>
                <a:lnTo>
                  <a:pt x="0" y="0"/>
                </a:lnTo>
                <a:lnTo>
                  <a:pt x="1496" y="1559"/>
                </a:lnTo>
                <a:close/>
              </a:path>
            </a:pathLst>
          </a:custGeom>
          <a:solidFill>
            <a:srgbClr val="DDE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s-IS" dirty="0"/>
          </a:p>
        </p:txBody>
      </p:sp>
      <p:sp>
        <p:nvSpPr>
          <p:cNvPr id="15379" name="Freeform 20"/>
          <p:cNvSpPr>
            <a:spLocks/>
          </p:cNvSpPr>
          <p:nvPr/>
        </p:nvSpPr>
        <p:spPr bwMode="auto">
          <a:xfrm>
            <a:off x="1771650" y="1212850"/>
            <a:ext cx="5938838" cy="4684713"/>
          </a:xfrm>
          <a:custGeom>
            <a:avLst/>
            <a:gdLst>
              <a:gd name="T0" fmla="*/ 0 w 3741"/>
              <a:gd name="T1" fmla="*/ 0 h 2951"/>
              <a:gd name="T2" fmla="*/ 0 w 3741"/>
              <a:gd name="T3" fmla="*/ 4684713 h 2951"/>
              <a:gd name="T4" fmla="*/ 5938838 w 3741"/>
              <a:gd name="T5" fmla="*/ 4684713 h 2951"/>
              <a:gd name="T6" fmla="*/ 0 60000 65536"/>
              <a:gd name="T7" fmla="*/ 0 60000 65536"/>
              <a:gd name="T8" fmla="*/ 0 60000 65536"/>
              <a:gd name="T9" fmla="*/ 0 w 3741"/>
              <a:gd name="T10" fmla="*/ 0 h 2951"/>
              <a:gd name="T11" fmla="*/ 3741 w 3741"/>
              <a:gd name="T12" fmla="*/ 2951 h 29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41" h="2951">
                <a:moveTo>
                  <a:pt x="0" y="0"/>
                </a:moveTo>
                <a:lnTo>
                  <a:pt x="0" y="2951"/>
                </a:lnTo>
                <a:lnTo>
                  <a:pt x="3741" y="2951"/>
                </a:lnTo>
              </a:path>
            </a:pathLst>
          </a:custGeom>
          <a:noFill/>
          <a:ln w="238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s-IS" dirty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481263" y="2757488"/>
            <a:ext cx="1835150" cy="1778000"/>
            <a:chOff x="1563" y="1737"/>
            <a:chExt cx="1156" cy="1120"/>
          </a:xfrm>
        </p:grpSpPr>
        <p:sp>
          <p:nvSpPr>
            <p:cNvPr id="15415" name="Rectangle 22"/>
            <p:cNvSpPr>
              <a:spLocks noChangeArrowheads="1"/>
            </p:cNvSpPr>
            <p:nvPr/>
          </p:nvSpPr>
          <p:spPr bwMode="auto">
            <a:xfrm>
              <a:off x="2603" y="2135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  <a:endParaRPr lang="is-IS" altLang="en-US" b="0" dirty="0"/>
            </a:p>
          </p:txBody>
        </p:sp>
        <p:grpSp>
          <p:nvGrpSpPr>
            <p:cNvPr id="15416" name="Group 23"/>
            <p:cNvGrpSpPr>
              <a:grpSpLocks/>
            </p:cNvGrpSpPr>
            <p:nvPr/>
          </p:nvGrpSpPr>
          <p:grpSpPr bwMode="auto">
            <a:xfrm>
              <a:off x="1563" y="1737"/>
              <a:ext cx="367" cy="1120"/>
              <a:chOff x="1563" y="1737"/>
              <a:chExt cx="367" cy="1120"/>
            </a:xfrm>
          </p:grpSpPr>
          <p:sp>
            <p:nvSpPr>
              <p:cNvPr id="15417" name="Rectangle 24"/>
              <p:cNvSpPr>
                <a:spLocks noChangeArrowheads="1"/>
              </p:cNvSpPr>
              <p:nvPr/>
            </p:nvSpPr>
            <p:spPr bwMode="auto">
              <a:xfrm>
                <a:off x="1650" y="2665"/>
                <a:ext cx="1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20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C</a:t>
                </a:r>
                <a:endParaRPr lang="is-IS" altLang="en-US" b="0" dirty="0"/>
              </a:p>
            </p:txBody>
          </p:sp>
          <p:sp>
            <p:nvSpPr>
              <p:cNvPr id="15418" name="Rectangle 25"/>
              <p:cNvSpPr>
                <a:spLocks noChangeArrowheads="1"/>
              </p:cNvSpPr>
              <p:nvPr/>
            </p:nvSpPr>
            <p:spPr bwMode="auto">
              <a:xfrm>
                <a:off x="1823" y="2155"/>
                <a:ext cx="10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20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B</a:t>
                </a:r>
                <a:endParaRPr lang="is-IS" altLang="en-US" b="0" dirty="0"/>
              </a:p>
            </p:txBody>
          </p:sp>
          <p:sp>
            <p:nvSpPr>
              <p:cNvPr id="15419" name="Rectangle 26"/>
              <p:cNvSpPr>
                <a:spLocks noChangeArrowheads="1"/>
              </p:cNvSpPr>
              <p:nvPr/>
            </p:nvSpPr>
            <p:spPr bwMode="auto">
              <a:xfrm>
                <a:off x="1563" y="1737"/>
                <a:ext cx="10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20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A</a:t>
                </a:r>
                <a:endParaRPr lang="is-IS" altLang="en-US" b="0" dirty="0"/>
              </a:p>
            </p:txBody>
          </p:sp>
        </p:grpSp>
      </p:grpSp>
      <p:sp>
        <p:nvSpPr>
          <p:cNvPr id="15381" name="Rectangle 27"/>
          <p:cNvSpPr>
            <a:spLocks noChangeArrowheads="1"/>
          </p:cNvSpPr>
          <p:nvPr/>
        </p:nvSpPr>
        <p:spPr bwMode="auto">
          <a:xfrm>
            <a:off x="1009650" y="1130300"/>
            <a:ext cx="5564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Verð</a:t>
            </a:r>
            <a:endParaRPr lang="is-IS" altLang="en-US" b="0" dirty="0"/>
          </a:p>
        </p:txBody>
      </p:sp>
      <p:sp>
        <p:nvSpPr>
          <p:cNvPr id="15382" name="Rectangle 28"/>
          <p:cNvSpPr>
            <a:spLocks noChangeArrowheads="1"/>
          </p:cNvSpPr>
          <p:nvPr/>
        </p:nvSpPr>
        <p:spPr bwMode="auto">
          <a:xfrm>
            <a:off x="980073" y="1454150"/>
            <a:ext cx="6395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á lýsi</a:t>
            </a:r>
            <a:endParaRPr lang="is-IS" altLang="en-US" b="0" dirty="0"/>
          </a:p>
        </p:txBody>
      </p:sp>
      <p:sp>
        <p:nvSpPr>
          <p:cNvPr id="15383" name="Rectangle 29"/>
          <p:cNvSpPr>
            <a:spLocks noChangeArrowheads="1"/>
          </p:cNvSpPr>
          <p:nvPr/>
        </p:nvSpPr>
        <p:spPr bwMode="auto">
          <a:xfrm>
            <a:off x="1495425" y="5954713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2000" b="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is-IS" altLang="en-US" b="0" dirty="0"/>
          </a:p>
        </p:txBody>
      </p:sp>
      <p:sp>
        <p:nvSpPr>
          <p:cNvPr id="15384" name="Rectangle 30"/>
          <p:cNvSpPr>
            <a:spLocks noChangeArrowheads="1"/>
          </p:cNvSpPr>
          <p:nvPr/>
        </p:nvSpPr>
        <p:spPr bwMode="auto">
          <a:xfrm>
            <a:off x="6616700" y="5954713"/>
            <a:ext cx="6700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Magn</a:t>
            </a:r>
            <a:endParaRPr lang="is-IS" altLang="en-US" b="0" dirty="0"/>
          </a:p>
        </p:txBody>
      </p:sp>
      <p:sp>
        <p:nvSpPr>
          <p:cNvPr id="15385" name="Rectangle 31"/>
          <p:cNvSpPr>
            <a:spLocks noChangeArrowheads="1"/>
          </p:cNvSpPr>
          <p:nvPr/>
        </p:nvSpPr>
        <p:spPr bwMode="auto">
          <a:xfrm>
            <a:off x="6667193" y="6305053"/>
            <a:ext cx="5690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lýsis</a:t>
            </a:r>
            <a:endParaRPr lang="is-IS" altLang="en-US" b="0" dirty="0"/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1771650" y="2093913"/>
            <a:ext cx="5097463" cy="3560762"/>
            <a:chOff x="1116" y="1319"/>
            <a:chExt cx="3211" cy="2243"/>
          </a:xfrm>
        </p:grpSpPr>
        <p:sp>
          <p:nvSpPr>
            <p:cNvPr id="15412" name="Line 33"/>
            <p:cNvSpPr>
              <a:spLocks noChangeShapeType="1"/>
            </p:cNvSpPr>
            <p:nvPr/>
          </p:nvSpPr>
          <p:spPr bwMode="auto">
            <a:xfrm flipV="1">
              <a:off x="1116" y="1681"/>
              <a:ext cx="2596" cy="1881"/>
            </a:xfrm>
            <a:prstGeom prst="line">
              <a:avLst/>
            </a:prstGeom>
            <a:noFill/>
            <a:ln w="73025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15413" name="Rectangle 34"/>
            <p:cNvSpPr>
              <a:spLocks noChangeArrowheads="1"/>
            </p:cNvSpPr>
            <p:nvPr/>
          </p:nvSpPr>
          <p:spPr bwMode="auto">
            <a:xfrm>
              <a:off x="3633" y="1319"/>
              <a:ext cx="48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Innlent</a:t>
              </a:r>
              <a:endParaRPr lang="is-IS" altLang="en-US" b="0" dirty="0"/>
            </a:p>
          </p:txBody>
        </p:sp>
        <p:sp>
          <p:nvSpPr>
            <p:cNvPr id="15414" name="Rectangle 35"/>
            <p:cNvSpPr>
              <a:spLocks noChangeArrowheads="1"/>
            </p:cNvSpPr>
            <p:nvPr/>
          </p:nvSpPr>
          <p:spPr bwMode="auto">
            <a:xfrm>
              <a:off x="3735" y="1523"/>
              <a:ext cx="59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framboð</a:t>
              </a:r>
              <a:endParaRPr lang="is-IS" altLang="en-US" b="0" dirty="0"/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468315" y="2425700"/>
            <a:ext cx="7099304" cy="1303338"/>
            <a:chOff x="295" y="1528"/>
            <a:chExt cx="4472" cy="821"/>
          </a:xfrm>
        </p:grpSpPr>
        <p:sp>
          <p:nvSpPr>
            <p:cNvPr id="15406" name="Line 37"/>
            <p:cNvSpPr>
              <a:spLocks noChangeShapeType="1"/>
            </p:cNvSpPr>
            <p:nvPr/>
          </p:nvSpPr>
          <p:spPr bwMode="auto">
            <a:xfrm>
              <a:off x="1116" y="2048"/>
              <a:ext cx="3115" cy="1"/>
            </a:xfrm>
            <a:prstGeom prst="line">
              <a:avLst/>
            </a:prstGeom>
            <a:noFill/>
            <a:ln w="73025">
              <a:solidFill>
                <a:srgbClr val="AD0D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15407" name="Rectangle 38"/>
            <p:cNvSpPr>
              <a:spLocks noChangeArrowheads="1"/>
            </p:cNvSpPr>
            <p:nvPr/>
          </p:nvSpPr>
          <p:spPr bwMode="auto">
            <a:xfrm>
              <a:off x="598" y="1528"/>
              <a:ext cx="33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Verð</a:t>
              </a:r>
              <a:endParaRPr lang="is-IS" altLang="en-US" b="0" dirty="0"/>
            </a:p>
          </p:txBody>
        </p:sp>
        <p:sp>
          <p:nvSpPr>
            <p:cNvPr id="15408" name="Rectangle 39"/>
            <p:cNvSpPr>
              <a:spLocks noChangeArrowheads="1"/>
            </p:cNvSpPr>
            <p:nvPr/>
          </p:nvSpPr>
          <p:spPr bwMode="auto">
            <a:xfrm>
              <a:off x="616" y="1732"/>
              <a:ext cx="31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með</a:t>
              </a:r>
              <a:endParaRPr lang="is-IS" altLang="en-US" b="0" dirty="0"/>
            </a:p>
          </p:txBody>
        </p:sp>
        <p:sp>
          <p:nvSpPr>
            <p:cNvPr id="15409" name="Rectangle 40"/>
            <p:cNvSpPr>
              <a:spLocks noChangeArrowheads="1"/>
            </p:cNvSpPr>
            <p:nvPr/>
          </p:nvSpPr>
          <p:spPr bwMode="auto">
            <a:xfrm>
              <a:off x="295" y="1936"/>
              <a:ext cx="76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viðskiptum</a:t>
              </a:r>
              <a:endParaRPr lang="is-IS" altLang="en-US" b="0" dirty="0"/>
            </a:p>
          </p:txBody>
        </p:sp>
        <p:sp>
          <p:nvSpPr>
            <p:cNvPr id="15410" name="Rectangle 41"/>
            <p:cNvSpPr>
              <a:spLocks noChangeArrowheads="1"/>
            </p:cNvSpPr>
            <p:nvPr/>
          </p:nvSpPr>
          <p:spPr bwMode="auto">
            <a:xfrm>
              <a:off x="4255" y="1951"/>
              <a:ext cx="51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Heims-</a:t>
              </a:r>
              <a:endParaRPr lang="is-IS" altLang="en-US" b="0" dirty="0"/>
            </a:p>
          </p:txBody>
        </p:sp>
        <p:sp>
          <p:nvSpPr>
            <p:cNvPr id="15411" name="Rectangle 42"/>
            <p:cNvSpPr>
              <a:spLocks noChangeArrowheads="1"/>
            </p:cNvSpPr>
            <p:nvPr/>
          </p:nvSpPr>
          <p:spPr bwMode="auto">
            <a:xfrm>
              <a:off x="4291" y="2155"/>
              <a:ext cx="31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verð</a:t>
              </a:r>
              <a:endParaRPr lang="is-IS" altLang="en-US" b="0" dirty="0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1771650" y="1455738"/>
            <a:ext cx="5103813" cy="4224337"/>
            <a:chOff x="1116" y="917"/>
            <a:chExt cx="3215" cy="2661"/>
          </a:xfrm>
        </p:grpSpPr>
        <p:sp>
          <p:nvSpPr>
            <p:cNvPr id="15403" name="Line 44"/>
            <p:cNvSpPr>
              <a:spLocks noChangeShapeType="1"/>
            </p:cNvSpPr>
            <p:nvPr/>
          </p:nvSpPr>
          <p:spPr bwMode="auto">
            <a:xfrm>
              <a:off x="1116" y="917"/>
              <a:ext cx="2458" cy="2538"/>
            </a:xfrm>
            <a:prstGeom prst="line">
              <a:avLst/>
            </a:prstGeom>
            <a:noFill/>
            <a:ln w="73025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15404" name="Rectangle 45"/>
            <p:cNvSpPr>
              <a:spLocks noChangeArrowheads="1"/>
            </p:cNvSpPr>
            <p:nvPr/>
          </p:nvSpPr>
          <p:spPr bwMode="auto">
            <a:xfrm>
              <a:off x="3620" y="3180"/>
              <a:ext cx="53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Innlend</a:t>
              </a:r>
              <a:endParaRPr lang="is-IS" altLang="en-US" b="0" dirty="0"/>
            </a:p>
          </p:txBody>
        </p:sp>
        <p:sp>
          <p:nvSpPr>
            <p:cNvPr id="15405" name="Rectangle 46"/>
            <p:cNvSpPr>
              <a:spLocks noChangeArrowheads="1"/>
            </p:cNvSpPr>
            <p:nvPr/>
          </p:nvSpPr>
          <p:spPr bwMode="auto">
            <a:xfrm>
              <a:off x="3658" y="3384"/>
              <a:ext cx="67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eftirspurn</a:t>
              </a:r>
              <a:endParaRPr lang="is-IS" altLang="en-US" b="0" dirty="0"/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3467100" y="2668588"/>
            <a:ext cx="1700213" cy="679450"/>
            <a:chOff x="2184" y="1681"/>
            <a:chExt cx="1071" cy="428"/>
          </a:xfrm>
        </p:grpSpPr>
        <p:sp>
          <p:nvSpPr>
            <p:cNvPr id="15398" name="Oval 48"/>
            <p:cNvSpPr>
              <a:spLocks noChangeArrowheads="1"/>
            </p:cNvSpPr>
            <p:nvPr/>
          </p:nvSpPr>
          <p:spPr bwMode="auto">
            <a:xfrm>
              <a:off x="2184" y="2002"/>
              <a:ext cx="109" cy="10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s-IS" altLang="en-US" dirty="0"/>
            </a:p>
          </p:txBody>
        </p:sp>
        <p:sp>
          <p:nvSpPr>
            <p:cNvPr id="15399" name="Oval 49"/>
            <p:cNvSpPr>
              <a:spLocks noChangeArrowheads="1"/>
            </p:cNvSpPr>
            <p:nvPr/>
          </p:nvSpPr>
          <p:spPr bwMode="auto">
            <a:xfrm>
              <a:off x="3146" y="2002"/>
              <a:ext cx="109" cy="10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s-IS" altLang="en-US" dirty="0"/>
            </a:p>
          </p:txBody>
        </p:sp>
        <p:grpSp>
          <p:nvGrpSpPr>
            <p:cNvPr id="15400" name="Group 50"/>
            <p:cNvGrpSpPr>
              <a:grpSpLocks/>
            </p:cNvGrpSpPr>
            <p:nvPr/>
          </p:nvGrpSpPr>
          <p:grpSpPr bwMode="auto">
            <a:xfrm>
              <a:off x="2230" y="1681"/>
              <a:ext cx="962" cy="306"/>
              <a:chOff x="2230" y="1681"/>
              <a:chExt cx="962" cy="306"/>
            </a:xfrm>
          </p:grpSpPr>
          <p:sp>
            <p:nvSpPr>
              <p:cNvPr id="15401" name="Freeform 51"/>
              <p:cNvSpPr>
                <a:spLocks/>
              </p:cNvSpPr>
              <p:nvPr/>
            </p:nvSpPr>
            <p:spPr bwMode="auto">
              <a:xfrm>
                <a:off x="2230" y="1895"/>
                <a:ext cx="962" cy="92"/>
              </a:xfrm>
              <a:custGeom>
                <a:avLst/>
                <a:gdLst>
                  <a:gd name="T0" fmla="*/ 962 w 63"/>
                  <a:gd name="T1" fmla="*/ 92 h 6"/>
                  <a:gd name="T2" fmla="*/ 901 w 63"/>
                  <a:gd name="T3" fmla="*/ 46 h 6"/>
                  <a:gd name="T4" fmla="*/ 519 w 63"/>
                  <a:gd name="T5" fmla="*/ 46 h 6"/>
                  <a:gd name="T6" fmla="*/ 473 w 63"/>
                  <a:gd name="T7" fmla="*/ 0 h 6"/>
                  <a:gd name="T8" fmla="*/ 428 w 63"/>
                  <a:gd name="T9" fmla="*/ 46 h 6"/>
                  <a:gd name="T10" fmla="*/ 61 w 63"/>
                  <a:gd name="T11" fmla="*/ 46 h 6"/>
                  <a:gd name="T12" fmla="*/ 0 w 63"/>
                  <a:gd name="T13" fmla="*/ 92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6"/>
                  <a:gd name="T23" fmla="*/ 63 w 6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6">
                    <a:moveTo>
                      <a:pt x="63" y="6"/>
                    </a:moveTo>
                    <a:cubicBezTo>
                      <a:pt x="63" y="4"/>
                      <a:pt x="60" y="3"/>
                      <a:pt x="59" y="3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3" y="3"/>
                      <a:pt x="31" y="2"/>
                      <a:pt x="31" y="0"/>
                    </a:cubicBezTo>
                    <a:cubicBezTo>
                      <a:pt x="31" y="2"/>
                      <a:pt x="30" y="3"/>
                      <a:pt x="28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0" y="4"/>
                      <a:pt x="0" y="6"/>
                    </a:cubicBez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s-IS" dirty="0"/>
              </a:p>
            </p:txBody>
          </p:sp>
          <p:sp>
            <p:nvSpPr>
              <p:cNvPr id="15402" name="Rectangle 52"/>
              <p:cNvSpPr>
                <a:spLocks noChangeArrowheads="1"/>
              </p:cNvSpPr>
              <p:nvPr/>
            </p:nvSpPr>
            <p:spPr bwMode="auto">
              <a:xfrm>
                <a:off x="2290" y="1681"/>
                <a:ext cx="82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20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Útflutningur</a:t>
                </a:r>
                <a:endParaRPr lang="is-IS" altLang="en-US" b="0" dirty="0"/>
              </a:p>
            </p:txBody>
          </p:sp>
        </p:grpSp>
      </p:grpSp>
      <p:grpSp>
        <p:nvGrpSpPr>
          <p:cNvPr id="9" name="Group 53"/>
          <p:cNvGrpSpPr>
            <a:grpSpLocks/>
          </p:cNvGrpSpPr>
          <p:nvPr/>
        </p:nvGrpSpPr>
        <p:grpSpPr bwMode="auto">
          <a:xfrm>
            <a:off x="755651" y="3752850"/>
            <a:ext cx="3490913" cy="955675"/>
            <a:chOff x="476" y="2364"/>
            <a:chExt cx="2199" cy="602"/>
          </a:xfrm>
        </p:grpSpPr>
        <p:sp>
          <p:nvSpPr>
            <p:cNvPr id="15392" name="Line 54"/>
            <p:cNvSpPr>
              <a:spLocks noChangeShapeType="1"/>
            </p:cNvSpPr>
            <p:nvPr/>
          </p:nvSpPr>
          <p:spPr bwMode="auto">
            <a:xfrm>
              <a:off x="1116" y="2476"/>
              <a:ext cx="1511" cy="1"/>
            </a:xfrm>
            <a:prstGeom prst="line">
              <a:avLst/>
            </a:prstGeom>
            <a:noFill/>
            <a:ln w="23813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grpSp>
          <p:nvGrpSpPr>
            <p:cNvPr id="15393" name="Group 55"/>
            <p:cNvGrpSpPr>
              <a:grpSpLocks/>
            </p:cNvGrpSpPr>
            <p:nvPr/>
          </p:nvGrpSpPr>
          <p:grpSpPr bwMode="auto">
            <a:xfrm>
              <a:off x="476" y="2364"/>
              <a:ext cx="2199" cy="602"/>
              <a:chOff x="476" y="2364"/>
              <a:chExt cx="2199" cy="602"/>
            </a:xfrm>
          </p:grpSpPr>
          <p:sp>
            <p:nvSpPr>
              <p:cNvPr id="15394" name="Oval 56"/>
              <p:cNvSpPr>
                <a:spLocks noChangeArrowheads="1"/>
              </p:cNvSpPr>
              <p:nvPr/>
            </p:nvSpPr>
            <p:spPr bwMode="auto">
              <a:xfrm>
                <a:off x="2566" y="2415"/>
                <a:ext cx="109" cy="10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s-IS" altLang="en-US" dirty="0"/>
              </a:p>
            </p:txBody>
          </p:sp>
          <p:sp>
            <p:nvSpPr>
              <p:cNvPr id="15395" name="Rectangle 57"/>
              <p:cNvSpPr>
                <a:spLocks noChangeArrowheads="1"/>
              </p:cNvSpPr>
              <p:nvPr/>
            </p:nvSpPr>
            <p:spPr bwMode="auto">
              <a:xfrm>
                <a:off x="598" y="2364"/>
                <a:ext cx="332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20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Verð</a:t>
                </a:r>
                <a:endParaRPr lang="is-IS" altLang="en-US" b="0" dirty="0"/>
              </a:p>
            </p:txBody>
          </p:sp>
          <p:sp>
            <p:nvSpPr>
              <p:cNvPr id="15396" name="Rectangle 58"/>
              <p:cNvSpPr>
                <a:spLocks noChangeArrowheads="1"/>
              </p:cNvSpPr>
              <p:nvPr/>
            </p:nvSpPr>
            <p:spPr bwMode="auto">
              <a:xfrm>
                <a:off x="659" y="2568"/>
                <a:ext cx="18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20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án</a:t>
                </a:r>
                <a:endParaRPr lang="is-IS" altLang="en-US" b="0" dirty="0"/>
              </a:p>
            </p:txBody>
          </p:sp>
          <p:sp>
            <p:nvSpPr>
              <p:cNvPr id="15397" name="Rectangle 59"/>
              <p:cNvSpPr>
                <a:spLocks noChangeArrowheads="1"/>
              </p:cNvSpPr>
              <p:nvPr/>
            </p:nvSpPr>
            <p:spPr bwMode="auto">
              <a:xfrm>
                <a:off x="476" y="2772"/>
                <a:ext cx="629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20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viðskipta</a:t>
                </a:r>
                <a:endParaRPr lang="is-IS" altLang="en-US" b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664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5" grpId="0" animBg="1"/>
      <p:bldP spid="99346" grpId="0" animBg="1"/>
      <p:bldP spid="9934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narrow aqua button bckg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78904"/>
            <a:ext cx="8229600" cy="6858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is-I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mynd 3. áhrif frjálsra viðskipta </a:t>
            </a:r>
            <a:br>
              <a:rPr lang="is-I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s-I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 velferð í útflutningslandi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1939925" y="1358900"/>
            <a:ext cx="5770563" cy="4586288"/>
          </a:xfrm>
          <a:prstGeom prst="rect">
            <a:avLst/>
          </a:prstGeom>
          <a:solidFill>
            <a:srgbClr val="F3F6F9"/>
          </a:solidFill>
          <a:ln w="266700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1939925" y="1358900"/>
            <a:ext cx="5770563" cy="4586288"/>
          </a:xfrm>
          <a:prstGeom prst="rect">
            <a:avLst/>
          </a:prstGeom>
          <a:solidFill>
            <a:srgbClr val="F2F4F8"/>
          </a:solidFill>
          <a:ln w="242888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1939925" y="1358900"/>
            <a:ext cx="5770563" cy="4586288"/>
          </a:xfrm>
          <a:prstGeom prst="rect">
            <a:avLst/>
          </a:prstGeom>
          <a:solidFill>
            <a:srgbClr val="F1F4F7"/>
          </a:solidFill>
          <a:ln w="21748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939925" y="1358900"/>
            <a:ext cx="5770563" cy="4586288"/>
          </a:xfrm>
          <a:prstGeom prst="rect">
            <a:avLst/>
          </a:prstGeom>
          <a:solidFill>
            <a:srgbClr val="F0F2F5"/>
          </a:solidFill>
          <a:ln w="193675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15368" name="Rectangle 9"/>
          <p:cNvSpPr>
            <a:spLocks noChangeArrowheads="1"/>
          </p:cNvSpPr>
          <p:nvPr/>
        </p:nvSpPr>
        <p:spPr bwMode="auto">
          <a:xfrm>
            <a:off x="1939925" y="1358900"/>
            <a:ext cx="5770563" cy="4586288"/>
          </a:xfrm>
          <a:prstGeom prst="rect">
            <a:avLst/>
          </a:prstGeom>
          <a:solidFill>
            <a:srgbClr val="EEF1F4"/>
          </a:solidFill>
          <a:ln w="169863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1939925" y="1358900"/>
            <a:ext cx="5770563" cy="4586288"/>
          </a:xfrm>
          <a:prstGeom prst="rect">
            <a:avLst/>
          </a:prstGeom>
          <a:solidFill>
            <a:srgbClr val="EDEFF3"/>
          </a:solidFill>
          <a:ln w="146050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15370" name="Rectangle 11"/>
          <p:cNvSpPr>
            <a:spLocks noChangeArrowheads="1"/>
          </p:cNvSpPr>
          <p:nvPr/>
        </p:nvSpPr>
        <p:spPr bwMode="auto">
          <a:xfrm>
            <a:off x="1939925" y="1358900"/>
            <a:ext cx="5770563" cy="4586288"/>
          </a:xfrm>
          <a:prstGeom prst="rect">
            <a:avLst/>
          </a:prstGeom>
          <a:solidFill>
            <a:srgbClr val="EBEEF2"/>
          </a:solidFill>
          <a:ln w="120650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15371" name="Rectangle 12"/>
          <p:cNvSpPr>
            <a:spLocks noChangeArrowheads="1"/>
          </p:cNvSpPr>
          <p:nvPr/>
        </p:nvSpPr>
        <p:spPr bwMode="auto">
          <a:xfrm>
            <a:off x="1939925" y="1358900"/>
            <a:ext cx="5770563" cy="4586288"/>
          </a:xfrm>
          <a:prstGeom prst="rect">
            <a:avLst/>
          </a:prstGeom>
          <a:solidFill>
            <a:srgbClr val="EAECF1"/>
          </a:solidFill>
          <a:ln w="96838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15372" name="Rectangle 13"/>
          <p:cNvSpPr>
            <a:spLocks noChangeArrowheads="1"/>
          </p:cNvSpPr>
          <p:nvPr/>
        </p:nvSpPr>
        <p:spPr bwMode="auto">
          <a:xfrm>
            <a:off x="1939925" y="1358900"/>
            <a:ext cx="5770563" cy="4586288"/>
          </a:xfrm>
          <a:prstGeom prst="rect">
            <a:avLst/>
          </a:prstGeom>
          <a:solidFill>
            <a:srgbClr val="E9EBF0"/>
          </a:solidFill>
          <a:ln w="73025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15373" name="Rectangle 14"/>
          <p:cNvSpPr>
            <a:spLocks noChangeArrowheads="1"/>
          </p:cNvSpPr>
          <p:nvPr/>
        </p:nvSpPr>
        <p:spPr bwMode="auto">
          <a:xfrm>
            <a:off x="1939925" y="1358900"/>
            <a:ext cx="5770563" cy="4586288"/>
          </a:xfrm>
          <a:prstGeom prst="rect">
            <a:avLst/>
          </a:prstGeom>
          <a:solidFill>
            <a:srgbClr val="E7EAEF"/>
          </a:solidFill>
          <a:ln w="49213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15374" name="Rectangle 15"/>
          <p:cNvSpPr>
            <a:spLocks noChangeArrowheads="1"/>
          </p:cNvSpPr>
          <p:nvPr/>
        </p:nvSpPr>
        <p:spPr bwMode="auto">
          <a:xfrm>
            <a:off x="1939925" y="1358900"/>
            <a:ext cx="5770563" cy="4586288"/>
          </a:xfrm>
          <a:prstGeom prst="rect">
            <a:avLst/>
          </a:prstGeom>
          <a:solidFill>
            <a:srgbClr val="E6E9EF"/>
          </a:solidFill>
          <a:ln w="23813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15375" name="Rectangle 16"/>
          <p:cNvSpPr>
            <a:spLocks noChangeArrowheads="1"/>
          </p:cNvSpPr>
          <p:nvPr/>
        </p:nvSpPr>
        <p:spPr bwMode="auto">
          <a:xfrm>
            <a:off x="1771650" y="1212850"/>
            <a:ext cx="5938838" cy="4684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99345" name="Freeform 17"/>
          <p:cNvSpPr>
            <a:spLocks/>
          </p:cNvSpPr>
          <p:nvPr/>
        </p:nvSpPr>
        <p:spPr bwMode="auto">
          <a:xfrm>
            <a:off x="3565525" y="3275013"/>
            <a:ext cx="1501775" cy="631825"/>
          </a:xfrm>
          <a:custGeom>
            <a:avLst/>
            <a:gdLst>
              <a:gd name="T0" fmla="*/ 0 w 946"/>
              <a:gd name="T1" fmla="*/ 0 h 398"/>
              <a:gd name="T2" fmla="*/ 1501775 w 946"/>
              <a:gd name="T3" fmla="*/ 0 h 398"/>
              <a:gd name="T4" fmla="*/ 604838 w 946"/>
              <a:gd name="T5" fmla="*/ 631825 h 398"/>
              <a:gd name="T6" fmla="*/ 0 w 946"/>
              <a:gd name="T7" fmla="*/ 0 h 398"/>
              <a:gd name="T8" fmla="*/ 0 60000 65536"/>
              <a:gd name="T9" fmla="*/ 0 60000 65536"/>
              <a:gd name="T10" fmla="*/ 0 60000 65536"/>
              <a:gd name="T11" fmla="*/ 0 60000 65536"/>
              <a:gd name="T12" fmla="*/ 0 w 946"/>
              <a:gd name="T13" fmla="*/ 0 h 398"/>
              <a:gd name="T14" fmla="*/ 946 w 946"/>
              <a:gd name="T15" fmla="*/ 398 h 3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6" h="398">
                <a:moveTo>
                  <a:pt x="0" y="0"/>
                </a:moveTo>
                <a:lnTo>
                  <a:pt x="946" y="0"/>
                </a:lnTo>
                <a:lnTo>
                  <a:pt x="381" y="398"/>
                </a:lnTo>
                <a:lnTo>
                  <a:pt x="0" y="0"/>
                </a:lnTo>
                <a:close/>
              </a:path>
            </a:pathLst>
          </a:custGeom>
          <a:solidFill>
            <a:srgbClr val="E9A5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s-IS" dirty="0"/>
          </a:p>
        </p:txBody>
      </p:sp>
      <p:sp>
        <p:nvSpPr>
          <p:cNvPr id="99346" name="Freeform 18"/>
          <p:cNvSpPr>
            <a:spLocks/>
          </p:cNvSpPr>
          <p:nvPr/>
        </p:nvSpPr>
        <p:spPr bwMode="auto">
          <a:xfrm>
            <a:off x="1771650" y="3930650"/>
            <a:ext cx="2398713" cy="1724025"/>
          </a:xfrm>
          <a:custGeom>
            <a:avLst/>
            <a:gdLst>
              <a:gd name="T0" fmla="*/ 2398713 w 1511"/>
              <a:gd name="T1" fmla="*/ 0 h 1086"/>
              <a:gd name="T2" fmla="*/ 0 w 1511"/>
              <a:gd name="T3" fmla="*/ 0 h 1086"/>
              <a:gd name="T4" fmla="*/ 0 w 1511"/>
              <a:gd name="T5" fmla="*/ 1724025 h 1086"/>
              <a:gd name="T6" fmla="*/ 2398713 w 1511"/>
              <a:gd name="T7" fmla="*/ 0 h 1086"/>
              <a:gd name="T8" fmla="*/ 0 60000 65536"/>
              <a:gd name="T9" fmla="*/ 0 60000 65536"/>
              <a:gd name="T10" fmla="*/ 0 60000 65536"/>
              <a:gd name="T11" fmla="*/ 0 60000 65536"/>
              <a:gd name="T12" fmla="*/ 0 w 1511"/>
              <a:gd name="T13" fmla="*/ 0 h 1086"/>
              <a:gd name="T14" fmla="*/ 1511 w 1511"/>
              <a:gd name="T15" fmla="*/ 1086 h 10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1" h="1086">
                <a:moveTo>
                  <a:pt x="1511" y="0"/>
                </a:moveTo>
                <a:lnTo>
                  <a:pt x="0" y="0"/>
                </a:lnTo>
                <a:lnTo>
                  <a:pt x="0" y="1086"/>
                </a:lnTo>
                <a:lnTo>
                  <a:pt x="1511" y="0"/>
                </a:lnTo>
                <a:close/>
              </a:path>
            </a:pathLst>
          </a:custGeom>
          <a:solidFill>
            <a:srgbClr val="DDE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s-IS" dirty="0"/>
          </a:p>
        </p:txBody>
      </p:sp>
      <p:sp>
        <p:nvSpPr>
          <p:cNvPr id="99347" name="Freeform 19"/>
          <p:cNvSpPr>
            <a:spLocks/>
          </p:cNvSpPr>
          <p:nvPr/>
        </p:nvSpPr>
        <p:spPr bwMode="auto">
          <a:xfrm>
            <a:off x="1771650" y="1455738"/>
            <a:ext cx="2374900" cy="2474912"/>
          </a:xfrm>
          <a:custGeom>
            <a:avLst/>
            <a:gdLst>
              <a:gd name="T0" fmla="*/ 2374900 w 1496"/>
              <a:gd name="T1" fmla="*/ 2474912 h 1559"/>
              <a:gd name="T2" fmla="*/ 0 w 1496"/>
              <a:gd name="T3" fmla="*/ 2474912 h 1559"/>
              <a:gd name="T4" fmla="*/ 0 w 1496"/>
              <a:gd name="T5" fmla="*/ 0 h 1559"/>
              <a:gd name="T6" fmla="*/ 2374900 w 1496"/>
              <a:gd name="T7" fmla="*/ 2474912 h 1559"/>
              <a:gd name="T8" fmla="*/ 0 60000 65536"/>
              <a:gd name="T9" fmla="*/ 0 60000 65536"/>
              <a:gd name="T10" fmla="*/ 0 60000 65536"/>
              <a:gd name="T11" fmla="*/ 0 60000 65536"/>
              <a:gd name="T12" fmla="*/ 0 w 1496"/>
              <a:gd name="T13" fmla="*/ 0 h 1559"/>
              <a:gd name="T14" fmla="*/ 1496 w 1496"/>
              <a:gd name="T15" fmla="*/ 1559 h 15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96" h="1559">
                <a:moveTo>
                  <a:pt x="1496" y="1559"/>
                </a:moveTo>
                <a:lnTo>
                  <a:pt x="0" y="1559"/>
                </a:lnTo>
                <a:lnTo>
                  <a:pt x="0" y="0"/>
                </a:lnTo>
                <a:lnTo>
                  <a:pt x="1496" y="1559"/>
                </a:lnTo>
                <a:close/>
              </a:path>
            </a:pathLst>
          </a:custGeom>
          <a:solidFill>
            <a:srgbClr val="DDE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s-IS" dirty="0"/>
          </a:p>
        </p:txBody>
      </p:sp>
      <p:sp>
        <p:nvSpPr>
          <p:cNvPr id="15379" name="Freeform 20"/>
          <p:cNvSpPr>
            <a:spLocks/>
          </p:cNvSpPr>
          <p:nvPr/>
        </p:nvSpPr>
        <p:spPr bwMode="auto">
          <a:xfrm>
            <a:off x="1771650" y="1212850"/>
            <a:ext cx="5938838" cy="4684713"/>
          </a:xfrm>
          <a:custGeom>
            <a:avLst/>
            <a:gdLst>
              <a:gd name="T0" fmla="*/ 0 w 3741"/>
              <a:gd name="T1" fmla="*/ 0 h 2951"/>
              <a:gd name="T2" fmla="*/ 0 w 3741"/>
              <a:gd name="T3" fmla="*/ 4684713 h 2951"/>
              <a:gd name="T4" fmla="*/ 5938838 w 3741"/>
              <a:gd name="T5" fmla="*/ 4684713 h 2951"/>
              <a:gd name="T6" fmla="*/ 0 60000 65536"/>
              <a:gd name="T7" fmla="*/ 0 60000 65536"/>
              <a:gd name="T8" fmla="*/ 0 60000 65536"/>
              <a:gd name="T9" fmla="*/ 0 w 3741"/>
              <a:gd name="T10" fmla="*/ 0 h 2951"/>
              <a:gd name="T11" fmla="*/ 3741 w 3741"/>
              <a:gd name="T12" fmla="*/ 2951 h 29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41" h="2951">
                <a:moveTo>
                  <a:pt x="0" y="0"/>
                </a:moveTo>
                <a:lnTo>
                  <a:pt x="0" y="2951"/>
                </a:lnTo>
                <a:lnTo>
                  <a:pt x="3741" y="2951"/>
                </a:lnTo>
              </a:path>
            </a:pathLst>
          </a:custGeom>
          <a:noFill/>
          <a:ln w="238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s-IS" dirty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481263" y="2757488"/>
            <a:ext cx="1835150" cy="1778000"/>
            <a:chOff x="1563" y="1737"/>
            <a:chExt cx="1156" cy="1120"/>
          </a:xfrm>
        </p:grpSpPr>
        <p:sp>
          <p:nvSpPr>
            <p:cNvPr id="15415" name="Rectangle 22"/>
            <p:cNvSpPr>
              <a:spLocks noChangeArrowheads="1"/>
            </p:cNvSpPr>
            <p:nvPr/>
          </p:nvSpPr>
          <p:spPr bwMode="auto">
            <a:xfrm>
              <a:off x="2603" y="2135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  <a:endParaRPr lang="is-IS" altLang="en-US" b="0" dirty="0"/>
            </a:p>
          </p:txBody>
        </p:sp>
        <p:grpSp>
          <p:nvGrpSpPr>
            <p:cNvPr id="15416" name="Group 23"/>
            <p:cNvGrpSpPr>
              <a:grpSpLocks/>
            </p:cNvGrpSpPr>
            <p:nvPr/>
          </p:nvGrpSpPr>
          <p:grpSpPr bwMode="auto">
            <a:xfrm>
              <a:off x="1563" y="1737"/>
              <a:ext cx="367" cy="1120"/>
              <a:chOff x="1563" y="1737"/>
              <a:chExt cx="367" cy="1120"/>
            </a:xfrm>
          </p:grpSpPr>
          <p:sp>
            <p:nvSpPr>
              <p:cNvPr id="15417" name="Rectangle 24"/>
              <p:cNvSpPr>
                <a:spLocks noChangeArrowheads="1"/>
              </p:cNvSpPr>
              <p:nvPr/>
            </p:nvSpPr>
            <p:spPr bwMode="auto">
              <a:xfrm>
                <a:off x="1650" y="2665"/>
                <a:ext cx="1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20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C</a:t>
                </a:r>
                <a:endParaRPr lang="is-IS" altLang="en-US" b="0" dirty="0"/>
              </a:p>
            </p:txBody>
          </p:sp>
          <p:sp>
            <p:nvSpPr>
              <p:cNvPr id="15418" name="Rectangle 25"/>
              <p:cNvSpPr>
                <a:spLocks noChangeArrowheads="1"/>
              </p:cNvSpPr>
              <p:nvPr/>
            </p:nvSpPr>
            <p:spPr bwMode="auto">
              <a:xfrm>
                <a:off x="1823" y="2155"/>
                <a:ext cx="10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20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B</a:t>
                </a:r>
                <a:endParaRPr lang="is-IS" altLang="en-US" b="0" dirty="0"/>
              </a:p>
            </p:txBody>
          </p:sp>
          <p:sp>
            <p:nvSpPr>
              <p:cNvPr id="15419" name="Rectangle 26"/>
              <p:cNvSpPr>
                <a:spLocks noChangeArrowheads="1"/>
              </p:cNvSpPr>
              <p:nvPr/>
            </p:nvSpPr>
            <p:spPr bwMode="auto">
              <a:xfrm>
                <a:off x="1563" y="1737"/>
                <a:ext cx="10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20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A</a:t>
                </a:r>
                <a:endParaRPr lang="is-IS" altLang="en-US" b="0" dirty="0"/>
              </a:p>
            </p:txBody>
          </p:sp>
        </p:grpSp>
      </p:grpSp>
      <p:sp>
        <p:nvSpPr>
          <p:cNvPr id="15381" name="Rectangle 27"/>
          <p:cNvSpPr>
            <a:spLocks noChangeArrowheads="1"/>
          </p:cNvSpPr>
          <p:nvPr/>
        </p:nvSpPr>
        <p:spPr bwMode="auto">
          <a:xfrm>
            <a:off x="1009650" y="1130300"/>
            <a:ext cx="5564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Verð</a:t>
            </a:r>
            <a:endParaRPr lang="is-IS" altLang="en-US" b="0" dirty="0"/>
          </a:p>
        </p:txBody>
      </p:sp>
      <p:sp>
        <p:nvSpPr>
          <p:cNvPr id="15382" name="Rectangle 28"/>
          <p:cNvSpPr>
            <a:spLocks noChangeArrowheads="1"/>
          </p:cNvSpPr>
          <p:nvPr/>
        </p:nvSpPr>
        <p:spPr bwMode="auto">
          <a:xfrm>
            <a:off x="980073" y="1454150"/>
            <a:ext cx="6395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á lýsi</a:t>
            </a:r>
            <a:endParaRPr lang="is-IS" altLang="en-US" b="0" dirty="0"/>
          </a:p>
        </p:txBody>
      </p:sp>
      <p:sp>
        <p:nvSpPr>
          <p:cNvPr id="15383" name="Rectangle 29"/>
          <p:cNvSpPr>
            <a:spLocks noChangeArrowheads="1"/>
          </p:cNvSpPr>
          <p:nvPr/>
        </p:nvSpPr>
        <p:spPr bwMode="auto">
          <a:xfrm>
            <a:off x="1495425" y="5954713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2000" b="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is-IS" altLang="en-US" b="0" dirty="0"/>
          </a:p>
        </p:txBody>
      </p:sp>
      <p:sp>
        <p:nvSpPr>
          <p:cNvPr id="15384" name="Rectangle 30"/>
          <p:cNvSpPr>
            <a:spLocks noChangeArrowheads="1"/>
          </p:cNvSpPr>
          <p:nvPr/>
        </p:nvSpPr>
        <p:spPr bwMode="auto">
          <a:xfrm>
            <a:off x="6616700" y="5954713"/>
            <a:ext cx="6700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Magn</a:t>
            </a:r>
            <a:endParaRPr lang="is-IS" altLang="en-US" b="0" dirty="0"/>
          </a:p>
        </p:txBody>
      </p:sp>
      <p:sp>
        <p:nvSpPr>
          <p:cNvPr id="15385" name="Rectangle 31"/>
          <p:cNvSpPr>
            <a:spLocks noChangeArrowheads="1"/>
          </p:cNvSpPr>
          <p:nvPr/>
        </p:nvSpPr>
        <p:spPr bwMode="auto">
          <a:xfrm>
            <a:off x="6667193" y="6278684"/>
            <a:ext cx="5690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lýsis</a:t>
            </a:r>
            <a:endParaRPr lang="is-IS" altLang="en-US" b="0" dirty="0"/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1771650" y="2093913"/>
            <a:ext cx="5097463" cy="3560762"/>
            <a:chOff x="1116" y="1319"/>
            <a:chExt cx="3211" cy="2243"/>
          </a:xfrm>
        </p:grpSpPr>
        <p:sp>
          <p:nvSpPr>
            <p:cNvPr id="15412" name="Line 33"/>
            <p:cNvSpPr>
              <a:spLocks noChangeShapeType="1"/>
            </p:cNvSpPr>
            <p:nvPr/>
          </p:nvSpPr>
          <p:spPr bwMode="auto">
            <a:xfrm flipV="1">
              <a:off x="1116" y="1681"/>
              <a:ext cx="2596" cy="1881"/>
            </a:xfrm>
            <a:prstGeom prst="line">
              <a:avLst/>
            </a:prstGeom>
            <a:noFill/>
            <a:ln w="73025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15413" name="Rectangle 34"/>
            <p:cNvSpPr>
              <a:spLocks noChangeArrowheads="1"/>
            </p:cNvSpPr>
            <p:nvPr/>
          </p:nvSpPr>
          <p:spPr bwMode="auto">
            <a:xfrm>
              <a:off x="3633" y="1319"/>
              <a:ext cx="48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Innlent</a:t>
              </a:r>
              <a:endParaRPr lang="is-IS" altLang="en-US" b="0" dirty="0"/>
            </a:p>
          </p:txBody>
        </p:sp>
        <p:sp>
          <p:nvSpPr>
            <p:cNvPr id="15414" name="Rectangle 35"/>
            <p:cNvSpPr>
              <a:spLocks noChangeArrowheads="1"/>
            </p:cNvSpPr>
            <p:nvPr/>
          </p:nvSpPr>
          <p:spPr bwMode="auto">
            <a:xfrm>
              <a:off x="3735" y="1523"/>
              <a:ext cx="59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framboð</a:t>
              </a:r>
              <a:endParaRPr lang="is-IS" altLang="en-US" b="0" dirty="0"/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468315" y="2425700"/>
            <a:ext cx="7099304" cy="1303338"/>
            <a:chOff x="295" y="1528"/>
            <a:chExt cx="4472" cy="821"/>
          </a:xfrm>
        </p:grpSpPr>
        <p:sp>
          <p:nvSpPr>
            <p:cNvPr id="15406" name="Line 37"/>
            <p:cNvSpPr>
              <a:spLocks noChangeShapeType="1"/>
            </p:cNvSpPr>
            <p:nvPr/>
          </p:nvSpPr>
          <p:spPr bwMode="auto">
            <a:xfrm>
              <a:off x="1116" y="2048"/>
              <a:ext cx="3115" cy="1"/>
            </a:xfrm>
            <a:prstGeom prst="line">
              <a:avLst/>
            </a:prstGeom>
            <a:noFill/>
            <a:ln w="73025">
              <a:solidFill>
                <a:srgbClr val="AD0D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15407" name="Rectangle 38"/>
            <p:cNvSpPr>
              <a:spLocks noChangeArrowheads="1"/>
            </p:cNvSpPr>
            <p:nvPr/>
          </p:nvSpPr>
          <p:spPr bwMode="auto">
            <a:xfrm>
              <a:off x="598" y="1528"/>
              <a:ext cx="33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Verð</a:t>
              </a:r>
              <a:endParaRPr lang="is-IS" altLang="en-US" b="0" dirty="0"/>
            </a:p>
          </p:txBody>
        </p:sp>
        <p:sp>
          <p:nvSpPr>
            <p:cNvPr id="15408" name="Rectangle 39"/>
            <p:cNvSpPr>
              <a:spLocks noChangeArrowheads="1"/>
            </p:cNvSpPr>
            <p:nvPr/>
          </p:nvSpPr>
          <p:spPr bwMode="auto">
            <a:xfrm>
              <a:off x="616" y="1732"/>
              <a:ext cx="31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með</a:t>
              </a:r>
              <a:endParaRPr lang="is-IS" altLang="en-US" b="0" dirty="0"/>
            </a:p>
          </p:txBody>
        </p:sp>
        <p:sp>
          <p:nvSpPr>
            <p:cNvPr id="15409" name="Rectangle 40"/>
            <p:cNvSpPr>
              <a:spLocks noChangeArrowheads="1"/>
            </p:cNvSpPr>
            <p:nvPr/>
          </p:nvSpPr>
          <p:spPr bwMode="auto">
            <a:xfrm>
              <a:off x="295" y="1936"/>
              <a:ext cx="76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viðskiptum</a:t>
              </a:r>
              <a:endParaRPr lang="is-IS" altLang="en-US" b="0" dirty="0"/>
            </a:p>
          </p:txBody>
        </p:sp>
        <p:sp>
          <p:nvSpPr>
            <p:cNvPr id="15410" name="Rectangle 41"/>
            <p:cNvSpPr>
              <a:spLocks noChangeArrowheads="1"/>
            </p:cNvSpPr>
            <p:nvPr/>
          </p:nvSpPr>
          <p:spPr bwMode="auto">
            <a:xfrm>
              <a:off x="4255" y="1951"/>
              <a:ext cx="51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Heims-</a:t>
              </a:r>
              <a:endParaRPr lang="is-IS" altLang="en-US" b="0" dirty="0"/>
            </a:p>
          </p:txBody>
        </p:sp>
        <p:sp>
          <p:nvSpPr>
            <p:cNvPr id="15411" name="Rectangle 42"/>
            <p:cNvSpPr>
              <a:spLocks noChangeArrowheads="1"/>
            </p:cNvSpPr>
            <p:nvPr/>
          </p:nvSpPr>
          <p:spPr bwMode="auto">
            <a:xfrm>
              <a:off x="4291" y="2155"/>
              <a:ext cx="31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verð</a:t>
              </a:r>
              <a:endParaRPr lang="is-IS" altLang="en-US" b="0" dirty="0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1771650" y="1455738"/>
            <a:ext cx="5103813" cy="4224337"/>
            <a:chOff x="1116" y="917"/>
            <a:chExt cx="3215" cy="2661"/>
          </a:xfrm>
        </p:grpSpPr>
        <p:sp>
          <p:nvSpPr>
            <p:cNvPr id="15403" name="Line 44"/>
            <p:cNvSpPr>
              <a:spLocks noChangeShapeType="1"/>
            </p:cNvSpPr>
            <p:nvPr/>
          </p:nvSpPr>
          <p:spPr bwMode="auto">
            <a:xfrm>
              <a:off x="1116" y="917"/>
              <a:ext cx="2458" cy="2538"/>
            </a:xfrm>
            <a:prstGeom prst="line">
              <a:avLst/>
            </a:prstGeom>
            <a:noFill/>
            <a:ln w="73025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15404" name="Rectangle 45"/>
            <p:cNvSpPr>
              <a:spLocks noChangeArrowheads="1"/>
            </p:cNvSpPr>
            <p:nvPr/>
          </p:nvSpPr>
          <p:spPr bwMode="auto">
            <a:xfrm>
              <a:off x="3620" y="3180"/>
              <a:ext cx="53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Innlend</a:t>
              </a:r>
              <a:endParaRPr lang="is-IS" altLang="en-US" b="0" dirty="0"/>
            </a:p>
          </p:txBody>
        </p:sp>
        <p:sp>
          <p:nvSpPr>
            <p:cNvPr id="15405" name="Rectangle 46"/>
            <p:cNvSpPr>
              <a:spLocks noChangeArrowheads="1"/>
            </p:cNvSpPr>
            <p:nvPr/>
          </p:nvSpPr>
          <p:spPr bwMode="auto">
            <a:xfrm>
              <a:off x="3658" y="3384"/>
              <a:ext cx="67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eftirspurn</a:t>
              </a:r>
              <a:endParaRPr lang="is-IS" altLang="en-US" b="0" dirty="0"/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3467100" y="2668588"/>
            <a:ext cx="1700213" cy="679450"/>
            <a:chOff x="2184" y="1681"/>
            <a:chExt cx="1071" cy="428"/>
          </a:xfrm>
        </p:grpSpPr>
        <p:sp>
          <p:nvSpPr>
            <p:cNvPr id="15398" name="Oval 48"/>
            <p:cNvSpPr>
              <a:spLocks noChangeArrowheads="1"/>
            </p:cNvSpPr>
            <p:nvPr/>
          </p:nvSpPr>
          <p:spPr bwMode="auto">
            <a:xfrm>
              <a:off x="2184" y="2002"/>
              <a:ext cx="109" cy="10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s-IS" altLang="en-US" dirty="0"/>
            </a:p>
          </p:txBody>
        </p:sp>
        <p:sp>
          <p:nvSpPr>
            <p:cNvPr id="15399" name="Oval 49"/>
            <p:cNvSpPr>
              <a:spLocks noChangeArrowheads="1"/>
            </p:cNvSpPr>
            <p:nvPr/>
          </p:nvSpPr>
          <p:spPr bwMode="auto">
            <a:xfrm>
              <a:off x="3146" y="2002"/>
              <a:ext cx="109" cy="10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s-IS" altLang="en-US" dirty="0"/>
            </a:p>
          </p:txBody>
        </p:sp>
        <p:grpSp>
          <p:nvGrpSpPr>
            <p:cNvPr id="15400" name="Group 50"/>
            <p:cNvGrpSpPr>
              <a:grpSpLocks/>
            </p:cNvGrpSpPr>
            <p:nvPr/>
          </p:nvGrpSpPr>
          <p:grpSpPr bwMode="auto">
            <a:xfrm>
              <a:off x="2230" y="1681"/>
              <a:ext cx="962" cy="306"/>
              <a:chOff x="2230" y="1681"/>
              <a:chExt cx="962" cy="306"/>
            </a:xfrm>
          </p:grpSpPr>
          <p:sp>
            <p:nvSpPr>
              <p:cNvPr id="15401" name="Freeform 51"/>
              <p:cNvSpPr>
                <a:spLocks/>
              </p:cNvSpPr>
              <p:nvPr/>
            </p:nvSpPr>
            <p:spPr bwMode="auto">
              <a:xfrm>
                <a:off x="2230" y="1895"/>
                <a:ext cx="962" cy="92"/>
              </a:xfrm>
              <a:custGeom>
                <a:avLst/>
                <a:gdLst>
                  <a:gd name="T0" fmla="*/ 962 w 63"/>
                  <a:gd name="T1" fmla="*/ 92 h 6"/>
                  <a:gd name="T2" fmla="*/ 901 w 63"/>
                  <a:gd name="T3" fmla="*/ 46 h 6"/>
                  <a:gd name="T4" fmla="*/ 519 w 63"/>
                  <a:gd name="T5" fmla="*/ 46 h 6"/>
                  <a:gd name="T6" fmla="*/ 473 w 63"/>
                  <a:gd name="T7" fmla="*/ 0 h 6"/>
                  <a:gd name="T8" fmla="*/ 428 w 63"/>
                  <a:gd name="T9" fmla="*/ 46 h 6"/>
                  <a:gd name="T10" fmla="*/ 61 w 63"/>
                  <a:gd name="T11" fmla="*/ 46 h 6"/>
                  <a:gd name="T12" fmla="*/ 0 w 63"/>
                  <a:gd name="T13" fmla="*/ 92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6"/>
                  <a:gd name="T23" fmla="*/ 63 w 6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6">
                    <a:moveTo>
                      <a:pt x="63" y="6"/>
                    </a:moveTo>
                    <a:cubicBezTo>
                      <a:pt x="63" y="4"/>
                      <a:pt x="60" y="3"/>
                      <a:pt x="59" y="3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3" y="3"/>
                      <a:pt x="31" y="2"/>
                      <a:pt x="31" y="0"/>
                    </a:cubicBezTo>
                    <a:cubicBezTo>
                      <a:pt x="31" y="2"/>
                      <a:pt x="30" y="3"/>
                      <a:pt x="28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0" y="4"/>
                      <a:pt x="0" y="6"/>
                    </a:cubicBez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s-IS" dirty="0"/>
              </a:p>
            </p:txBody>
          </p:sp>
          <p:sp>
            <p:nvSpPr>
              <p:cNvPr id="15402" name="Rectangle 52"/>
              <p:cNvSpPr>
                <a:spLocks noChangeArrowheads="1"/>
              </p:cNvSpPr>
              <p:nvPr/>
            </p:nvSpPr>
            <p:spPr bwMode="auto">
              <a:xfrm>
                <a:off x="2290" y="1681"/>
                <a:ext cx="82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20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Útflutningur</a:t>
                </a:r>
                <a:endParaRPr lang="is-IS" altLang="en-US" b="0" dirty="0"/>
              </a:p>
            </p:txBody>
          </p:sp>
        </p:grpSp>
      </p:grpSp>
      <p:grpSp>
        <p:nvGrpSpPr>
          <p:cNvPr id="9" name="Group 53"/>
          <p:cNvGrpSpPr>
            <a:grpSpLocks/>
          </p:cNvGrpSpPr>
          <p:nvPr/>
        </p:nvGrpSpPr>
        <p:grpSpPr bwMode="auto">
          <a:xfrm>
            <a:off x="755651" y="3752850"/>
            <a:ext cx="3490913" cy="955675"/>
            <a:chOff x="476" y="2364"/>
            <a:chExt cx="2199" cy="602"/>
          </a:xfrm>
        </p:grpSpPr>
        <p:sp>
          <p:nvSpPr>
            <p:cNvPr id="15392" name="Line 54"/>
            <p:cNvSpPr>
              <a:spLocks noChangeShapeType="1"/>
            </p:cNvSpPr>
            <p:nvPr/>
          </p:nvSpPr>
          <p:spPr bwMode="auto">
            <a:xfrm>
              <a:off x="1116" y="2476"/>
              <a:ext cx="1511" cy="1"/>
            </a:xfrm>
            <a:prstGeom prst="line">
              <a:avLst/>
            </a:prstGeom>
            <a:noFill/>
            <a:ln w="23813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grpSp>
          <p:nvGrpSpPr>
            <p:cNvPr id="15393" name="Group 55"/>
            <p:cNvGrpSpPr>
              <a:grpSpLocks/>
            </p:cNvGrpSpPr>
            <p:nvPr/>
          </p:nvGrpSpPr>
          <p:grpSpPr bwMode="auto">
            <a:xfrm>
              <a:off x="476" y="2364"/>
              <a:ext cx="2199" cy="602"/>
              <a:chOff x="476" y="2364"/>
              <a:chExt cx="2199" cy="602"/>
            </a:xfrm>
          </p:grpSpPr>
          <p:sp>
            <p:nvSpPr>
              <p:cNvPr id="15394" name="Oval 56"/>
              <p:cNvSpPr>
                <a:spLocks noChangeArrowheads="1"/>
              </p:cNvSpPr>
              <p:nvPr/>
            </p:nvSpPr>
            <p:spPr bwMode="auto">
              <a:xfrm>
                <a:off x="2566" y="2415"/>
                <a:ext cx="109" cy="10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s-IS" altLang="en-US" dirty="0"/>
              </a:p>
            </p:txBody>
          </p:sp>
          <p:sp>
            <p:nvSpPr>
              <p:cNvPr id="15395" name="Rectangle 57"/>
              <p:cNvSpPr>
                <a:spLocks noChangeArrowheads="1"/>
              </p:cNvSpPr>
              <p:nvPr/>
            </p:nvSpPr>
            <p:spPr bwMode="auto">
              <a:xfrm>
                <a:off x="598" y="2364"/>
                <a:ext cx="332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20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Verð</a:t>
                </a:r>
                <a:endParaRPr lang="is-IS" altLang="en-US" b="0" dirty="0"/>
              </a:p>
            </p:txBody>
          </p:sp>
          <p:sp>
            <p:nvSpPr>
              <p:cNvPr id="15396" name="Rectangle 58"/>
              <p:cNvSpPr>
                <a:spLocks noChangeArrowheads="1"/>
              </p:cNvSpPr>
              <p:nvPr/>
            </p:nvSpPr>
            <p:spPr bwMode="auto">
              <a:xfrm>
                <a:off x="659" y="2568"/>
                <a:ext cx="18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20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án</a:t>
                </a:r>
                <a:endParaRPr lang="is-IS" altLang="en-US" b="0" dirty="0"/>
              </a:p>
            </p:txBody>
          </p:sp>
          <p:sp>
            <p:nvSpPr>
              <p:cNvPr id="15397" name="Rectangle 59"/>
              <p:cNvSpPr>
                <a:spLocks noChangeArrowheads="1"/>
              </p:cNvSpPr>
              <p:nvPr/>
            </p:nvSpPr>
            <p:spPr bwMode="auto">
              <a:xfrm>
                <a:off x="476" y="2772"/>
                <a:ext cx="629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20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viðskipta</a:t>
                </a:r>
                <a:endParaRPr lang="is-IS" altLang="en-US" b="0" dirty="0"/>
              </a:p>
            </p:txBody>
          </p:sp>
        </p:grpSp>
      </p:grpSp>
      <p:grpSp>
        <p:nvGrpSpPr>
          <p:cNvPr id="59" name="Group 62"/>
          <p:cNvGrpSpPr>
            <a:grpSpLocks/>
          </p:cNvGrpSpPr>
          <p:nvPr/>
        </p:nvGrpSpPr>
        <p:grpSpPr bwMode="auto">
          <a:xfrm>
            <a:off x="2463801" y="1682750"/>
            <a:ext cx="2644776" cy="1868488"/>
            <a:chOff x="1552" y="1060"/>
            <a:chExt cx="1666" cy="1177"/>
          </a:xfrm>
        </p:grpSpPr>
        <p:sp>
          <p:nvSpPr>
            <p:cNvPr id="60" name="Line 63"/>
            <p:cNvSpPr>
              <a:spLocks noChangeShapeType="1"/>
            </p:cNvSpPr>
            <p:nvPr/>
          </p:nvSpPr>
          <p:spPr bwMode="auto">
            <a:xfrm flipH="1">
              <a:off x="1552" y="1242"/>
              <a:ext cx="441" cy="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s-IS" dirty="0"/>
            </a:p>
          </p:txBody>
        </p:sp>
        <p:sp>
          <p:nvSpPr>
            <p:cNvPr id="61" name="Line 64"/>
            <p:cNvSpPr>
              <a:spLocks noChangeShapeType="1"/>
            </p:cNvSpPr>
            <p:nvPr/>
          </p:nvSpPr>
          <p:spPr bwMode="auto">
            <a:xfrm flipH="1">
              <a:off x="1680" y="1257"/>
              <a:ext cx="316" cy="9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s-IS" dirty="0"/>
            </a:p>
          </p:txBody>
        </p:sp>
        <p:sp>
          <p:nvSpPr>
            <p:cNvPr id="62" name="Rectangle 65"/>
            <p:cNvSpPr>
              <a:spLocks noChangeArrowheads="1"/>
            </p:cNvSpPr>
            <p:nvPr/>
          </p:nvSpPr>
          <p:spPr bwMode="auto">
            <a:xfrm>
              <a:off x="1970" y="1060"/>
              <a:ext cx="1248" cy="4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>
                  <a:solidFill>
                    <a:srgbClr val="000000"/>
                  </a:solidFill>
                  <a:latin typeface="Arial" panose="020B0604020202020204" pitchFamily="34" charset="0"/>
                </a:rPr>
                <a:t>Neyzluafgangur</a:t>
              </a:r>
            </a:p>
            <a:p>
              <a:r>
                <a:rPr lang="is-IS" altLang="en-US" sz="2000" b="0">
                  <a:solidFill>
                    <a:srgbClr val="000000"/>
                  </a:solidFill>
                  <a:latin typeface="Arial" panose="020B0604020202020204" pitchFamily="34" charset="0"/>
                </a:rPr>
                <a:t>án viðskipta</a:t>
              </a:r>
            </a:p>
          </p:txBody>
        </p:sp>
      </p:grpSp>
      <p:grpSp>
        <p:nvGrpSpPr>
          <p:cNvPr id="63" name="Group 59"/>
          <p:cNvGrpSpPr>
            <a:grpSpLocks/>
          </p:cNvGrpSpPr>
          <p:nvPr/>
        </p:nvGrpSpPr>
        <p:grpSpPr bwMode="auto">
          <a:xfrm>
            <a:off x="2500316" y="4664075"/>
            <a:ext cx="3151189" cy="860425"/>
            <a:chOff x="1939" y="2741"/>
            <a:chExt cx="1985" cy="542"/>
          </a:xfrm>
        </p:grpSpPr>
        <p:sp>
          <p:nvSpPr>
            <p:cNvPr id="64" name="Line 60"/>
            <p:cNvSpPr>
              <a:spLocks noChangeShapeType="1"/>
            </p:cNvSpPr>
            <p:nvPr/>
          </p:nvSpPr>
          <p:spPr bwMode="auto">
            <a:xfrm flipH="1" flipV="1">
              <a:off x="1939" y="2741"/>
              <a:ext cx="418" cy="2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s-IS" dirty="0"/>
            </a:p>
          </p:txBody>
        </p:sp>
        <p:sp>
          <p:nvSpPr>
            <p:cNvPr id="65" name="Rectangle 61"/>
            <p:cNvSpPr>
              <a:spLocks noChangeArrowheads="1"/>
            </p:cNvSpPr>
            <p:nvPr/>
          </p:nvSpPr>
          <p:spPr bwMode="auto">
            <a:xfrm>
              <a:off x="2334" y="2837"/>
              <a:ext cx="1590" cy="4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Framleiðsluafgangur</a:t>
              </a:r>
            </a:p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án viðskipta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406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63"/>
          <a:stretch>
            <a:fillRect/>
          </a:stretch>
        </p:blipFill>
        <p:spPr bwMode="auto">
          <a:xfrm>
            <a:off x="685800" y="2057400"/>
            <a:ext cx="8001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557808"/>
            <a:ext cx="7242048" cy="1143000"/>
          </a:xfrm>
        </p:spPr>
        <p:txBody>
          <a:bodyPr>
            <a:noAutofit/>
          </a:bodyPr>
          <a:lstStyle/>
          <a:p>
            <a:r>
              <a:rPr lang="is-IS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Áhrif frjálsra viðskipta á velferð í útflutningslandi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576" y="2492896"/>
            <a:ext cx="1778051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sz="1800"/>
              <a:t>Neyzluafgangur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2853766"/>
            <a:ext cx="2286203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sz="1800" dirty="0"/>
              <a:t>Framleiðsluafgangur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3223098"/>
            <a:ext cx="2124941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sz="1800" dirty="0"/>
              <a:t>Viðskiptahagur alls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1007993" y="3656710"/>
            <a:ext cx="7380431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sz="1800" dirty="0"/>
              <a:t>Svæðið D sýnir aukningu heildarafgangs, þ.e. </a:t>
            </a:r>
            <a:r>
              <a:rPr lang="is-I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hag af viðskiptum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2051556"/>
            <a:ext cx="8001000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sz="1800" dirty="0"/>
              <a:t>                                        Án viðskipta             Með viðskiptum       Breyting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7903335" y="3086937"/>
            <a:ext cx="576064" cy="57606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1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7859216" cy="1143000"/>
          </a:xfrm>
        </p:spPr>
        <p:txBody>
          <a:bodyPr>
            <a:noAutofit/>
          </a:bodyPr>
          <a:lstStyle/>
          <a:p>
            <a:r>
              <a:rPr lang="is-IS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Hver vinnur? Hver tapar?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Innlendir framleiðendur hagnast </a:t>
            </a:r>
          </a:p>
          <a:p>
            <a:pPr lvl="1"/>
            <a:r>
              <a:rPr lang="is-IS" altLang="en-US" sz="2900" dirty="0">
                <a:latin typeface="Cambria" panose="02040503050406030204" pitchFamily="18" charset="0"/>
                <a:ea typeface="Cambria" panose="02040503050406030204" pitchFamily="18" charset="0"/>
              </a:rPr>
              <a:t>Þeir fá hærra verð fyrir lýsið</a:t>
            </a:r>
          </a:p>
          <a:p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Innlendir neytendur tapa </a:t>
            </a:r>
          </a:p>
          <a:p>
            <a:pPr lvl="1"/>
            <a:r>
              <a:rPr lang="is-IS" altLang="en-US" sz="2900" dirty="0">
                <a:latin typeface="Cambria" panose="02040503050406030204" pitchFamily="18" charset="0"/>
                <a:ea typeface="Cambria" panose="02040503050406030204" pitchFamily="18" charset="0"/>
              </a:rPr>
              <a:t>Þeir þurfa að greiða hærra verð fyrir lýsið</a:t>
            </a:r>
          </a:p>
          <a:p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Hagsbót framleiðenda er meiri en tjón neytenda</a:t>
            </a:r>
          </a:p>
          <a:p>
            <a:pPr lvl="1"/>
            <a:r>
              <a:rPr lang="is-I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Almannahagur eykst!</a:t>
            </a:r>
          </a:p>
          <a:p>
            <a:pPr lvl="1"/>
            <a:r>
              <a:rPr lang="is-I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Heildin hefur hag af viðskiptum</a:t>
            </a:r>
          </a:p>
        </p:txBody>
      </p:sp>
    </p:spTree>
    <p:extLst>
      <p:ext uri="{BB962C8B-B14F-4D97-AF65-F5344CB8AC3E}">
        <p14:creationId xmlns:p14="http://schemas.microsoft.com/office/powerpoint/2010/main" val="428011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5800"/>
            <a:ext cx="7239000" cy="1143000"/>
          </a:xfrm>
        </p:spPr>
        <p:txBody>
          <a:bodyPr>
            <a:noAutofit/>
          </a:bodyPr>
          <a:lstStyle/>
          <a:p>
            <a:r>
              <a:rPr lang="is-IS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Áhrif erlendra viðskipta á innflutningsland</a:t>
            </a:r>
            <a:endParaRPr lang="en-US" altLang="en-US" sz="4800" dirty="0">
              <a:solidFill>
                <a:srgbClr val="FFFF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9725"/>
            <a:ext cx="7715200" cy="4846638"/>
          </a:xfrm>
        </p:spPr>
        <p:txBody>
          <a:bodyPr/>
          <a:lstStyle/>
          <a:p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Ef heimsmarkaðsverð á lýsi er lægra en innlenda jafnvægisverðið flytur landið inn lýsi þegar innflutningshömlum er aflétt</a:t>
            </a:r>
          </a:p>
          <a:p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Innlendir neytendur kaupa innflutt lýsi – það er ódýrara en innlent lýsi</a:t>
            </a:r>
          </a:p>
          <a:p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Innlendir framleiðendur draga </a:t>
            </a:r>
            <a:r>
              <a:rPr lang="is-I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úr</a:t>
            </a:r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framleiðslu þegar innlent lýsisverð lagar sig að heimsmarkaðsverði, þ.e. lækkar</a:t>
            </a:r>
          </a:p>
        </p:txBody>
      </p:sp>
    </p:spTree>
    <p:extLst>
      <p:ext uri="{BB962C8B-B14F-4D97-AF65-F5344CB8AC3E}">
        <p14:creationId xmlns:p14="http://schemas.microsoft.com/office/powerpoint/2010/main" val="80743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narrow aqua button bckg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-27384"/>
            <a:ext cx="8229600" cy="6858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is-I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mynd 4. innflutningsland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2011363" y="1285875"/>
            <a:ext cx="5903912" cy="4537075"/>
          </a:xfrm>
          <a:prstGeom prst="rect">
            <a:avLst/>
          </a:prstGeom>
          <a:solidFill>
            <a:srgbClr val="F3F6F9"/>
          </a:solidFill>
          <a:ln w="273050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2011363" y="1285875"/>
            <a:ext cx="5903912" cy="4537075"/>
          </a:xfrm>
          <a:prstGeom prst="rect">
            <a:avLst/>
          </a:prstGeom>
          <a:solidFill>
            <a:srgbClr val="F2F4F8"/>
          </a:solidFill>
          <a:ln w="24765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2011363" y="1285875"/>
            <a:ext cx="5903912" cy="4537075"/>
          </a:xfrm>
          <a:prstGeom prst="rect">
            <a:avLst/>
          </a:prstGeom>
          <a:solidFill>
            <a:srgbClr val="F1F4F7"/>
          </a:solidFill>
          <a:ln w="22383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2011363" y="1285875"/>
            <a:ext cx="5903912" cy="4537075"/>
          </a:xfrm>
          <a:prstGeom prst="rect">
            <a:avLst/>
          </a:prstGeom>
          <a:solidFill>
            <a:srgbClr val="F0F2F5"/>
          </a:solidFill>
          <a:ln w="19843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0488" name="Rectangle 9"/>
          <p:cNvSpPr>
            <a:spLocks noChangeArrowheads="1"/>
          </p:cNvSpPr>
          <p:nvPr/>
        </p:nvSpPr>
        <p:spPr bwMode="auto">
          <a:xfrm>
            <a:off x="2011363" y="1285875"/>
            <a:ext cx="5903912" cy="4537075"/>
          </a:xfrm>
          <a:prstGeom prst="rect">
            <a:avLst/>
          </a:prstGeom>
          <a:solidFill>
            <a:srgbClr val="EEF1F4"/>
          </a:solidFill>
          <a:ln w="173038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0489" name="Rectangle 10"/>
          <p:cNvSpPr>
            <a:spLocks noChangeArrowheads="1"/>
          </p:cNvSpPr>
          <p:nvPr/>
        </p:nvSpPr>
        <p:spPr bwMode="auto">
          <a:xfrm>
            <a:off x="2011363" y="1285875"/>
            <a:ext cx="5903912" cy="4537075"/>
          </a:xfrm>
          <a:prstGeom prst="rect">
            <a:avLst/>
          </a:prstGeom>
          <a:solidFill>
            <a:srgbClr val="EDEFF3"/>
          </a:solidFill>
          <a:ln w="149225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0490" name="Rectangle 11"/>
          <p:cNvSpPr>
            <a:spLocks noChangeArrowheads="1"/>
          </p:cNvSpPr>
          <p:nvPr/>
        </p:nvSpPr>
        <p:spPr bwMode="auto">
          <a:xfrm>
            <a:off x="2011363" y="1285875"/>
            <a:ext cx="5903912" cy="4537075"/>
          </a:xfrm>
          <a:prstGeom prst="rect">
            <a:avLst/>
          </a:prstGeom>
          <a:solidFill>
            <a:srgbClr val="EBEEF2"/>
          </a:solidFill>
          <a:ln w="123825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0491" name="Rectangle 12"/>
          <p:cNvSpPr>
            <a:spLocks noChangeArrowheads="1"/>
          </p:cNvSpPr>
          <p:nvPr/>
        </p:nvSpPr>
        <p:spPr bwMode="auto">
          <a:xfrm>
            <a:off x="2011363" y="1285875"/>
            <a:ext cx="5903912" cy="4537075"/>
          </a:xfrm>
          <a:prstGeom prst="rect">
            <a:avLst/>
          </a:prstGeom>
          <a:solidFill>
            <a:srgbClr val="EAECF1"/>
          </a:solidFill>
          <a:ln w="100013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0492" name="Rectangle 13"/>
          <p:cNvSpPr>
            <a:spLocks noChangeArrowheads="1"/>
          </p:cNvSpPr>
          <p:nvPr/>
        </p:nvSpPr>
        <p:spPr bwMode="auto">
          <a:xfrm>
            <a:off x="2011363" y="1285875"/>
            <a:ext cx="5903912" cy="4537075"/>
          </a:xfrm>
          <a:prstGeom prst="rect">
            <a:avLst/>
          </a:prstGeom>
          <a:solidFill>
            <a:srgbClr val="E9EBF0"/>
          </a:solidFill>
          <a:ln w="74613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0493" name="Rectangle 14"/>
          <p:cNvSpPr>
            <a:spLocks noChangeArrowheads="1"/>
          </p:cNvSpPr>
          <p:nvPr/>
        </p:nvSpPr>
        <p:spPr bwMode="auto">
          <a:xfrm>
            <a:off x="2011363" y="1285875"/>
            <a:ext cx="5903912" cy="4537075"/>
          </a:xfrm>
          <a:prstGeom prst="rect">
            <a:avLst/>
          </a:prstGeom>
          <a:solidFill>
            <a:srgbClr val="E7EAEF"/>
          </a:solidFill>
          <a:ln w="49213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0494" name="Rectangle 15"/>
          <p:cNvSpPr>
            <a:spLocks noChangeArrowheads="1"/>
          </p:cNvSpPr>
          <p:nvPr/>
        </p:nvSpPr>
        <p:spPr bwMode="auto">
          <a:xfrm>
            <a:off x="2011363" y="1285875"/>
            <a:ext cx="5903912" cy="4537075"/>
          </a:xfrm>
          <a:prstGeom prst="rect">
            <a:avLst/>
          </a:prstGeom>
          <a:solidFill>
            <a:srgbClr val="E6E9EF"/>
          </a:solidFill>
          <a:ln w="25400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0495" name="Rectangle 16"/>
          <p:cNvSpPr>
            <a:spLocks noChangeArrowheads="1"/>
          </p:cNvSpPr>
          <p:nvPr/>
        </p:nvSpPr>
        <p:spPr bwMode="auto">
          <a:xfrm>
            <a:off x="1862138" y="1036638"/>
            <a:ext cx="5978525" cy="4737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0496" name="Rectangle 17"/>
          <p:cNvSpPr>
            <a:spLocks noChangeArrowheads="1"/>
          </p:cNvSpPr>
          <p:nvPr/>
        </p:nvSpPr>
        <p:spPr bwMode="auto">
          <a:xfrm>
            <a:off x="1149350" y="979488"/>
            <a:ext cx="5830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2100" dirty="0">
                <a:solidFill>
                  <a:srgbClr val="000000"/>
                </a:solidFill>
                <a:latin typeface="Arial" panose="020B0604020202020204" pitchFamily="34" charset="0"/>
              </a:rPr>
              <a:t>Verð</a:t>
            </a:r>
            <a:endParaRPr lang="is-IS" altLang="en-US" b="0" dirty="0"/>
          </a:p>
        </p:txBody>
      </p:sp>
      <p:sp>
        <p:nvSpPr>
          <p:cNvPr id="20497" name="Rectangle 18"/>
          <p:cNvSpPr>
            <a:spLocks noChangeArrowheads="1"/>
          </p:cNvSpPr>
          <p:nvPr/>
        </p:nvSpPr>
        <p:spPr bwMode="auto">
          <a:xfrm>
            <a:off x="1115899" y="1275448"/>
            <a:ext cx="67326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2100" dirty="0">
                <a:solidFill>
                  <a:srgbClr val="000000"/>
                </a:solidFill>
                <a:latin typeface="Arial" panose="020B0604020202020204" pitchFamily="34" charset="0"/>
              </a:rPr>
              <a:t>á lýsi</a:t>
            </a:r>
            <a:endParaRPr lang="is-IS" altLang="en-US" b="0" dirty="0"/>
          </a:p>
        </p:txBody>
      </p:sp>
      <p:sp>
        <p:nvSpPr>
          <p:cNvPr id="20498" name="Rectangle 19"/>
          <p:cNvSpPr>
            <a:spLocks noChangeArrowheads="1"/>
          </p:cNvSpPr>
          <p:nvPr/>
        </p:nvSpPr>
        <p:spPr bwMode="auto">
          <a:xfrm>
            <a:off x="1638300" y="5780088"/>
            <a:ext cx="147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2100" b="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is-IS" altLang="en-US" b="0" dirty="0"/>
          </a:p>
        </p:txBody>
      </p:sp>
      <p:sp>
        <p:nvSpPr>
          <p:cNvPr id="20499" name="Rectangle 20"/>
          <p:cNvSpPr>
            <a:spLocks noChangeArrowheads="1"/>
          </p:cNvSpPr>
          <p:nvPr/>
        </p:nvSpPr>
        <p:spPr bwMode="auto">
          <a:xfrm>
            <a:off x="6764338" y="5770563"/>
            <a:ext cx="70371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2100" dirty="0">
                <a:solidFill>
                  <a:srgbClr val="000000"/>
                </a:solidFill>
                <a:latin typeface="Arial" panose="020B0604020202020204" pitchFamily="34" charset="0"/>
              </a:rPr>
              <a:t>Magn</a:t>
            </a:r>
            <a:endParaRPr lang="is-IS" altLang="en-US" b="0" dirty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76263" y="4206876"/>
            <a:ext cx="7191377" cy="965200"/>
            <a:chOff x="363" y="2650"/>
            <a:chExt cx="4530" cy="608"/>
          </a:xfrm>
        </p:grpSpPr>
        <p:sp>
          <p:nvSpPr>
            <p:cNvPr id="20533" name="Line 22"/>
            <p:cNvSpPr>
              <a:spLocks noChangeShapeType="1"/>
            </p:cNvSpPr>
            <p:nvPr/>
          </p:nvSpPr>
          <p:spPr bwMode="auto">
            <a:xfrm>
              <a:off x="1173" y="2789"/>
              <a:ext cx="3141" cy="1"/>
            </a:xfrm>
            <a:prstGeom prst="line">
              <a:avLst/>
            </a:prstGeom>
            <a:noFill/>
            <a:ln w="74613">
              <a:solidFill>
                <a:srgbClr val="AD0D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20534" name="Rectangle 23"/>
            <p:cNvSpPr>
              <a:spLocks noChangeArrowheads="1"/>
            </p:cNvSpPr>
            <p:nvPr/>
          </p:nvSpPr>
          <p:spPr bwMode="auto">
            <a:xfrm>
              <a:off x="580" y="2650"/>
              <a:ext cx="34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1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Verð</a:t>
              </a:r>
              <a:endParaRPr lang="is-IS" altLang="en-US" b="0" dirty="0"/>
            </a:p>
          </p:txBody>
        </p:sp>
        <p:sp>
          <p:nvSpPr>
            <p:cNvPr id="20535" name="Rectangle 24"/>
            <p:cNvSpPr>
              <a:spLocks noChangeArrowheads="1"/>
            </p:cNvSpPr>
            <p:nvPr/>
          </p:nvSpPr>
          <p:spPr bwMode="auto">
            <a:xfrm>
              <a:off x="608" y="2859"/>
              <a:ext cx="32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1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með</a:t>
              </a:r>
              <a:endParaRPr lang="is-IS" altLang="en-US" b="0" dirty="0"/>
            </a:p>
          </p:txBody>
        </p:sp>
        <p:sp>
          <p:nvSpPr>
            <p:cNvPr id="20536" name="Rectangle 25"/>
            <p:cNvSpPr>
              <a:spLocks noChangeArrowheads="1"/>
            </p:cNvSpPr>
            <p:nvPr/>
          </p:nvSpPr>
          <p:spPr bwMode="auto">
            <a:xfrm>
              <a:off x="363" y="3054"/>
              <a:ext cx="80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1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viðskiptum</a:t>
              </a:r>
              <a:endParaRPr lang="is-IS" altLang="en-US" b="0" dirty="0"/>
            </a:p>
          </p:txBody>
        </p:sp>
        <p:sp>
          <p:nvSpPr>
            <p:cNvPr id="20537" name="Rectangle 26"/>
            <p:cNvSpPr>
              <a:spLocks noChangeArrowheads="1"/>
            </p:cNvSpPr>
            <p:nvPr/>
          </p:nvSpPr>
          <p:spPr bwMode="auto">
            <a:xfrm>
              <a:off x="4357" y="2667"/>
              <a:ext cx="53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1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Heims-</a:t>
              </a:r>
              <a:endParaRPr lang="is-IS" altLang="en-US" b="0" dirty="0"/>
            </a:p>
          </p:txBody>
        </p:sp>
        <p:sp>
          <p:nvSpPr>
            <p:cNvPr id="20538" name="Rectangle 27"/>
            <p:cNvSpPr>
              <a:spLocks noChangeArrowheads="1"/>
            </p:cNvSpPr>
            <p:nvPr/>
          </p:nvSpPr>
          <p:spPr bwMode="auto">
            <a:xfrm>
              <a:off x="4364" y="2873"/>
              <a:ext cx="32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1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verð</a:t>
              </a:r>
              <a:endParaRPr lang="is-IS" altLang="en-US" b="0" dirty="0"/>
            </a:p>
          </p:txBody>
        </p:sp>
      </p:grpSp>
      <p:sp>
        <p:nvSpPr>
          <p:cNvPr id="20501" name="Rectangle 28"/>
          <p:cNvSpPr>
            <a:spLocks noChangeArrowheads="1"/>
          </p:cNvSpPr>
          <p:nvPr/>
        </p:nvSpPr>
        <p:spPr bwMode="auto">
          <a:xfrm>
            <a:off x="6804248" y="6097588"/>
            <a:ext cx="5979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2100" dirty="0">
                <a:solidFill>
                  <a:srgbClr val="000000"/>
                </a:solidFill>
                <a:latin typeface="Arial" panose="020B0604020202020204" pitchFamily="34" charset="0"/>
              </a:rPr>
              <a:t>lýsis</a:t>
            </a:r>
            <a:endParaRPr lang="is-IS" altLang="en-US" b="0" dirty="0"/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1862138" y="2255838"/>
            <a:ext cx="5340350" cy="3243262"/>
            <a:chOff x="1173" y="1421"/>
            <a:chExt cx="3364" cy="2043"/>
          </a:xfrm>
        </p:grpSpPr>
        <p:sp>
          <p:nvSpPr>
            <p:cNvPr id="20530" name="Line 30"/>
            <p:cNvSpPr>
              <a:spLocks noChangeShapeType="1"/>
            </p:cNvSpPr>
            <p:nvPr/>
          </p:nvSpPr>
          <p:spPr bwMode="auto">
            <a:xfrm flipV="1">
              <a:off x="1173" y="1579"/>
              <a:ext cx="2625" cy="1885"/>
            </a:xfrm>
            <a:prstGeom prst="line">
              <a:avLst/>
            </a:prstGeom>
            <a:noFill/>
            <a:ln w="74613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20531" name="Rectangle 31"/>
            <p:cNvSpPr>
              <a:spLocks noChangeArrowheads="1"/>
            </p:cNvSpPr>
            <p:nvPr/>
          </p:nvSpPr>
          <p:spPr bwMode="auto">
            <a:xfrm>
              <a:off x="3813" y="1421"/>
              <a:ext cx="50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1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Innlent</a:t>
              </a:r>
              <a:endParaRPr lang="is-IS" altLang="en-US" b="0" dirty="0"/>
            </a:p>
          </p:txBody>
        </p:sp>
        <p:sp>
          <p:nvSpPr>
            <p:cNvPr id="20532" name="Rectangle 32"/>
            <p:cNvSpPr>
              <a:spLocks noChangeArrowheads="1"/>
            </p:cNvSpPr>
            <p:nvPr/>
          </p:nvSpPr>
          <p:spPr bwMode="auto">
            <a:xfrm>
              <a:off x="3916" y="1627"/>
              <a:ext cx="62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1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framboð</a:t>
              </a:r>
              <a:endParaRPr lang="is-IS" altLang="en-US" b="0" dirty="0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1862138" y="1285875"/>
            <a:ext cx="5180013" cy="4425950"/>
            <a:chOff x="1173" y="810"/>
            <a:chExt cx="3263" cy="2788"/>
          </a:xfrm>
        </p:grpSpPr>
        <p:sp>
          <p:nvSpPr>
            <p:cNvPr id="20527" name="Line 34"/>
            <p:cNvSpPr>
              <a:spLocks noChangeShapeType="1"/>
            </p:cNvSpPr>
            <p:nvPr/>
          </p:nvSpPr>
          <p:spPr bwMode="auto">
            <a:xfrm>
              <a:off x="1173" y="810"/>
              <a:ext cx="2485" cy="2544"/>
            </a:xfrm>
            <a:prstGeom prst="line">
              <a:avLst/>
            </a:prstGeom>
            <a:noFill/>
            <a:ln w="74613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20528" name="Rectangle 35"/>
            <p:cNvSpPr>
              <a:spLocks noChangeArrowheads="1"/>
            </p:cNvSpPr>
            <p:nvPr/>
          </p:nvSpPr>
          <p:spPr bwMode="auto">
            <a:xfrm>
              <a:off x="3689" y="3188"/>
              <a:ext cx="55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1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Innlend</a:t>
              </a:r>
              <a:endParaRPr lang="is-IS" altLang="en-US" b="0" dirty="0"/>
            </a:p>
          </p:txBody>
        </p:sp>
        <p:sp>
          <p:nvSpPr>
            <p:cNvPr id="20529" name="Rectangle 36"/>
            <p:cNvSpPr>
              <a:spLocks noChangeArrowheads="1"/>
            </p:cNvSpPr>
            <p:nvPr/>
          </p:nvSpPr>
          <p:spPr bwMode="auto">
            <a:xfrm>
              <a:off x="3730" y="3394"/>
              <a:ext cx="70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1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eftirspurn</a:t>
              </a:r>
              <a:endParaRPr lang="is-IS" altLang="en-US" b="0" dirty="0"/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3400425" y="5232400"/>
            <a:ext cx="1512888" cy="515938"/>
            <a:chOff x="2142" y="3296"/>
            <a:chExt cx="953" cy="325"/>
          </a:xfrm>
        </p:grpSpPr>
        <p:sp>
          <p:nvSpPr>
            <p:cNvPr id="20525" name="Freeform 38"/>
            <p:cNvSpPr>
              <a:spLocks/>
            </p:cNvSpPr>
            <p:nvPr/>
          </p:nvSpPr>
          <p:spPr bwMode="auto">
            <a:xfrm>
              <a:off x="2142" y="3527"/>
              <a:ext cx="953" cy="94"/>
            </a:xfrm>
            <a:custGeom>
              <a:avLst/>
              <a:gdLst>
                <a:gd name="T0" fmla="*/ 953 w 61"/>
                <a:gd name="T1" fmla="*/ 94 h 6"/>
                <a:gd name="T2" fmla="*/ 891 w 61"/>
                <a:gd name="T3" fmla="*/ 47 h 6"/>
                <a:gd name="T4" fmla="*/ 516 w 61"/>
                <a:gd name="T5" fmla="*/ 47 h 6"/>
                <a:gd name="T6" fmla="*/ 469 w 61"/>
                <a:gd name="T7" fmla="*/ 0 h 6"/>
                <a:gd name="T8" fmla="*/ 422 w 61"/>
                <a:gd name="T9" fmla="*/ 47 h 6"/>
                <a:gd name="T10" fmla="*/ 47 w 61"/>
                <a:gd name="T11" fmla="*/ 47 h 6"/>
                <a:gd name="T12" fmla="*/ 0 w 61"/>
                <a:gd name="T13" fmla="*/ 94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"/>
                <a:gd name="T22" fmla="*/ 0 h 6"/>
                <a:gd name="T23" fmla="*/ 61 w 61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" h="6">
                  <a:moveTo>
                    <a:pt x="61" y="6"/>
                  </a:moveTo>
                  <a:cubicBezTo>
                    <a:pt x="61" y="4"/>
                    <a:pt x="59" y="3"/>
                    <a:pt x="5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1" y="3"/>
                    <a:pt x="30" y="2"/>
                    <a:pt x="30" y="0"/>
                  </a:cubicBezTo>
                  <a:cubicBezTo>
                    <a:pt x="30" y="2"/>
                    <a:pt x="29" y="3"/>
                    <a:pt x="27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0" y="4"/>
                    <a:pt x="0" y="6"/>
                  </a:cubicBezTo>
                </a:path>
              </a:pathLst>
            </a:custGeom>
            <a:noFill/>
            <a:ln w="25400">
              <a:solidFill>
                <a:srgbClr val="5F16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20526" name="Rectangle 39"/>
            <p:cNvSpPr>
              <a:spLocks noChangeArrowheads="1"/>
            </p:cNvSpPr>
            <p:nvPr/>
          </p:nvSpPr>
          <p:spPr bwMode="auto">
            <a:xfrm>
              <a:off x="2154" y="3296"/>
              <a:ext cx="93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1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Innflutningur</a:t>
              </a:r>
              <a:endParaRPr lang="is-IS" altLang="en-US" b="0" dirty="0"/>
            </a:p>
          </p:txBody>
        </p:sp>
      </p:grpSp>
      <p:sp>
        <p:nvSpPr>
          <p:cNvPr id="20505" name="Freeform 40"/>
          <p:cNvSpPr>
            <a:spLocks/>
          </p:cNvSpPr>
          <p:nvPr/>
        </p:nvSpPr>
        <p:spPr bwMode="auto">
          <a:xfrm>
            <a:off x="1862138" y="1036638"/>
            <a:ext cx="5978525" cy="4737100"/>
          </a:xfrm>
          <a:custGeom>
            <a:avLst/>
            <a:gdLst>
              <a:gd name="T0" fmla="*/ 0 w 3766"/>
              <a:gd name="T1" fmla="*/ 0 h 2984"/>
              <a:gd name="T2" fmla="*/ 0 w 3766"/>
              <a:gd name="T3" fmla="*/ 4737100 h 2984"/>
              <a:gd name="T4" fmla="*/ 5978525 w 3766"/>
              <a:gd name="T5" fmla="*/ 4737100 h 2984"/>
              <a:gd name="T6" fmla="*/ 0 60000 65536"/>
              <a:gd name="T7" fmla="*/ 0 60000 65536"/>
              <a:gd name="T8" fmla="*/ 0 60000 65536"/>
              <a:gd name="T9" fmla="*/ 0 w 3766"/>
              <a:gd name="T10" fmla="*/ 0 h 2984"/>
              <a:gd name="T11" fmla="*/ 3766 w 3766"/>
              <a:gd name="T12" fmla="*/ 2984 h 29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66" h="2984">
                <a:moveTo>
                  <a:pt x="0" y="0"/>
                </a:moveTo>
                <a:lnTo>
                  <a:pt x="0" y="2984"/>
                </a:lnTo>
                <a:lnTo>
                  <a:pt x="3766" y="2984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s-IS" dirty="0"/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2757488" y="4352925"/>
            <a:ext cx="985838" cy="2079625"/>
            <a:chOff x="1737" y="2742"/>
            <a:chExt cx="621" cy="1310"/>
          </a:xfrm>
        </p:grpSpPr>
        <p:sp>
          <p:nvSpPr>
            <p:cNvPr id="20520" name="Line 42"/>
            <p:cNvSpPr>
              <a:spLocks noChangeShapeType="1"/>
            </p:cNvSpPr>
            <p:nvPr/>
          </p:nvSpPr>
          <p:spPr bwMode="auto">
            <a:xfrm>
              <a:off x="2111" y="2789"/>
              <a:ext cx="1" cy="8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20521" name="Oval 43"/>
            <p:cNvSpPr>
              <a:spLocks noChangeArrowheads="1"/>
            </p:cNvSpPr>
            <p:nvPr/>
          </p:nvSpPr>
          <p:spPr bwMode="auto">
            <a:xfrm>
              <a:off x="2064" y="2742"/>
              <a:ext cx="98" cy="9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s-IS" altLang="en-US" dirty="0"/>
            </a:p>
          </p:txBody>
        </p:sp>
        <p:sp>
          <p:nvSpPr>
            <p:cNvPr id="20522" name="Rectangle 44"/>
            <p:cNvSpPr>
              <a:spLocks noChangeArrowheads="1"/>
            </p:cNvSpPr>
            <p:nvPr/>
          </p:nvSpPr>
          <p:spPr bwMode="auto">
            <a:xfrm>
              <a:off x="1766" y="3646"/>
              <a:ext cx="50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1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Innlent</a:t>
              </a:r>
              <a:endParaRPr lang="is-IS" altLang="en-US" b="0" dirty="0"/>
            </a:p>
          </p:txBody>
        </p:sp>
        <p:sp>
          <p:nvSpPr>
            <p:cNvPr id="20523" name="Rectangle 45"/>
            <p:cNvSpPr>
              <a:spLocks noChangeArrowheads="1"/>
            </p:cNvSpPr>
            <p:nvPr/>
          </p:nvSpPr>
          <p:spPr bwMode="auto">
            <a:xfrm>
              <a:off x="1737" y="3848"/>
              <a:ext cx="62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1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framboð</a:t>
              </a:r>
              <a:endParaRPr lang="is-IS" altLang="en-US" b="0" dirty="0"/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4473577" y="4352925"/>
            <a:ext cx="1120776" cy="2085975"/>
            <a:chOff x="2818" y="2742"/>
            <a:chExt cx="706" cy="1314"/>
          </a:xfrm>
        </p:grpSpPr>
        <p:sp>
          <p:nvSpPr>
            <p:cNvPr id="20515" name="Line 48"/>
            <p:cNvSpPr>
              <a:spLocks noChangeShapeType="1"/>
            </p:cNvSpPr>
            <p:nvPr/>
          </p:nvSpPr>
          <p:spPr bwMode="auto">
            <a:xfrm>
              <a:off x="3111" y="2789"/>
              <a:ext cx="1" cy="8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20516" name="Oval 49"/>
            <p:cNvSpPr>
              <a:spLocks noChangeArrowheads="1"/>
            </p:cNvSpPr>
            <p:nvPr/>
          </p:nvSpPr>
          <p:spPr bwMode="auto">
            <a:xfrm>
              <a:off x="3062" y="2742"/>
              <a:ext cx="98" cy="9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s-IS" altLang="en-US" dirty="0"/>
            </a:p>
          </p:txBody>
        </p:sp>
        <p:sp>
          <p:nvSpPr>
            <p:cNvPr id="20517" name="Rectangle 50"/>
            <p:cNvSpPr>
              <a:spLocks noChangeArrowheads="1"/>
            </p:cNvSpPr>
            <p:nvPr/>
          </p:nvSpPr>
          <p:spPr bwMode="auto">
            <a:xfrm>
              <a:off x="2854" y="3649"/>
              <a:ext cx="55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1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Innlend</a:t>
              </a:r>
              <a:endParaRPr lang="is-IS" altLang="en-US" b="0" dirty="0"/>
            </a:p>
          </p:txBody>
        </p:sp>
        <p:sp>
          <p:nvSpPr>
            <p:cNvPr id="20518" name="Rectangle 51"/>
            <p:cNvSpPr>
              <a:spLocks noChangeArrowheads="1"/>
            </p:cNvSpPr>
            <p:nvPr/>
          </p:nvSpPr>
          <p:spPr bwMode="auto">
            <a:xfrm>
              <a:off x="2818" y="3852"/>
              <a:ext cx="70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1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eftirspurn</a:t>
              </a:r>
              <a:endParaRPr lang="is-IS" altLang="en-US" b="0" dirty="0"/>
            </a:p>
          </p:txBody>
        </p:sp>
      </p:grp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736600" y="2886077"/>
            <a:ext cx="3613149" cy="998538"/>
            <a:chOff x="464" y="1818"/>
            <a:chExt cx="2276" cy="629"/>
          </a:xfrm>
        </p:grpSpPr>
        <p:sp>
          <p:nvSpPr>
            <p:cNvPr id="20510" name="Line 54"/>
            <p:cNvSpPr>
              <a:spLocks noChangeShapeType="1"/>
            </p:cNvSpPr>
            <p:nvPr/>
          </p:nvSpPr>
          <p:spPr bwMode="auto">
            <a:xfrm>
              <a:off x="1173" y="2365"/>
              <a:ext cx="151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20511" name="Oval 55"/>
            <p:cNvSpPr>
              <a:spLocks noChangeArrowheads="1"/>
            </p:cNvSpPr>
            <p:nvPr/>
          </p:nvSpPr>
          <p:spPr bwMode="auto">
            <a:xfrm>
              <a:off x="2642" y="2318"/>
              <a:ext cx="98" cy="9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s-IS" altLang="en-US" dirty="0"/>
            </a:p>
          </p:txBody>
        </p:sp>
        <p:sp>
          <p:nvSpPr>
            <p:cNvPr id="20512" name="Rectangle 56"/>
            <p:cNvSpPr>
              <a:spLocks noChangeArrowheads="1"/>
            </p:cNvSpPr>
            <p:nvPr/>
          </p:nvSpPr>
          <p:spPr bwMode="auto">
            <a:xfrm>
              <a:off x="575" y="1818"/>
              <a:ext cx="34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1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Verð</a:t>
              </a:r>
              <a:endParaRPr lang="is-IS" altLang="en-US" b="0" dirty="0"/>
            </a:p>
          </p:txBody>
        </p:sp>
        <p:sp>
          <p:nvSpPr>
            <p:cNvPr id="20513" name="Rectangle 57"/>
            <p:cNvSpPr>
              <a:spLocks noChangeArrowheads="1"/>
            </p:cNvSpPr>
            <p:nvPr/>
          </p:nvSpPr>
          <p:spPr bwMode="auto">
            <a:xfrm>
              <a:off x="657" y="2039"/>
              <a:ext cx="18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1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án</a:t>
              </a:r>
              <a:endParaRPr lang="is-IS" altLang="en-US" b="0" dirty="0"/>
            </a:p>
          </p:txBody>
        </p:sp>
        <p:sp>
          <p:nvSpPr>
            <p:cNvPr id="20514" name="Rectangle 58"/>
            <p:cNvSpPr>
              <a:spLocks noChangeArrowheads="1"/>
            </p:cNvSpPr>
            <p:nvPr/>
          </p:nvSpPr>
          <p:spPr bwMode="auto">
            <a:xfrm>
              <a:off x="464" y="2243"/>
              <a:ext cx="65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1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viðskipta</a:t>
              </a:r>
              <a:endParaRPr lang="is-IS" altLang="en-US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4900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narrow aqua button bckg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8"/>
          <a:stretch>
            <a:fillRect/>
          </a:stretch>
        </p:blipFill>
        <p:spPr bwMode="auto">
          <a:xfrm>
            <a:off x="-2397" y="300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is-I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mynd 5. áhrif frjálsra viðskipta </a:t>
            </a:r>
            <a:br>
              <a:rPr lang="is-I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s-I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 velferð í innflutningslandi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F3F6F9"/>
          </a:solidFill>
          <a:ln w="26352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F2F4F8"/>
          </a:solidFill>
          <a:ln w="239713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F1F4F7"/>
          </a:solidFill>
          <a:ln w="21590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F0F2F5"/>
          </a:solidFill>
          <a:ln w="19208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EEF1F4"/>
          </a:solidFill>
          <a:ln w="168275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EDEFF3"/>
          </a:solidFill>
          <a:ln w="14446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EBEEF2"/>
          </a:solidFill>
          <a:ln w="120650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1515" name="Rectangle 12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EAECF1"/>
          </a:solidFill>
          <a:ln w="95250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1516" name="Rectangle 13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E9EBF0"/>
          </a:solidFill>
          <a:ln w="7143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1517" name="Rectangle 14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E7EAEF"/>
          </a:solidFill>
          <a:ln w="4762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E6E9EF"/>
          </a:solidFill>
          <a:ln w="23813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1519" name="Rectangle 16"/>
          <p:cNvSpPr>
            <a:spLocks noChangeArrowheads="1"/>
          </p:cNvSpPr>
          <p:nvPr/>
        </p:nvSpPr>
        <p:spPr bwMode="auto">
          <a:xfrm>
            <a:off x="1820863" y="1079500"/>
            <a:ext cx="5808662" cy="4897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96273" name="Freeform 17"/>
          <p:cNvSpPr>
            <a:spLocks/>
          </p:cNvSpPr>
          <p:nvPr/>
        </p:nvSpPr>
        <p:spPr bwMode="auto">
          <a:xfrm>
            <a:off x="3309938" y="3781425"/>
            <a:ext cx="1560512" cy="652463"/>
          </a:xfrm>
          <a:custGeom>
            <a:avLst/>
            <a:gdLst>
              <a:gd name="T0" fmla="*/ 0 w 983"/>
              <a:gd name="T1" fmla="*/ 652463 h 411"/>
              <a:gd name="T2" fmla="*/ 1560512 w 983"/>
              <a:gd name="T3" fmla="*/ 652463 h 411"/>
              <a:gd name="T4" fmla="*/ 887412 w 983"/>
              <a:gd name="T5" fmla="*/ 0 h 411"/>
              <a:gd name="T6" fmla="*/ 0 w 983"/>
              <a:gd name="T7" fmla="*/ 652463 h 411"/>
              <a:gd name="T8" fmla="*/ 0 60000 65536"/>
              <a:gd name="T9" fmla="*/ 0 60000 65536"/>
              <a:gd name="T10" fmla="*/ 0 60000 65536"/>
              <a:gd name="T11" fmla="*/ 0 60000 65536"/>
              <a:gd name="T12" fmla="*/ 0 w 983"/>
              <a:gd name="T13" fmla="*/ 0 h 411"/>
              <a:gd name="T14" fmla="*/ 983 w 983"/>
              <a:gd name="T15" fmla="*/ 411 h 4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3" h="411">
                <a:moveTo>
                  <a:pt x="0" y="411"/>
                </a:moveTo>
                <a:lnTo>
                  <a:pt x="983" y="411"/>
                </a:lnTo>
                <a:lnTo>
                  <a:pt x="559" y="0"/>
                </a:lnTo>
                <a:lnTo>
                  <a:pt x="0" y="411"/>
                </a:lnTo>
                <a:close/>
              </a:path>
            </a:pathLst>
          </a:custGeom>
          <a:solidFill>
            <a:srgbClr val="E9A5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s-IS" dirty="0"/>
          </a:p>
        </p:txBody>
      </p:sp>
      <p:sp>
        <p:nvSpPr>
          <p:cNvPr id="96274" name="Freeform 18"/>
          <p:cNvSpPr>
            <a:spLocks/>
          </p:cNvSpPr>
          <p:nvPr/>
        </p:nvSpPr>
        <p:spPr bwMode="auto">
          <a:xfrm>
            <a:off x="1820863" y="3757613"/>
            <a:ext cx="2400300" cy="1736725"/>
          </a:xfrm>
          <a:custGeom>
            <a:avLst/>
            <a:gdLst>
              <a:gd name="T0" fmla="*/ 2400300 w 1512"/>
              <a:gd name="T1" fmla="*/ 0 h 1094"/>
              <a:gd name="T2" fmla="*/ 0 w 1512"/>
              <a:gd name="T3" fmla="*/ 0 h 1094"/>
              <a:gd name="T4" fmla="*/ 0 w 1512"/>
              <a:gd name="T5" fmla="*/ 1736725 h 1094"/>
              <a:gd name="T6" fmla="*/ 2400300 w 1512"/>
              <a:gd name="T7" fmla="*/ 0 h 1094"/>
              <a:gd name="T8" fmla="*/ 0 60000 65536"/>
              <a:gd name="T9" fmla="*/ 0 60000 65536"/>
              <a:gd name="T10" fmla="*/ 0 60000 65536"/>
              <a:gd name="T11" fmla="*/ 0 60000 65536"/>
              <a:gd name="T12" fmla="*/ 0 w 1512"/>
              <a:gd name="T13" fmla="*/ 0 h 1094"/>
              <a:gd name="T14" fmla="*/ 1512 w 1512"/>
              <a:gd name="T15" fmla="*/ 1094 h 10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2" h="1094">
                <a:moveTo>
                  <a:pt x="1512" y="0"/>
                </a:moveTo>
                <a:lnTo>
                  <a:pt x="0" y="0"/>
                </a:lnTo>
                <a:lnTo>
                  <a:pt x="0" y="1094"/>
                </a:lnTo>
                <a:lnTo>
                  <a:pt x="1512" y="0"/>
                </a:lnTo>
                <a:close/>
              </a:path>
            </a:pathLst>
          </a:custGeom>
          <a:solidFill>
            <a:srgbClr val="BBD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s-IS" dirty="0"/>
          </a:p>
        </p:txBody>
      </p:sp>
      <p:sp>
        <p:nvSpPr>
          <p:cNvPr id="96275" name="Freeform 19"/>
          <p:cNvSpPr>
            <a:spLocks/>
          </p:cNvSpPr>
          <p:nvPr/>
        </p:nvSpPr>
        <p:spPr bwMode="auto">
          <a:xfrm>
            <a:off x="1820863" y="1273175"/>
            <a:ext cx="2400300" cy="2484438"/>
          </a:xfrm>
          <a:custGeom>
            <a:avLst/>
            <a:gdLst>
              <a:gd name="T0" fmla="*/ 2400300 w 1512"/>
              <a:gd name="T1" fmla="*/ 2484438 h 1565"/>
              <a:gd name="T2" fmla="*/ 0 w 1512"/>
              <a:gd name="T3" fmla="*/ 2484438 h 1565"/>
              <a:gd name="T4" fmla="*/ 0 w 1512"/>
              <a:gd name="T5" fmla="*/ 0 h 1565"/>
              <a:gd name="T6" fmla="*/ 2400300 w 1512"/>
              <a:gd name="T7" fmla="*/ 2484438 h 1565"/>
              <a:gd name="T8" fmla="*/ 0 60000 65536"/>
              <a:gd name="T9" fmla="*/ 0 60000 65536"/>
              <a:gd name="T10" fmla="*/ 0 60000 65536"/>
              <a:gd name="T11" fmla="*/ 0 60000 65536"/>
              <a:gd name="T12" fmla="*/ 0 w 1512"/>
              <a:gd name="T13" fmla="*/ 0 h 1565"/>
              <a:gd name="T14" fmla="*/ 1512 w 1512"/>
              <a:gd name="T15" fmla="*/ 1565 h 15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2" h="1565">
                <a:moveTo>
                  <a:pt x="1512" y="1565"/>
                </a:moveTo>
                <a:lnTo>
                  <a:pt x="0" y="1565"/>
                </a:lnTo>
                <a:lnTo>
                  <a:pt x="0" y="0"/>
                </a:lnTo>
                <a:lnTo>
                  <a:pt x="1512" y="1565"/>
                </a:lnTo>
                <a:close/>
              </a:path>
            </a:pathLst>
          </a:custGeom>
          <a:solidFill>
            <a:srgbClr val="BBD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s-IS" dirty="0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193925" y="3175000"/>
            <a:ext cx="2108200" cy="1776413"/>
            <a:chOff x="1382" y="2000"/>
            <a:chExt cx="1328" cy="1119"/>
          </a:xfrm>
        </p:grpSpPr>
        <p:sp>
          <p:nvSpPr>
            <p:cNvPr id="21555" name="Rectangle 21"/>
            <p:cNvSpPr>
              <a:spLocks noChangeArrowheads="1"/>
            </p:cNvSpPr>
            <p:nvPr/>
          </p:nvSpPr>
          <p:spPr bwMode="auto">
            <a:xfrm>
              <a:off x="1382" y="2927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is-IS" altLang="en-US" b="0" dirty="0"/>
            </a:p>
          </p:txBody>
        </p:sp>
        <p:sp>
          <p:nvSpPr>
            <p:cNvPr id="21556" name="Rectangle 22"/>
            <p:cNvSpPr>
              <a:spLocks noChangeArrowheads="1"/>
            </p:cNvSpPr>
            <p:nvPr/>
          </p:nvSpPr>
          <p:spPr bwMode="auto">
            <a:xfrm>
              <a:off x="1878" y="2466"/>
              <a:ext cx="1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B</a:t>
              </a:r>
              <a:endParaRPr lang="is-IS" altLang="en-US" b="0" dirty="0"/>
            </a:p>
          </p:txBody>
        </p:sp>
        <p:sp>
          <p:nvSpPr>
            <p:cNvPr id="21557" name="Rectangle 23"/>
            <p:cNvSpPr>
              <a:spLocks noChangeArrowheads="1"/>
            </p:cNvSpPr>
            <p:nvPr/>
          </p:nvSpPr>
          <p:spPr bwMode="auto">
            <a:xfrm>
              <a:off x="2594" y="2511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  <a:endParaRPr lang="is-IS" altLang="en-US" b="0" dirty="0"/>
            </a:p>
          </p:txBody>
        </p:sp>
        <p:sp>
          <p:nvSpPr>
            <p:cNvPr id="21558" name="Rectangle 24"/>
            <p:cNvSpPr>
              <a:spLocks noChangeArrowheads="1"/>
            </p:cNvSpPr>
            <p:nvPr/>
          </p:nvSpPr>
          <p:spPr bwMode="auto">
            <a:xfrm>
              <a:off x="1847" y="2000"/>
              <a:ext cx="1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endParaRPr lang="is-IS" altLang="en-US" b="0" dirty="0"/>
            </a:p>
          </p:txBody>
        </p:sp>
      </p:grpSp>
      <p:sp>
        <p:nvSpPr>
          <p:cNvPr id="21524" name="Rectangle 25"/>
          <p:cNvSpPr>
            <a:spLocks noChangeArrowheads="1"/>
          </p:cNvSpPr>
          <p:nvPr/>
        </p:nvSpPr>
        <p:spPr bwMode="auto">
          <a:xfrm>
            <a:off x="1043608" y="1011238"/>
            <a:ext cx="5564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Verð</a:t>
            </a:r>
            <a:endParaRPr lang="is-IS" altLang="en-US" b="0" dirty="0"/>
          </a:p>
        </p:txBody>
      </p:sp>
      <p:sp>
        <p:nvSpPr>
          <p:cNvPr id="21525" name="Rectangle 26"/>
          <p:cNvSpPr>
            <a:spLocks noChangeArrowheads="1"/>
          </p:cNvSpPr>
          <p:nvPr/>
        </p:nvSpPr>
        <p:spPr bwMode="auto">
          <a:xfrm>
            <a:off x="980073" y="1330325"/>
            <a:ext cx="6395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á lýsi</a:t>
            </a:r>
            <a:endParaRPr lang="is-IS" altLang="en-US" b="0" dirty="0"/>
          </a:p>
        </p:txBody>
      </p:sp>
      <p:sp>
        <p:nvSpPr>
          <p:cNvPr id="21526" name="Rectangle 27"/>
          <p:cNvSpPr>
            <a:spLocks noChangeArrowheads="1"/>
          </p:cNvSpPr>
          <p:nvPr/>
        </p:nvSpPr>
        <p:spPr bwMode="auto">
          <a:xfrm>
            <a:off x="1684338" y="5981700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2000" b="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is-IS" altLang="en-US" b="0" dirty="0"/>
          </a:p>
        </p:txBody>
      </p:sp>
      <p:sp>
        <p:nvSpPr>
          <p:cNvPr id="21527" name="Rectangle 28"/>
          <p:cNvSpPr>
            <a:spLocks noChangeArrowheads="1"/>
          </p:cNvSpPr>
          <p:nvPr/>
        </p:nvSpPr>
        <p:spPr bwMode="auto">
          <a:xfrm>
            <a:off x="6589713" y="6007100"/>
            <a:ext cx="6700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Magn</a:t>
            </a:r>
            <a:endParaRPr lang="is-IS" altLang="en-US" b="0" dirty="0"/>
          </a:p>
        </p:txBody>
      </p:sp>
      <p:sp>
        <p:nvSpPr>
          <p:cNvPr id="21528" name="Rectangle 29"/>
          <p:cNvSpPr>
            <a:spLocks noChangeArrowheads="1"/>
          </p:cNvSpPr>
          <p:nvPr/>
        </p:nvSpPr>
        <p:spPr bwMode="auto">
          <a:xfrm>
            <a:off x="6588224" y="6324600"/>
            <a:ext cx="5690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lýsis</a:t>
            </a:r>
            <a:endParaRPr lang="is-IS" altLang="en-US" b="0" dirty="0"/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820863" y="2109788"/>
            <a:ext cx="5311775" cy="3384550"/>
            <a:chOff x="1147" y="1329"/>
            <a:chExt cx="3346" cy="2132"/>
          </a:xfrm>
        </p:grpSpPr>
        <p:sp>
          <p:nvSpPr>
            <p:cNvPr id="21552" name="Line 31"/>
            <p:cNvSpPr>
              <a:spLocks noChangeShapeType="1"/>
            </p:cNvSpPr>
            <p:nvPr/>
          </p:nvSpPr>
          <p:spPr bwMode="auto">
            <a:xfrm flipV="1">
              <a:off x="1147" y="1577"/>
              <a:ext cx="2616" cy="1884"/>
            </a:xfrm>
            <a:prstGeom prst="line">
              <a:avLst/>
            </a:prstGeom>
            <a:noFill/>
            <a:ln w="71438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21553" name="Rectangle 32"/>
            <p:cNvSpPr>
              <a:spLocks noChangeArrowheads="1"/>
            </p:cNvSpPr>
            <p:nvPr/>
          </p:nvSpPr>
          <p:spPr bwMode="auto">
            <a:xfrm>
              <a:off x="3800" y="1329"/>
              <a:ext cx="48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Innlent</a:t>
              </a:r>
              <a:endParaRPr lang="is-IS" altLang="en-US" b="0" dirty="0"/>
            </a:p>
          </p:txBody>
        </p:sp>
        <p:sp>
          <p:nvSpPr>
            <p:cNvPr id="21554" name="Rectangle 33"/>
            <p:cNvSpPr>
              <a:spLocks noChangeArrowheads="1"/>
            </p:cNvSpPr>
            <p:nvPr/>
          </p:nvSpPr>
          <p:spPr bwMode="auto">
            <a:xfrm>
              <a:off x="3901" y="1529"/>
              <a:ext cx="59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framboð</a:t>
              </a:r>
              <a:endParaRPr lang="is-IS" altLang="en-US" b="0" dirty="0"/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1820863" y="1273175"/>
            <a:ext cx="5168900" cy="4564063"/>
            <a:chOff x="1147" y="802"/>
            <a:chExt cx="3256" cy="2875"/>
          </a:xfrm>
        </p:grpSpPr>
        <p:sp>
          <p:nvSpPr>
            <p:cNvPr id="21549" name="Line 35"/>
            <p:cNvSpPr>
              <a:spLocks noChangeShapeType="1"/>
            </p:cNvSpPr>
            <p:nvPr/>
          </p:nvSpPr>
          <p:spPr bwMode="auto">
            <a:xfrm>
              <a:off x="1147" y="802"/>
              <a:ext cx="2480" cy="2553"/>
            </a:xfrm>
            <a:prstGeom prst="line">
              <a:avLst/>
            </a:prstGeom>
            <a:noFill/>
            <a:ln w="71438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21550" name="Rectangle 36"/>
            <p:cNvSpPr>
              <a:spLocks noChangeArrowheads="1"/>
            </p:cNvSpPr>
            <p:nvPr/>
          </p:nvSpPr>
          <p:spPr bwMode="auto">
            <a:xfrm>
              <a:off x="3685" y="3283"/>
              <a:ext cx="53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Innlend</a:t>
              </a:r>
              <a:endParaRPr lang="is-IS" altLang="en-US" b="0" dirty="0"/>
            </a:p>
          </p:txBody>
        </p:sp>
        <p:sp>
          <p:nvSpPr>
            <p:cNvPr id="21551" name="Rectangle 37"/>
            <p:cNvSpPr>
              <a:spLocks noChangeArrowheads="1"/>
            </p:cNvSpPr>
            <p:nvPr/>
          </p:nvSpPr>
          <p:spPr bwMode="auto">
            <a:xfrm>
              <a:off x="3730" y="3483"/>
              <a:ext cx="67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eftirspurn</a:t>
              </a:r>
              <a:endParaRPr lang="is-IS" altLang="en-US" b="0" dirty="0"/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468313" y="4271964"/>
            <a:ext cx="7235826" cy="935037"/>
            <a:chOff x="295" y="2691"/>
            <a:chExt cx="4558" cy="589"/>
          </a:xfrm>
        </p:grpSpPr>
        <p:sp>
          <p:nvSpPr>
            <p:cNvPr id="21544" name="Line 39"/>
            <p:cNvSpPr>
              <a:spLocks noChangeShapeType="1"/>
            </p:cNvSpPr>
            <p:nvPr/>
          </p:nvSpPr>
          <p:spPr bwMode="auto">
            <a:xfrm>
              <a:off x="1147" y="2778"/>
              <a:ext cx="3145" cy="1"/>
            </a:xfrm>
            <a:prstGeom prst="line">
              <a:avLst/>
            </a:prstGeom>
            <a:noFill/>
            <a:ln w="71438">
              <a:solidFill>
                <a:srgbClr val="AD0D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21545" name="Rectangle 40"/>
            <p:cNvSpPr>
              <a:spLocks noChangeArrowheads="1"/>
            </p:cNvSpPr>
            <p:nvPr/>
          </p:nvSpPr>
          <p:spPr bwMode="auto">
            <a:xfrm>
              <a:off x="476" y="2691"/>
              <a:ext cx="33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Verð</a:t>
              </a:r>
              <a:endParaRPr lang="is-IS" altLang="en-US" b="0" dirty="0"/>
            </a:p>
          </p:txBody>
        </p:sp>
        <p:sp>
          <p:nvSpPr>
            <p:cNvPr id="21546" name="Rectangle 41"/>
            <p:cNvSpPr>
              <a:spLocks noChangeArrowheads="1"/>
            </p:cNvSpPr>
            <p:nvPr/>
          </p:nvSpPr>
          <p:spPr bwMode="auto">
            <a:xfrm>
              <a:off x="295" y="2892"/>
              <a:ext cx="76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með </a:t>
              </a:r>
              <a:b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viðskiptum</a:t>
              </a:r>
              <a:endParaRPr lang="is-IS" altLang="en-US" b="0" dirty="0"/>
            </a:p>
          </p:txBody>
        </p:sp>
        <p:sp>
          <p:nvSpPr>
            <p:cNvPr id="21547" name="Rectangle 42"/>
            <p:cNvSpPr>
              <a:spLocks noChangeArrowheads="1"/>
            </p:cNvSpPr>
            <p:nvPr/>
          </p:nvSpPr>
          <p:spPr bwMode="auto">
            <a:xfrm>
              <a:off x="4341" y="2691"/>
              <a:ext cx="51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Heims-</a:t>
              </a:r>
              <a:endParaRPr lang="is-IS" altLang="en-US" b="0" dirty="0"/>
            </a:p>
          </p:txBody>
        </p:sp>
        <p:sp>
          <p:nvSpPr>
            <p:cNvPr id="21548" name="Rectangle 43"/>
            <p:cNvSpPr>
              <a:spLocks noChangeArrowheads="1"/>
            </p:cNvSpPr>
            <p:nvPr/>
          </p:nvSpPr>
          <p:spPr bwMode="auto">
            <a:xfrm>
              <a:off x="4376" y="2892"/>
              <a:ext cx="31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verð</a:t>
              </a:r>
              <a:endParaRPr lang="is-IS" altLang="en-US" b="0" dirty="0"/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3238500" y="4337050"/>
            <a:ext cx="1724025" cy="792163"/>
            <a:chOff x="2040" y="2732"/>
            <a:chExt cx="1086" cy="499"/>
          </a:xfrm>
        </p:grpSpPr>
        <p:sp>
          <p:nvSpPr>
            <p:cNvPr id="21540" name="Freeform 45"/>
            <p:cNvSpPr>
              <a:spLocks/>
            </p:cNvSpPr>
            <p:nvPr/>
          </p:nvSpPr>
          <p:spPr bwMode="auto">
            <a:xfrm>
              <a:off x="2115" y="2884"/>
              <a:ext cx="938" cy="122"/>
            </a:xfrm>
            <a:custGeom>
              <a:avLst/>
              <a:gdLst>
                <a:gd name="T0" fmla="*/ 938 w 62"/>
                <a:gd name="T1" fmla="*/ 0 h 8"/>
                <a:gd name="T2" fmla="*/ 847 w 62"/>
                <a:gd name="T3" fmla="*/ 61 h 8"/>
                <a:gd name="T4" fmla="*/ 514 w 62"/>
                <a:gd name="T5" fmla="*/ 61 h 8"/>
                <a:gd name="T6" fmla="*/ 454 w 62"/>
                <a:gd name="T7" fmla="*/ 122 h 8"/>
                <a:gd name="T8" fmla="*/ 393 w 62"/>
                <a:gd name="T9" fmla="*/ 61 h 8"/>
                <a:gd name="T10" fmla="*/ 76 w 62"/>
                <a:gd name="T11" fmla="*/ 61 h 8"/>
                <a:gd name="T12" fmla="*/ 0 w 62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8"/>
                <a:gd name="T23" fmla="*/ 62 w 62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8">
                  <a:moveTo>
                    <a:pt x="62" y="0"/>
                  </a:moveTo>
                  <a:cubicBezTo>
                    <a:pt x="62" y="2"/>
                    <a:pt x="58" y="4"/>
                    <a:pt x="56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2" y="4"/>
                    <a:pt x="30" y="6"/>
                    <a:pt x="30" y="8"/>
                  </a:cubicBezTo>
                  <a:cubicBezTo>
                    <a:pt x="30" y="6"/>
                    <a:pt x="28" y="4"/>
                    <a:pt x="2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0" y="2"/>
                    <a:pt x="0" y="0"/>
                  </a:cubicBez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21541" name="Oval 46"/>
            <p:cNvSpPr>
              <a:spLocks noChangeArrowheads="1"/>
            </p:cNvSpPr>
            <p:nvPr/>
          </p:nvSpPr>
          <p:spPr bwMode="auto">
            <a:xfrm>
              <a:off x="2040" y="2732"/>
              <a:ext cx="104" cy="10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s-IS" altLang="en-US" dirty="0"/>
            </a:p>
          </p:txBody>
        </p:sp>
        <p:sp>
          <p:nvSpPr>
            <p:cNvPr id="21542" name="Oval 47"/>
            <p:cNvSpPr>
              <a:spLocks noChangeArrowheads="1"/>
            </p:cNvSpPr>
            <p:nvPr/>
          </p:nvSpPr>
          <p:spPr bwMode="auto">
            <a:xfrm>
              <a:off x="3022" y="2732"/>
              <a:ext cx="104" cy="10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s-IS" altLang="en-US" dirty="0"/>
            </a:p>
          </p:txBody>
        </p:sp>
        <p:sp>
          <p:nvSpPr>
            <p:cNvPr id="21543" name="Rectangle 48"/>
            <p:cNvSpPr>
              <a:spLocks noChangeArrowheads="1"/>
            </p:cNvSpPr>
            <p:nvPr/>
          </p:nvSpPr>
          <p:spPr bwMode="auto">
            <a:xfrm>
              <a:off x="2154" y="3037"/>
              <a:ext cx="88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Innflutningur</a:t>
              </a:r>
              <a:endParaRPr lang="is-IS" altLang="en-US" b="0" dirty="0"/>
            </a:p>
          </p:txBody>
        </p:sp>
      </p:grp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620713" y="2924547"/>
            <a:ext cx="3694113" cy="904877"/>
            <a:chOff x="391" y="1867"/>
            <a:chExt cx="2327" cy="570"/>
          </a:xfrm>
        </p:grpSpPr>
        <p:sp>
          <p:nvSpPr>
            <p:cNvPr id="21536" name="Line 50"/>
            <p:cNvSpPr>
              <a:spLocks noChangeShapeType="1"/>
            </p:cNvSpPr>
            <p:nvPr/>
          </p:nvSpPr>
          <p:spPr bwMode="auto">
            <a:xfrm>
              <a:off x="1163" y="2367"/>
              <a:ext cx="1496" cy="1"/>
            </a:xfrm>
            <a:prstGeom prst="line">
              <a:avLst/>
            </a:prstGeom>
            <a:noFill/>
            <a:ln w="23813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21537" name="Oval 51"/>
            <p:cNvSpPr>
              <a:spLocks noChangeArrowheads="1"/>
            </p:cNvSpPr>
            <p:nvPr/>
          </p:nvSpPr>
          <p:spPr bwMode="auto">
            <a:xfrm>
              <a:off x="2614" y="2322"/>
              <a:ext cx="104" cy="10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s-IS" altLang="en-US" dirty="0"/>
            </a:p>
          </p:txBody>
        </p:sp>
        <p:sp>
          <p:nvSpPr>
            <p:cNvPr id="21538" name="Rectangle 52"/>
            <p:cNvSpPr>
              <a:spLocks noChangeArrowheads="1"/>
            </p:cNvSpPr>
            <p:nvPr/>
          </p:nvSpPr>
          <p:spPr bwMode="auto">
            <a:xfrm>
              <a:off x="494" y="1867"/>
              <a:ext cx="33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Verð</a:t>
              </a:r>
              <a:endParaRPr lang="is-IS" altLang="en-US" b="0" dirty="0"/>
            </a:p>
          </p:txBody>
        </p:sp>
        <p:sp>
          <p:nvSpPr>
            <p:cNvPr id="21539" name="Rectangle 53"/>
            <p:cNvSpPr>
              <a:spLocks noChangeArrowheads="1"/>
            </p:cNvSpPr>
            <p:nvPr/>
          </p:nvSpPr>
          <p:spPr bwMode="auto">
            <a:xfrm>
              <a:off x="391" y="2049"/>
              <a:ext cx="62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án </a:t>
              </a:r>
              <a:b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viðskipta</a:t>
              </a:r>
            </a:p>
          </p:txBody>
        </p:sp>
      </p:grpSp>
      <p:sp>
        <p:nvSpPr>
          <p:cNvPr id="21534" name="Freeform 54"/>
          <p:cNvSpPr>
            <a:spLocks/>
          </p:cNvSpPr>
          <p:nvPr/>
        </p:nvSpPr>
        <p:spPr bwMode="auto">
          <a:xfrm>
            <a:off x="1820863" y="1079500"/>
            <a:ext cx="5832475" cy="4897438"/>
          </a:xfrm>
          <a:custGeom>
            <a:avLst/>
            <a:gdLst>
              <a:gd name="T0" fmla="*/ 0 w 3674"/>
              <a:gd name="T1" fmla="*/ 0 h 3085"/>
              <a:gd name="T2" fmla="*/ 0 w 3674"/>
              <a:gd name="T3" fmla="*/ 4897438 h 3085"/>
              <a:gd name="T4" fmla="*/ 5832475 w 3674"/>
              <a:gd name="T5" fmla="*/ 4897438 h 3085"/>
              <a:gd name="T6" fmla="*/ 0 60000 65536"/>
              <a:gd name="T7" fmla="*/ 0 60000 65536"/>
              <a:gd name="T8" fmla="*/ 0 60000 65536"/>
              <a:gd name="T9" fmla="*/ 0 w 3674"/>
              <a:gd name="T10" fmla="*/ 0 h 3085"/>
              <a:gd name="T11" fmla="*/ 3674 w 3674"/>
              <a:gd name="T12" fmla="*/ 3085 h 30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74" h="3085">
                <a:moveTo>
                  <a:pt x="0" y="0"/>
                </a:moveTo>
                <a:lnTo>
                  <a:pt x="0" y="3085"/>
                </a:lnTo>
                <a:lnTo>
                  <a:pt x="3674" y="3085"/>
                </a:lnTo>
              </a:path>
            </a:pathLst>
          </a:custGeom>
          <a:noFill/>
          <a:ln w="238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9591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3" grpId="0" animBg="1"/>
      <p:bldP spid="96274" grpId="0" animBg="1"/>
      <p:bldP spid="962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609600"/>
            <a:ext cx="73152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Hvers vegna viðskipti?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100888" cy="4386263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474A81"/>
              </a:buClr>
              <a:buSzPct val="80000"/>
              <a:buFont typeface="Monotype Sorts" pitchFamily="2" charset="2"/>
              <a:buNone/>
              <a:tabLst>
                <a:tab pos="857250" algn="l"/>
              </a:tabLst>
              <a:defRPr/>
            </a:pP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Þjóðir skipta hver við aðra af því sérhæfing og viðskipti auka </a:t>
            </a:r>
            <a:r>
              <a:rPr lang="is-I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velferð almennings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474A81"/>
              </a:buClr>
              <a:buSzPct val="80000"/>
              <a:buFont typeface="Monotype Sorts" pitchFamily="2" charset="2"/>
              <a:buNone/>
              <a:tabLst>
                <a:tab pos="857250" algn="l"/>
              </a:tabLst>
              <a:defRPr/>
            </a:pP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Sjálfsþurftarbúskapur skerðir lífskjör almennings</a:t>
            </a:r>
          </a:p>
          <a:p>
            <a:pPr marL="521208"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tabLst>
                <a:tab pos="857250" algn="l"/>
              </a:tabLst>
              <a:defRPr/>
            </a:pPr>
            <a:r>
              <a:rPr lang="is-I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Þetta á jafnt við um þjóðir sem einstaklinga</a:t>
            </a:r>
          </a:p>
          <a:p>
            <a:pPr marL="521208"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tabLst>
                <a:tab pos="857250" algn="l"/>
              </a:tabLst>
              <a:defRPr/>
            </a:pPr>
            <a:r>
              <a:rPr lang="is-IS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Hagfræði snýst um fólk</a:t>
            </a:r>
          </a:p>
          <a:p>
            <a:pPr marL="521208"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tabLst>
                <a:tab pos="857250" algn="l"/>
              </a:tabLst>
              <a:defRPr/>
            </a:pPr>
            <a:r>
              <a:rPr lang="is-I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Albanía, Kúba, Norður-Kórea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89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89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89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89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9539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narrow aqua button bckg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8"/>
          <a:stretch>
            <a:fillRect/>
          </a:stretch>
        </p:blipFill>
        <p:spPr bwMode="auto">
          <a:xfrm>
            <a:off x="-2397" y="300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is-I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mynd 5. áhrif frjálsra viðskipta </a:t>
            </a:r>
            <a:br>
              <a:rPr lang="is-I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s-I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 velferð í innflutningslandi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F3F6F9"/>
          </a:solidFill>
          <a:ln w="26352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F2F4F8"/>
          </a:solidFill>
          <a:ln w="239713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F1F4F7"/>
          </a:solidFill>
          <a:ln w="21590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F0F2F5"/>
          </a:solidFill>
          <a:ln w="19208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EEF1F4"/>
          </a:solidFill>
          <a:ln w="168275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EDEFF3"/>
          </a:solidFill>
          <a:ln w="14446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EBEEF2"/>
          </a:solidFill>
          <a:ln w="120650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1515" name="Rectangle 12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EAECF1"/>
          </a:solidFill>
          <a:ln w="95250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1516" name="Rectangle 13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E9EBF0"/>
          </a:solidFill>
          <a:ln w="7143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1517" name="Rectangle 14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E7EAEF"/>
          </a:solidFill>
          <a:ln w="4762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E6E9EF"/>
          </a:solidFill>
          <a:ln w="23813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1519" name="Rectangle 16"/>
          <p:cNvSpPr>
            <a:spLocks noChangeArrowheads="1"/>
          </p:cNvSpPr>
          <p:nvPr/>
        </p:nvSpPr>
        <p:spPr bwMode="auto">
          <a:xfrm>
            <a:off x="1820863" y="1079500"/>
            <a:ext cx="5808662" cy="4897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96273" name="Freeform 17"/>
          <p:cNvSpPr>
            <a:spLocks/>
          </p:cNvSpPr>
          <p:nvPr/>
        </p:nvSpPr>
        <p:spPr bwMode="auto">
          <a:xfrm>
            <a:off x="3309938" y="3781425"/>
            <a:ext cx="1560512" cy="652463"/>
          </a:xfrm>
          <a:custGeom>
            <a:avLst/>
            <a:gdLst>
              <a:gd name="T0" fmla="*/ 0 w 983"/>
              <a:gd name="T1" fmla="*/ 652463 h 411"/>
              <a:gd name="T2" fmla="*/ 1560512 w 983"/>
              <a:gd name="T3" fmla="*/ 652463 h 411"/>
              <a:gd name="T4" fmla="*/ 887412 w 983"/>
              <a:gd name="T5" fmla="*/ 0 h 411"/>
              <a:gd name="T6" fmla="*/ 0 w 983"/>
              <a:gd name="T7" fmla="*/ 652463 h 411"/>
              <a:gd name="T8" fmla="*/ 0 60000 65536"/>
              <a:gd name="T9" fmla="*/ 0 60000 65536"/>
              <a:gd name="T10" fmla="*/ 0 60000 65536"/>
              <a:gd name="T11" fmla="*/ 0 60000 65536"/>
              <a:gd name="T12" fmla="*/ 0 w 983"/>
              <a:gd name="T13" fmla="*/ 0 h 411"/>
              <a:gd name="T14" fmla="*/ 983 w 983"/>
              <a:gd name="T15" fmla="*/ 411 h 4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3" h="411">
                <a:moveTo>
                  <a:pt x="0" y="411"/>
                </a:moveTo>
                <a:lnTo>
                  <a:pt x="983" y="411"/>
                </a:lnTo>
                <a:lnTo>
                  <a:pt x="559" y="0"/>
                </a:lnTo>
                <a:lnTo>
                  <a:pt x="0" y="411"/>
                </a:lnTo>
                <a:close/>
              </a:path>
            </a:pathLst>
          </a:custGeom>
          <a:solidFill>
            <a:srgbClr val="E9A5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s-IS" dirty="0"/>
          </a:p>
        </p:txBody>
      </p:sp>
      <p:sp>
        <p:nvSpPr>
          <p:cNvPr id="96274" name="Freeform 18"/>
          <p:cNvSpPr>
            <a:spLocks/>
          </p:cNvSpPr>
          <p:nvPr/>
        </p:nvSpPr>
        <p:spPr bwMode="auto">
          <a:xfrm>
            <a:off x="1820863" y="3757613"/>
            <a:ext cx="2400300" cy="1736725"/>
          </a:xfrm>
          <a:custGeom>
            <a:avLst/>
            <a:gdLst>
              <a:gd name="T0" fmla="*/ 2400300 w 1512"/>
              <a:gd name="T1" fmla="*/ 0 h 1094"/>
              <a:gd name="T2" fmla="*/ 0 w 1512"/>
              <a:gd name="T3" fmla="*/ 0 h 1094"/>
              <a:gd name="T4" fmla="*/ 0 w 1512"/>
              <a:gd name="T5" fmla="*/ 1736725 h 1094"/>
              <a:gd name="T6" fmla="*/ 2400300 w 1512"/>
              <a:gd name="T7" fmla="*/ 0 h 1094"/>
              <a:gd name="T8" fmla="*/ 0 60000 65536"/>
              <a:gd name="T9" fmla="*/ 0 60000 65536"/>
              <a:gd name="T10" fmla="*/ 0 60000 65536"/>
              <a:gd name="T11" fmla="*/ 0 60000 65536"/>
              <a:gd name="T12" fmla="*/ 0 w 1512"/>
              <a:gd name="T13" fmla="*/ 0 h 1094"/>
              <a:gd name="T14" fmla="*/ 1512 w 1512"/>
              <a:gd name="T15" fmla="*/ 1094 h 10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2" h="1094">
                <a:moveTo>
                  <a:pt x="1512" y="0"/>
                </a:moveTo>
                <a:lnTo>
                  <a:pt x="0" y="0"/>
                </a:lnTo>
                <a:lnTo>
                  <a:pt x="0" y="1094"/>
                </a:lnTo>
                <a:lnTo>
                  <a:pt x="1512" y="0"/>
                </a:lnTo>
                <a:close/>
              </a:path>
            </a:pathLst>
          </a:custGeom>
          <a:solidFill>
            <a:srgbClr val="BBD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s-IS" dirty="0"/>
          </a:p>
        </p:txBody>
      </p:sp>
      <p:sp>
        <p:nvSpPr>
          <p:cNvPr id="96275" name="Freeform 19"/>
          <p:cNvSpPr>
            <a:spLocks/>
          </p:cNvSpPr>
          <p:nvPr/>
        </p:nvSpPr>
        <p:spPr bwMode="auto">
          <a:xfrm>
            <a:off x="1820863" y="1273175"/>
            <a:ext cx="2400300" cy="2484438"/>
          </a:xfrm>
          <a:custGeom>
            <a:avLst/>
            <a:gdLst>
              <a:gd name="T0" fmla="*/ 2400300 w 1512"/>
              <a:gd name="T1" fmla="*/ 2484438 h 1565"/>
              <a:gd name="T2" fmla="*/ 0 w 1512"/>
              <a:gd name="T3" fmla="*/ 2484438 h 1565"/>
              <a:gd name="T4" fmla="*/ 0 w 1512"/>
              <a:gd name="T5" fmla="*/ 0 h 1565"/>
              <a:gd name="T6" fmla="*/ 2400300 w 1512"/>
              <a:gd name="T7" fmla="*/ 2484438 h 1565"/>
              <a:gd name="T8" fmla="*/ 0 60000 65536"/>
              <a:gd name="T9" fmla="*/ 0 60000 65536"/>
              <a:gd name="T10" fmla="*/ 0 60000 65536"/>
              <a:gd name="T11" fmla="*/ 0 60000 65536"/>
              <a:gd name="T12" fmla="*/ 0 w 1512"/>
              <a:gd name="T13" fmla="*/ 0 h 1565"/>
              <a:gd name="T14" fmla="*/ 1512 w 1512"/>
              <a:gd name="T15" fmla="*/ 1565 h 15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2" h="1565">
                <a:moveTo>
                  <a:pt x="1512" y="1565"/>
                </a:moveTo>
                <a:lnTo>
                  <a:pt x="0" y="1565"/>
                </a:lnTo>
                <a:lnTo>
                  <a:pt x="0" y="0"/>
                </a:lnTo>
                <a:lnTo>
                  <a:pt x="1512" y="1565"/>
                </a:lnTo>
                <a:close/>
              </a:path>
            </a:pathLst>
          </a:custGeom>
          <a:solidFill>
            <a:srgbClr val="BBD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s-IS" dirty="0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193925" y="3175000"/>
            <a:ext cx="2108200" cy="1776413"/>
            <a:chOff x="1382" y="2000"/>
            <a:chExt cx="1328" cy="1119"/>
          </a:xfrm>
        </p:grpSpPr>
        <p:sp>
          <p:nvSpPr>
            <p:cNvPr id="21555" name="Rectangle 21"/>
            <p:cNvSpPr>
              <a:spLocks noChangeArrowheads="1"/>
            </p:cNvSpPr>
            <p:nvPr/>
          </p:nvSpPr>
          <p:spPr bwMode="auto">
            <a:xfrm>
              <a:off x="1382" y="2927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is-IS" altLang="en-US" b="0" dirty="0"/>
            </a:p>
          </p:txBody>
        </p:sp>
        <p:sp>
          <p:nvSpPr>
            <p:cNvPr id="21556" name="Rectangle 22"/>
            <p:cNvSpPr>
              <a:spLocks noChangeArrowheads="1"/>
            </p:cNvSpPr>
            <p:nvPr/>
          </p:nvSpPr>
          <p:spPr bwMode="auto">
            <a:xfrm>
              <a:off x="1878" y="2466"/>
              <a:ext cx="1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B</a:t>
              </a:r>
              <a:endParaRPr lang="is-IS" altLang="en-US" b="0" dirty="0"/>
            </a:p>
          </p:txBody>
        </p:sp>
        <p:sp>
          <p:nvSpPr>
            <p:cNvPr id="21557" name="Rectangle 23"/>
            <p:cNvSpPr>
              <a:spLocks noChangeArrowheads="1"/>
            </p:cNvSpPr>
            <p:nvPr/>
          </p:nvSpPr>
          <p:spPr bwMode="auto">
            <a:xfrm>
              <a:off x="2594" y="2511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  <a:endParaRPr lang="is-IS" altLang="en-US" b="0" dirty="0"/>
            </a:p>
          </p:txBody>
        </p:sp>
        <p:sp>
          <p:nvSpPr>
            <p:cNvPr id="21558" name="Rectangle 24"/>
            <p:cNvSpPr>
              <a:spLocks noChangeArrowheads="1"/>
            </p:cNvSpPr>
            <p:nvPr/>
          </p:nvSpPr>
          <p:spPr bwMode="auto">
            <a:xfrm>
              <a:off x="1847" y="2000"/>
              <a:ext cx="1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endParaRPr lang="is-IS" altLang="en-US" b="0" dirty="0"/>
            </a:p>
          </p:txBody>
        </p:sp>
      </p:grpSp>
      <p:sp>
        <p:nvSpPr>
          <p:cNvPr id="21524" name="Rectangle 25"/>
          <p:cNvSpPr>
            <a:spLocks noChangeArrowheads="1"/>
          </p:cNvSpPr>
          <p:nvPr/>
        </p:nvSpPr>
        <p:spPr bwMode="auto">
          <a:xfrm>
            <a:off x="1043608" y="1011238"/>
            <a:ext cx="5564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Verð</a:t>
            </a:r>
            <a:endParaRPr lang="is-IS" altLang="en-US" b="0" dirty="0"/>
          </a:p>
        </p:txBody>
      </p:sp>
      <p:sp>
        <p:nvSpPr>
          <p:cNvPr id="21525" name="Rectangle 26"/>
          <p:cNvSpPr>
            <a:spLocks noChangeArrowheads="1"/>
          </p:cNvSpPr>
          <p:nvPr/>
        </p:nvSpPr>
        <p:spPr bwMode="auto">
          <a:xfrm>
            <a:off x="980073" y="1330325"/>
            <a:ext cx="6395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á lýsi</a:t>
            </a:r>
            <a:endParaRPr lang="is-IS" altLang="en-US" b="0" dirty="0"/>
          </a:p>
        </p:txBody>
      </p:sp>
      <p:sp>
        <p:nvSpPr>
          <p:cNvPr id="21526" name="Rectangle 27"/>
          <p:cNvSpPr>
            <a:spLocks noChangeArrowheads="1"/>
          </p:cNvSpPr>
          <p:nvPr/>
        </p:nvSpPr>
        <p:spPr bwMode="auto">
          <a:xfrm>
            <a:off x="1684338" y="5981700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2000" b="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is-IS" altLang="en-US" b="0" dirty="0"/>
          </a:p>
        </p:txBody>
      </p:sp>
      <p:sp>
        <p:nvSpPr>
          <p:cNvPr id="21527" name="Rectangle 28"/>
          <p:cNvSpPr>
            <a:spLocks noChangeArrowheads="1"/>
          </p:cNvSpPr>
          <p:nvPr/>
        </p:nvSpPr>
        <p:spPr bwMode="auto">
          <a:xfrm>
            <a:off x="6589713" y="6007100"/>
            <a:ext cx="6700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Magn</a:t>
            </a:r>
            <a:endParaRPr lang="is-IS" altLang="en-US" b="0" dirty="0"/>
          </a:p>
        </p:txBody>
      </p:sp>
      <p:sp>
        <p:nvSpPr>
          <p:cNvPr id="21528" name="Rectangle 29"/>
          <p:cNvSpPr>
            <a:spLocks noChangeArrowheads="1"/>
          </p:cNvSpPr>
          <p:nvPr/>
        </p:nvSpPr>
        <p:spPr bwMode="auto">
          <a:xfrm>
            <a:off x="6588224" y="6324600"/>
            <a:ext cx="5690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lýsis</a:t>
            </a:r>
            <a:endParaRPr lang="is-IS" altLang="en-US" b="0" dirty="0"/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820863" y="2109788"/>
            <a:ext cx="5311775" cy="3384550"/>
            <a:chOff x="1147" y="1329"/>
            <a:chExt cx="3346" cy="2132"/>
          </a:xfrm>
        </p:grpSpPr>
        <p:sp>
          <p:nvSpPr>
            <p:cNvPr id="21552" name="Line 31"/>
            <p:cNvSpPr>
              <a:spLocks noChangeShapeType="1"/>
            </p:cNvSpPr>
            <p:nvPr/>
          </p:nvSpPr>
          <p:spPr bwMode="auto">
            <a:xfrm flipV="1">
              <a:off x="1147" y="1577"/>
              <a:ext cx="2616" cy="1884"/>
            </a:xfrm>
            <a:prstGeom prst="line">
              <a:avLst/>
            </a:prstGeom>
            <a:noFill/>
            <a:ln w="71438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21553" name="Rectangle 32"/>
            <p:cNvSpPr>
              <a:spLocks noChangeArrowheads="1"/>
            </p:cNvSpPr>
            <p:nvPr/>
          </p:nvSpPr>
          <p:spPr bwMode="auto">
            <a:xfrm>
              <a:off x="3800" y="1329"/>
              <a:ext cx="48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Innlent</a:t>
              </a:r>
              <a:endParaRPr lang="is-IS" altLang="en-US" b="0" dirty="0"/>
            </a:p>
          </p:txBody>
        </p:sp>
        <p:sp>
          <p:nvSpPr>
            <p:cNvPr id="21554" name="Rectangle 33"/>
            <p:cNvSpPr>
              <a:spLocks noChangeArrowheads="1"/>
            </p:cNvSpPr>
            <p:nvPr/>
          </p:nvSpPr>
          <p:spPr bwMode="auto">
            <a:xfrm>
              <a:off x="3901" y="1529"/>
              <a:ext cx="59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framboð</a:t>
              </a:r>
              <a:endParaRPr lang="is-IS" altLang="en-US" b="0" dirty="0"/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1820863" y="1273175"/>
            <a:ext cx="5168900" cy="4564063"/>
            <a:chOff x="1147" y="802"/>
            <a:chExt cx="3256" cy="2875"/>
          </a:xfrm>
        </p:grpSpPr>
        <p:sp>
          <p:nvSpPr>
            <p:cNvPr id="21549" name="Line 35"/>
            <p:cNvSpPr>
              <a:spLocks noChangeShapeType="1"/>
            </p:cNvSpPr>
            <p:nvPr/>
          </p:nvSpPr>
          <p:spPr bwMode="auto">
            <a:xfrm>
              <a:off x="1147" y="802"/>
              <a:ext cx="2480" cy="2553"/>
            </a:xfrm>
            <a:prstGeom prst="line">
              <a:avLst/>
            </a:prstGeom>
            <a:noFill/>
            <a:ln w="71438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21550" name="Rectangle 36"/>
            <p:cNvSpPr>
              <a:spLocks noChangeArrowheads="1"/>
            </p:cNvSpPr>
            <p:nvPr/>
          </p:nvSpPr>
          <p:spPr bwMode="auto">
            <a:xfrm>
              <a:off x="3685" y="3283"/>
              <a:ext cx="53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Innlend</a:t>
              </a:r>
              <a:endParaRPr lang="is-IS" altLang="en-US" b="0" dirty="0"/>
            </a:p>
          </p:txBody>
        </p:sp>
        <p:sp>
          <p:nvSpPr>
            <p:cNvPr id="21551" name="Rectangle 37"/>
            <p:cNvSpPr>
              <a:spLocks noChangeArrowheads="1"/>
            </p:cNvSpPr>
            <p:nvPr/>
          </p:nvSpPr>
          <p:spPr bwMode="auto">
            <a:xfrm>
              <a:off x="3730" y="3483"/>
              <a:ext cx="67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eftirspurn</a:t>
              </a:r>
              <a:endParaRPr lang="is-IS" altLang="en-US" b="0" dirty="0"/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468313" y="4271964"/>
            <a:ext cx="7235826" cy="935037"/>
            <a:chOff x="295" y="2691"/>
            <a:chExt cx="4558" cy="589"/>
          </a:xfrm>
        </p:grpSpPr>
        <p:sp>
          <p:nvSpPr>
            <p:cNvPr id="21544" name="Line 39"/>
            <p:cNvSpPr>
              <a:spLocks noChangeShapeType="1"/>
            </p:cNvSpPr>
            <p:nvPr/>
          </p:nvSpPr>
          <p:spPr bwMode="auto">
            <a:xfrm>
              <a:off x="1147" y="2778"/>
              <a:ext cx="3145" cy="1"/>
            </a:xfrm>
            <a:prstGeom prst="line">
              <a:avLst/>
            </a:prstGeom>
            <a:noFill/>
            <a:ln w="71438">
              <a:solidFill>
                <a:srgbClr val="AD0D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21545" name="Rectangle 40"/>
            <p:cNvSpPr>
              <a:spLocks noChangeArrowheads="1"/>
            </p:cNvSpPr>
            <p:nvPr/>
          </p:nvSpPr>
          <p:spPr bwMode="auto">
            <a:xfrm>
              <a:off x="476" y="2691"/>
              <a:ext cx="33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Verð</a:t>
              </a:r>
              <a:endParaRPr lang="is-IS" altLang="en-US" b="0" dirty="0"/>
            </a:p>
          </p:txBody>
        </p:sp>
        <p:sp>
          <p:nvSpPr>
            <p:cNvPr id="21546" name="Rectangle 41"/>
            <p:cNvSpPr>
              <a:spLocks noChangeArrowheads="1"/>
            </p:cNvSpPr>
            <p:nvPr/>
          </p:nvSpPr>
          <p:spPr bwMode="auto">
            <a:xfrm>
              <a:off x="295" y="2892"/>
              <a:ext cx="76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með </a:t>
              </a:r>
              <a:b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viðskiptum</a:t>
              </a:r>
              <a:endParaRPr lang="is-IS" altLang="en-US" b="0" dirty="0"/>
            </a:p>
          </p:txBody>
        </p:sp>
        <p:sp>
          <p:nvSpPr>
            <p:cNvPr id="21547" name="Rectangle 42"/>
            <p:cNvSpPr>
              <a:spLocks noChangeArrowheads="1"/>
            </p:cNvSpPr>
            <p:nvPr/>
          </p:nvSpPr>
          <p:spPr bwMode="auto">
            <a:xfrm>
              <a:off x="4341" y="2691"/>
              <a:ext cx="51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Heims-</a:t>
              </a:r>
              <a:endParaRPr lang="is-IS" altLang="en-US" b="0" dirty="0"/>
            </a:p>
          </p:txBody>
        </p:sp>
        <p:sp>
          <p:nvSpPr>
            <p:cNvPr id="21548" name="Rectangle 43"/>
            <p:cNvSpPr>
              <a:spLocks noChangeArrowheads="1"/>
            </p:cNvSpPr>
            <p:nvPr/>
          </p:nvSpPr>
          <p:spPr bwMode="auto">
            <a:xfrm>
              <a:off x="4376" y="2892"/>
              <a:ext cx="31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verð</a:t>
              </a:r>
              <a:endParaRPr lang="is-IS" altLang="en-US" b="0" dirty="0"/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3238500" y="4337050"/>
            <a:ext cx="1724025" cy="792163"/>
            <a:chOff x="2040" y="2732"/>
            <a:chExt cx="1086" cy="499"/>
          </a:xfrm>
        </p:grpSpPr>
        <p:sp>
          <p:nvSpPr>
            <p:cNvPr id="21540" name="Freeform 45"/>
            <p:cNvSpPr>
              <a:spLocks/>
            </p:cNvSpPr>
            <p:nvPr/>
          </p:nvSpPr>
          <p:spPr bwMode="auto">
            <a:xfrm>
              <a:off x="2115" y="2884"/>
              <a:ext cx="938" cy="122"/>
            </a:xfrm>
            <a:custGeom>
              <a:avLst/>
              <a:gdLst>
                <a:gd name="T0" fmla="*/ 938 w 62"/>
                <a:gd name="T1" fmla="*/ 0 h 8"/>
                <a:gd name="T2" fmla="*/ 847 w 62"/>
                <a:gd name="T3" fmla="*/ 61 h 8"/>
                <a:gd name="T4" fmla="*/ 514 w 62"/>
                <a:gd name="T5" fmla="*/ 61 h 8"/>
                <a:gd name="T6" fmla="*/ 454 w 62"/>
                <a:gd name="T7" fmla="*/ 122 h 8"/>
                <a:gd name="T8" fmla="*/ 393 w 62"/>
                <a:gd name="T9" fmla="*/ 61 h 8"/>
                <a:gd name="T10" fmla="*/ 76 w 62"/>
                <a:gd name="T11" fmla="*/ 61 h 8"/>
                <a:gd name="T12" fmla="*/ 0 w 62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8"/>
                <a:gd name="T23" fmla="*/ 62 w 62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8">
                  <a:moveTo>
                    <a:pt x="62" y="0"/>
                  </a:moveTo>
                  <a:cubicBezTo>
                    <a:pt x="62" y="2"/>
                    <a:pt x="58" y="4"/>
                    <a:pt x="56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2" y="4"/>
                    <a:pt x="30" y="6"/>
                    <a:pt x="30" y="8"/>
                  </a:cubicBezTo>
                  <a:cubicBezTo>
                    <a:pt x="30" y="6"/>
                    <a:pt x="28" y="4"/>
                    <a:pt x="2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0" y="2"/>
                    <a:pt x="0" y="0"/>
                  </a:cubicBez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21541" name="Oval 46"/>
            <p:cNvSpPr>
              <a:spLocks noChangeArrowheads="1"/>
            </p:cNvSpPr>
            <p:nvPr/>
          </p:nvSpPr>
          <p:spPr bwMode="auto">
            <a:xfrm>
              <a:off x="2040" y="2732"/>
              <a:ext cx="104" cy="10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s-IS" altLang="en-US" dirty="0"/>
            </a:p>
          </p:txBody>
        </p:sp>
        <p:sp>
          <p:nvSpPr>
            <p:cNvPr id="21542" name="Oval 47"/>
            <p:cNvSpPr>
              <a:spLocks noChangeArrowheads="1"/>
            </p:cNvSpPr>
            <p:nvPr/>
          </p:nvSpPr>
          <p:spPr bwMode="auto">
            <a:xfrm>
              <a:off x="3022" y="2732"/>
              <a:ext cx="104" cy="10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s-IS" altLang="en-US" dirty="0"/>
            </a:p>
          </p:txBody>
        </p:sp>
        <p:sp>
          <p:nvSpPr>
            <p:cNvPr id="21543" name="Rectangle 48"/>
            <p:cNvSpPr>
              <a:spLocks noChangeArrowheads="1"/>
            </p:cNvSpPr>
            <p:nvPr/>
          </p:nvSpPr>
          <p:spPr bwMode="auto">
            <a:xfrm>
              <a:off x="2154" y="3037"/>
              <a:ext cx="88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Innflutningur</a:t>
              </a:r>
              <a:endParaRPr lang="is-IS" altLang="en-US" b="0" dirty="0"/>
            </a:p>
          </p:txBody>
        </p:sp>
      </p:grp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620713" y="2924547"/>
            <a:ext cx="3694113" cy="904877"/>
            <a:chOff x="391" y="1867"/>
            <a:chExt cx="2327" cy="570"/>
          </a:xfrm>
        </p:grpSpPr>
        <p:sp>
          <p:nvSpPr>
            <p:cNvPr id="21536" name="Line 50"/>
            <p:cNvSpPr>
              <a:spLocks noChangeShapeType="1"/>
            </p:cNvSpPr>
            <p:nvPr/>
          </p:nvSpPr>
          <p:spPr bwMode="auto">
            <a:xfrm>
              <a:off x="1163" y="2367"/>
              <a:ext cx="1496" cy="1"/>
            </a:xfrm>
            <a:prstGeom prst="line">
              <a:avLst/>
            </a:prstGeom>
            <a:noFill/>
            <a:ln w="23813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21537" name="Oval 51"/>
            <p:cNvSpPr>
              <a:spLocks noChangeArrowheads="1"/>
            </p:cNvSpPr>
            <p:nvPr/>
          </p:nvSpPr>
          <p:spPr bwMode="auto">
            <a:xfrm>
              <a:off x="2614" y="2322"/>
              <a:ext cx="104" cy="10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s-IS" altLang="en-US" dirty="0"/>
            </a:p>
          </p:txBody>
        </p:sp>
        <p:sp>
          <p:nvSpPr>
            <p:cNvPr id="21538" name="Rectangle 52"/>
            <p:cNvSpPr>
              <a:spLocks noChangeArrowheads="1"/>
            </p:cNvSpPr>
            <p:nvPr/>
          </p:nvSpPr>
          <p:spPr bwMode="auto">
            <a:xfrm>
              <a:off x="494" y="1867"/>
              <a:ext cx="33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Verð</a:t>
              </a:r>
              <a:endParaRPr lang="is-IS" altLang="en-US" b="0" dirty="0"/>
            </a:p>
          </p:txBody>
        </p:sp>
        <p:sp>
          <p:nvSpPr>
            <p:cNvPr id="21539" name="Rectangle 53"/>
            <p:cNvSpPr>
              <a:spLocks noChangeArrowheads="1"/>
            </p:cNvSpPr>
            <p:nvPr/>
          </p:nvSpPr>
          <p:spPr bwMode="auto">
            <a:xfrm>
              <a:off x="391" y="2049"/>
              <a:ext cx="62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án </a:t>
              </a:r>
              <a:b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viðskipta</a:t>
              </a:r>
            </a:p>
          </p:txBody>
        </p:sp>
      </p:grpSp>
      <p:sp>
        <p:nvSpPr>
          <p:cNvPr id="21534" name="Freeform 54"/>
          <p:cNvSpPr>
            <a:spLocks/>
          </p:cNvSpPr>
          <p:nvPr/>
        </p:nvSpPr>
        <p:spPr bwMode="auto">
          <a:xfrm>
            <a:off x="1820863" y="1079500"/>
            <a:ext cx="5832475" cy="4897438"/>
          </a:xfrm>
          <a:custGeom>
            <a:avLst/>
            <a:gdLst>
              <a:gd name="T0" fmla="*/ 0 w 3674"/>
              <a:gd name="T1" fmla="*/ 0 h 3085"/>
              <a:gd name="T2" fmla="*/ 0 w 3674"/>
              <a:gd name="T3" fmla="*/ 4897438 h 3085"/>
              <a:gd name="T4" fmla="*/ 5832475 w 3674"/>
              <a:gd name="T5" fmla="*/ 4897438 h 3085"/>
              <a:gd name="T6" fmla="*/ 0 60000 65536"/>
              <a:gd name="T7" fmla="*/ 0 60000 65536"/>
              <a:gd name="T8" fmla="*/ 0 60000 65536"/>
              <a:gd name="T9" fmla="*/ 0 w 3674"/>
              <a:gd name="T10" fmla="*/ 0 h 3085"/>
              <a:gd name="T11" fmla="*/ 3674 w 3674"/>
              <a:gd name="T12" fmla="*/ 3085 h 30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74" h="3085">
                <a:moveTo>
                  <a:pt x="0" y="0"/>
                </a:moveTo>
                <a:lnTo>
                  <a:pt x="0" y="3085"/>
                </a:lnTo>
                <a:lnTo>
                  <a:pt x="3674" y="3085"/>
                </a:lnTo>
              </a:path>
            </a:pathLst>
          </a:custGeom>
          <a:noFill/>
          <a:ln w="238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s-IS" dirty="0"/>
          </a:p>
        </p:txBody>
      </p:sp>
      <p:grpSp>
        <p:nvGrpSpPr>
          <p:cNvPr id="54" name="Group 58"/>
          <p:cNvGrpSpPr>
            <a:grpSpLocks/>
          </p:cNvGrpSpPr>
          <p:nvPr/>
        </p:nvGrpSpPr>
        <p:grpSpPr bwMode="auto">
          <a:xfrm>
            <a:off x="2339976" y="1682750"/>
            <a:ext cx="2768601" cy="2424113"/>
            <a:chOff x="1474" y="1060"/>
            <a:chExt cx="1744" cy="1527"/>
          </a:xfrm>
        </p:grpSpPr>
        <p:sp>
          <p:nvSpPr>
            <p:cNvPr id="55" name="Line 59"/>
            <p:cNvSpPr>
              <a:spLocks noChangeShapeType="1"/>
            </p:cNvSpPr>
            <p:nvPr/>
          </p:nvSpPr>
          <p:spPr bwMode="auto">
            <a:xfrm flipH="1">
              <a:off x="1552" y="1242"/>
              <a:ext cx="441" cy="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s-IS" dirty="0"/>
            </a:p>
          </p:txBody>
        </p:sp>
        <p:sp>
          <p:nvSpPr>
            <p:cNvPr id="56" name="Line 60"/>
            <p:cNvSpPr>
              <a:spLocks noChangeShapeType="1"/>
            </p:cNvSpPr>
            <p:nvPr/>
          </p:nvSpPr>
          <p:spPr bwMode="auto">
            <a:xfrm flipH="1">
              <a:off x="1474" y="1428"/>
              <a:ext cx="627" cy="10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s-IS" dirty="0"/>
            </a:p>
          </p:txBody>
        </p:sp>
        <p:sp>
          <p:nvSpPr>
            <p:cNvPr id="57" name="Line 61"/>
            <p:cNvSpPr>
              <a:spLocks noChangeShapeType="1"/>
            </p:cNvSpPr>
            <p:nvPr/>
          </p:nvSpPr>
          <p:spPr bwMode="auto">
            <a:xfrm>
              <a:off x="2481" y="1467"/>
              <a:ext cx="57" cy="1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s-IS" dirty="0"/>
            </a:p>
          </p:txBody>
        </p:sp>
        <p:sp>
          <p:nvSpPr>
            <p:cNvPr id="58" name="Rectangle 62"/>
            <p:cNvSpPr>
              <a:spLocks noChangeArrowheads="1"/>
            </p:cNvSpPr>
            <p:nvPr/>
          </p:nvSpPr>
          <p:spPr bwMode="auto">
            <a:xfrm>
              <a:off x="1970" y="1060"/>
              <a:ext cx="1248" cy="4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>
                  <a:solidFill>
                    <a:srgbClr val="000000"/>
                  </a:solidFill>
                  <a:latin typeface="Arial" panose="020B0604020202020204" pitchFamily="34" charset="0"/>
                </a:rPr>
                <a:t>Neyzluafgangur</a:t>
              </a:r>
              <a:br>
                <a:rPr lang="is-IS" altLang="en-US" sz="2000" b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is-IS" altLang="en-US" sz="2000" b="0">
                  <a:solidFill>
                    <a:srgbClr val="000000"/>
                  </a:solidFill>
                  <a:latin typeface="Arial" panose="020B0604020202020204" pitchFamily="34" charset="0"/>
                </a:rPr>
                <a:t>með viðskiptum</a:t>
              </a:r>
            </a:p>
          </p:txBody>
        </p:sp>
      </p:grpSp>
      <p:grpSp>
        <p:nvGrpSpPr>
          <p:cNvPr id="59" name="Group 55"/>
          <p:cNvGrpSpPr>
            <a:grpSpLocks/>
          </p:cNvGrpSpPr>
          <p:nvPr/>
        </p:nvGrpSpPr>
        <p:grpSpPr bwMode="auto">
          <a:xfrm>
            <a:off x="2089152" y="4983163"/>
            <a:ext cx="3151191" cy="860425"/>
            <a:chOff x="1316" y="3139"/>
            <a:chExt cx="1985" cy="542"/>
          </a:xfrm>
        </p:grpSpPr>
        <p:sp>
          <p:nvSpPr>
            <p:cNvPr id="60" name="Line 56"/>
            <p:cNvSpPr>
              <a:spLocks noChangeShapeType="1"/>
            </p:cNvSpPr>
            <p:nvPr/>
          </p:nvSpPr>
          <p:spPr bwMode="auto">
            <a:xfrm flipH="1" flipV="1">
              <a:off x="1316" y="3139"/>
              <a:ext cx="418" cy="2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s-IS" dirty="0"/>
            </a:p>
          </p:txBody>
        </p:sp>
        <p:sp>
          <p:nvSpPr>
            <p:cNvPr id="61" name="Rectangle 57"/>
            <p:cNvSpPr>
              <a:spLocks noChangeArrowheads="1"/>
            </p:cNvSpPr>
            <p:nvPr/>
          </p:nvSpPr>
          <p:spPr bwMode="auto">
            <a:xfrm>
              <a:off x="1711" y="3235"/>
              <a:ext cx="1590" cy="4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Framleiðsluafgangur</a:t>
              </a:r>
              <a:b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með viðskiptum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05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42"/>
          <a:stretch>
            <a:fillRect/>
          </a:stretch>
        </p:blipFill>
        <p:spPr bwMode="auto">
          <a:xfrm>
            <a:off x="609600" y="2286000"/>
            <a:ext cx="81534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57808"/>
            <a:ext cx="7242048" cy="1143000"/>
          </a:xfrm>
        </p:spPr>
        <p:txBody>
          <a:bodyPr>
            <a:noAutofit/>
          </a:bodyPr>
          <a:lstStyle/>
          <a:p>
            <a:r>
              <a:rPr lang="is-IS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Áhrif frjálsra viðskipta á velferð í innflutningslandi</a:t>
            </a:r>
            <a:endParaRPr lang="en-US" altLang="en-US" sz="4800" dirty="0">
              <a:latin typeface="Bernard MT Condensed" panose="020508060609050204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313276"/>
            <a:ext cx="8001000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sz="1800" dirty="0"/>
              <a:t>                                        Án viðskipta             Með viðskiptum       Breyting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699628"/>
            <a:ext cx="1778051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sz="1800"/>
              <a:t>Neyzluafgangur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3068960"/>
            <a:ext cx="2286203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sz="1800" dirty="0"/>
              <a:t>Framleiðsluafgangur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3432864"/>
            <a:ext cx="2124941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sz="1800" dirty="0"/>
              <a:t>Viðskiptahagur alls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955369" y="3910958"/>
            <a:ext cx="7433055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sz="1800" dirty="0"/>
              <a:t>Svæðið D sýnir aukningu heildarafgangs, þ.e. </a:t>
            </a:r>
            <a:r>
              <a:rPr lang="is-I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hag af viðskiptum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7929647" y="3304718"/>
            <a:ext cx="576064" cy="57606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3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7787208" cy="1143000"/>
          </a:xfrm>
        </p:spPr>
        <p:txBody>
          <a:bodyPr>
            <a:noAutofit/>
          </a:bodyPr>
          <a:lstStyle/>
          <a:p>
            <a:r>
              <a:rPr lang="is-IS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Hver vinnur? Hver tapar?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Innlendir framleiðendur tapa </a:t>
            </a:r>
          </a:p>
          <a:p>
            <a:pPr lvl="1"/>
            <a:r>
              <a:rPr lang="is-IS" altLang="en-US" sz="2900" dirty="0">
                <a:latin typeface="Cambria" panose="02040503050406030204" pitchFamily="18" charset="0"/>
                <a:ea typeface="Cambria" panose="02040503050406030204" pitchFamily="18" charset="0"/>
              </a:rPr>
              <a:t>Þeir fá lægra verð fyrir lýsið og draga </a:t>
            </a:r>
            <a:r>
              <a:rPr lang="is-IS" altLang="en-US" sz="2900" dirty="0" err="1">
                <a:latin typeface="Cambria" panose="02040503050406030204" pitchFamily="18" charset="0"/>
                <a:ea typeface="Cambria" panose="02040503050406030204" pitchFamily="18" charset="0"/>
              </a:rPr>
              <a:t>úr</a:t>
            </a:r>
            <a:r>
              <a:rPr lang="is-IS" altLang="en-US" sz="2900" dirty="0">
                <a:latin typeface="Cambria" panose="02040503050406030204" pitchFamily="18" charset="0"/>
                <a:ea typeface="Cambria" panose="02040503050406030204" pitchFamily="18" charset="0"/>
              </a:rPr>
              <a:t> framleiðslu</a:t>
            </a:r>
          </a:p>
          <a:p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Innlendir neytendur hagnast </a:t>
            </a:r>
          </a:p>
          <a:p>
            <a:pPr lvl="1"/>
            <a:r>
              <a:rPr lang="is-IS" altLang="en-US" sz="2900" dirty="0">
                <a:latin typeface="Cambria" panose="02040503050406030204" pitchFamily="18" charset="0"/>
                <a:ea typeface="Cambria" panose="02040503050406030204" pitchFamily="18" charset="0"/>
              </a:rPr>
              <a:t>Þeir greiða nú lægra verð fyrir lýsið</a:t>
            </a:r>
          </a:p>
          <a:p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Hagsbót neytenda er meiri en tjón framleiðenda</a:t>
            </a:r>
          </a:p>
          <a:p>
            <a:pPr lvl="1"/>
            <a:r>
              <a:rPr lang="is-I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Almannahagur eykst!</a:t>
            </a:r>
          </a:p>
          <a:p>
            <a:pPr lvl="1"/>
            <a:r>
              <a:rPr lang="is-I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Heildin hefur hag af viðskiptum</a:t>
            </a:r>
          </a:p>
        </p:txBody>
      </p:sp>
    </p:spTree>
    <p:extLst>
      <p:ext uri="{BB962C8B-B14F-4D97-AF65-F5344CB8AC3E}">
        <p14:creationId xmlns:p14="http://schemas.microsoft.com/office/powerpoint/2010/main" val="364791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Hagur af viðskiptum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9725"/>
            <a:ext cx="7499176" cy="4846638"/>
          </a:xfrm>
        </p:spPr>
        <p:txBody>
          <a:bodyPr/>
          <a:lstStyle/>
          <a:p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Almannahagur eykst í báðum dæmum</a:t>
            </a:r>
          </a:p>
          <a:p>
            <a:pPr lvl="1"/>
            <a:r>
              <a:rPr lang="is-IS" altLang="en-US" sz="2900" dirty="0">
                <a:latin typeface="Cambria" panose="02040503050406030204" pitchFamily="18" charset="0"/>
                <a:ea typeface="Cambria" panose="02040503050406030204" pitchFamily="18" charset="0"/>
              </a:rPr>
              <a:t>Útflutningslönd hagnast</a:t>
            </a:r>
          </a:p>
          <a:p>
            <a:pPr lvl="1"/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Innflutningslönd </a:t>
            </a:r>
            <a:b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hagnast einnig</a:t>
            </a:r>
          </a:p>
          <a:p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Allir hagnast – eða hvað?</a:t>
            </a:r>
          </a:p>
          <a:p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Skipting viðskiptahagsins</a:t>
            </a:r>
            <a:b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skiptir máli</a:t>
            </a:r>
          </a:p>
          <a:p>
            <a:pPr lvl="1"/>
            <a:r>
              <a:rPr lang="is-IS" altLang="en-US" sz="2900" dirty="0">
                <a:latin typeface="Cambria" panose="02040503050406030204" pitchFamily="18" charset="0"/>
                <a:ea typeface="Cambria" panose="02040503050406030204" pitchFamily="18" charset="0"/>
              </a:rPr>
              <a:t>Sumir tapa og streitast á móti</a:t>
            </a:r>
          </a:p>
          <a:p>
            <a:pPr lvl="1"/>
            <a:r>
              <a:rPr lang="is-IS" altLang="en-US" sz="2900" dirty="0">
                <a:latin typeface="Cambria" panose="02040503050406030204" pitchFamily="18" charset="0"/>
                <a:ea typeface="Cambria" panose="02040503050406030204" pitchFamily="18" charset="0"/>
              </a:rPr>
              <a:t>Tollar og kvótar</a:t>
            </a:r>
          </a:p>
        </p:txBody>
      </p:sp>
      <p:pic>
        <p:nvPicPr>
          <p:cNvPr id="26628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113" y="2362200"/>
            <a:ext cx="3381375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2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Hagur af viðskiptum</a:t>
            </a:r>
            <a:endParaRPr lang="en-US" altLang="en-US" sz="5400" dirty="0">
              <a:solidFill>
                <a:srgbClr val="FFFF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is-IS" altLang="en-US" sz="3200" i="1" dirty="0">
                <a:solidFill>
                  <a:srgbClr val="25A9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Tollur </a:t>
            </a:r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er skattur á vöru sem er framleidd í útlöndum og seld heima</a:t>
            </a:r>
          </a:p>
          <a:p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Tollur hækkar verð innfluttrar vöru upp fyrir heimsmarkaðsverð sem nemur tollinum</a:t>
            </a:r>
          </a:p>
          <a:p>
            <a:pPr lvl="1"/>
            <a:r>
              <a:rPr lang="is-IS" altLang="en-US" sz="2900" dirty="0">
                <a:latin typeface="Cambria" panose="02040503050406030204" pitchFamily="18" charset="0"/>
                <a:ea typeface="Cambria" panose="02040503050406030204" pitchFamily="18" charset="0"/>
              </a:rPr>
              <a:t>Sjá myndir á glærum</a:t>
            </a:r>
          </a:p>
        </p:txBody>
      </p:sp>
    </p:spTree>
    <p:extLst>
      <p:ext uri="{BB962C8B-B14F-4D97-AF65-F5344CB8AC3E}">
        <p14:creationId xmlns:p14="http://schemas.microsoft.com/office/powerpoint/2010/main" val="400423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narrow aqua button bckg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-27384"/>
            <a:ext cx="8229600" cy="6858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is-I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mynd 6. áhrif tolls</a:t>
            </a: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F3F6F9"/>
          </a:solidFill>
          <a:ln w="19367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F2F4F8"/>
          </a:solidFill>
          <a:ln w="176213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F1F4F7"/>
          </a:solidFill>
          <a:ln w="15875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F0F2F5"/>
          </a:solidFill>
          <a:ln w="14128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EF1F4"/>
          </a:solidFill>
          <a:ln w="122238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DEFF3"/>
          </a:solidFill>
          <a:ln w="104775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8682" name="Rectangle 11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BEEF2"/>
          </a:solidFill>
          <a:ln w="87313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8683" name="Rectangle 12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AECF1"/>
          </a:solidFill>
          <a:ln w="69850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8684" name="Rectangle 13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9EBF0"/>
          </a:solidFill>
          <a:ln w="5238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8685" name="Rectangle 14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7EAEF"/>
          </a:solidFill>
          <a:ln w="3492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8686" name="Rectangle 15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6E9EF"/>
          </a:solidFill>
          <a:ln w="17463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8687" name="Rectangle 16"/>
          <p:cNvSpPr>
            <a:spLocks noChangeArrowheads="1"/>
          </p:cNvSpPr>
          <p:nvPr/>
        </p:nvSpPr>
        <p:spPr bwMode="auto">
          <a:xfrm>
            <a:off x="1849437" y="1144588"/>
            <a:ext cx="6042025" cy="4749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8688" name="Freeform 17"/>
          <p:cNvSpPr>
            <a:spLocks/>
          </p:cNvSpPr>
          <p:nvPr/>
        </p:nvSpPr>
        <p:spPr bwMode="auto">
          <a:xfrm>
            <a:off x="1849438" y="1120775"/>
            <a:ext cx="6042025" cy="4749800"/>
          </a:xfrm>
          <a:custGeom>
            <a:avLst/>
            <a:gdLst>
              <a:gd name="T0" fmla="*/ 0 w 3806"/>
              <a:gd name="T1" fmla="*/ 0 h 2992"/>
              <a:gd name="T2" fmla="*/ 0 w 3806"/>
              <a:gd name="T3" fmla="*/ 4749800 h 2992"/>
              <a:gd name="T4" fmla="*/ 6042025 w 3806"/>
              <a:gd name="T5" fmla="*/ 4749800 h 2992"/>
              <a:gd name="T6" fmla="*/ 0 60000 65536"/>
              <a:gd name="T7" fmla="*/ 0 60000 65536"/>
              <a:gd name="T8" fmla="*/ 0 60000 65536"/>
              <a:gd name="T9" fmla="*/ 0 w 3806"/>
              <a:gd name="T10" fmla="*/ 0 h 2992"/>
              <a:gd name="T11" fmla="*/ 3806 w 3806"/>
              <a:gd name="T12" fmla="*/ 2992 h 29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06" h="2992">
                <a:moveTo>
                  <a:pt x="0" y="0"/>
                </a:moveTo>
                <a:lnTo>
                  <a:pt x="0" y="2992"/>
                </a:lnTo>
                <a:lnTo>
                  <a:pt x="3806" y="2992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s-IS" dirty="0"/>
          </a:p>
        </p:txBody>
      </p:sp>
      <p:sp>
        <p:nvSpPr>
          <p:cNvPr id="93202" name="Line 18"/>
          <p:cNvSpPr>
            <a:spLocks noChangeShapeType="1"/>
          </p:cNvSpPr>
          <p:nvPr/>
        </p:nvSpPr>
        <p:spPr bwMode="auto">
          <a:xfrm>
            <a:off x="6434138" y="4598988"/>
            <a:ext cx="1587" cy="395287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s-IS" dirty="0"/>
          </a:p>
        </p:txBody>
      </p:sp>
      <p:sp>
        <p:nvSpPr>
          <p:cNvPr id="28690" name="Rectangle 19"/>
          <p:cNvSpPr>
            <a:spLocks noChangeArrowheads="1"/>
          </p:cNvSpPr>
          <p:nvPr/>
        </p:nvSpPr>
        <p:spPr bwMode="auto">
          <a:xfrm>
            <a:off x="1130306" y="1104900"/>
            <a:ext cx="41735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Verð</a:t>
            </a:r>
            <a:endParaRPr lang="is-IS" altLang="en-US" b="0" dirty="0"/>
          </a:p>
        </p:txBody>
      </p:sp>
      <p:sp>
        <p:nvSpPr>
          <p:cNvPr id="28691" name="Rectangle 20"/>
          <p:cNvSpPr>
            <a:spLocks noChangeArrowheads="1"/>
          </p:cNvSpPr>
          <p:nvPr/>
        </p:nvSpPr>
        <p:spPr bwMode="auto">
          <a:xfrm>
            <a:off x="1117600" y="1336675"/>
            <a:ext cx="4280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lýsis</a:t>
            </a:r>
            <a:endParaRPr lang="is-IS" altLang="en-US" b="0" dirty="0"/>
          </a:p>
        </p:txBody>
      </p:sp>
      <p:sp>
        <p:nvSpPr>
          <p:cNvPr id="28692" name="Rectangle 21"/>
          <p:cNvSpPr>
            <a:spLocks noChangeArrowheads="1"/>
          </p:cNvSpPr>
          <p:nvPr/>
        </p:nvSpPr>
        <p:spPr bwMode="auto">
          <a:xfrm>
            <a:off x="1681163" y="5916613"/>
            <a:ext cx="1074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1500" b="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is-IS" altLang="en-US" b="0" dirty="0"/>
          </a:p>
        </p:txBody>
      </p:sp>
      <p:sp>
        <p:nvSpPr>
          <p:cNvPr id="28693" name="Rectangle 22"/>
          <p:cNvSpPr>
            <a:spLocks noChangeArrowheads="1"/>
          </p:cNvSpPr>
          <p:nvPr/>
        </p:nvSpPr>
        <p:spPr bwMode="auto">
          <a:xfrm>
            <a:off x="7110413" y="5910263"/>
            <a:ext cx="50174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Magn</a:t>
            </a:r>
            <a:endParaRPr lang="is-IS" altLang="en-US" b="0" dirty="0"/>
          </a:p>
        </p:txBody>
      </p:sp>
      <p:sp>
        <p:nvSpPr>
          <p:cNvPr id="28694" name="Rectangle 23"/>
          <p:cNvSpPr>
            <a:spLocks noChangeArrowheads="1"/>
          </p:cNvSpPr>
          <p:nvPr/>
        </p:nvSpPr>
        <p:spPr bwMode="auto">
          <a:xfrm>
            <a:off x="7191375" y="6142038"/>
            <a:ext cx="4280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lýsis</a:t>
            </a:r>
            <a:endParaRPr lang="is-IS" altLang="en-US" b="0" dirty="0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901825" y="2120900"/>
            <a:ext cx="4567238" cy="3451225"/>
            <a:chOff x="1198" y="1336"/>
            <a:chExt cx="2877" cy="2174"/>
          </a:xfrm>
        </p:grpSpPr>
        <p:sp>
          <p:nvSpPr>
            <p:cNvPr id="28751" name="Line 25"/>
            <p:cNvSpPr>
              <a:spLocks noChangeShapeType="1"/>
            </p:cNvSpPr>
            <p:nvPr/>
          </p:nvSpPr>
          <p:spPr bwMode="auto">
            <a:xfrm flipV="1">
              <a:off x="1198" y="1633"/>
              <a:ext cx="2611" cy="1877"/>
            </a:xfrm>
            <a:prstGeom prst="line">
              <a:avLst/>
            </a:prstGeom>
            <a:noFill/>
            <a:ln w="52388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28752" name="Rectangle 26"/>
            <p:cNvSpPr>
              <a:spLocks noChangeArrowheads="1"/>
            </p:cNvSpPr>
            <p:nvPr/>
          </p:nvSpPr>
          <p:spPr bwMode="auto">
            <a:xfrm>
              <a:off x="3557" y="1336"/>
              <a:ext cx="36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Innlent</a:t>
              </a:r>
              <a:endParaRPr lang="is-IS" altLang="en-US" b="0" dirty="0"/>
            </a:p>
          </p:txBody>
        </p:sp>
        <p:sp>
          <p:nvSpPr>
            <p:cNvPr id="28753" name="Rectangle 27"/>
            <p:cNvSpPr>
              <a:spLocks noChangeArrowheads="1"/>
            </p:cNvSpPr>
            <p:nvPr/>
          </p:nvSpPr>
          <p:spPr bwMode="auto">
            <a:xfrm>
              <a:off x="3630" y="1482"/>
              <a:ext cx="44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framboð</a:t>
              </a:r>
              <a:endParaRPr lang="is-IS" altLang="en-US" b="0" dirty="0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901825" y="1400175"/>
            <a:ext cx="4827588" cy="4370388"/>
            <a:chOff x="1198" y="882"/>
            <a:chExt cx="3041" cy="2753"/>
          </a:xfrm>
        </p:grpSpPr>
        <p:sp>
          <p:nvSpPr>
            <p:cNvPr id="28748" name="Line 29"/>
            <p:cNvSpPr>
              <a:spLocks noChangeShapeType="1"/>
            </p:cNvSpPr>
            <p:nvPr/>
          </p:nvSpPr>
          <p:spPr bwMode="auto">
            <a:xfrm>
              <a:off x="1198" y="882"/>
              <a:ext cx="2467" cy="2551"/>
            </a:xfrm>
            <a:prstGeom prst="line">
              <a:avLst/>
            </a:prstGeom>
            <a:noFill/>
            <a:ln w="52388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28749" name="Rectangle 30"/>
            <p:cNvSpPr>
              <a:spLocks noChangeArrowheads="1"/>
            </p:cNvSpPr>
            <p:nvPr/>
          </p:nvSpPr>
          <p:spPr bwMode="auto">
            <a:xfrm>
              <a:off x="3700" y="3343"/>
              <a:ext cx="39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Innlend</a:t>
              </a:r>
              <a:endParaRPr lang="is-IS" altLang="en-US" b="0" dirty="0"/>
            </a:p>
          </p:txBody>
        </p:sp>
        <p:sp>
          <p:nvSpPr>
            <p:cNvPr id="28750" name="Rectangle 31"/>
            <p:cNvSpPr>
              <a:spLocks noChangeArrowheads="1"/>
            </p:cNvSpPr>
            <p:nvPr/>
          </p:nvSpPr>
          <p:spPr bwMode="auto">
            <a:xfrm>
              <a:off x="3733" y="3490"/>
              <a:ext cx="50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eftirspurn</a:t>
              </a:r>
              <a:endParaRPr lang="is-IS" altLang="en-US" b="0" dirty="0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1042988" y="4402143"/>
            <a:ext cx="5846762" cy="461963"/>
            <a:chOff x="657" y="2773"/>
            <a:chExt cx="3683" cy="291"/>
          </a:xfrm>
        </p:grpSpPr>
        <p:sp>
          <p:nvSpPr>
            <p:cNvPr id="28745" name="Line 33"/>
            <p:cNvSpPr>
              <a:spLocks noChangeShapeType="1"/>
            </p:cNvSpPr>
            <p:nvPr/>
          </p:nvSpPr>
          <p:spPr bwMode="auto">
            <a:xfrm>
              <a:off x="1176" y="2848"/>
              <a:ext cx="3164" cy="1"/>
            </a:xfrm>
            <a:prstGeom prst="line">
              <a:avLst/>
            </a:prstGeom>
            <a:noFill/>
            <a:ln w="52388">
              <a:solidFill>
                <a:srgbClr val="AD0D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28746" name="Rectangle 34"/>
            <p:cNvSpPr>
              <a:spLocks noChangeArrowheads="1"/>
            </p:cNvSpPr>
            <p:nvPr/>
          </p:nvSpPr>
          <p:spPr bwMode="auto">
            <a:xfrm>
              <a:off x="858" y="2773"/>
              <a:ext cx="25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Verð</a:t>
              </a:r>
              <a:endParaRPr lang="is-IS" altLang="en-US" b="0" dirty="0"/>
            </a:p>
          </p:txBody>
        </p:sp>
        <p:sp>
          <p:nvSpPr>
            <p:cNvPr id="28747" name="Rectangle 35"/>
            <p:cNvSpPr>
              <a:spLocks noChangeArrowheads="1"/>
            </p:cNvSpPr>
            <p:nvPr/>
          </p:nvSpPr>
          <p:spPr bwMode="auto">
            <a:xfrm>
              <a:off x="657" y="2919"/>
              <a:ext cx="45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með tolli</a:t>
              </a:r>
              <a:endParaRPr lang="is-IS" altLang="en-US" b="0" dirty="0"/>
            </a:p>
          </p:txBody>
        </p:sp>
      </p:grpSp>
      <p:sp>
        <p:nvSpPr>
          <p:cNvPr id="93220" name="Rectangle 36"/>
          <p:cNvSpPr>
            <a:spLocks noChangeArrowheads="1"/>
          </p:cNvSpPr>
          <p:nvPr/>
        </p:nvSpPr>
        <p:spPr bwMode="auto">
          <a:xfrm>
            <a:off x="6523038" y="4616450"/>
            <a:ext cx="4611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1500" b="0" dirty="0">
                <a:solidFill>
                  <a:srgbClr val="000000"/>
                </a:solidFill>
                <a:latin typeface="Arial" panose="020B0604020202020204" pitchFamily="34" charset="0"/>
              </a:rPr>
              <a:t>Tollur</a:t>
            </a:r>
            <a:endParaRPr lang="is-IS" altLang="en-US" b="0" dirty="0"/>
          </a:p>
        </p:txBody>
      </p: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2622550" y="6186493"/>
            <a:ext cx="2827338" cy="598488"/>
            <a:chOff x="1652" y="3897"/>
            <a:chExt cx="1781" cy="377"/>
          </a:xfrm>
        </p:grpSpPr>
        <p:sp>
          <p:nvSpPr>
            <p:cNvPr id="28742" name="Freeform 38"/>
            <p:cNvSpPr>
              <a:spLocks/>
            </p:cNvSpPr>
            <p:nvPr/>
          </p:nvSpPr>
          <p:spPr bwMode="auto">
            <a:xfrm>
              <a:off x="1652" y="3897"/>
              <a:ext cx="1781" cy="88"/>
            </a:xfrm>
            <a:custGeom>
              <a:avLst/>
              <a:gdLst>
                <a:gd name="T0" fmla="*/ 1781 w 161"/>
                <a:gd name="T1" fmla="*/ 0 h 8"/>
                <a:gd name="T2" fmla="*/ 1726 w 161"/>
                <a:gd name="T3" fmla="*/ 44 h 8"/>
                <a:gd name="T4" fmla="*/ 929 w 161"/>
                <a:gd name="T5" fmla="*/ 44 h 8"/>
                <a:gd name="T6" fmla="*/ 885 w 161"/>
                <a:gd name="T7" fmla="*/ 88 h 8"/>
                <a:gd name="T8" fmla="*/ 841 w 161"/>
                <a:gd name="T9" fmla="*/ 44 h 8"/>
                <a:gd name="T10" fmla="*/ 55 w 161"/>
                <a:gd name="T11" fmla="*/ 44 h 8"/>
                <a:gd name="T12" fmla="*/ 0 w 161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1"/>
                <a:gd name="T22" fmla="*/ 0 h 8"/>
                <a:gd name="T23" fmla="*/ 161 w 161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1" h="8">
                  <a:moveTo>
                    <a:pt x="161" y="0"/>
                  </a:moveTo>
                  <a:cubicBezTo>
                    <a:pt x="161" y="2"/>
                    <a:pt x="158" y="4"/>
                    <a:pt x="156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2" y="4"/>
                    <a:pt x="80" y="6"/>
                    <a:pt x="80" y="8"/>
                  </a:cubicBezTo>
                  <a:cubicBezTo>
                    <a:pt x="80" y="6"/>
                    <a:pt x="79" y="4"/>
                    <a:pt x="7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0" y="2"/>
                    <a:pt x="0" y="0"/>
                  </a:cubicBez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28743" name="Rectangle 39"/>
            <p:cNvSpPr>
              <a:spLocks noChangeArrowheads="1"/>
            </p:cNvSpPr>
            <p:nvPr/>
          </p:nvSpPr>
          <p:spPr bwMode="auto">
            <a:xfrm>
              <a:off x="2200" y="3994"/>
              <a:ext cx="6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Innflutningur</a:t>
              </a:r>
              <a:endParaRPr lang="is-IS" altLang="en-US" b="0" dirty="0"/>
            </a:p>
          </p:txBody>
        </p:sp>
        <p:sp>
          <p:nvSpPr>
            <p:cNvPr id="28744" name="Rectangle 40"/>
            <p:cNvSpPr>
              <a:spLocks noChangeArrowheads="1"/>
            </p:cNvSpPr>
            <p:nvPr/>
          </p:nvSpPr>
          <p:spPr bwMode="auto">
            <a:xfrm>
              <a:off x="2359" y="4129"/>
              <a:ext cx="38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án tolls</a:t>
              </a:r>
              <a:endParaRPr lang="is-IS" altLang="en-US" b="0" dirty="0"/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4221165" y="3630617"/>
            <a:ext cx="2098676" cy="461963"/>
            <a:chOff x="2659" y="2287"/>
            <a:chExt cx="1322" cy="291"/>
          </a:xfrm>
        </p:grpSpPr>
        <p:sp>
          <p:nvSpPr>
            <p:cNvPr id="28738" name="Oval 42"/>
            <p:cNvSpPr>
              <a:spLocks noChangeArrowheads="1"/>
            </p:cNvSpPr>
            <p:nvPr/>
          </p:nvSpPr>
          <p:spPr bwMode="auto">
            <a:xfrm>
              <a:off x="2659" y="2395"/>
              <a:ext cx="69" cy="6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s-IS" altLang="en-US" dirty="0"/>
            </a:p>
          </p:txBody>
        </p:sp>
        <p:sp>
          <p:nvSpPr>
            <p:cNvPr id="28739" name="Line 43"/>
            <p:cNvSpPr>
              <a:spLocks noChangeShapeType="1"/>
            </p:cNvSpPr>
            <p:nvPr/>
          </p:nvSpPr>
          <p:spPr bwMode="auto">
            <a:xfrm flipV="1">
              <a:off x="2769" y="2362"/>
              <a:ext cx="576" cy="7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28740" name="Rectangle 44"/>
            <p:cNvSpPr>
              <a:spLocks noChangeArrowheads="1"/>
            </p:cNvSpPr>
            <p:nvPr/>
          </p:nvSpPr>
          <p:spPr bwMode="auto">
            <a:xfrm>
              <a:off x="3374" y="2287"/>
              <a:ext cx="49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Jafnvægi</a:t>
              </a:r>
              <a:endParaRPr lang="is-IS" altLang="en-US" b="0" dirty="0"/>
            </a:p>
          </p:txBody>
        </p:sp>
        <p:sp>
          <p:nvSpPr>
            <p:cNvPr id="28741" name="Rectangle 45"/>
            <p:cNvSpPr>
              <a:spLocks noChangeArrowheads="1"/>
            </p:cNvSpPr>
            <p:nvPr/>
          </p:nvSpPr>
          <p:spPr bwMode="auto">
            <a:xfrm>
              <a:off x="3327" y="2433"/>
              <a:ext cx="65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án viðskipta</a:t>
              </a:r>
              <a:endParaRPr lang="is-IS" altLang="en-US" b="0" dirty="0"/>
            </a:p>
          </p:txBody>
        </p:sp>
      </p:grp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1147762" y="4935543"/>
            <a:ext cx="6416675" cy="468313"/>
            <a:chOff x="723" y="3109"/>
            <a:chExt cx="4042" cy="295"/>
          </a:xfrm>
        </p:grpSpPr>
        <p:grpSp>
          <p:nvGrpSpPr>
            <p:cNvPr id="28732" name="Group 47"/>
            <p:cNvGrpSpPr>
              <a:grpSpLocks/>
            </p:cNvGrpSpPr>
            <p:nvPr/>
          </p:nvGrpSpPr>
          <p:grpSpPr bwMode="auto">
            <a:xfrm>
              <a:off x="723" y="3109"/>
              <a:ext cx="3617" cy="287"/>
              <a:chOff x="723" y="3109"/>
              <a:chExt cx="3617" cy="287"/>
            </a:xfrm>
          </p:grpSpPr>
          <p:sp>
            <p:nvSpPr>
              <p:cNvPr id="28735" name="Line 48"/>
              <p:cNvSpPr>
                <a:spLocks noChangeShapeType="1"/>
              </p:cNvSpPr>
              <p:nvPr/>
            </p:nvSpPr>
            <p:spPr bwMode="auto">
              <a:xfrm>
                <a:off x="1176" y="3190"/>
                <a:ext cx="3164" cy="1"/>
              </a:xfrm>
              <a:prstGeom prst="line">
                <a:avLst/>
              </a:prstGeom>
              <a:noFill/>
              <a:ln w="52388">
                <a:solidFill>
                  <a:srgbClr val="0063B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s-IS" dirty="0"/>
              </a:p>
            </p:txBody>
          </p:sp>
          <p:sp>
            <p:nvSpPr>
              <p:cNvPr id="28736" name="Rectangle 49"/>
              <p:cNvSpPr>
                <a:spLocks noChangeArrowheads="1"/>
              </p:cNvSpPr>
              <p:nvPr/>
            </p:nvSpPr>
            <p:spPr bwMode="auto">
              <a:xfrm>
                <a:off x="858" y="3109"/>
                <a:ext cx="25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15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Verð</a:t>
                </a:r>
                <a:endParaRPr lang="is-IS" altLang="en-US" b="0" dirty="0"/>
              </a:p>
            </p:txBody>
          </p:sp>
          <p:sp>
            <p:nvSpPr>
              <p:cNvPr id="28737" name="Rectangle 50"/>
              <p:cNvSpPr>
                <a:spLocks noChangeArrowheads="1"/>
              </p:cNvSpPr>
              <p:nvPr/>
            </p:nvSpPr>
            <p:spPr bwMode="auto">
              <a:xfrm>
                <a:off x="723" y="3251"/>
                <a:ext cx="398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15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án tolls</a:t>
                </a:r>
                <a:endParaRPr lang="is-IS" altLang="en-US" b="0" dirty="0"/>
              </a:p>
            </p:txBody>
          </p:sp>
        </p:grpSp>
        <p:sp>
          <p:nvSpPr>
            <p:cNvPr id="28733" name="Rectangle 51"/>
            <p:cNvSpPr>
              <a:spLocks noChangeArrowheads="1"/>
            </p:cNvSpPr>
            <p:nvPr/>
          </p:nvSpPr>
          <p:spPr bwMode="auto">
            <a:xfrm>
              <a:off x="4380" y="3113"/>
              <a:ext cx="38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Heims-</a:t>
              </a:r>
              <a:endParaRPr lang="is-IS" altLang="en-US" b="0" dirty="0"/>
            </a:p>
          </p:txBody>
        </p:sp>
        <p:sp>
          <p:nvSpPr>
            <p:cNvPr id="28734" name="Rectangle 52"/>
            <p:cNvSpPr>
              <a:spLocks noChangeArrowheads="1"/>
            </p:cNvSpPr>
            <p:nvPr/>
          </p:nvSpPr>
          <p:spPr bwMode="auto">
            <a:xfrm>
              <a:off x="4405" y="3259"/>
              <a:ext cx="23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verð</a:t>
              </a:r>
              <a:endParaRPr lang="is-IS" altLang="en-US" b="0" dirty="0"/>
            </a:p>
          </p:txBody>
        </p:sp>
      </p:grpSp>
      <p:grpSp>
        <p:nvGrpSpPr>
          <p:cNvPr id="9" name="Group 53"/>
          <p:cNvGrpSpPr>
            <a:grpSpLocks/>
          </p:cNvGrpSpPr>
          <p:nvPr/>
        </p:nvGrpSpPr>
        <p:grpSpPr bwMode="auto">
          <a:xfrm>
            <a:off x="3378200" y="5203825"/>
            <a:ext cx="1527175" cy="631825"/>
            <a:chOff x="2128" y="3278"/>
            <a:chExt cx="962" cy="398"/>
          </a:xfrm>
        </p:grpSpPr>
        <p:sp>
          <p:nvSpPr>
            <p:cNvPr id="28729" name="Freeform 54"/>
            <p:cNvSpPr>
              <a:spLocks/>
            </p:cNvSpPr>
            <p:nvPr/>
          </p:nvSpPr>
          <p:spPr bwMode="auto">
            <a:xfrm>
              <a:off x="2128" y="3588"/>
              <a:ext cx="962" cy="88"/>
            </a:xfrm>
            <a:custGeom>
              <a:avLst/>
              <a:gdLst>
                <a:gd name="T0" fmla="*/ 962 w 87"/>
                <a:gd name="T1" fmla="*/ 88 h 8"/>
                <a:gd name="T2" fmla="*/ 907 w 87"/>
                <a:gd name="T3" fmla="*/ 44 h 8"/>
                <a:gd name="T4" fmla="*/ 520 w 87"/>
                <a:gd name="T5" fmla="*/ 44 h 8"/>
                <a:gd name="T6" fmla="*/ 475 w 87"/>
                <a:gd name="T7" fmla="*/ 0 h 8"/>
                <a:gd name="T8" fmla="*/ 431 w 87"/>
                <a:gd name="T9" fmla="*/ 44 h 8"/>
                <a:gd name="T10" fmla="*/ 55 w 87"/>
                <a:gd name="T11" fmla="*/ 44 h 8"/>
                <a:gd name="T12" fmla="*/ 0 w 87"/>
                <a:gd name="T13" fmla="*/ 88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8"/>
                <a:gd name="T23" fmla="*/ 87 w 8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8">
                  <a:moveTo>
                    <a:pt x="87" y="8"/>
                  </a:moveTo>
                  <a:cubicBezTo>
                    <a:pt x="87" y="6"/>
                    <a:pt x="84" y="4"/>
                    <a:pt x="82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5" y="4"/>
                    <a:pt x="43" y="2"/>
                    <a:pt x="43" y="0"/>
                  </a:cubicBezTo>
                  <a:cubicBezTo>
                    <a:pt x="43" y="2"/>
                    <a:pt x="42" y="4"/>
                    <a:pt x="3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0" y="6"/>
                    <a:pt x="0" y="8"/>
                  </a:cubicBez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28730" name="Rectangle 55"/>
            <p:cNvSpPr>
              <a:spLocks noChangeArrowheads="1"/>
            </p:cNvSpPr>
            <p:nvPr/>
          </p:nvSpPr>
          <p:spPr bwMode="auto">
            <a:xfrm>
              <a:off x="2290" y="3278"/>
              <a:ext cx="6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Innflutningur</a:t>
              </a:r>
              <a:endParaRPr lang="is-IS" altLang="en-US" b="0" dirty="0"/>
            </a:p>
          </p:txBody>
        </p:sp>
        <p:sp>
          <p:nvSpPr>
            <p:cNvPr id="28731" name="Rectangle 56"/>
            <p:cNvSpPr>
              <a:spLocks noChangeArrowheads="1"/>
            </p:cNvSpPr>
            <p:nvPr/>
          </p:nvSpPr>
          <p:spPr bwMode="auto">
            <a:xfrm>
              <a:off x="2376" y="3424"/>
              <a:ext cx="45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með tolli</a:t>
              </a:r>
              <a:endParaRPr lang="is-IS" altLang="en-US" b="0" dirty="0"/>
            </a:p>
          </p:txBody>
        </p:sp>
      </p:grp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3260725" y="4468813"/>
            <a:ext cx="220663" cy="1676400"/>
            <a:chOff x="2054" y="2815"/>
            <a:chExt cx="139" cy="1056"/>
          </a:xfrm>
        </p:grpSpPr>
        <p:sp>
          <p:nvSpPr>
            <p:cNvPr id="28724" name="Oval 58"/>
            <p:cNvSpPr>
              <a:spLocks noChangeArrowheads="1"/>
            </p:cNvSpPr>
            <p:nvPr/>
          </p:nvSpPr>
          <p:spPr bwMode="auto">
            <a:xfrm>
              <a:off x="2083" y="2815"/>
              <a:ext cx="69" cy="6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s-IS" altLang="en-US" dirty="0"/>
            </a:p>
          </p:txBody>
        </p:sp>
        <p:sp>
          <p:nvSpPr>
            <p:cNvPr id="28725" name="Line 59"/>
            <p:cNvSpPr>
              <a:spLocks noChangeShapeType="1"/>
            </p:cNvSpPr>
            <p:nvPr/>
          </p:nvSpPr>
          <p:spPr bwMode="auto">
            <a:xfrm>
              <a:off x="2116" y="2848"/>
              <a:ext cx="1" cy="850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28726" name="Freeform 60"/>
            <p:cNvSpPr>
              <a:spLocks/>
            </p:cNvSpPr>
            <p:nvPr/>
          </p:nvSpPr>
          <p:spPr bwMode="auto">
            <a:xfrm>
              <a:off x="2149" y="3804"/>
              <a:ext cx="37" cy="51"/>
            </a:xfrm>
            <a:custGeom>
              <a:avLst/>
              <a:gdLst>
                <a:gd name="T0" fmla="*/ 7 w 37"/>
                <a:gd name="T1" fmla="*/ 44 h 51"/>
                <a:gd name="T2" fmla="*/ 11 w 37"/>
                <a:gd name="T3" fmla="*/ 40 h 51"/>
                <a:gd name="T4" fmla="*/ 18 w 37"/>
                <a:gd name="T5" fmla="*/ 33 h 51"/>
                <a:gd name="T6" fmla="*/ 33 w 37"/>
                <a:gd name="T7" fmla="*/ 26 h 51"/>
                <a:gd name="T8" fmla="*/ 37 w 37"/>
                <a:gd name="T9" fmla="*/ 18 h 51"/>
                <a:gd name="T10" fmla="*/ 37 w 37"/>
                <a:gd name="T11" fmla="*/ 15 h 51"/>
                <a:gd name="T12" fmla="*/ 37 w 37"/>
                <a:gd name="T13" fmla="*/ 7 h 51"/>
                <a:gd name="T14" fmla="*/ 33 w 37"/>
                <a:gd name="T15" fmla="*/ 4 h 51"/>
                <a:gd name="T16" fmla="*/ 26 w 37"/>
                <a:gd name="T17" fmla="*/ 0 h 51"/>
                <a:gd name="T18" fmla="*/ 18 w 37"/>
                <a:gd name="T19" fmla="*/ 0 h 51"/>
                <a:gd name="T20" fmla="*/ 11 w 37"/>
                <a:gd name="T21" fmla="*/ 0 h 51"/>
                <a:gd name="T22" fmla="*/ 4 w 37"/>
                <a:gd name="T23" fmla="*/ 4 h 51"/>
                <a:gd name="T24" fmla="*/ 0 w 37"/>
                <a:gd name="T25" fmla="*/ 7 h 51"/>
                <a:gd name="T26" fmla="*/ 0 w 37"/>
                <a:gd name="T27" fmla="*/ 15 h 51"/>
                <a:gd name="T28" fmla="*/ 7 w 37"/>
                <a:gd name="T29" fmla="*/ 15 h 51"/>
                <a:gd name="T30" fmla="*/ 11 w 37"/>
                <a:gd name="T31" fmla="*/ 7 h 51"/>
                <a:gd name="T32" fmla="*/ 18 w 37"/>
                <a:gd name="T33" fmla="*/ 4 h 51"/>
                <a:gd name="T34" fmla="*/ 26 w 37"/>
                <a:gd name="T35" fmla="*/ 7 h 51"/>
                <a:gd name="T36" fmla="*/ 29 w 37"/>
                <a:gd name="T37" fmla="*/ 15 h 51"/>
                <a:gd name="T38" fmla="*/ 26 w 37"/>
                <a:gd name="T39" fmla="*/ 22 h 51"/>
                <a:gd name="T40" fmla="*/ 15 w 37"/>
                <a:gd name="T41" fmla="*/ 33 h 51"/>
                <a:gd name="T42" fmla="*/ 4 w 37"/>
                <a:gd name="T43" fmla="*/ 40 h 51"/>
                <a:gd name="T44" fmla="*/ 0 w 37"/>
                <a:gd name="T45" fmla="*/ 48 h 51"/>
                <a:gd name="T46" fmla="*/ 0 w 37"/>
                <a:gd name="T47" fmla="*/ 51 h 51"/>
                <a:gd name="T48" fmla="*/ 37 w 37"/>
                <a:gd name="T49" fmla="*/ 51 h 51"/>
                <a:gd name="T50" fmla="*/ 37 w 37"/>
                <a:gd name="T51" fmla="*/ 44 h 51"/>
                <a:gd name="T52" fmla="*/ 11 w 37"/>
                <a:gd name="T53" fmla="*/ 44 h 51"/>
                <a:gd name="T54" fmla="*/ 7 w 37"/>
                <a:gd name="T55" fmla="*/ 44 h 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7"/>
                <a:gd name="T85" fmla="*/ 0 h 51"/>
                <a:gd name="T86" fmla="*/ 37 w 37"/>
                <a:gd name="T87" fmla="*/ 51 h 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7" h="51">
                  <a:moveTo>
                    <a:pt x="7" y="44"/>
                  </a:moveTo>
                  <a:lnTo>
                    <a:pt x="11" y="40"/>
                  </a:lnTo>
                  <a:lnTo>
                    <a:pt x="18" y="33"/>
                  </a:lnTo>
                  <a:lnTo>
                    <a:pt x="33" y="26"/>
                  </a:lnTo>
                  <a:lnTo>
                    <a:pt x="37" y="18"/>
                  </a:lnTo>
                  <a:lnTo>
                    <a:pt x="37" y="15"/>
                  </a:lnTo>
                  <a:lnTo>
                    <a:pt x="37" y="7"/>
                  </a:lnTo>
                  <a:lnTo>
                    <a:pt x="33" y="4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4" y="4"/>
                  </a:lnTo>
                  <a:lnTo>
                    <a:pt x="0" y="7"/>
                  </a:lnTo>
                  <a:lnTo>
                    <a:pt x="0" y="15"/>
                  </a:lnTo>
                  <a:lnTo>
                    <a:pt x="7" y="15"/>
                  </a:lnTo>
                  <a:lnTo>
                    <a:pt x="11" y="7"/>
                  </a:lnTo>
                  <a:lnTo>
                    <a:pt x="18" y="4"/>
                  </a:lnTo>
                  <a:lnTo>
                    <a:pt x="26" y="7"/>
                  </a:lnTo>
                  <a:lnTo>
                    <a:pt x="29" y="15"/>
                  </a:lnTo>
                  <a:lnTo>
                    <a:pt x="26" y="22"/>
                  </a:lnTo>
                  <a:lnTo>
                    <a:pt x="15" y="33"/>
                  </a:lnTo>
                  <a:lnTo>
                    <a:pt x="4" y="40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37" y="51"/>
                  </a:lnTo>
                  <a:lnTo>
                    <a:pt x="37" y="44"/>
                  </a:lnTo>
                  <a:lnTo>
                    <a:pt x="11" y="44"/>
                  </a:lnTo>
                  <a:lnTo>
                    <a:pt x="7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28727" name="Rectangle 61"/>
            <p:cNvSpPr>
              <a:spLocks noChangeArrowheads="1"/>
            </p:cNvSpPr>
            <p:nvPr/>
          </p:nvSpPr>
          <p:spPr bwMode="auto">
            <a:xfrm>
              <a:off x="2054" y="3727"/>
              <a:ext cx="9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is-IS" altLang="en-US" b="0" dirty="0"/>
            </a:p>
          </p:txBody>
        </p:sp>
        <p:sp>
          <p:nvSpPr>
            <p:cNvPr id="28728" name="Rectangle 62"/>
            <p:cNvSpPr>
              <a:spLocks noChangeArrowheads="1"/>
            </p:cNvSpPr>
            <p:nvPr/>
          </p:nvSpPr>
          <p:spPr bwMode="auto">
            <a:xfrm>
              <a:off x="2145" y="3713"/>
              <a:ext cx="4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900" b="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  <a:endParaRPr lang="is-IS" altLang="en-US" b="0" dirty="0"/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2517775" y="5011738"/>
            <a:ext cx="220663" cy="1133475"/>
            <a:chOff x="1586" y="3157"/>
            <a:chExt cx="139" cy="714"/>
          </a:xfrm>
        </p:grpSpPr>
        <p:sp>
          <p:nvSpPr>
            <p:cNvPr id="28718" name="Freeform 64"/>
            <p:cNvSpPr>
              <a:spLocks/>
            </p:cNvSpPr>
            <p:nvPr/>
          </p:nvSpPr>
          <p:spPr bwMode="auto">
            <a:xfrm>
              <a:off x="1685" y="3804"/>
              <a:ext cx="21" cy="51"/>
            </a:xfrm>
            <a:custGeom>
              <a:avLst/>
              <a:gdLst>
                <a:gd name="T0" fmla="*/ 21 w 21"/>
                <a:gd name="T1" fmla="*/ 0 h 51"/>
                <a:gd name="T2" fmla="*/ 18 w 21"/>
                <a:gd name="T3" fmla="*/ 0 h 51"/>
                <a:gd name="T4" fmla="*/ 11 w 21"/>
                <a:gd name="T5" fmla="*/ 4 h 51"/>
                <a:gd name="T6" fmla="*/ 0 w 21"/>
                <a:gd name="T7" fmla="*/ 11 h 51"/>
                <a:gd name="T8" fmla="*/ 0 w 21"/>
                <a:gd name="T9" fmla="*/ 18 h 51"/>
                <a:gd name="T10" fmla="*/ 7 w 21"/>
                <a:gd name="T11" fmla="*/ 15 h 51"/>
                <a:gd name="T12" fmla="*/ 14 w 21"/>
                <a:gd name="T13" fmla="*/ 11 h 51"/>
                <a:gd name="T14" fmla="*/ 14 w 21"/>
                <a:gd name="T15" fmla="*/ 51 h 51"/>
                <a:gd name="T16" fmla="*/ 21 w 21"/>
                <a:gd name="T17" fmla="*/ 51 h 51"/>
                <a:gd name="T18" fmla="*/ 21 w 21"/>
                <a:gd name="T19" fmla="*/ 4 h 51"/>
                <a:gd name="T20" fmla="*/ 21 w 21"/>
                <a:gd name="T21" fmla="*/ 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51"/>
                <a:gd name="T35" fmla="*/ 21 w 21"/>
                <a:gd name="T36" fmla="*/ 51 h 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51">
                  <a:moveTo>
                    <a:pt x="21" y="0"/>
                  </a:moveTo>
                  <a:lnTo>
                    <a:pt x="18" y="0"/>
                  </a:lnTo>
                  <a:lnTo>
                    <a:pt x="11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14" y="11"/>
                  </a:lnTo>
                  <a:lnTo>
                    <a:pt x="14" y="51"/>
                  </a:lnTo>
                  <a:lnTo>
                    <a:pt x="21" y="51"/>
                  </a:lnTo>
                  <a:lnTo>
                    <a:pt x="21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s-IS" dirty="0"/>
            </a:p>
          </p:txBody>
        </p:sp>
        <p:grpSp>
          <p:nvGrpSpPr>
            <p:cNvPr id="28719" name="Group 65"/>
            <p:cNvGrpSpPr>
              <a:grpSpLocks/>
            </p:cNvGrpSpPr>
            <p:nvPr/>
          </p:nvGrpSpPr>
          <p:grpSpPr bwMode="auto">
            <a:xfrm>
              <a:off x="1586" y="3157"/>
              <a:ext cx="99" cy="714"/>
              <a:chOff x="1586" y="3157"/>
              <a:chExt cx="99" cy="714"/>
            </a:xfrm>
          </p:grpSpPr>
          <p:sp>
            <p:nvSpPr>
              <p:cNvPr id="28721" name="Line 66"/>
              <p:cNvSpPr>
                <a:spLocks noChangeShapeType="1"/>
              </p:cNvSpPr>
              <p:nvPr/>
            </p:nvSpPr>
            <p:spPr bwMode="auto">
              <a:xfrm>
                <a:off x="1652" y="3190"/>
                <a:ext cx="1" cy="508"/>
              </a:xfrm>
              <a:prstGeom prst="line">
                <a:avLst/>
              </a:prstGeom>
              <a:noFill/>
              <a:ln w="17463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s-IS" dirty="0"/>
              </a:p>
            </p:txBody>
          </p:sp>
          <p:sp>
            <p:nvSpPr>
              <p:cNvPr id="28722" name="Oval 67"/>
              <p:cNvSpPr>
                <a:spLocks noChangeArrowheads="1"/>
              </p:cNvSpPr>
              <p:nvPr/>
            </p:nvSpPr>
            <p:spPr bwMode="auto">
              <a:xfrm>
                <a:off x="1616" y="3157"/>
                <a:ext cx="69" cy="6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s-IS" altLang="en-US" dirty="0"/>
              </a:p>
            </p:txBody>
          </p:sp>
          <p:sp>
            <p:nvSpPr>
              <p:cNvPr id="28723" name="Rectangle 68"/>
              <p:cNvSpPr>
                <a:spLocks noChangeArrowheads="1"/>
              </p:cNvSpPr>
              <p:nvPr/>
            </p:nvSpPr>
            <p:spPr bwMode="auto">
              <a:xfrm>
                <a:off x="1586" y="3727"/>
                <a:ext cx="9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1500" b="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is-IS" altLang="en-US" b="0" dirty="0"/>
              </a:p>
            </p:txBody>
          </p:sp>
        </p:grpSp>
        <p:sp>
          <p:nvSpPr>
            <p:cNvPr id="28720" name="Rectangle 69"/>
            <p:cNvSpPr>
              <a:spLocks noChangeArrowheads="1"/>
            </p:cNvSpPr>
            <p:nvPr/>
          </p:nvSpPr>
          <p:spPr bwMode="auto">
            <a:xfrm>
              <a:off x="1677" y="3713"/>
              <a:ext cx="4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900" b="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  <a:endParaRPr lang="is-IS" altLang="en-US" b="0" dirty="0"/>
            </a:p>
          </p:txBody>
        </p:sp>
      </p:grpSp>
      <p:grpSp>
        <p:nvGrpSpPr>
          <p:cNvPr id="13" name="Group 70"/>
          <p:cNvGrpSpPr>
            <a:grpSpLocks/>
          </p:cNvGrpSpPr>
          <p:nvPr/>
        </p:nvGrpSpPr>
        <p:grpSpPr bwMode="auto">
          <a:xfrm>
            <a:off x="4816485" y="4468813"/>
            <a:ext cx="228601" cy="1676400"/>
            <a:chOff x="3034" y="2815"/>
            <a:chExt cx="144" cy="1056"/>
          </a:xfrm>
        </p:grpSpPr>
        <p:sp>
          <p:nvSpPr>
            <p:cNvPr id="28713" name="Oval 71"/>
            <p:cNvSpPr>
              <a:spLocks noChangeArrowheads="1"/>
            </p:cNvSpPr>
            <p:nvPr/>
          </p:nvSpPr>
          <p:spPr bwMode="auto">
            <a:xfrm>
              <a:off x="3068" y="2815"/>
              <a:ext cx="69" cy="6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s-IS" altLang="en-US" dirty="0"/>
            </a:p>
          </p:txBody>
        </p:sp>
        <p:sp>
          <p:nvSpPr>
            <p:cNvPr id="28714" name="Line 72"/>
            <p:cNvSpPr>
              <a:spLocks noChangeShapeType="1"/>
            </p:cNvSpPr>
            <p:nvPr/>
          </p:nvSpPr>
          <p:spPr bwMode="auto">
            <a:xfrm>
              <a:off x="3101" y="2848"/>
              <a:ext cx="1" cy="850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28715" name="Freeform 73"/>
            <p:cNvSpPr>
              <a:spLocks/>
            </p:cNvSpPr>
            <p:nvPr/>
          </p:nvSpPr>
          <p:spPr bwMode="auto">
            <a:xfrm>
              <a:off x="3133" y="3804"/>
              <a:ext cx="36" cy="51"/>
            </a:xfrm>
            <a:custGeom>
              <a:avLst/>
              <a:gdLst>
                <a:gd name="T0" fmla="*/ 7 w 36"/>
                <a:gd name="T1" fmla="*/ 44 h 51"/>
                <a:gd name="T2" fmla="*/ 11 w 36"/>
                <a:gd name="T3" fmla="*/ 40 h 51"/>
                <a:gd name="T4" fmla="*/ 18 w 36"/>
                <a:gd name="T5" fmla="*/ 33 h 51"/>
                <a:gd name="T6" fmla="*/ 33 w 36"/>
                <a:gd name="T7" fmla="*/ 26 h 51"/>
                <a:gd name="T8" fmla="*/ 36 w 36"/>
                <a:gd name="T9" fmla="*/ 18 h 51"/>
                <a:gd name="T10" fmla="*/ 36 w 36"/>
                <a:gd name="T11" fmla="*/ 15 h 51"/>
                <a:gd name="T12" fmla="*/ 36 w 36"/>
                <a:gd name="T13" fmla="*/ 7 h 51"/>
                <a:gd name="T14" fmla="*/ 33 w 36"/>
                <a:gd name="T15" fmla="*/ 4 h 51"/>
                <a:gd name="T16" fmla="*/ 25 w 36"/>
                <a:gd name="T17" fmla="*/ 0 h 51"/>
                <a:gd name="T18" fmla="*/ 18 w 36"/>
                <a:gd name="T19" fmla="*/ 0 h 51"/>
                <a:gd name="T20" fmla="*/ 11 w 36"/>
                <a:gd name="T21" fmla="*/ 0 h 51"/>
                <a:gd name="T22" fmla="*/ 3 w 36"/>
                <a:gd name="T23" fmla="*/ 4 h 51"/>
                <a:gd name="T24" fmla="*/ 0 w 36"/>
                <a:gd name="T25" fmla="*/ 7 h 51"/>
                <a:gd name="T26" fmla="*/ 0 w 36"/>
                <a:gd name="T27" fmla="*/ 15 h 51"/>
                <a:gd name="T28" fmla="*/ 7 w 36"/>
                <a:gd name="T29" fmla="*/ 15 h 51"/>
                <a:gd name="T30" fmla="*/ 11 w 36"/>
                <a:gd name="T31" fmla="*/ 7 h 51"/>
                <a:gd name="T32" fmla="*/ 18 w 36"/>
                <a:gd name="T33" fmla="*/ 4 h 51"/>
                <a:gd name="T34" fmla="*/ 25 w 36"/>
                <a:gd name="T35" fmla="*/ 7 h 51"/>
                <a:gd name="T36" fmla="*/ 29 w 36"/>
                <a:gd name="T37" fmla="*/ 15 h 51"/>
                <a:gd name="T38" fmla="*/ 25 w 36"/>
                <a:gd name="T39" fmla="*/ 22 h 51"/>
                <a:gd name="T40" fmla="*/ 14 w 36"/>
                <a:gd name="T41" fmla="*/ 33 h 51"/>
                <a:gd name="T42" fmla="*/ 3 w 36"/>
                <a:gd name="T43" fmla="*/ 40 h 51"/>
                <a:gd name="T44" fmla="*/ 0 w 36"/>
                <a:gd name="T45" fmla="*/ 48 h 51"/>
                <a:gd name="T46" fmla="*/ 0 w 36"/>
                <a:gd name="T47" fmla="*/ 51 h 51"/>
                <a:gd name="T48" fmla="*/ 36 w 36"/>
                <a:gd name="T49" fmla="*/ 51 h 51"/>
                <a:gd name="T50" fmla="*/ 36 w 36"/>
                <a:gd name="T51" fmla="*/ 44 h 51"/>
                <a:gd name="T52" fmla="*/ 11 w 36"/>
                <a:gd name="T53" fmla="*/ 44 h 51"/>
                <a:gd name="T54" fmla="*/ 7 w 36"/>
                <a:gd name="T55" fmla="*/ 44 h 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6"/>
                <a:gd name="T85" fmla="*/ 0 h 51"/>
                <a:gd name="T86" fmla="*/ 36 w 36"/>
                <a:gd name="T87" fmla="*/ 51 h 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6" h="51">
                  <a:moveTo>
                    <a:pt x="7" y="44"/>
                  </a:moveTo>
                  <a:lnTo>
                    <a:pt x="11" y="40"/>
                  </a:lnTo>
                  <a:lnTo>
                    <a:pt x="18" y="33"/>
                  </a:lnTo>
                  <a:lnTo>
                    <a:pt x="33" y="26"/>
                  </a:lnTo>
                  <a:lnTo>
                    <a:pt x="36" y="18"/>
                  </a:lnTo>
                  <a:lnTo>
                    <a:pt x="36" y="15"/>
                  </a:lnTo>
                  <a:lnTo>
                    <a:pt x="36" y="7"/>
                  </a:lnTo>
                  <a:lnTo>
                    <a:pt x="33" y="4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15"/>
                  </a:lnTo>
                  <a:lnTo>
                    <a:pt x="7" y="15"/>
                  </a:lnTo>
                  <a:lnTo>
                    <a:pt x="11" y="7"/>
                  </a:lnTo>
                  <a:lnTo>
                    <a:pt x="18" y="4"/>
                  </a:lnTo>
                  <a:lnTo>
                    <a:pt x="25" y="7"/>
                  </a:lnTo>
                  <a:lnTo>
                    <a:pt x="29" y="15"/>
                  </a:lnTo>
                  <a:lnTo>
                    <a:pt x="25" y="22"/>
                  </a:lnTo>
                  <a:lnTo>
                    <a:pt x="14" y="33"/>
                  </a:lnTo>
                  <a:lnTo>
                    <a:pt x="3" y="40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36" y="51"/>
                  </a:lnTo>
                  <a:lnTo>
                    <a:pt x="36" y="44"/>
                  </a:lnTo>
                  <a:lnTo>
                    <a:pt x="11" y="44"/>
                  </a:lnTo>
                  <a:lnTo>
                    <a:pt x="7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28716" name="Rectangle 74"/>
            <p:cNvSpPr>
              <a:spLocks noChangeArrowheads="1"/>
            </p:cNvSpPr>
            <p:nvPr/>
          </p:nvSpPr>
          <p:spPr bwMode="auto">
            <a:xfrm>
              <a:off x="3034" y="3727"/>
              <a:ext cx="9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is-IS" altLang="en-US" b="0" dirty="0"/>
            </a:p>
          </p:txBody>
        </p:sp>
        <p:sp>
          <p:nvSpPr>
            <p:cNvPr id="28717" name="Rectangle 75"/>
            <p:cNvSpPr>
              <a:spLocks noChangeArrowheads="1"/>
            </p:cNvSpPr>
            <p:nvPr/>
          </p:nvSpPr>
          <p:spPr bwMode="auto">
            <a:xfrm>
              <a:off x="3125" y="3713"/>
              <a:ext cx="5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900" b="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  <a:endParaRPr lang="is-IS" altLang="en-US" b="0" dirty="0"/>
            </a:p>
          </p:txBody>
        </p:sp>
      </p:grpSp>
      <p:grpSp>
        <p:nvGrpSpPr>
          <p:cNvPr id="14" name="Group 76"/>
          <p:cNvGrpSpPr>
            <a:grpSpLocks/>
          </p:cNvGrpSpPr>
          <p:nvPr/>
        </p:nvGrpSpPr>
        <p:grpSpPr bwMode="auto">
          <a:xfrm>
            <a:off x="5334012" y="5011738"/>
            <a:ext cx="228601" cy="1133475"/>
            <a:chOff x="3360" y="3157"/>
            <a:chExt cx="144" cy="714"/>
          </a:xfrm>
        </p:grpSpPr>
        <p:sp>
          <p:nvSpPr>
            <p:cNvPr id="28708" name="Line 77"/>
            <p:cNvSpPr>
              <a:spLocks noChangeShapeType="1"/>
            </p:cNvSpPr>
            <p:nvPr/>
          </p:nvSpPr>
          <p:spPr bwMode="auto">
            <a:xfrm>
              <a:off x="3433" y="3190"/>
              <a:ext cx="1" cy="508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28709" name="Oval 78"/>
            <p:cNvSpPr>
              <a:spLocks noChangeArrowheads="1"/>
            </p:cNvSpPr>
            <p:nvPr/>
          </p:nvSpPr>
          <p:spPr bwMode="auto">
            <a:xfrm>
              <a:off x="3400" y="3157"/>
              <a:ext cx="69" cy="6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s-IS" altLang="en-US" dirty="0"/>
            </a:p>
          </p:txBody>
        </p:sp>
        <p:sp>
          <p:nvSpPr>
            <p:cNvPr id="28710" name="Freeform 79"/>
            <p:cNvSpPr>
              <a:spLocks/>
            </p:cNvSpPr>
            <p:nvPr/>
          </p:nvSpPr>
          <p:spPr bwMode="auto">
            <a:xfrm>
              <a:off x="3462" y="3804"/>
              <a:ext cx="22" cy="51"/>
            </a:xfrm>
            <a:custGeom>
              <a:avLst/>
              <a:gdLst>
                <a:gd name="T0" fmla="*/ 22 w 22"/>
                <a:gd name="T1" fmla="*/ 0 h 51"/>
                <a:gd name="T2" fmla="*/ 18 w 22"/>
                <a:gd name="T3" fmla="*/ 0 h 51"/>
                <a:gd name="T4" fmla="*/ 11 w 22"/>
                <a:gd name="T5" fmla="*/ 4 h 51"/>
                <a:gd name="T6" fmla="*/ 0 w 22"/>
                <a:gd name="T7" fmla="*/ 11 h 51"/>
                <a:gd name="T8" fmla="*/ 0 w 22"/>
                <a:gd name="T9" fmla="*/ 18 h 51"/>
                <a:gd name="T10" fmla="*/ 7 w 22"/>
                <a:gd name="T11" fmla="*/ 15 h 51"/>
                <a:gd name="T12" fmla="*/ 15 w 22"/>
                <a:gd name="T13" fmla="*/ 11 h 51"/>
                <a:gd name="T14" fmla="*/ 15 w 22"/>
                <a:gd name="T15" fmla="*/ 51 h 51"/>
                <a:gd name="T16" fmla="*/ 22 w 22"/>
                <a:gd name="T17" fmla="*/ 51 h 51"/>
                <a:gd name="T18" fmla="*/ 22 w 22"/>
                <a:gd name="T19" fmla="*/ 4 h 51"/>
                <a:gd name="T20" fmla="*/ 22 w 22"/>
                <a:gd name="T21" fmla="*/ 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51"/>
                <a:gd name="T35" fmla="*/ 22 w 22"/>
                <a:gd name="T36" fmla="*/ 51 h 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51">
                  <a:moveTo>
                    <a:pt x="22" y="0"/>
                  </a:moveTo>
                  <a:lnTo>
                    <a:pt x="18" y="0"/>
                  </a:lnTo>
                  <a:lnTo>
                    <a:pt x="11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15" y="1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2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28711" name="Rectangle 80"/>
            <p:cNvSpPr>
              <a:spLocks noChangeArrowheads="1"/>
            </p:cNvSpPr>
            <p:nvPr/>
          </p:nvSpPr>
          <p:spPr bwMode="auto">
            <a:xfrm>
              <a:off x="3360" y="3727"/>
              <a:ext cx="9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is-IS" altLang="en-US" b="0" dirty="0"/>
            </a:p>
          </p:txBody>
        </p:sp>
        <p:sp>
          <p:nvSpPr>
            <p:cNvPr id="28712" name="Rectangle 81"/>
            <p:cNvSpPr>
              <a:spLocks noChangeArrowheads="1"/>
            </p:cNvSpPr>
            <p:nvPr/>
          </p:nvSpPr>
          <p:spPr bwMode="auto">
            <a:xfrm>
              <a:off x="3451" y="3713"/>
              <a:ext cx="5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900" b="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  <a:endParaRPr lang="is-IS" altLang="en-US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3989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3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2" grpId="0" animBg="1"/>
      <p:bldP spid="93220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narrow aqua button bckg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-27384"/>
            <a:ext cx="8229600" cy="6858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is-I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mynd 6. áhrif tolls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F3F6F9"/>
          </a:solidFill>
          <a:ln w="19367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F2F4F8"/>
          </a:solidFill>
          <a:ln w="176213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F1F4F7"/>
          </a:solidFill>
          <a:ln w="15875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9703" name="Rectangle 8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F0F2F5"/>
          </a:solidFill>
          <a:ln w="14128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9704" name="Rectangle 9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EF1F4"/>
          </a:solidFill>
          <a:ln w="122238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9705" name="Rectangle 10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DEFF3"/>
          </a:solidFill>
          <a:ln w="104775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9706" name="Rectangle 11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BEEF2"/>
          </a:solidFill>
          <a:ln w="87313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9707" name="Rectangle 12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AECF1"/>
          </a:solidFill>
          <a:ln w="69850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9708" name="Rectangle 13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9EBF0"/>
          </a:solidFill>
          <a:ln w="5238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9709" name="Rectangle 14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7EAEF"/>
          </a:solidFill>
          <a:ln w="3492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9710" name="Rectangle 15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6E9EF"/>
          </a:solidFill>
          <a:ln w="17463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29711" name="Rectangle 16"/>
          <p:cNvSpPr>
            <a:spLocks noChangeArrowheads="1"/>
          </p:cNvSpPr>
          <p:nvPr/>
        </p:nvSpPr>
        <p:spPr bwMode="auto">
          <a:xfrm>
            <a:off x="1849438" y="1120775"/>
            <a:ext cx="6042025" cy="4749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92177" name="Freeform 17"/>
          <p:cNvSpPr>
            <a:spLocks/>
          </p:cNvSpPr>
          <p:nvPr/>
        </p:nvSpPr>
        <p:spPr bwMode="auto">
          <a:xfrm>
            <a:off x="1849438" y="5060950"/>
            <a:ext cx="806450" cy="547688"/>
          </a:xfrm>
          <a:custGeom>
            <a:avLst/>
            <a:gdLst>
              <a:gd name="T0" fmla="*/ 806450 w 1538"/>
              <a:gd name="T1" fmla="*/ 0 h 1094"/>
              <a:gd name="T2" fmla="*/ 0 w 1538"/>
              <a:gd name="T3" fmla="*/ 0 h 1094"/>
              <a:gd name="T4" fmla="*/ 0 w 1538"/>
              <a:gd name="T5" fmla="*/ 547688 h 1094"/>
              <a:gd name="T6" fmla="*/ 806450 w 1538"/>
              <a:gd name="T7" fmla="*/ 0 h 1094"/>
              <a:gd name="T8" fmla="*/ 0 60000 65536"/>
              <a:gd name="T9" fmla="*/ 0 60000 65536"/>
              <a:gd name="T10" fmla="*/ 0 60000 65536"/>
              <a:gd name="T11" fmla="*/ 0 60000 65536"/>
              <a:gd name="T12" fmla="*/ 0 w 1538"/>
              <a:gd name="T13" fmla="*/ 0 h 1094"/>
              <a:gd name="T14" fmla="*/ 1538 w 1538"/>
              <a:gd name="T15" fmla="*/ 1094 h 10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38" h="1094">
                <a:moveTo>
                  <a:pt x="1538" y="0"/>
                </a:moveTo>
                <a:lnTo>
                  <a:pt x="0" y="0"/>
                </a:lnTo>
                <a:lnTo>
                  <a:pt x="0" y="1094"/>
                </a:lnTo>
                <a:lnTo>
                  <a:pt x="1538" y="0"/>
                </a:lnTo>
                <a:close/>
              </a:path>
            </a:pathLst>
          </a:custGeom>
          <a:solidFill>
            <a:srgbClr val="BBD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s-IS" dirty="0"/>
          </a:p>
        </p:txBody>
      </p:sp>
      <p:sp>
        <p:nvSpPr>
          <p:cNvPr id="29713" name="Freeform 18"/>
          <p:cNvSpPr>
            <a:spLocks/>
          </p:cNvSpPr>
          <p:nvPr/>
        </p:nvSpPr>
        <p:spPr bwMode="auto">
          <a:xfrm>
            <a:off x="1849438" y="1120775"/>
            <a:ext cx="6042025" cy="4749800"/>
          </a:xfrm>
          <a:custGeom>
            <a:avLst/>
            <a:gdLst>
              <a:gd name="T0" fmla="*/ 0 w 3806"/>
              <a:gd name="T1" fmla="*/ 0 h 2992"/>
              <a:gd name="T2" fmla="*/ 0 w 3806"/>
              <a:gd name="T3" fmla="*/ 4749800 h 2992"/>
              <a:gd name="T4" fmla="*/ 6042025 w 3806"/>
              <a:gd name="T5" fmla="*/ 4749800 h 2992"/>
              <a:gd name="T6" fmla="*/ 0 60000 65536"/>
              <a:gd name="T7" fmla="*/ 0 60000 65536"/>
              <a:gd name="T8" fmla="*/ 0 60000 65536"/>
              <a:gd name="T9" fmla="*/ 0 w 3806"/>
              <a:gd name="T10" fmla="*/ 0 h 2992"/>
              <a:gd name="T11" fmla="*/ 3806 w 3806"/>
              <a:gd name="T12" fmla="*/ 2992 h 29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06" h="2992">
                <a:moveTo>
                  <a:pt x="0" y="0"/>
                </a:moveTo>
                <a:lnTo>
                  <a:pt x="0" y="2992"/>
                </a:lnTo>
                <a:lnTo>
                  <a:pt x="3806" y="2992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s-IS" dirty="0"/>
          </a:p>
        </p:txBody>
      </p:sp>
      <p:sp>
        <p:nvSpPr>
          <p:cNvPr id="29714" name="Rectangle 19"/>
          <p:cNvSpPr>
            <a:spLocks noChangeArrowheads="1"/>
          </p:cNvSpPr>
          <p:nvPr/>
        </p:nvSpPr>
        <p:spPr bwMode="auto">
          <a:xfrm>
            <a:off x="1202314" y="1104900"/>
            <a:ext cx="41735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Verð</a:t>
            </a:r>
            <a:endParaRPr lang="is-IS" altLang="en-US" b="0" dirty="0"/>
          </a:p>
        </p:txBody>
      </p:sp>
      <p:sp>
        <p:nvSpPr>
          <p:cNvPr id="29715" name="Rectangle 20"/>
          <p:cNvSpPr>
            <a:spLocks noChangeArrowheads="1"/>
          </p:cNvSpPr>
          <p:nvPr/>
        </p:nvSpPr>
        <p:spPr bwMode="auto">
          <a:xfrm>
            <a:off x="1165083" y="1336675"/>
            <a:ext cx="4809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á lýsi</a:t>
            </a:r>
            <a:endParaRPr lang="is-IS" altLang="en-US" b="0" dirty="0"/>
          </a:p>
        </p:txBody>
      </p:sp>
      <p:sp>
        <p:nvSpPr>
          <p:cNvPr id="29716" name="Rectangle 21"/>
          <p:cNvSpPr>
            <a:spLocks noChangeArrowheads="1"/>
          </p:cNvSpPr>
          <p:nvPr/>
        </p:nvSpPr>
        <p:spPr bwMode="auto">
          <a:xfrm>
            <a:off x="1681163" y="5916613"/>
            <a:ext cx="1074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1500" b="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is-IS" altLang="en-US" b="0" dirty="0"/>
          </a:p>
        </p:txBody>
      </p:sp>
      <p:sp>
        <p:nvSpPr>
          <p:cNvPr id="29717" name="Rectangle 22"/>
          <p:cNvSpPr>
            <a:spLocks noChangeArrowheads="1"/>
          </p:cNvSpPr>
          <p:nvPr/>
        </p:nvSpPr>
        <p:spPr bwMode="auto">
          <a:xfrm>
            <a:off x="7110413" y="5910263"/>
            <a:ext cx="50174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Magn</a:t>
            </a:r>
            <a:endParaRPr lang="is-IS" altLang="en-US" b="0" dirty="0"/>
          </a:p>
        </p:txBody>
      </p:sp>
      <p:sp>
        <p:nvSpPr>
          <p:cNvPr id="29718" name="Rectangle 23"/>
          <p:cNvSpPr>
            <a:spLocks noChangeArrowheads="1"/>
          </p:cNvSpPr>
          <p:nvPr/>
        </p:nvSpPr>
        <p:spPr bwMode="auto">
          <a:xfrm>
            <a:off x="7191375" y="6142038"/>
            <a:ext cx="4280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lýsis</a:t>
            </a:r>
            <a:endParaRPr lang="is-IS" altLang="en-US" b="0" dirty="0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849438" y="1382713"/>
            <a:ext cx="3606800" cy="3687762"/>
            <a:chOff x="1165" y="871"/>
            <a:chExt cx="2272" cy="2323"/>
          </a:xfrm>
        </p:grpSpPr>
        <p:sp>
          <p:nvSpPr>
            <p:cNvPr id="29766" name="Freeform 25"/>
            <p:cNvSpPr>
              <a:spLocks/>
            </p:cNvSpPr>
            <p:nvPr/>
          </p:nvSpPr>
          <p:spPr bwMode="auto">
            <a:xfrm>
              <a:off x="1165" y="871"/>
              <a:ext cx="1538" cy="2323"/>
            </a:xfrm>
            <a:custGeom>
              <a:avLst/>
              <a:gdLst>
                <a:gd name="T0" fmla="*/ 1538 w 1538"/>
                <a:gd name="T1" fmla="*/ 1568 h 2323"/>
                <a:gd name="T2" fmla="*/ 472 w 1538"/>
                <a:gd name="T3" fmla="*/ 2323 h 2323"/>
                <a:gd name="T4" fmla="*/ 4 w 1538"/>
                <a:gd name="T5" fmla="*/ 2323 h 2323"/>
                <a:gd name="T6" fmla="*/ 0 w 1538"/>
                <a:gd name="T7" fmla="*/ 0 h 2323"/>
                <a:gd name="T8" fmla="*/ 1538 w 1538"/>
                <a:gd name="T9" fmla="*/ 1568 h 23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8"/>
                <a:gd name="T16" fmla="*/ 0 h 2323"/>
                <a:gd name="T17" fmla="*/ 1538 w 1538"/>
                <a:gd name="T18" fmla="*/ 2323 h 23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8" h="2323">
                  <a:moveTo>
                    <a:pt x="1538" y="1568"/>
                  </a:moveTo>
                  <a:lnTo>
                    <a:pt x="472" y="2323"/>
                  </a:lnTo>
                  <a:lnTo>
                    <a:pt x="4" y="2323"/>
                  </a:lnTo>
                  <a:lnTo>
                    <a:pt x="0" y="0"/>
                  </a:lnTo>
                  <a:lnTo>
                    <a:pt x="1538" y="1568"/>
                  </a:lnTo>
                  <a:close/>
                </a:path>
              </a:pathLst>
            </a:custGeom>
            <a:solidFill>
              <a:srgbClr val="BBD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29767" name="Freeform 26"/>
            <p:cNvSpPr>
              <a:spLocks/>
            </p:cNvSpPr>
            <p:nvPr/>
          </p:nvSpPr>
          <p:spPr bwMode="auto">
            <a:xfrm>
              <a:off x="1637" y="2427"/>
              <a:ext cx="1800" cy="767"/>
            </a:xfrm>
            <a:custGeom>
              <a:avLst/>
              <a:gdLst>
                <a:gd name="T0" fmla="*/ 1057 w 1800"/>
                <a:gd name="T1" fmla="*/ 0 h 767"/>
                <a:gd name="T2" fmla="*/ 1800 w 1800"/>
                <a:gd name="T3" fmla="*/ 767 h 767"/>
                <a:gd name="T4" fmla="*/ 0 w 1800"/>
                <a:gd name="T5" fmla="*/ 767 h 767"/>
                <a:gd name="T6" fmla="*/ 1057 w 1800"/>
                <a:gd name="T7" fmla="*/ 0 h 7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0"/>
                <a:gd name="T13" fmla="*/ 0 h 767"/>
                <a:gd name="T14" fmla="*/ 1800 w 1800"/>
                <a:gd name="T15" fmla="*/ 767 h 7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0" h="767">
                  <a:moveTo>
                    <a:pt x="1057" y="0"/>
                  </a:moveTo>
                  <a:lnTo>
                    <a:pt x="1800" y="767"/>
                  </a:lnTo>
                  <a:lnTo>
                    <a:pt x="0" y="767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BBD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is-IS" dirty="0"/>
            </a:p>
          </p:txBody>
        </p:sp>
      </p:grpSp>
      <p:grpSp>
        <p:nvGrpSpPr>
          <p:cNvPr id="29720" name="Group 27"/>
          <p:cNvGrpSpPr>
            <a:grpSpLocks/>
          </p:cNvGrpSpPr>
          <p:nvPr/>
        </p:nvGrpSpPr>
        <p:grpSpPr bwMode="auto">
          <a:xfrm>
            <a:off x="1901825" y="2120900"/>
            <a:ext cx="4567238" cy="3451225"/>
            <a:chOff x="1198" y="1336"/>
            <a:chExt cx="2877" cy="2174"/>
          </a:xfrm>
        </p:grpSpPr>
        <p:sp>
          <p:nvSpPr>
            <p:cNvPr id="29763" name="Line 28"/>
            <p:cNvSpPr>
              <a:spLocks noChangeShapeType="1"/>
            </p:cNvSpPr>
            <p:nvPr/>
          </p:nvSpPr>
          <p:spPr bwMode="auto">
            <a:xfrm flipV="1">
              <a:off x="1198" y="1633"/>
              <a:ext cx="2611" cy="1877"/>
            </a:xfrm>
            <a:prstGeom prst="line">
              <a:avLst/>
            </a:prstGeom>
            <a:noFill/>
            <a:ln w="52388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29764" name="Rectangle 29"/>
            <p:cNvSpPr>
              <a:spLocks noChangeArrowheads="1"/>
            </p:cNvSpPr>
            <p:nvPr/>
          </p:nvSpPr>
          <p:spPr bwMode="auto">
            <a:xfrm>
              <a:off x="3557" y="1336"/>
              <a:ext cx="36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Innlent</a:t>
              </a:r>
              <a:endParaRPr lang="is-IS" altLang="en-US" b="0" dirty="0"/>
            </a:p>
          </p:txBody>
        </p:sp>
        <p:sp>
          <p:nvSpPr>
            <p:cNvPr id="29765" name="Rectangle 30"/>
            <p:cNvSpPr>
              <a:spLocks noChangeArrowheads="1"/>
            </p:cNvSpPr>
            <p:nvPr/>
          </p:nvSpPr>
          <p:spPr bwMode="auto">
            <a:xfrm>
              <a:off x="3630" y="1482"/>
              <a:ext cx="44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framboð</a:t>
              </a:r>
              <a:endParaRPr lang="is-IS" altLang="en-US" b="0" dirty="0"/>
            </a:p>
          </p:txBody>
        </p:sp>
      </p:grpSp>
      <p:grpSp>
        <p:nvGrpSpPr>
          <p:cNvPr id="29721" name="Group 31"/>
          <p:cNvGrpSpPr>
            <a:grpSpLocks/>
          </p:cNvGrpSpPr>
          <p:nvPr/>
        </p:nvGrpSpPr>
        <p:grpSpPr bwMode="auto">
          <a:xfrm>
            <a:off x="1901825" y="1400175"/>
            <a:ext cx="4827588" cy="4370388"/>
            <a:chOff x="1198" y="882"/>
            <a:chExt cx="3041" cy="2753"/>
          </a:xfrm>
        </p:grpSpPr>
        <p:sp>
          <p:nvSpPr>
            <p:cNvPr id="29760" name="Line 32"/>
            <p:cNvSpPr>
              <a:spLocks noChangeShapeType="1"/>
            </p:cNvSpPr>
            <p:nvPr/>
          </p:nvSpPr>
          <p:spPr bwMode="auto">
            <a:xfrm>
              <a:off x="1198" y="882"/>
              <a:ext cx="2467" cy="2551"/>
            </a:xfrm>
            <a:prstGeom prst="line">
              <a:avLst/>
            </a:prstGeom>
            <a:noFill/>
            <a:ln w="52388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29761" name="Rectangle 33"/>
            <p:cNvSpPr>
              <a:spLocks noChangeArrowheads="1"/>
            </p:cNvSpPr>
            <p:nvPr/>
          </p:nvSpPr>
          <p:spPr bwMode="auto">
            <a:xfrm>
              <a:off x="3700" y="3343"/>
              <a:ext cx="39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Innlend</a:t>
              </a:r>
              <a:endParaRPr lang="is-IS" altLang="en-US" b="0" dirty="0"/>
            </a:p>
          </p:txBody>
        </p:sp>
        <p:sp>
          <p:nvSpPr>
            <p:cNvPr id="29762" name="Rectangle 34"/>
            <p:cNvSpPr>
              <a:spLocks noChangeArrowheads="1"/>
            </p:cNvSpPr>
            <p:nvPr/>
          </p:nvSpPr>
          <p:spPr bwMode="auto">
            <a:xfrm>
              <a:off x="3733" y="3490"/>
              <a:ext cx="50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eftirspurn</a:t>
              </a:r>
              <a:endParaRPr lang="is-IS" altLang="en-US" b="0" dirty="0"/>
            </a:p>
          </p:txBody>
        </p:sp>
      </p:grpSp>
      <p:grpSp>
        <p:nvGrpSpPr>
          <p:cNvPr id="29722" name="Group 35"/>
          <p:cNvGrpSpPr>
            <a:grpSpLocks/>
          </p:cNvGrpSpPr>
          <p:nvPr/>
        </p:nvGrpSpPr>
        <p:grpSpPr bwMode="auto">
          <a:xfrm>
            <a:off x="2622550" y="6186493"/>
            <a:ext cx="2827338" cy="598488"/>
            <a:chOff x="1652" y="3897"/>
            <a:chExt cx="1781" cy="377"/>
          </a:xfrm>
        </p:grpSpPr>
        <p:sp>
          <p:nvSpPr>
            <p:cNvPr id="29757" name="Freeform 36"/>
            <p:cNvSpPr>
              <a:spLocks/>
            </p:cNvSpPr>
            <p:nvPr/>
          </p:nvSpPr>
          <p:spPr bwMode="auto">
            <a:xfrm>
              <a:off x="1652" y="3897"/>
              <a:ext cx="1781" cy="88"/>
            </a:xfrm>
            <a:custGeom>
              <a:avLst/>
              <a:gdLst>
                <a:gd name="T0" fmla="*/ 1781 w 161"/>
                <a:gd name="T1" fmla="*/ 0 h 8"/>
                <a:gd name="T2" fmla="*/ 1726 w 161"/>
                <a:gd name="T3" fmla="*/ 44 h 8"/>
                <a:gd name="T4" fmla="*/ 929 w 161"/>
                <a:gd name="T5" fmla="*/ 44 h 8"/>
                <a:gd name="T6" fmla="*/ 885 w 161"/>
                <a:gd name="T7" fmla="*/ 88 h 8"/>
                <a:gd name="T8" fmla="*/ 841 w 161"/>
                <a:gd name="T9" fmla="*/ 44 h 8"/>
                <a:gd name="T10" fmla="*/ 55 w 161"/>
                <a:gd name="T11" fmla="*/ 44 h 8"/>
                <a:gd name="T12" fmla="*/ 0 w 161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1"/>
                <a:gd name="T22" fmla="*/ 0 h 8"/>
                <a:gd name="T23" fmla="*/ 161 w 161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1" h="8">
                  <a:moveTo>
                    <a:pt x="161" y="0"/>
                  </a:moveTo>
                  <a:cubicBezTo>
                    <a:pt x="161" y="2"/>
                    <a:pt x="158" y="4"/>
                    <a:pt x="156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2" y="4"/>
                    <a:pt x="80" y="6"/>
                    <a:pt x="80" y="8"/>
                  </a:cubicBezTo>
                  <a:cubicBezTo>
                    <a:pt x="80" y="6"/>
                    <a:pt x="79" y="4"/>
                    <a:pt x="7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0" y="2"/>
                    <a:pt x="0" y="0"/>
                  </a:cubicBez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29758" name="Rectangle 37"/>
            <p:cNvSpPr>
              <a:spLocks noChangeArrowheads="1"/>
            </p:cNvSpPr>
            <p:nvPr/>
          </p:nvSpPr>
          <p:spPr bwMode="auto">
            <a:xfrm>
              <a:off x="2200" y="3983"/>
              <a:ext cx="6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Innflutningur</a:t>
              </a:r>
              <a:endParaRPr lang="is-IS" altLang="en-US" b="0" dirty="0"/>
            </a:p>
          </p:txBody>
        </p:sp>
        <p:sp>
          <p:nvSpPr>
            <p:cNvPr id="29759" name="Rectangle 38"/>
            <p:cNvSpPr>
              <a:spLocks noChangeArrowheads="1"/>
            </p:cNvSpPr>
            <p:nvPr/>
          </p:nvSpPr>
          <p:spPr bwMode="auto">
            <a:xfrm>
              <a:off x="2346" y="4129"/>
              <a:ext cx="39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án tolls</a:t>
              </a:r>
              <a:endParaRPr lang="is-IS" altLang="en-US" b="0" dirty="0"/>
            </a:p>
          </p:txBody>
        </p:sp>
      </p:grpSp>
      <p:grpSp>
        <p:nvGrpSpPr>
          <p:cNvPr id="29723" name="Group 39"/>
          <p:cNvGrpSpPr>
            <a:grpSpLocks/>
          </p:cNvGrpSpPr>
          <p:nvPr/>
        </p:nvGrpSpPr>
        <p:grpSpPr bwMode="auto">
          <a:xfrm>
            <a:off x="4221165" y="3630617"/>
            <a:ext cx="2098676" cy="461963"/>
            <a:chOff x="2659" y="2287"/>
            <a:chExt cx="1322" cy="291"/>
          </a:xfrm>
        </p:grpSpPr>
        <p:sp>
          <p:nvSpPr>
            <p:cNvPr id="29753" name="Oval 40"/>
            <p:cNvSpPr>
              <a:spLocks noChangeArrowheads="1"/>
            </p:cNvSpPr>
            <p:nvPr/>
          </p:nvSpPr>
          <p:spPr bwMode="auto">
            <a:xfrm>
              <a:off x="2659" y="2395"/>
              <a:ext cx="69" cy="6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s-IS" altLang="en-US" dirty="0"/>
            </a:p>
          </p:txBody>
        </p:sp>
        <p:sp>
          <p:nvSpPr>
            <p:cNvPr id="29754" name="Line 41"/>
            <p:cNvSpPr>
              <a:spLocks noChangeShapeType="1"/>
            </p:cNvSpPr>
            <p:nvPr/>
          </p:nvSpPr>
          <p:spPr bwMode="auto">
            <a:xfrm flipV="1">
              <a:off x="2769" y="2362"/>
              <a:ext cx="576" cy="7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29755" name="Rectangle 42"/>
            <p:cNvSpPr>
              <a:spLocks noChangeArrowheads="1"/>
            </p:cNvSpPr>
            <p:nvPr/>
          </p:nvSpPr>
          <p:spPr bwMode="auto">
            <a:xfrm>
              <a:off x="3374" y="2287"/>
              <a:ext cx="49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Jafnvægi</a:t>
              </a:r>
              <a:endParaRPr lang="is-IS" altLang="en-US" b="0" dirty="0"/>
            </a:p>
          </p:txBody>
        </p:sp>
        <p:sp>
          <p:nvSpPr>
            <p:cNvPr id="29756" name="Rectangle 43"/>
            <p:cNvSpPr>
              <a:spLocks noChangeArrowheads="1"/>
            </p:cNvSpPr>
            <p:nvPr/>
          </p:nvSpPr>
          <p:spPr bwMode="auto">
            <a:xfrm>
              <a:off x="3327" y="2433"/>
              <a:ext cx="65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án viðskipta</a:t>
              </a:r>
              <a:endParaRPr lang="is-IS" altLang="en-US" b="0" dirty="0"/>
            </a:p>
          </p:txBody>
        </p:sp>
      </p:grpSp>
      <p:grpSp>
        <p:nvGrpSpPr>
          <p:cNvPr id="29724" name="Group 44"/>
          <p:cNvGrpSpPr>
            <a:grpSpLocks/>
          </p:cNvGrpSpPr>
          <p:nvPr/>
        </p:nvGrpSpPr>
        <p:grpSpPr bwMode="auto">
          <a:xfrm>
            <a:off x="1131887" y="4935543"/>
            <a:ext cx="6432550" cy="468313"/>
            <a:chOff x="713" y="3109"/>
            <a:chExt cx="4052" cy="295"/>
          </a:xfrm>
        </p:grpSpPr>
        <p:grpSp>
          <p:nvGrpSpPr>
            <p:cNvPr id="29747" name="Group 45"/>
            <p:cNvGrpSpPr>
              <a:grpSpLocks/>
            </p:cNvGrpSpPr>
            <p:nvPr/>
          </p:nvGrpSpPr>
          <p:grpSpPr bwMode="auto">
            <a:xfrm>
              <a:off x="713" y="3109"/>
              <a:ext cx="3627" cy="292"/>
              <a:chOff x="713" y="3109"/>
              <a:chExt cx="3627" cy="292"/>
            </a:xfrm>
          </p:grpSpPr>
          <p:sp>
            <p:nvSpPr>
              <p:cNvPr id="29750" name="Line 46"/>
              <p:cNvSpPr>
                <a:spLocks noChangeShapeType="1"/>
              </p:cNvSpPr>
              <p:nvPr/>
            </p:nvSpPr>
            <p:spPr bwMode="auto">
              <a:xfrm>
                <a:off x="1176" y="3190"/>
                <a:ext cx="3164" cy="1"/>
              </a:xfrm>
              <a:prstGeom prst="line">
                <a:avLst/>
              </a:prstGeom>
              <a:noFill/>
              <a:ln w="52388">
                <a:solidFill>
                  <a:srgbClr val="0063B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s-IS" dirty="0"/>
              </a:p>
            </p:txBody>
          </p:sp>
          <p:sp>
            <p:nvSpPr>
              <p:cNvPr id="29751" name="Rectangle 47"/>
              <p:cNvSpPr>
                <a:spLocks noChangeArrowheads="1"/>
              </p:cNvSpPr>
              <p:nvPr/>
            </p:nvSpPr>
            <p:spPr bwMode="auto">
              <a:xfrm>
                <a:off x="858" y="3109"/>
                <a:ext cx="25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15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Verð</a:t>
                </a:r>
                <a:endParaRPr lang="is-IS" altLang="en-US" b="0" dirty="0"/>
              </a:p>
            </p:txBody>
          </p:sp>
          <p:sp>
            <p:nvSpPr>
              <p:cNvPr id="29752" name="Rectangle 48"/>
              <p:cNvSpPr>
                <a:spLocks noChangeArrowheads="1"/>
              </p:cNvSpPr>
              <p:nvPr/>
            </p:nvSpPr>
            <p:spPr bwMode="auto">
              <a:xfrm>
                <a:off x="713" y="3256"/>
                <a:ext cx="398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15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án tolls</a:t>
                </a:r>
                <a:endParaRPr lang="is-IS" altLang="en-US" b="0" dirty="0"/>
              </a:p>
            </p:txBody>
          </p:sp>
        </p:grpSp>
        <p:sp>
          <p:nvSpPr>
            <p:cNvPr id="29748" name="Rectangle 49"/>
            <p:cNvSpPr>
              <a:spLocks noChangeArrowheads="1"/>
            </p:cNvSpPr>
            <p:nvPr/>
          </p:nvSpPr>
          <p:spPr bwMode="auto">
            <a:xfrm>
              <a:off x="4380" y="3113"/>
              <a:ext cx="38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Heims-</a:t>
              </a:r>
              <a:endParaRPr lang="is-IS" altLang="en-US" b="0" dirty="0"/>
            </a:p>
          </p:txBody>
        </p:sp>
        <p:sp>
          <p:nvSpPr>
            <p:cNvPr id="29749" name="Rectangle 50"/>
            <p:cNvSpPr>
              <a:spLocks noChangeArrowheads="1"/>
            </p:cNvSpPr>
            <p:nvPr/>
          </p:nvSpPr>
          <p:spPr bwMode="auto">
            <a:xfrm>
              <a:off x="4405" y="3259"/>
              <a:ext cx="23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verð</a:t>
              </a:r>
              <a:endParaRPr lang="is-IS" altLang="en-US" b="0" dirty="0"/>
            </a:p>
          </p:txBody>
        </p:sp>
      </p:grpSp>
      <p:grpSp>
        <p:nvGrpSpPr>
          <p:cNvPr id="29725" name="Group 51"/>
          <p:cNvGrpSpPr>
            <a:grpSpLocks/>
          </p:cNvGrpSpPr>
          <p:nvPr/>
        </p:nvGrpSpPr>
        <p:grpSpPr bwMode="auto">
          <a:xfrm>
            <a:off x="2517775" y="5011738"/>
            <a:ext cx="220663" cy="1133475"/>
            <a:chOff x="1586" y="3157"/>
            <a:chExt cx="139" cy="714"/>
          </a:xfrm>
        </p:grpSpPr>
        <p:sp>
          <p:nvSpPr>
            <p:cNvPr id="29741" name="Freeform 52"/>
            <p:cNvSpPr>
              <a:spLocks/>
            </p:cNvSpPr>
            <p:nvPr/>
          </p:nvSpPr>
          <p:spPr bwMode="auto">
            <a:xfrm>
              <a:off x="1685" y="3804"/>
              <a:ext cx="21" cy="51"/>
            </a:xfrm>
            <a:custGeom>
              <a:avLst/>
              <a:gdLst>
                <a:gd name="T0" fmla="*/ 21 w 21"/>
                <a:gd name="T1" fmla="*/ 0 h 51"/>
                <a:gd name="T2" fmla="*/ 18 w 21"/>
                <a:gd name="T3" fmla="*/ 0 h 51"/>
                <a:gd name="T4" fmla="*/ 11 w 21"/>
                <a:gd name="T5" fmla="*/ 4 h 51"/>
                <a:gd name="T6" fmla="*/ 0 w 21"/>
                <a:gd name="T7" fmla="*/ 11 h 51"/>
                <a:gd name="T8" fmla="*/ 0 w 21"/>
                <a:gd name="T9" fmla="*/ 18 h 51"/>
                <a:gd name="T10" fmla="*/ 7 w 21"/>
                <a:gd name="T11" fmla="*/ 15 h 51"/>
                <a:gd name="T12" fmla="*/ 14 w 21"/>
                <a:gd name="T13" fmla="*/ 11 h 51"/>
                <a:gd name="T14" fmla="*/ 14 w 21"/>
                <a:gd name="T15" fmla="*/ 51 h 51"/>
                <a:gd name="T16" fmla="*/ 21 w 21"/>
                <a:gd name="T17" fmla="*/ 51 h 51"/>
                <a:gd name="T18" fmla="*/ 21 w 21"/>
                <a:gd name="T19" fmla="*/ 4 h 51"/>
                <a:gd name="T20" fmla="*/ 21 w 21"/>
                <a:gd name="T21" fmla="*/ 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51"/>
                <a:gd name="T35" fmla="*/ 21 w 21"/>
                <a:gd name="T36" fmla="*/ 51 h 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51">
                  <a:moveTo>
                    <a:pt x="21" y="0"/>
                  </a:moveTo>
                  <a:lnTo>
                    <a:pt x="18" y="0"/>
                  </a:lnTo>
                  <a:lnTo>
                    <a:pt x="11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14" y="11"/>
                  </a:lnTo>
                  <a:lnTo>
                    <a:pt x="14" y="51"/>
                  </a:lnTo>
                  <a:lnTo>
                    <a:pt x="21" y="51"/>
                  </a:lnTo>
                  <a:lnTo>
                    <a:pt x="21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s-IS" dirty="0"/>
            </a:p>
          </p:txBody>
        </p:sp>
        <p:grpSp>
          <p:nvGrpSpPr>
            <p:cNvPr id="29742" name="Group 53"/>
            <p:cNvGrpSpPr>
              <a:grpSpLocks/>
            </p:cNvGrpSpPr>
            <p:nvPr/>
          </p:nvGrpSpPr>
          <p:grpSpPr bwMode="auto">
            <a:xfrm>
              <a:off x="1586" y="3157"/>
              <a:ext cx="99" cy="714"/>
              <a:chOff x="1586" y="3157"/>
              <a:chExt cx="99" cy="714"/>
            </a:xfrm>
          </p:grpSpPr>
          <p:sp>
            <p:nvSpPr>
              <p:cNvPr id="29744" name="Line 54"/>
              <p:cNvSpPr>
                <a:spLocks noChangeShapeType="1"/>
              </p:cNvSpPr>
              <p:nvPr/>
            </p:nvSpPr>
            <p:spPr bwMode="auto">
              <a:xfrm>
                <a:off x="1652" y="3190"/>
                <a:ext cx="1" cy="508"/>
              </a:xfrm>
              <a:prstGeom prst="line">
                <a:avLst/>
              </a:prstGeom>
              <a:noFill/>
              <a:ln w="17463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s-IS" dirty="0"/>
              </a:p>
            </p:txBody>
          </p:sp>
          <p:sp>
            <p:nvSpPr>
              <p:cNvPr id="29745" name="Oval 55"/>
              <p:cNvSpPr>
                <a:spLocks noChangeArrowheads="1"/>
              </p:cNvSpPr>
              <p:nvPr/>
            </p:nvSpPr>
            <p:spPr bwMode="auto">
              <a:xfrm>
                <a:off x="1616" y="3157"/>
                <a:ext cx="69" cy="6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s-IS" altLang="en-US" dirty="0"/>
              </a:p>
            </p:txBody>
          </p:sp>
          <p:sp>
            <p:nvSpPr>
              <p:cNvPr id="29746" name="Rectangle 56"/>
              <p:cNvSpPr>
                <a:spLocks noChangeArrowheads="1"/>
              </p:cNvSpPr>
              <p:nvPr/>
            </p:nvSpPr>
            <p:spPr bwMode="auto">
              <a:xfrm>
                <a:off x="1586" y="3727"/>
                <a:ext cx="9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1500" b="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is-IS" altLang="en-US" b="0" dirty="0"/>
              </a:p>
            </p:txBody>
          </p:sp>
        </p:grpSp>
        <p:sp>
          <p:nvSpPr>
            <p:cNvPr id="29743" name="Rectangle 57"/>
            <p:cNvSpPr>
              <a:spLocks noChangeArrowheads="1"/>
            </p:cNvSpPr>
            <p:nvPr/>
          </p:nvSpPr>
          <p:spPr bwMode="auto">
            <a:xfrm>
              <a:off x="1677" y="3713"/>
              <a:ext cx="4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900" b="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  <a:endParaRPr lang="is-IS" altLang="en-US" b="0" dirty="0"/>
            </a:p>
          </p:txBody>
        </p:sp>
      </p:grpSp>
      <p:grpSp>
        <p:nvGrpSpPr>
          <p:cNvPr id="29726" name="Group 58"/>
          <p:cNvGrpSpPr>
            <a:grpSpLocks/>
          </p:cNvGrpSpPr>
          <p:nvPr/>
        </p:nvGrpSpPr>
        <p:grpSpPr bwMode="auto">
          <a:xfrm>
            <a:off x="5334012" y="5011738"/>
            <a:ext cx="228601" cy="1133475"/>
            <a:chOff x="3360" y="3157"/>
            <a:chExt cx="144" cy="714"/>
          </a:xfrm>
        </p:grpSpPr>
        <p:sp>
          <p:nvSpPr>
            <p:cNvPr id="29736" name="Line 59"/>
            <p:cNvSpPr>
              <a:spLocks noChangeShapeType="1"/>
            </p:cNvSpPr>
            <p:nvPr/>
          </p:nvSpPr>
          <p:spPr bwMode="auto">
            <a:xfrm>
              <a:off x="3433" y="3190"/>
              <a:ext cx="1" cy="508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29737" name="Oval 60"/>
            <p:cNvSpPr>
              <a:spLocks noChangeArrowheads="1"/>
            </p:cNvSpPr>
            <p:nvPr/>
          </p:nvSpPr>
          <p:spPr bwMode="auto">
            <a:xfrm>
              <a:off x="3400" y="3157"/>
              <a:ext cx="69" cy="6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s-IS" altLang="en-US" dirty="0"/>
            </a:p>
          </p:txBody>
        </p:sp>
        <p:sp>
          <p:nvSpPr>
            <p:cNvPr id="29738" name="Freeform 61"/>
            <p:cNvSpPr>
              <a:spLocks/>
            </p:cNvSpPr>
            <p:nvPr/>
          </p:nvSpPr>
          <p:spPr bwMode="auto">
            <a:xfrm>
              <a:off x="3462" y="3804"/>
              <a:ext cx="22" cy="51"/>
            </a:xfrm>
            <a:custGeom>
              <a:avLst/>
              <a:gdLst>
                <a:gd name="T0" fmla="*/ 22 w 22"/>
                <a:gd name="T1" fmla="*/ 0 h 51"/>
                <a:gd name="T2" fmla="*/ 18 w 22"/>
                <a:gd name="T3" fmla="*/ 0 h 51"/>
                <a:gd name="T4" fmla="*/ 11 w 22"/>
                <a:gd name="T5" fmla="*/ 4 h 51"/>
                <a:gd name="T6" fmla="*/ 0 w 22"/>
                <a:gd name="T7" fmla="*/ 11 h 51"/>
                <a:gd name="T8" fmla="*/ 0 w 22"/>
                <a:gd name="T9" fmla="*/ 18 h 51"/>
                <a:gd name="T10" fmla="*/ 7 w 22"/>
                <a:gd name="T11" fmla="*/ 15 h 51"/>
                <a:gd name="T12" fmla="*/ 15 w 22"/>
                <a:gd name="T13" fmla="*/ 11 h 51"/>
                <a:gd name="T14" fmla="*/ 15 w 22"/>
                <a:gd name="T15" fmla="*/ 51 h 51"/>
                <a:gd name="T16" fmla="*/ 22 w 22"/>
                <a:gd name="T17" fmla="*/ 51 h 51"/>
                <a:gd name="T18" fmla="*/ 22 w 22"/>
                <a:gd name="T19" fmla="*/ 4 h 51"/>
                <a:gd name="T20" fmla="*/ 22 w 22"/>
                <a:gd name="T21" fmla="*/ 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51"/>
                <a:gd name="T35" fmla="*/ 22 w 22"/>
                <a:gd name="T36" fmla="*/ 51 h 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51">
                  <a:moveTo>
                    <a:pt x="22" y="0"/>
                  </a:moveTo>
                  <a:lnTo>
                    <a:pt x="18" y="0"/>
                  </a:lnTo>
                  <a:lnTo>
                    <a:pt x="11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15" y="1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2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29739" name="Rectangle 62"/>
            <p:cNvSpPr>
              <a:spLocks noChangeArrowheads="1"/>
            </p:cNvSpPr>
            <p:nvPr/>
          </p:nvSpPr>
          <p:spPr bwMode="auto">
            <a:xfrm>
              <a:off x="3360" y="3727"/>
              <a:ext cx="9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is-IS" altLang="en-US" b="0" dirty="0"/>
            </a:p>
          </p:txBody>
        </p:sp>
        <p:sp>
          <p:nvSpPr>
            <p:cNvPr id="29740" name="Rectangle 63"/>
            <p:cNvSpPr>
              <a:spLocks noChangeArrowheads="1"/>
            </p:cNvSpPr>
            <p:nvPr/>
          </p:nvSpPr>
          <p:spPr bwMode="auto">
            <a:xfrm>
              <a:off x="3451" y="3713"/>
              <a:ext cx="5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900" b="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  <a:endParaRPr lang="is-IS" altLang="en-US" b="0" dirty="0"/>
            </a:p>
          </p:txBody>
        </p:sp>
      </p:grpSp>
      <p:grpSp>
        <p:nvGrpSpPr>
          <p:cNvPr id="12" name="Group 64"/>
          <p:cNvGrpSpPr>
            <a:grpSpLocks/>
          </p:cNvGrpSpPr>
          <p:nvPr/>
        </p:nvGrpSpPr>
        <p:grpSpPr bwMode="auto">
          <a:xfrm>
            <a:off x="109538" y="3125788"/>
            <a:ext cx="1935162" cy="2101850"/>
            <a:chOff x="69" y="1969"/>
            <a:chExt cx="1219" cy="1324"/>
          </a:xfrm>
        </p:grpSpPr>
        <p:sp>
          <p:nvSpPr>
            <p:cNvPr id="29734" name="Line 65"/>
            <p:cNvSpPr>
              <a:spLocks noChangeShapeType="1"/>
            </p:cNvSpPr>
            <p:nvPr/>
          </p:nvSpPr>
          <p:spPr bwMode="auto">
            <a:xfrm flipH="1" flipV="1">
              <a:off x="793" y="2493"/>
              <a:ext cx="495" cy="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s-IS" dirty="0"/>
            </a:p>
          </p:txBody>
        </p:sp>
        <p:sp>
          <p:nvSpPr>
            <p:cNvPr id="29735" name="Rectangle 66"/>
            <p:cNvSpPr>
              <a:spLocks noChangeArrowheads="1"/>
            </p:cNvSpPr>
            <p:nvPr/>
          </p:nvSpPr>
          <p:spPr bwMode="auto">
            <a:xfrm>
              <a:off x="69" y="1969"/>
              <a:ext cx="955" cy="6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Framleiðsluafgangur</a:t>
              </a:r>
              <a:b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án tolls</a:t>
              </a:r>
            </a:p>
          </p:txBody>
        </p:sp>
      </p:grp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2463801" y="1682750"/>
            <a:ext cx="2644776" cy="2855913"/>
            <a:chOff x="1552" y="1060"/>
            <a:chExt cx="1666" cy="1799"/>
          </a:xfrm>
        </p:grpSpPr>
        <p:sp>
          <p:nvSpPr>
            <p:cNvPr id="29730" name="Line 68"/>
            <p:cNvSpPr>
              <a:spLocks noChangeShapeType="1"/>
            </p:cNvSpPr>
            <p:nvPr/>
          </p:nvSpPr>
          <p:spPr bwMode="auto">
            <a:xfrm flipV="1">
              <a:off x="2504" y="1462"/>
              <a:ext cx="109" cy="13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s-IS" dirty="0"/>
            </a:p>
          </p:txBody>
        </p:sp>
        <p:grpSp>
          <p:nvGrpSpPr>
            <p:cNvPr id="29731" name="Group 69"/>
            <p:cNvGrpSpPr>
              <a:grpSpLocks/>
            </p:cNvGrpSpPr>
            <p:nvPr/>
          </p:nvGrpSpPr>
          <p:grpSpPr bwMode="auto">
            <a:xfrm>
              <a:off x="1552" y="1060"/>
              <a:ext cx="1666" cy="639"/>
              <a:chOff x="1552" y="1060"/>
              <a:chExt cx="1666" cy="639"/>
            </a:xfrm>
          </p:grpSpPr>
          <p:sp>
            <p:nvSpPr>
              <p:cNvPr id="29732" name="Line 70"/>
              <p:cNvSpPr>
                <a:spLocks noChangeShapeType="1"/>
              </p:cNvSpPr>
              <p:nvPr/>
            </p:nvSpPr>
            <p:spPr bwMode="auto">
              <a:xfrm flipH="1">
                <a:off x="1552" y="1242"/>
                <a:ext cx="441" cy="4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s-IS" dirty="0"/>
              </a:p>
            </p:txBody>
          </p:sp>
          <p:sp>
            <p:nvSpPr>
              <p:cNvPr id="29733" name="Rectangle 71"/>
              <p:cNvSpPr>
                <a:spLocks noChangeArrowheads="1"/>
              </p:cNvSpPr>
              <p:nvPr/>
            </p:nvSpPr>
            <p:spPr bwMode="auto">
              <a:xfrm>
                <a:off x="1970" y="1060"/>
                <a:ext cx="1248" cy="44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2000" b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Neyzluafgangur</a:t>
                </a:r>
                <a:br>
                  <a:rPr lang="is-IS" altLang="en-US" sz="2000" b="0">
                    <a:solidFill>
                      <a:srgbClr val="000000"/>
                    </a:solidFill>
                    <a:latin typeface="Arial" panose="020B0604020202020204" pitchFamily="34" charset="0"/>
                  </a:rPr>
                </a:br>
                <a:r>
                  <a:rPr lang="is-IS" altLang="en-US" sz="2000" b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án tolls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74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narrow aqua button bckg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-27384"/>
            <a:ext cx="8229600" cy="6858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is-I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mynd 6. áhrif tolls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F3F6F9"/>
          </a:solidFill>
          <a:ln w="19367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F2F4F8"/>
          </a:solidFill>
          <a:ln w="176213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F1F4F7"/>
          </a:solidFill>
          <a:ln w="15875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30727" name="Rectangle 8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F0F2F5"/>
          </a:solidFill>
          <a:ln w="14128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30728" name="Rectangle 9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EF1F4"/>
          </a:solidFill>
          <a:ln w="122238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30729" name="Rectangle 10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DEFF3"/>
          </a:solidFill>
          <a:ln w="104775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30730" name="Rectangle 11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BEEF2"/>
          </a:solidFill>
          <a:ln w="87313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30731" name="Rectangle 12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AECF1"/>
          </a:solidFill>
          <a:ln w="69850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30732" name="Rectangle 13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9EBF0"/>
          </a:solidFill>
          <a:ln w="5238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30733" name="Rectangle 14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7EAEF"/>
          </a:solidFill>
          <a:ln w="3492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30734" name="Rectangle 15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6E9EF"/>
          </a:solidFill>
          <a:ln w="17463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30735" name="Rectangle 16"/>
          <p:cNvSpPr>
            <a:spLocks noChangeArrowheads="1"/>
          </p:cNvSpPr>
          <p:nvPr/>
        </p:nvSpPr>
        <p:spPr bwMode="auto">
          <a:xfrm>
            <a:off x="1849438" y="1120775"/>
            <a:ext cx="6042025" cy="4749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849438" y="1382713"/>
            <a:ext cx="3073400" cy="3138487"/>
            <a:chOff x="1165" y="871"/>
            <a:chExt cx="1936" cy="1977"/>
          </a:xfrm>
        </p:grpSpPr>
        <p:grpSp>
          <p:nvGrpSpPr>
            <p:cNvPr id="30808" name="Group 18"/>
            <p:cNvGrpSpPr>
              <a:grpSpLocks/>
            </p:cNvGrpSpPr>
            <p:nvPr/>
          </p:nvGrpSpPr>
          <p:grpSpPr bwMode="auto">
            <a:xfrm>
              <a:off x="1165" y="871"/>
              <a:ext cx="1538" cy="1974"/>
              <a:chOff x="1165" y="871"/>
              <a:chExt cx="1538" cy="1974"/>
            </a:xfrm>
          </p:grpSpPr>
          <p:sp>
            <p:nvSpPr>
              <p:cNvPr id="30812" name="Freeform 19"/>
              <p:cNvSpPr>
                <a:spLocks/>
              </p:cNvSpPr>
              <p:nvPr/>
            </p:nvSpPr>
            <p:spPr bwMode="auto">
              <a:xfrm>
                <a:off x="1165" y="871"/>
                <a:ext cx="1538" cy="1974"/>
              </a:xfrm>
              <a:custGeom>
                <a:avLst/>
                <a:gdLst>
                  <a:gd name="T0" fmla="*/ 1538 w 1538"/>
                  <a:gd name="T1" fmla="*/ 1568 h 1974"/>
                  <a:gd name="T2" fmla="*/ 945 w 1538"/>
                  <a:gd name="T3" fmla="*/ 1974 h 1974"/>
                  <a:gd name="T4" fmla="*/ 8 w 1538"/>
                  <a:gd name="T5" fmla="*/ 1974 h 1974"/>
                  <a:gd name="T6" fmla="*/ 0 w 1538"/>
                  <a:gd name="T7" fmla="*/ 0 h 1974"/>
                  <a:gd name="T8" fmla="*/ 1538 w 1538"/>
                  <a:gd name="T9" fmla="*/ 1568 h 19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8"/>
                  <a:gd name="T16" fmla="*/ 0 h 1974"/>
                  <a:gd name="T17" fmla="*/ 1538 w 1538"/>
                  <a:gd name="T18" fmla="*/ 1974 h 19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8" h="1974">
                    <a:moveTo>
                      <a:pt x="1538" y="1568"/>
                    </a:moveTo>
                    <a:lnTo>
                      <a:pt x="945" y="1974"/>
                    </a:lnTo>
                    <a:lnTo>
                      <a:pt x="8" y="1974"/>
                    </a:lnTo>
                    <a:lnTo>
                      <a:pt x="0" y="0"/>
                    </a:lnTo>
                    <a:lnTo>
                      <a:pt x="1538" y="1568"/>
                    </a:lnTo>
                    <a:close/>
                  </a:path>
                </a:pathLst>
              </a:custGeom>
              <a:solidFill>
                <a:srgbClr val="BBD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s-IS" dirty="0"/>
              </a:p>
            </p:txBody>
          </p:sp>
          <p:sp>
            <p:nvSpPr>
              <p:cNvPr id="30813" name="Rectangle 20"/>
              <p:cNvSpPr>
                <a:spLocks noChangeArrowheads="1"/>
              </p:cNvSpPr>
              <p:nvPr/>
            </p:nvSpPr>
            <p:spPr bwMode="auto">
              <a:xfrm>
                <a:off x="1714" y="2206"/>
                <a:ext cx="8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15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A</a:t>
                </a:r>
                <a:endParaRPr lang="is-IS" altLang="en-US" b="0" dirty="0"/>
              </a:p>
            </p:txBody>
          </p:sp>
        </p:grpSp>
        <p:grpSp>
          <p:nvGrpSpPr>
            <p:cNvPr id="30809" name="Group 21"/>
            <p:cNvGrpSpPr>
              <a:grpSpLocks/>
            </p:cNvGrpSpPr>
            <p:nvPr/>
          </p:nvGrpSpPr>
          <p:grpSpPr bwMode="auto">
            <a:xfrm>
              <a:off x="2116" y="2439"/>
              <a:ext cx="985" cy="409"/>
              <a:chOff x="2116" y="2439"/>
              <a:chExt cx="985" cy="409"/>
            </a:xfrm>
          </p:grpSpPr>
          <p:sp>
            <p:nvSpPr>
              <p:cNvPr id="30810" name="Freeform 22"/>
              <p:cNvSpPr>
                <a:spLocks/>
              </p:cNvSpPr>
              <p:nvPr/>
            </p:nvSpPr>
            <p:spPr bwMode="auto">
              <a:xfrm>
                <a:off x="2116" y="2439"/>
                <a:ext cx="985" cy="409"/>
              </a:xfrm>
              <a:custGeom>
                <a:avLst/>
                <a:gdLst>
                  <a:gd name="T0" fmla="*/ 0 w 985"/>
                  <a:gd name="T1" fmla="*/ 409 h 409"/>
                  <a:gd name="T2" fmla="*/ 985 w 985"/>
                  <a:gd name="T3" fmla="*/ 409 h 409"/>
                  <a:gd name="T4" fmla="*/ 587 w 985"/>
                  <a:gd name="T5" fmla="*/ 0 h 409"/>
                  <a:gd name="T6" fmla="*/ 0 w 985"/>
                  <a:gd name="T7" fmla="*/ 409 h 4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85"/>
                  <a:gd name="T13" fmla="*/ 0 h 409"/>
                  <a:gd name="T14" fmla="*/ 985 w 985"/>
                  <a:gd name="T15" fmla="*/ 409 h 4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85" h="409">
                    <a:moveTo>
                      <a:pt x="0" y="409"/>
                    </a:moveTo>
                    <a:lnTo>
                      <a:pt x="985" y="409"/>
                    </a:lnTo>
                    <a:lnTo>
                      <a:pt x="587" y="0"/>
                    </a:lnTo>
                    <a:lnTo>
                      <a:pt x="0" y="409"/>
                    </a:lnTo>
                    <a:close/>
                  </a:path>
                </a:pathLst>
              </a:custGeom>
              <a:solidFill>
                <a:srgbClr val="BBD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s-IS" dirty="0"/>
              </a:p>
            </p:txBody>
          </p:sp>
          <p:sp>
            <p:nvSpPr>
              <p:cNvPr id="30811" name="Rectangle 23"/>
              <p:cNvSpPr>
                <a:spLocks noChangeArrowheads="1"/>
              </p:cNvSpPr>
              <p:nvPr/>
            </p:nvSpPr>
            <p:spPr bwMode="auto">
              <a:xfrm>
                <a:off x="2606" y="2623"/>
                <a:ext cx="8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15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B</a:t>
                </a:r>
                <a:endParaRPr lang="is-IS" altLang="en-US" b="0" dirty="0"/>
              </a:p>
            </p:txBody>
          </p:sp>
        </p:grpSp>
      </p:grpSp>
      <p:sp>
        <p:nvSpPr>
          <p:cNvPr id="30737" name="Freeform 24"/>
          <p:cNvSpPr>
            <a:spLocks/>
          </p:cNvSpPr>
          <p:nvPr/>
        </p:nvSpPr>
        <p:spPr bwMode="auto">
          <a:xfrm>
            <a:off x="1849438" y="1120775"/>
            <a:ext cx="6042025" cy="4749800"/>
          </a:xfrm>
          <a:custGeom>
            <a:avLst/>
            <a:gdLst>
              <a:gd name="T0" fmla="*/ 0 w 3806"/>
              <a:gd name="T1" fmla="*/ 0 h 2992"/>
              <a:gd name="T2" fmla="*/ 0 w 3806"/>
              <a:gd name="T3" fmla="*/ 4749800 h 2992"/>
              <a:gd name="T4" fmla="*/ 6042025 w 3806"/>
              <a:gd name="T5" fmla="*/ 4749800 h 2992"/>
              <a:gd name="T6" fmla="*/ 0 60000 65536"/>
              <a:gd name="T7" fmla="*/ 0 60000 65536"/>
              <a:gd name="T8" fmla="*/ 0 60000 65536"/>
              <a:gd name="T9" fmla="*/ 0 w 3806"/>
              <a:gd name="T10" fmla="*/ 0 h 2992"/>
              <a:gd name="T11" fmla="*/ 3806 w 3806"/>
              <a:gd name="T12" fmla="*/ 2992 h 29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06" h="2992">
                <a:moveTo>
                  <a:pt x="0" y="0"/>
                </a:moveTo>
                <a:lnTo>
                  <a:pt x="0" y="2992"/>
                </a:lnTo>
                <a:lnTo>
                  <a:pt x="3806" y="2992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s-IS" dirty="0"/>
          </a:p>
        </p:txBody>
      </p:sp>
      <p:sp>
        <p:nvSpPr>
          <p:cNvPr id="91161" name="Line 25"/>
          <p:cNvSpPr>
            <a:spLocks noChangeShapeType="1"/>
          </p:cNvSpPr>
          <p:nvPr/>
        </p:nvSpPr>
        <p:spPr bwMode="auto">
          <a:xfrm>
            <a:off x="6434138" y="4598988"/>
            <a:ext cx="1587" cy="395287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s-IS" dirty="0"/>
          </a:p>
        </p:txBody>
      </p:sp>
      <p:sp>
        <p:nvSpPr>
          <p:cNvPr id="30739" name="Rectangle 26"/>
          <p:cNvSpPr>
            <a:spLocks noChangeArrowheads="1"/>
          </p:cNvSpPr>
          <p:nvPr/>
        </p:nvSpPr>
        <p:spPr bwMode="auto">
          <a:xfrm>
            <a:off x="1130306" y="1104900"/>
            <a:ext cx="41735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Verð</a:t>
            </a:r>
            <a:endParaRPr lang="is-IS" altLang="en-US" b="0" dirty="0"/>
          </a:p>
        </p:txBody>
      </p:sp>
      <p:sp>
        <p:nvSpPr>
          <p:cNvPr id="30740" name="Rectangle 27"/>
          <p:cNvSpPr>
            <a:spLocks noChangeArrowheads="1"/>
          </p:cNvSpPr>
          <p:nvPr/>
        </p:nvSpPr>
        <p:spPr bwMode="auto">
          <a:xfrm>
            <a:off x="1117600" y="1336675"/>
            <a:ext cx="4809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á lýsi</a:t>
            </a:r>
            <a:endParaRPr lang="is-IS" altLang="en-US" b="0" dirty="0"/>
          </a:p>
        </p:txBody>
      </p:sp>
      <p:sp>
        <p:nvSpPr>
          <p:cNvPr id="30741" name="Rectangle 28"/>
          <p:cNvSpPr>
            <a:spLocks noChangeArrowheads="1"/>
          </p:cNvSpPr>
          <p:nvPr/>
        </p:nvSpPr>
        <p:spPr bwMode="auto">
          <a:xfrm>
            <a:off x="1681163" y="5916613"/>
            <a:ext cx="1074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1500" b="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is-IS" altLang="en-US" b="0" dirty="0"/>
          </a:p>
        </p:txBody>
      </p:sp>
      <p:sp>
        <p:nvSpPr>
          <p:cNvPr id="30742" name="Rectangle 29"/>
          <p:cNvSpPr>
            <a:spLocks noChangeArrowheads="1"/>
          </p:cNvSpPr>
          <p:nvPr/>
        </p:nvSpPr>
        <p:spPr bwMode="auto">
          <a:xfrm>
            <a:off x="7110413" y="5910263"/>
            <a:ext cx="50174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Magn</a:t>
            </a:r>
            <a:endParaRPr lang="is-IS" altLang="en-US" b="0" dirty="0"/>
          </a:p>
        </p:txBody>
      </p:sp>
      <p:sp>
        <p:nvSpPr>
          <p:cNvPr id="30743" name="Rectangle 30"/>
          <p:cNvSpPr>
            <a:spLocks noChangeArrowheads="1"/>
          </p:cNvSpPr>
          <p:nvPr/>
        </p:nvSpPr>
        <p:spPr bwMode="auto">
          <a:xfrm>
            <a:off x="7155815" y="6141095"/>
            <a:ext cx="4280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lýsis</a:t>
            </a:r>
            <a:endParaRPr lang="is-IS" altLang="en-US" b="0" dirty="0"/>
          </a:p>
        </p:txBody>
      </p:sp>
      <p:grpSp>
        <p:nvGrpSpPr>
          <p:cNvPr id="30744" name="Group 31"/>
          <p:cNvGrpSpPr>
            <a:grpSpLocks/>
          </p:cNvGrpSpPr>
          <p:nvPr/>
        </p:nvGrpSpPr>
        <p:grpSpPr bwMode="auto">
          <a:xfrm>
            <a:off x="1901825" y="2120900"/>
            <a:ext cx="4567238" cy="3451225"/>
            <a:chOff x="1198" y="1336"/>
            <a:chExt cx="2877" cy="2174"/>
          </a:xfrm>
        </p:grpSpPr>
        <p:sp>
          <p:nvSpPr>
            <p:cNvPr id="30805" name="Line 32"/>
            <p:cNvSpPr>
              <a:spLocks noChangeShapeType="1"/>
            </p:cNvSpPr>
            <p:nvPr/>
          </p:nvSpPr>
          <p:spPr bwMode="auto">
            <a:xfrm flipV="1">
              <a:off x="1198" y="1633"/>
              <a:ext cx="2611" cy="1877"/>
            </a:xfrm>
            <a:prstGeom prst="line">
              <a:avLst/>
            </a:prstGeom>
            <a:noFill/>
            <a:ln w="52388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30806" name="Rectangle 33"/>
            <p:cNvSpPr>
              <a:spLocks noChangeArrowheads="1"/>
            </p:cNvSpPr>
            <p:nvPr/>
          </p:nvSpPr>
          <p:spPr bwMode="auto">
            <a:xfrm>
              <a:off x="3557" y="1336"/>
              <a:ext cx="36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Innlent</a:t>
              </a:r>
              <a:endParaRPr lang="is-IS" altLang="en-US" b="0" dirty="0"/>
            </a:p>
          </p:txBody>
        </p:sp>
        <p:sp>
          <p:nvSpPr>
            <p:cNvPr id="30807" name="Rectangle 34"/>
            <p:cNvSpPr>
              <a:spLocks noChangeArrowheads="1"/>
            </p:cNvSpPr>
            <p:nvPr/>
          </p:nvSpPr>
          <p:spPr bwMode="auto">
            <a:xfrm>
              <a:off x="3630" y="1482"/>
              <a:ext cx="44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framboð</a:t>
              </a:r>
              <a:endParaRPr lang="is-IS" altLang="en-US" b="0" dirty="0"/>
            </a:p>
          </p:txBody>
        </p:sp>
      </p:grpSp>
      <p:grpSp>
        <p:nvGrpSpPr>
          <p:cNvPr id="30745" name="Group 35"/>
          <p:cNvGrpSpPr>
            <a:grpSpLocks/>
          </p:cNvGrpSpPr>
          <p:nvPr/>
        </p:nvGrpSpPr>
        <p:grpSpPr bwMode="auto">
          <a:xfrm>
            <a:off x="1901825" y="1400175"/>
            <a:ext cx="4827588" cy="4370388"/>
            <a:chOff x="1198" y="882"/>
            <a:chExt cx="3041" cy="2753"/>
          </a:xfrm>
        </p:grpSpPr>
        <p:sp>
          <p:nvSpPr>
            <p:cNvPr id="30802" name="Line 36"/>
            <p:cNvSpPr>
              <a:spLocks noChangeShapeType="1"/>
            </p:cNvSpPr>
            <p:nvPr/>
          </p:nvSpPr>
          <p:spPr bwMode="auto">
            <a:xfrm>
              <a:off x="1198" y="882"/>
              <a:ext cx="2467" cy="2551"/>
            </a:xfrm>
            <a:prstGeom prst="line">
              <a:avLst/>
            </a:prstGeom>
            <a:noFill/>
            <a:ln w="52388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30803" name="Rectangle 37"/>
            <p:cNvSpPr>
              <a:spLocks noChangeArrowheads="1"/>
            </p:cNvSpPr>
            <p:nvPr/>
          </p:nvSpPr>
          <p:spPr bwMode="auto">
            <a:xfrm>
              <a:off x="3700" y="3343"/>
              <a:ext cx="39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Innlend</a:t>
              </a:r>
              <a:endParaRPr lang="is-IS" altLang="en-US" b="0" dirty="0"/>
            </a:p>
          </p:txBody>
        </p:sp>
        <p:sp>
          <p:nvSpPr>
            <p:cNvPr id="30804" name="Rectangle 38"/>
            <p:cNvSpPr>
              <a:spLocks noChangeArrowheads="1"/>
            </p:cNvSpPr>
            <p:nvPr/>
          </p:nvSpPr>
          <p:spPr bwMode="auto">
            <a:xfrm>
              <a:off x="3733" y="3490"/>
              <a:ext cx="50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eftirspurn</a:t>
              </a:r>
              <a:endParaRPr lang="is-IS" altLang="en-US" b="0" dirty="0"/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1042988" y="4402143"/>
            <a:ext cx="5846762" cy="461963"/>
            <a:chOff x="657" y="2773"/>
            <a:chExt cx="3683" cy="291"/>
          </a:xfrm>
        </p:grpSpPr>
        <p:sp>
          <p:nvSpPr>
            <p:cNvPr id="30799" name="Line 40"/>
            <p:cNvSpPr>
              <a:spLocks noChangeShapeType="1"/>
            </p:cNvSpPr>
            <p:nvPr/>
          </p:nvSpPr>
          <p:spPr bwMode="auto">
            <a:xfrm>
              <a:off x="1176" y="2848"/>
              <a:ext cx="3164" cy="1"/>
            </a:xfrm>
            <a:prstGeom prst="line">
              <a:avLst/>
            </a:prstGeom>
            <a:noFill/>
            <a:ln w="52388">
              <a:solidFill>
                <a:srgbClr val="AD0D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30800" name="Rectangle 41"/>
            <p:cNvSpPr>
              <a:spLocks noChangeArrowheads="1"/>
            </p:cNvSpPr>
            <p:nvPr/>
          </p:nvSpPr>
          <p:spPr bwMode="auto">
            <a:xfrm>
              <a:off x="858" y="2773"/>
              <a:ext cx="25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Verð</a:t>
              </a:r>
              <a:endParaRPr lang="is-IS" altLang="en-US" b="0" dirty="0"/>
            </a:p>
          </p:txBody>
        </p:sp>
        <p:sp>
          <p:nvSpPr>
            <p:cNvPr id="30801" name="Rectangle 42"/>
            <p:cNvSpPr>
              <a:spLocks noChangeArrowheads="1"/>
            </p:cNvSpPr>
            <p:nvPr/>
          </p:nvSpPr>
          <p:spPr bwMode="auto">
            <a:xfrm>
              <a:off x="657" y="2919"/>
              <a:ext cx="45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með tolli</a:t>
              </a:r>
              <a:endParaRPr lang="is-IS" altLang="en-US" b="0" dirty="0"/>
            </a:p>
          </p:txBody>
        </p:sp>
      </p:grpSp>
      <p:sp>
        <p:nvSpPr>
          <p:cNvPr id="91179" name="Rectangle 43"/>
          <p:cNvSpPr>
            <a:spLocks noChangeArrowheads="1"/>
          </p:cNvSpPr>
          <p:nvPr/>
        </p:nvSpPr>
        <p:spPr bwMode="auto">
          <a:xfrm>
            <a:off x="6523038" y="4616450"/>
            <a:ext cx="4611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1500" b="0" dirty="0">
                <a:solidFill>
                  <a:srgbClr val="000000"/>
                </a:solidFill>
                <a:latin typeface="Arial" panose="020B0604020202020204" pitchFamily="34" charset="0"/>
              </a:rPr>
              <a:t>Tollur</a:t>
            </a:r>
            <a:endParaRPr lang="is-IS" altLang="en-US" b="0" dirty="0"/>
          </a:p>
        </p:txBody>
      </p:sp>
      <p:grpSp>
        <p:nvGrpSpPr>
          <p:cNvPr id="30748" name="Group 44"/>
          <p:cNvGrpSpPr>
            <a:grpSpLocks/>
          </p:cNvGrpSpPr>
          <p:nvPr/>
        </p:nvGrpSpPr>
        <p:grpSpPr bwMode="auto">
          <a:xfrm>
            <a:off x="2622550" y="6186493"/>
            <a:ext cx="2827338" cy="569913"/>
            <a:chOff x="1652" y="3897"/>
            <a:chExt cx="1781" cy="359"/>
          </a:xfrm>
        </p:grpSpPr>
        <p:sp>
          <p:nvSpPr>
            <p:cNvPr id="30796" name="Freeform 45"/>
            <p:cNvSpPr>
              <a:spLocks/>
            </p:cNvSpPr>
            <p:nvPr/>
          </p:nvSpPr>
          <p:spPr bwMode="auto">
            <a:xfrm>
              <a:off x="1652" y="3897"/>
              <a:ext cx="1781" cy="88"/>
            </a:xfrm>
            <a:custGeom>
              <a:avLst/>
              <a:gdLst>
                <a:gd name="T0" fmla="*/ 1781 w 161"/>
                <a:gd name="T1" fmla="*/ 0 h 8"/>
                <a:gd name="T2" fmla="*/ 1726 w 161"/>
                <a:gd name="T3" fmla="*/ 44 h 8"/>
                <a:gd name="T4" fmla="*/ 929 w 161"/>
                <a:gd name="T5" fmla="*/ 44 h 8"/>
                <a:gd name="T6" fmla="*/ 885 w 161"/>
                <a:gd name="T7" fmla="*/ 88 h 8"/>
                <a:gd name="T8" fmla="*/ 841 w 161"/>
                <a:gd name="T9" fmla="*/ 44 h 8"/>
                <a:gd name="T10" fmla="*/ 55 w 161"/>
                <a:gd name="T11" fmla="*/ 44 h 8"/>
                <a:gd name="T12" fmla="*/ 0 w 161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1"/>
                <a:gd name="T22" fmla="*/ 0 h 8"/>
                <a:gd name="T23" fmla="*/ 161 w 161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1" h="8">
                  <a:moveTo>
                    <a:pt x="161" y="0"/>
                  </a:moveTo>
                  <a:cubicBezTo>
                    <a:pt x="161" y="2"/>
                    <a:pt x="158" y="4"/>
                    <a:pt x="156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2" y="4"/>
                    <a:pt x="80" y="6"/>
                    <a:pt x="80" y="8"/>
                  </a:cubicBezTo>
                  <a:cubicBezTo>
                    <a:pt x="80" y="6"/>
                    <a:pt x="79" y="4"/>
                    <a:pt x="7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0" y="2"/>
                    <a:pt x="0" y="0"/>
                  </a:cubicBez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30797" name="Rectangle 46"/>
            <p:cNvSpPr>
              <a:spLocks noChangeArrowheads="1"/>
            </p:cNvSpPr>
            <p:nvPr/>
          </p:nvSpPr>
          <p:spPr bwMode="auto">
            <a:xfrm>
              <a:off x="2208" y="3979"/>
              <a:ext cx="6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Innflutningur</a:t>
              </a:r>
              <a:endParaRPr lang="is-IS" altLang="en-US" b="0" dirty="0"/>
            </a:p>
          </p:txBody>
        </p:sp>
        <p:sp>
          <p:nvSpPr>
            <p:cNvPr id="30798" name="Rectangle 47"/>
            <p:cNvSpPr>
              <a:spLocks noChangeArrowheads="1"/>
            </p:cNvSpPr>
            <p:nvPr/>
          </p:nvSpPr>
          <p:spPr bwMode="auto">
            <a:xfrm>
              <a:off x="2342" y="4111"/>
              <a:ext cx="39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án tolls</a:t>
              </a:r>
              <a:endParaRPr lang="is-IS" altLang="en-US" b="0" dirty="0"/>
            </a:p>
          </p:txBody>
        </p:sp>
      </p:grpSp>
      <p:grpSp>
        <p:nvGrpSpPr>
          <p:cNvPr id="30749" name="Group 48"/>
          <p:cNvGrpSpPr>
            <a:grpSpLocks/>
          </p:cNvGrpSpPr>
          <p:nvPr/>
        </p:nvGrpSpPr>
        <p:grpSpPr bwMode="auto">
          <a:xfrm>
            <a:off x="4221166" y="3630616"/>
            <a:ext cx="2152651" cy="601663"/>
            <a:chOff x="2659" y="2287"/>
            <a:chExt cx="1356" cy="379"/>
          </a:xfrm>
        </p:grpSpPr>
        <p:sp>
          <p:nvSpPr>
            <p:cNvPr id="30792" name="Oval 49"/>
            <p:cNvSpPr>
              <a:spLocks noChangeArrowheads="1"/>
            </p:cNvSpPr>
            <p:nvPr/>
          </p:nvSpPr>
          <p:spPr bwMode="auto">
            <a:xfrm>
              <a:off x="2659" y="2395"/>
              <a:ext cx="69" cy="6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s-IS" altLang="en-US" dirty="0"/>
            </a:p>
          </p:txBody>
        </p:sp>
        <p:sp>
          <p:nvSpPr>
            <p:cNvPr id="30793" name="Line 50"/>
            <p:cNvSpPr>
              <a:spLocks noChangeShapeType="1"/>
            </p:cNvSpPr>
            <p:nvPr/>
          </p:nvSpPr>
          <p:spPr bwMode="auto">
            <a:xfrm flipV="1">
              <a:off x="2769" y="2362"/>
              <a:ext cx="576" cy="7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30794" name="Rectangle 51"/>
            <p:cNvSpPr>
              <a:spLocks noChangeArrowheads="1"/>
            </p:cNvSpPr>
            <p:nvPr/>
          </p:nvSpPr>
          <p:spPr bwMode="auto">
            <a:xfrm>
              <a:off x="3374" y="2287"/>
              <a:ext cx="64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Jafnvægi </a:t>
              </a:r>
              <a:b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án viðskipta</a:t>
              </a:r>
              <a:endParaRPr lang="is-IS" altLang="en-US" b="0" dirty="0"/>
            </a:p>
          </p:txBody>
        </p:sp>
        <p:sp>
          <p:nvSpPr>
            <p:cNvPr id="30795" name="Rectangle 52"/>
            <p:cNvSpPr>
              <a:spLocks noChangeArrowheads="1"/>
            </p:cNvSpPr>
            <p:nvPr/>
          </p:nvSpPr>
          <p:spPr bwMode="auto">
            <a:xfrm>
              <a:off x="3327" y="2433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s-IS" altLang="en-US" b="0" dirty="0"/>
            </a:p>
          </p:txBody>
        </p:sp>
      </p:grpSp>
      <p:grpSp>
        <p:nvGrpSpPr>
          <p:cNvPr id="30750" name="Group 53"/>
          <p:cNvGrpSpPr>
            <a:grpSpLocks/>
          </p:cNvGrpSpPr>
          <p:nvPr/>
        </p:nvGrpSpPr>
        <p:grpSpPr bwMode="auto">
          <a:xfrm>
            <a:off x="1163637" y="4935548"/>
            <a:ext cx="6400800" cy="469901"/>
            <a:chOff x="733" y="3109"/>
            <a:chExt cx="4032" cy="296"/>
          </a:xfrm>
        </p:grpSpPr>
        <p:grpSp>
          <p:nvGrpSpPr>
            <p:cNvPr id="30786" name="Group 54"/>
            <p:cNvGrpSpPr>
              <a:grpSpLocks/>
            </p:cNvGrpSpPr>
            <p:nvPr/>
          </p:nvGrpSpPr>
          <p:grpSpPr bwMode="auto">
            <a:xfrm>
              <a:off x="733" y="3109"/>
              <a:ext cx="3607" cy="296"/>
              <a:chOff x="733" y="3109"/>
              <a:chExt cx="3607" cy="296"/>
            </a:xfrm>
          </p:grpSpPr>
          <p:sp>
            <p:nvSpPr>
              <p:cNvPr id="30789" name="Line 55"/>
              <p:cNvSpPr>
                <a:spLocks noChangeShapeType="1"/>
              </p:cNvSpPr>
              <p:nvPr/>
            </p:nvSpPr>
            <p:spPr bwMode="auto">
              <a:xfrm>
                <a:off x="1176" y="3190"/>
                <a:ext cx="3164" cy="1"/>
              </a:xfrm>
              <a:prstGeom prst="line">
                <a:avLst/>
              </a:prstGeom>
              <a:noFill/>
              <a:ln w="52388">
                <a:solidFill>
                  <a:srgbClr val="0063B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s-IS" dirty="0"/>
              </a:p>
            </p:txBody>
          </p:sp>
          <p:sp>
            <p:nvSpPr>
              <p:cNvPr id="30790" name="Rectangle 56"/>
              <p:cNvSpPr>
                <a:spLocks noChangeArrowheads="1"/>
              </p:cNvSpPr>
              <p:nvPr/>
            </p:nvSpPr>
            <p:spPr bwMode="auto">
              <a:xfrm>
                <a:off x="858" y="3109"/>
                <a:ext cx="25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15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Verð</a:t>
                </a:r>
                <a:endParaRPr lang="is-IS" altLang="en-US" b="0" dirty="0"/>
              </a:p>
            </p:txBody>
          </p:sp>
          <p:sp>
            <p:nvSpPr>
              <p:cNvPr id="30791" name="Rectangle 57"/>
              <p:cNvSpPr>
                <a:spLocks noChangeArrowheads="1"/>
              </p:cNvSpPr>
              <p:nvPr/>
            </p:nvSpPr>
            <p:spPr bwMode="auto">
              <a:xfrm>
                <a:off x="733" y="3260"/>
                <a:ext cx="398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15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án tolls</a:t>
                </a:r>
                <a:endParaRPr lang="is-IS" altLang="en-US" b="0" dirty="0"/>
              </a:p>
            </p:txBody>
          </p:sp>
        </p:grpSp>
        <p:sp>
          <p:nvSpPr>
            <p:cNvPr id="30787" name="Rectangle 58"/>
            <p:cNvSpPr>
              <a:spLocks noChangeArrowheads="1"/>
            </p:cNvSpPr>
            <p:nvPr/>
          </p:nvSpPr>
          <p:spPr bwMode="auto">
            <a:xfrm>
              <a:off x="4380" y="3113"/>
              <a:ext cx="38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Heims-</a:t>
              </a:r>
              <a:endParaRPr lang="is-IS" altLang="en-US" b="0" dirty="0"/>
            </a:p>
          </p:txBody>
        </p:sp>
        <p:sp>
          <p:nvSpPr>
            <p:cNvPr id="30788" name="Rectangle 59"/>
            <p:cNvSpPr>
              <a:spLocks noChangeArrowheads="1"/>
            </p:cNvSpPr>
            <p:nvPr/>
          </p:nvSpPr>
          <p:spPr bwMode="auto">
            <a:xfrm>
              <a:off x="4405" y="3259"/>
              <a:ext cx="23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verð</a:t>
              </a:r>
              <a:endParaRPr lang="is-IS" altLang="en-US" b="0" dirty="0"/>
            </a:p>
          </p:txBody>
        </p:sp>
      </p:grpSp>
      <p:grpSp>
        <p:nvGrpSpPr>
          <p:cNvPr id="12" name="Group 60"/>
          <p:cNvGrpSpPr>
            <a:grpSpLocks/>
          </p:cNvGrpSpPr>
          <p:nvPr/>
        </p:nvGrpSpPr>
        <p:grpSpPr bwMode="auto">
          <a:xfrm>
            <a:off x="3378200" y="5199067"/>
            <a:ext cx="1527175" cy="636588"/>
            <a:chOff x="2128" y="3275"/>
            <a:chExt cx="962" cy="401"/>
          </a:xfrm>
        </p:grpSpPr>
        <p:sp>
          <p:nvSpPr>
            <p:cNvPr id="30783" name="Freeform 61"/>
            <p:cNvSpPr>
              <a:spLocks/>
            </p:cNvSpPr>
            <p:nvPr/>
          </p:nvSpPr>
          <p:spPr bwMode="auto">
            <a:xfrm>
              <a:off x="2128" y="3588"/>
              <a:ext cx="962" cy="88"/>
            </a:xfrm>
            <a:custGeom>
              <a:avLst/>
              <a:gdLst>
                <a:gd name="T0" fmla="*/ 962 w 87"/>
                <a:gd name="T1" fmla="*/ 88 h 8"/>
                <a:gd name="T2" fmla="*/ 907 w 87"/>
                <a:gd name="T3" fmla="*/ 44 h 8"/>
                <a:gd name="T4" fmla="*/ 520 w 87"/>
                <a:gd name="T5" fmla="*/ 44 h 8"/>
                <a:gd name="T6" fmla="*/ 475 w 87"/>
                <a:gd name="T7" fmla="*/ 0 h 8"/>
                <a:gd name="T8" fmla="*/ 431 w 87"/>
                <a:gd name="T9" fmla="*/ 44 h 8"/>
                <a:gd name="T10" fmla="*/ 55 w 87"/>
                <a:gd name="T11" fmla="*/ 44 h 8"/>
                <a:gd name="T12" fmla="*/ 0 w 87"/>
                <a:gd name="T13" fmla="*/ 88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8"/>
                <a:gd name="T23" fmla="*/ 87 w 8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8">
                  <a:moveTo>
                    <a:pt x="87" y="8"/>
                  </a:moveTo>
                  <a:cubicBezTo>
                    <a:pt x="87" y="6"/>
                    <a:pt x="84" y="4"/>
                    <a:pt x="82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5" y="4"/>
                    <a:pt x="43" y="2"/>
                    <a:pt x="43" y="0"/>
                  </a:cubicBezTo>
                  <a:cubicBezTo>
                    <a:pt x="43" y="2"/>
                    <a:pt x="42" y="4"/>
                    <a:pt x="3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0" y="6"/>
                    <a:pt x="0" y="8"/>
                  </a:cubicBez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30784" name="Rectangle 62"/>
            <p:cNvSpPr>
              <a:spLocks noChangeArrowheads="1"/>
            </p:cNvSpPr>
            <p:nvPr/>
          </p:nvSpPr>
          <p:spPr bwMode="auto">
            <a:xfrm>
              <a:off x="2304" y="3275"/>
              <a:ext cx="70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Innflutningur </a:t>
              </a:r>
              <a:endParaRPr lang="is-IS" altLang="en-US" b="0" dirty="0"/>
            </a:p>
          </p:txBody>
        </p:sp>
        <p:sp>
          <p:nvSpPr>
            <p:cNvPr id="30785" name="Rectangle 63"/>
            <p:cNvSpPr>
              <a:spLocks noChangeArrowheads="1"/>
            </p:cNvSpPr>
            <p:nvPr/>
          </p:nvSpPr>
          <p:spPr bwMode="auto">
            <a:xfrm>
              <a:off x="2376" y="3424"/>
              <a:ext cx="45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með tolli</a:t>
              </a:r>
              <a:endParaRPr lang="is-IS" altLang="en-US" b="0" dirty="0"/>
            </a:p>
          </p:txBody>
        </p:sp>
      </p:grpSp>
      <p:grpSp>
        <p:nvGrpSpPr>
          <p:cNvPr id="13" name="Group 64"/>
          <p:cNvGrpSpPr>
            <a:grpSpLocks/>
          </p:cNvGrpSpPr>
          <p:nvPr/>
        </p:nvGrpSpPr>
        <p:grpSpPr bwMode="auto">
          <a:xfrm>
            <a:off x="3260725" y="4468813"/>
            <a:ext cx="220663" cy="1676400"/>
            <a:chOff x="2054" y="2815"/>
            <a:chExt cx="139" cy="1056"/>
          </a:xfrm>
        </p:grpSpPr>
        <p:sp>
          <p:nvSpPr>
            <p:cNvPr id="30778" name="Oval 65"/>
            <p:cNvSpPr>
              <a:spLocks noChangeArrowheads="1"/>
            </p:cNvSpPr>
            <p:nvPr/>
          </p:nvSpPr>
          <p:spPr bwMode="auto">
            <a:xfrm>
              <a:off x="2083" y="2815"/>
              <a:ext cx="69" cy="6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s-IS" altLang="en-US" dirty="0"/>
            </a:p>
          </p:txBody>
        </p:sp>
        <p:sp>
          <p:nvSpPr>
            <p:cNvPr id="30779" name="Line 66"/>
            <p:cNvSpPr>
              <a:spLocks noChangeShapeType="1"/>
            </p:cNvSpPr>
            <p:nvPr/>
          </p:nvSpPr>
          <p:spPr bwMode="auto">
            <a:xfrm>
              <a:off x="2116" y="2848"/>
              <a:ext cx="1" cy="850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30780" name="Freeform 67"/>
            <p:cNvSpPr>
              <a:spLocks/>
            </p:cNvSpPr>
            <p:nvPr/>
          </p:nvSpPr>
          <p:spPr bwMode="auto">
            <a:xfrm>
              <a:off x="2149" y="3804"/>
              <a:ext cx="37" cy="51"/>
            </a:xfrm>
            <a:custGeom>
              <a:avLst/>
              <a:gdLst>
                <a:gd name="T0" fmla="*/ 7 w 37"/>
                <a:gd name="T1" fmla="*/ 44 h 51"/>
                <a:gd name="T2" fmla="*/ 11 w 37"/>
                <a:gd name="T3" fmla="*/ 40 h 51"/>
                <a:gd name="T4" fmla="*/ 18 w 37"/>
                <a:gd name="T5" fmla="*/ 33 h 51"/>
                <a:gd name="T6" fmla="*/ 33 w 37"/>
                <a:gd name="T7" fmla="*/ 26 h 51"/>
                <a:gd name="T8" fmla="*/ 37 w 37"/>
                <a:gd name="T9" fmla="*/ 18 h 51"/>
                <a:gd name="T10" fmla="*/ 37 w 37"/>
                <a:gd name="T11" fmla="*/ 15 h 51"/>
                <a:gd name="T12" fmla="*/ 37 w 37"/>
                <a:gd name="T13" fmla="*/ 7 h 51"/>
                <a:gd name="T14" fmla="*/ 33 w 37"/>
                <a:gd name="T15" fmla="*/ 4 h 51"/>
                <a:gd name="T16" fmla="*/ 26 w 37"/>
                <a:gd name="T17" fmla="*/ 0 h 51"/>
                <a:gd name="T18" fmla="*/ 18 w 37"/>
                <a:gd name="T19" fmla="*/ 0 h 51"/>
                <a:gd name="T20" fmla="*/ 11 w 37"/>
                <a:gd name="T21" fmla="*/ 0 h 51"/>
                <a:gd name="T22" fmla="*/ 4 w 37"/>
                <a:gd name="T23" fmla="*/ 4 h 51"/>
                <a:gd name="T24" fmla="*/ 0 w 37"/>
                <a:gd name="T25" fmla="*/ 7 h 51"/>
                <a:gd name="T26" fmla="*/ 0 w 37"/>
                <a:gd name="T27" fmla="*/ 15 h 51"/>
                <a:gd name="T28" fmla="*/ 7 w 37"/>
                <a:gd name="T29" fmla="*/ 15 h 51"/>
                <a:gd name="T30" fmla="*/ 11 w 37"/>
                <a:gd name="T31" fmla="*/ 7 h 51"/>
                <a:gd name="T32" fmla="*/ 18 w 37"/>
                <a:gd name="T33" fmla="*/ 4 h 51"/>
                <a:gd name="T34" fmla="*/ 26 w 37"/>
                <a:gd name="T35" fmla="*/ 7 h 51"/>
                <a:gd name="T36" fmla="*/ 29 w 37"/>
                <a:gd name="T37" fmla="*/ 15 h 51"/>
                <a:gd name="T38" fmla="*/ 26 w 37"/>
                <a:gd name="T39" fmla="*/ 22 h 51"/>
                <a:gd name="T40" fmla="*/ 15 w 37"/>
                <a:gd name="T41" fmla="*/ 33 h 51"/>
                <a:gd name="T42" fmla="*/ 4 w 37"/>
                <a:gd name="T43" fmla="*/ 40 h 51"/>
                <a:gd name="T44" fmla="*/ 0 w 37"/>
                <a:gd name="T45" fmla="*/ 48 h 51"/>
                <a:gd name="T46" fmla="*/ 0 w 37"/>
                <a:gd name="T47" fmla="*/ 51 h 51"/>
                <a:gd name="T48" fmla="*/ 37 w 37"/>
                <a:gd name="T49" fmla="*/ 51 h 51"/>
                <a:gd name="T50" fmla="*/ 37 w 37"/>
                <a:gd name="T51" fmla="*/ 44 h 51"/>
                <a:gd name="T52" fmla="*/ 11 w 37"/>
                <a:gd name="T53" fmla="*/ 44 h 51"/>
                <a:gd name="T54" fmla="*/ 7 w 37"/>
                <a:gd name="T55" fmla="*/ 44 h 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7"/>
                <a:gd name="T85" fmla="*/ 0 h 51"/>
                <a:gd name="T86" fmla="*/ 37 w 37"/>
                <a:gd name="T87" fmla="*/ 51 h 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7" h="51">
                  <a:moveTo>
                    <a:pt x="7" y="44"/>
                  </a:moveTo>
                  <a:lnTo>
                    <a:pt x="11" y="40"/>
                  </a:lnTo>
                  <a:lnTo>
                    <a:pt x="18" y="33"/>
                  </a:lnTo>
                  <a:lnTo>
                    <a:pt x="33" y="26"/>
                  </a:lnTo>
                  <a:lnTo>
                    <a:pt x="37" y="18"/>
                  </a:lnTo>
                  <a:lnTo>
                    <a:pt x="37" y="15"/>
                  </a:lnTo>
                  <a:lnTo>
                    <a:pt x="37" y="7"/>
                  </a:lnTo>
                  <a:lnTo>
                    <a:pt x="33" y="4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4" y="4"/>
                  </a:lnTo>
                  <a:lnTo>
                    <a:pt x="0" y="7"/>
                  </a:lnTo>
                  <a:lnTo>
                    <a:pt x="0" y="15"/>
                  </a:lnTo>
                  <a:lnTo>
                    <a:pt x="7" y="15"/>
                  </a:lnTo>
                  <a:lnTo>
                    <a:pt x="11" y="7"/>
                  </a:lnTo>
                  <a:lnTo>
                    <a:pt x="18" y="4"/>
                  </a:lnTo>
                  <a:lnTo>
                    <a:pt x="26" y="7"/>
                  </a:lnTo>
                  <a:lnTo>
                    <a:pt x="29" y="15"/>
                  </a:lnTo>
                  <a:lnTo>
                    <a:pt x="26" y="22"/>
                  </a:lnTo>
                  <a:lnTo>
                    <a:pt x="15" y="33"/>
                  </a:lnTo>
                  <a:lnTo>
                    <a:pt x="4" y="40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37" y="51"/>
                  </a:lnTo>
                  <a:lnTo>
                    <a:pt x="37" y="44"/>
                  </a:lnTo>
                  <a:lnTo>
                    <a:pt x="11" y="44"/>
                  </a:lnTo>
                  <a:lnTo>
                    <a:pt x="7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30781" name="Rectangle 68"/>
            <p:cNvSpPr>
              <a:spLocks noChangeArrowheads="1"/>
            </p:cNvSpPr>
            <p:nvPr/>
          </p:nvSpPr>
          <p:spPr bwMode="auto">
            <a:xfrm>
              <a:off x="2054" y="3727"/>
              <a:ext cx="9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is-IS" altLang="en-US" b="0" dirty="0"/>
            </a:p>
          </p:txBody>
        </p:sp>
        <p:sp>
          <p:nvSpPr>
            <p:cNvPr id="30782" name="Rectangle 69"/>
            <p:cNvSpPr>
              <a:spLocks noChangeArrowheads="1"/>
            </p:cNvSpPr>
            <p:nvPr/>
          </p:nvSpPr>
          <p:spPr bwMode="auto">
            <a:xfrm>
              <a:off x="2145" y="3713"/>
              <a:ext cx="4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900" b="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  <a:endParaRPr lang="is-IS" altLang="en-US" b="0" dirty="0"/>
            </a:p>
          </p:txBody>
        </p:sp>
      </p:grpSp>
      <p:grpSp>
        <p:nvGrpSpPr>
          <p:cNvPr id="30753" name="Group 70"/>
          <p:cNvGrpSpPr>
            <a:grpSpLocks/>
          </p:cNvGrpSpPr>
          <p:nvPr/>
        </p:nvGrpSpPr>
        <p:grpSpPr bwMode="auto">
          <a:xfrm>
            <a:off x="2517775" y="5011738"/>
            <a:ext cx="220663" cy="1133475"/>
            <a:chOff x="1586" y="3157"/>
            <a:chExt cx="139" cy="714"/>
          </a:xfrm>
        </p:grpSpPr>
        <p:sp>
          <p:nvSpPr>
            <p:cNvPr id="30772" name="Freeform 71"/>
            <p:cNvSpPr>
              <a:spLocks/>
            </p:cNvSpPr>
            <p:nvPr/>
          </p:nvSpPr>
          <p:spPr bwMode="auto">
            <a:xfrm>
              <a:off x="1685" y="3804"/>
              <a:ext cx="21" cy="51"/>
            </a:xfrm>
            <a:custGeom>
              <a:avLst/>
              <a:gdLst>
                <a:gd name="T0" fmla="*/ 21 w 21"/>
                <a:gd name="T1" fmla="*/ 0 h 51"/>
                <a:gd name="T2" fmla="*/ 18 w 21"/>
                <a:gd name="T3" fmla="*/ 0 h 51"/>
                <a:gd name="T4" fmla="*/ 11 w 21"/>
                <a:gd name="T5" fmla="*/ 4 h 51"/>
                <a:gd name="T6" fmla="*/ 0 w 21"/>
                <a:gd name="T7" fmla="*/ 11 h 51"/>
                <a:gd name="T8" fmla="*/ 0 w 21"/>
                <a:gd name="T9" fmla="*/ 18 h 51"/>
                <a:gd name="T10" fmla="*/ 7 w 21"/>
                <a:gd name="T11" fmla="*/ 15 h 51"/>
                <a:gd name="T12" fmla="*/ 14 w 21"/>
                <a:gd name="T13" fmla="*/ 11 h 51"/>
                <a:gd name="T14" fmla="*/ 14 w 21"/>
                <a:gd name="T15" fmla="*/ 51 h 51"/>
                <a:gd name="T16" fmla="*/ 21 w 21"/>
                <a:gd name="T17" fmla="*/ 51 h 51"/>
                <a:gd name="T18" fmla="*/ 21 w 21"/>
                <a:gd name="T19" fmla="*/ 4 h 51"/>
                <a:gd name="T20" fmla="*/ 21 w 21"/>
                <a:gd name="T21" fmla="*/ 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51"/>
                <a:gd name="T35" fmla="*/ 21 w 21"/>
                <a:gd name="T36" fmla="*/ 51 h 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51">
                  <a:moveTo>
                    <a:pt x="21" y="0"/>
                  </a:moveTo>
                  <a:lnTo>
                    <a:pt x="18" y="0"/>
                  </a:lnTo>
                  <a:lnTo>
                    <a:pt x="11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14" y="11"/>
                  </a:lnTo>
                  <a:lnTo>
                    <a:pt x="14" y="51"/>
                  </a:lnTo>
                  <a:lnTo>
                    <a:pt x="21" y="51"/>
                  </a:lnTo>
                  <a:lnTo>
                    <a:pt x="21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s-IS" dirty="0"/>
            </a:p>
          </p:txBody>
        </p:sp>
        <p:grpSp>
          <p:nvGrpSpPr>
            <p:cNvPr id="30773" name="Group 72"/>
            <p:cNvGrpSpPr>
              <a:grpSpLocks/>
            </p:cNvGrpSpPr>
            <p:nvPr/>
          </p:nvGrpSpPr>
          <p:grpSpPr bwMode="auto">
            <a:xfrm>
              <a:off x="1586" y="3157"/>
              <a:ext cx="99" cy="714"/>
              <a:chOff x="1586" y="3157"/>
              <a:chExt cx="99" cy="714"/>
            </a:xfrm>
          </p:grpSpPr>
          <p:sp>
            <p:nvSpPr>
              <p:cNvPr id="30775" name="Line 73"/>
              <p:cNvSpPr>
                <a:spLocks noChangeShapeType="1"/>
              </p:cNvSpPr>
              <p:nvPr/>
            </p:nvSpPr>
            <p:spPr bwMode="auto">
              <a:xfrm>
                <a:off x="1652" y="3190"/>
                <a:ext cx="1" cy="508"/>
              </a:xfrm>
              <a:prstGeom prst="line">
                <a:avLst/>
              </a:prstGeom>
              <a:noFill/>
              <a:ln w="17463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s-IS" dirty="0"/>
              </a:p>
            </p:txBody>
          </p:sp>
          <p:sp>
            <p:nvSpPr>
              <p:cNvPr id="30776" name="Oval 74"/>
              <p:cNvSpPr>
                <a:spLocks noChangeArrowheads="1"/>
              </p:cNvSpPr>
              <p:nvPr/>
            </p:nvSpPr>
            <p:spPr bwMode="auto">
              <a:xfrm>
                <a:off x="1616" y="3157"/>
                <a:ext cx="69" cy="6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s-IS" altLang="en-US" dirty="0"/>
              </a:p>
            </p:txBody>
          </p:sp>
          <p:sp>
            <p:nvSpPr>
              <p:cNvPr id="30777" name="Rectangle 75"/>
              <p:cNvSpPr>
                <a:spLocks noChangeArrowheads="1"/>
              </p:cNvSpPr>
              <p:nvPr/>
            </p:nvSpPr>
            <p:spPr bwMode="auto">
              <a:xfrm>
                <a:off x="1586" y="3727"/>
                <a:ext cx="9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1500" b="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is-IS" altLang="en-US" b="0" dirty="0"/>
              </a:p>
            </p:txBody>
          </p:sp>
        </p:grpSp>
        <p:sp>
          <p:nvSpPr>
            <p:cNvPr id="30774" name="Rectangle 76"/>
            <p:cNvSpPr>
              <a:spLocks noChangeArrowheads="1"/>
            </p:cNvSpPr>
            <p:nvPr/>
          </p:nvSpPr>
          <p:spPr bwMode="auto">
            <a:xfrm>
              <a:off x="1677" y="3713"/>
              <a:ext cx="4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900" b="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  <a:endParaRPr lang="is-IS" altLang="en-US" b="0" dirty="0"/>
            </a:p>
          </p:txBody>
        </p:sp>
      </p:grpSp>
      <p:grpSp>
        <p:nvGrpSpPr>
          <p:cNvPr id="16" name="Group 77"/>
          <p:cNvGrpSpPr>
            <a:grpSpLocks/>
          </p:cNvGrpSpPr>
          <p:nvPr/>
        </p:nvGrpSpPr>
        <p:grpSpPr bwMode="auto">
          <a:xfrm>
            <a:off x="4816485" y="4468813"/>
            <a:ext cx="228601" cy="1676400"/>
            <a:chOff x="3034" y="2815"/>
            <a:chExt cx="144" cy="1056"/>
          </a:xfrm>
        </p:grpSpPr>
        <p:sp>
          <p:nvSpPr>
            <p:cNvPr id="30767" name="Oval 78"/>
            <p:cNvSpPr>
              <a:spLocks noChangeArrowheads="1"/>
            </p:cNvSpPr>
            <p:nvPr/>
          </p:nvSpPr>
          <p:spPr bwMode="auto">
            <a:xfrm>
              <a:off x="3068" y="2815"/>
              <a:ext cx="69" cy="6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s-IS" altLang="en-US" dirty="0"/>
            </a:p>
          </p:txBody>
        </p:sp>
        <p:sp>
          <p:nvSpPr>
            <p:cNvPr id="30768" name="Line 79"/>
            <p:cNvSpPr>
              <a:spLocks noChangeShapeType="1"/>
            </p:cNvSpPr>
            <p:nvPr/>
          </p:nvSpPr>
          <p:spPr bwMode="auto">
            <a:xfrm>
              <a:off x="3101" y="2848"/>
              <a:ext cx="1" cy="850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30769" name="Freeform 80"/>
            <p:cNvSpPr>
              <a:spLocks/>
            </p:cNvSpPr>
            <p:nvPr/>
          </p:nvSpPr>
          <p:spPr bwMode="auto">
            <a:xfrm>
              <a:off x="3133" y="3804"/>
              <a:ext cx="36" cy="51"/>
            </a:xfrm>
            <a:custGeom>
              <a:avLst/>
              <a:gdLst>
                <a:gd name="T0" fmla="*/ 7 w 36"/>
                <a:gd name="T1" fmla="*/ 44 h 51"/>
                <a:gd name="T2" fmla="*/ 11 w 36"/>
                <a:gd name="T3" fmla="*/ 40 h 51"/>
                <a:gd name="T4" fmla="*/ 18 w 36"/>
                <a:gd name="T5" fmla="*/ 33 h 51"/>
                <a:gd name="T6" fmla="*/ 33 w 36"/>
                <a:gd name="T7" fmla="*/ 26 h 51"/>
                <a:gd name="T8" fmla="*/ 36 w 36"/>
                <a:gd name="T9" fmla="*/ 18 h 51"/>
                <a:gd name="T10" fmla="*/ 36 w 36"/>
                <a:gd name="T11" fmla="*/ 15 h 51"/>
                <a:gd name="T12" fmla="*/ 36 w 36"/>
                <a:gd name="T13" fmla="*/ 7 h 51"/>
                <a:gd name="T14" fmla="*/ 33 w 36"/>
                <a:gd name="T15" fmla="*/ 4 h 51"/>
                <a:gd name="T16" fmla="*/ 25 w 36"/>
                <a:gd name="T17" fmla="*/ 0 h 51"/>
                <a:gd name="T18" fmla="*/ 18 w 36"/>
                <a:gd name="T19" fmla="*/ 0 h 51"/>
                <a:gd name="T20" fmla="*/ 11 w 36"/>
                <a:gd name="T21" fmla="*/ 0 h 51"/>
                <a:gd name="T22" fmla="*/ 3 w 36"/>
                <a:gd name="T23" fmla="*/ 4 h 51"/>
                <a:gd name="T24" fmla="*/ 0 w 36"/>
                <a:gd name="T25" fmla="*/ 7 h 51"/>
                <a:gd name="T26" fmla="*/ 0 w 36"/>
                <a:gd name="T27" fmla="*/ 15 h 51"/>
                <a:gd name="T28" fmla="*/ 7 w 36"/>
                <a:gd name="T29" fmla="*/ 15 h 51"/>
                <a:gd name="T30" fmla="*/ 11 w 36"/>
                <a:gd name="T31" fmla="*/ 7 h 51"/>
                <a:gd name="T32" fmla="*/ 18 w 36"/>
                <a:gd name="T33" fmla="*/ 4 h 51"/>
                <a:gd name="T34" fmla="*/ 25 w 36"/>
                <a:gd name="T35" fmla="*/ 7 h 51"/>
                <a:gd name="T36" fmla="*/ 29 w 36"/>
                <a:gd name="T37" fmla="*/ 15 h 51"/>
                <a:gd name="T38" fmla="*/ 25 w 36"/>
                <a:gd name="T39" fmla="*/ 22 h 51"/>
                <a:gd name="T40" fmla="*/ 14 w 36"/>
                <a:gd name="T41" fmla="*/ 33 h 51"/>
                <a:gd name="T42" fmla="*/ 3 w 36"/>
                <a:gd name="T43" fmla="*/ 40 h 51"/>
                <a:gd name="T44" fmla="*/ 0 w 36"/>
                <a:gd name="T45" fmla="*/ 48 h 51"/>
                <a:gd name="T46" fmla="*/ 0 w 36"/>
                <a:gd name="T47" fmla="*/ 51 h 51"/>
                <a:gd name="T48" fmla="*/ 36 w 36"/>
                <a:gd name="T49" fmla="*/ 51 h 51"/>
                <a:gd name="T50" fmla="*/ 36 w 36"/>
                <a:gd name="T51" fmla="*/ 44 h 51"/>
                <a:gd name="T52" fmla="*/ 11 w 36"/>
                <a:gd name="T53" fmla="*/ 44 h 51"/>
                <a:gd name="T54" fmla="*/ 7 w 36"/>
                <a:gd name="T55" fmla="*/ 44 h 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6"/>
                <a:gd name="T85" fmla="*/ 0 h 51"/>
                <a:gd name="T86" fmla="*/ 36 w 36"/>
                <a:gd name="T87" fmla="*/ 51 h 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6" h="51">
                  <a:moveTo>
                    <a:pt x="7" y="44"/>
                  </a:moveTo>
                  <a:lnTo>
                    <a:pt x="11" y="40"/>
                  </a:lnTo>
                  <a:lnTo>
                    <a:pt x="18" y="33"/>
                  </a:lnTo>
                  <a:lnTo>
                    <a:pt x="33" y="26"/>
                  </a:lnTo>
                  <a:lnTo>
                    <a:pt x="36" y="18"/>
                  </a:lnTo>
                  <a:lnTo>
                    <a:pt x="36" y="15"/>
                  </a:lnTo>
                  <a:lnTo>
                    <a:pt x="36" y="7"/>
                  </a:lnTo>
                  <a:lnTo>
                    <a:pt x="33" y="4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15"/>
                  </a:lnTo>
                  <a:lnTo>
                    <a:pt x="7" y="15"/>
                  </a:lnTo>
                  <a:lnTo>
                    <a:pt x="11" y="7"/>
                  </a:lnTo>
                  <a:lnTo>
                    <a:pt x="18" y="4"/>
                  </a:lnTo>
                  <a:lnTo>
                    <a:pt x="25" y="7"/>
                  </a:lnTo>
                  <a:lnTo>
                    <a:pt x="29" y="15"/>
                  </a:lnTo>
                  <a:lnTo>
                    <a:pt x="25" y="22"/>
                  </a:lnTo>
                  <a:lnTo>
                    <a:pt x="14" y="33"/>
                  </a:lnTo>
                  <a:lnTo>
                    <a:pt x="3" y="40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36" y="51"/>
                  </a:lnTo>
                  <a:lnTo>
                    <a:pt x="36" y="44"/>
                  </a:lnTo>
                  <a:lnTo>
                    <a:pt x="11" y="44"/>
                  </a:lnTo>
                  <a:lnTo>
                    <a:pt x="7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30770" name="Rectangle 81"/>
            <p:cNvSpPr>
              <a:spLocks noChangeArrowheads="1"/>
            </p:cNvSpPr>
            <p:nvPr/>
          </p:nvSpPr>
          <p:spPr bwMode="auto">
            <a:xfrm>
              <a:off x="3034" y="3727"/>
              <a:ext cx="9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is-IS" altLang="en-US" b="0" dirty="0"/>
            </a:p>
          </p:txBody>
        </p:sp>
        <p:sp>
          <p:nvSpPr>
            <p:cNvPr id="30771" name="Rectangle 82"/>
            <p:cNvSpPr>
              <a:spLocks noChangeArrowheads="1"/>
            </p:cNvSpPr>
            <p:nvPr/>
          </p:nvSpPr>
          <p:spPr bwMode="auto">
            <a:xfrm>
              <a:off x="3125" y="3713"/>
              <a:ext cx="5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900" b="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  <a:endParaRPr lang="is-IS" altLang="en-US" b="0" dirty="0"/>
            </a:p>
          </p:txBody>
        </p:sp>
      </p:grpSp>
      <p:grpSp>
        <p:nvGrpSpPr>
          <p:cNvPr id="30755" name="Group 83"/>
          <p:cNvGrpSpPr>
            <a:grpSpLocks/>
          </p:cNvGrpSpPr>
          <p:nvPr/>
        </p:nvGrpSpPr>
        <p:grpSpPr bwMode="auto">
          <a:xfrm>
            <a:off x="5334012" y="5011738"/>
            <a:ext cx="228601" cy="1133475"/>
            <a:chOff x="3360" y="3157"/>
            <a:chExt cx="144" cy="714"/>
          </a:xfrm>
        </p:grpSpPr>
        <p:sp>
          <p:nvSpPr>
            <p:cNvPr id="30762" name="Line 84"/>
            <p:cNvSpPr>
              <a:spLocks noChangeShapeType="1"/>
            </p:cNvSpPr>
            <p:nvPr/>
          </p:nvSpPr>
          <p:spPr bwMode="auto">
            <a:xfrm>
              <a:off x="3433" y="3190"/>
              <a:ext cx="1" cy="508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30763" name="Oval 85"/>
            <p:cNvSpPr>
              <a:spLocks noChangeArrowheads="1"/>
            </p:cNvSpPr>
            <p:nvPr/>
          </p:nvSpPr>
          <p:spPr bwMode="auto">
            <a:xfrm>
              <a:off x="3400" y="3157"/>
              <a:ext cx="69" cy="6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s-IS" altLang="en-US" dirty="0"/>
            </a:p>
          </p:txBody>
        </p:sp>
        <p:sp>
          <p:nvSpPr>
            <p:cNvPr id="30764" name="Freeform 86"/>
            <p:cNvSpPr>
              <a:spLocks/>
            </p:cNvSpPr>
            <p:nvPr/>
          </p:nvSpPr>
          <p:spPr bwMode="auto">
            <a:xfrm>
              <a:off x="3462" y="3804"/>
              <a:ext cx="22" cy="51"/>
            </a:xfrm>
            <a:custGeom>
              <a:avLst/>
              <a:gdLst>
                <a:gd name="T0" fmla="*/ 22 w 22"/>
                <a:gd name="T1" fmla="*/ 0 h 51"/>
                <a:gd name="T2" fmla="*/ 18 w 22"/>
                <a:gd name="T3" fmla="*/ 0 h 51"/>
                <a:gd name="T4" fmla="*/ 11 w 22"/>
                <a:gd name="T5" fmla="*/ 4 h 51"/>
                <a:gd name="T6" fmla="*/ 0 w 22"/>
                <a:gd name="T7" fmla="*/ 11 h 51"/>
                <a:gd name="T8" fmla="*/ 0 w 22"/>
                <a:gd name="T9" fmla="*/ 18 h 51"/>
                <a:gd name="T10" fmla="*/ 7 w 22"/>
                <a:gd name="T11" fmla="*/ 15 h 51"/>
                <a:gd name="T12" fmla="*/ 15 w 22"/>
                <a:gd name="T13" fmla="*/ 11 h 51"/>
                <a:gd name="T14" fmla="*/ 15 w 22"/>
                <a:gd name="T15" fmla="*/ 51 h 51"/>
                <a:gd name="T16" fmla="*/ 22 w 22"/>
                <a:gd name="T17" fmla="*/ 51 h 51"/>
                <a:gd name="T18" fmla="*/ 22 w 22"/>
                <a:gd name="T19" fmla="*/ 4 h 51"/>
                <a:gd name="T20" fmla="*/ 22 w 22"/>
                <a:gd name="T21" fmla="*/ 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51"/>
                <a:gd name="T35" fmla="*/ 22 w 22"/>
                <a:gd name="T36" fmla="*/ 51 h 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51">
                  <a:moveTo>
                    <a:pt x="22" y="0"/>
                  </a:moveTo>
                  <a:lnTo>
                    <a:pt x="18" y="0"/>
                  </a:lnTo>
                  <a:lnTo>
                    <a:pt x="11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15" y="1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2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30765" name="Rectangle 87"/>
            <p:cNvSpPr>
              <a:spLocks noChangeArrowheads="1"/>
            </p:cNvSpPr>
            <p:nvPr/>
          </p:nvSpPr>
          <p:spPr bwMode="auto">
            <a:xfrm>
              <a:off x="3360" y="3727"/>
              <a:ext cx="9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is-IS" altLang="en-US" b="0" dirty="0"/>
            </a:p>
          </p:txBody>
        </p:sp>
        <p:sp>
          <p:nvSpPr>
            <p:cNvPr id="30766" name="Rectangle 88"/>
            <p:cNvSpPr>
              <a:spLocks noChangeArrowheads="1"/>
            </p:cNvSpPr>
            <p:nvPr/>
          </p:nvSpPr>
          <p:spPr bwMode="auto">
            <a:xfrm>
              <a:off x="3451" y="3713"/>
              <a:ext cx="5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900" b="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  <a:endParaRPr lang="is-IS" altLang="en-US" b="0" dirty="0"/>
            </a:p>
          </p:txBody>
        </p:sp>
      </p:grpSp>
      <p:grpSp>
        <p:nvGrpSpPr>
          <p:cNvPr id="18" name="Group 89"/>
          <p:cNvGrpSpPr>
            <a:grpSpLocks/>
          </p:cNvGrpSpPr>
          <p:nvPr/>
        </p:nvGrpSpPr>
        <p:grpSpPr bwMode="auto">
          <a:xfrm>
            <a:off x="2463801" y="1682750"/>
            <a:ext cx="2716215" cy="2646363"/>
            <a:chOff x="1552" y="1060"/>
            <a:chExt cx="1711" cy="1667"/>
          </a:xfrm>
        </p:grpSpPr>
        <p:sp>
          <p:nvSpPr>
            <p:cNvPr id="30758" name="Line 90"/>
            <p:cNvSpPr>
              <a:spLocks noChangeShapeType="1"/>
            </p:cNvSpPr>
            <p:nvPr/>
          </p:nvSpPr>
          <p:spPr bwMode="auto">
            <a:xfrm flipV="1">
              <a:off x="2542" y="1462"/>
              <a:ext cx="71" cy="12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s-IS" dirty="0"/>
            </a:p>
          </p:txBody>
        </p:sp>
        <p:grpSp>
          <p:nvGrpSpPr>
            <p:cNvPr id="30759" name="Group 91"/>
            <p:cNvGrpSpPr>
              <a:grpSpLocks/>
            </p:cNvGrpSpPr>
            <p:nvPr/>
          </p:nvGrpSpPr>
          <p:grpSpPr bwMode="auto">
            <a:xfrm>
              <a:off x="1552" y="1060"/>
              <a:ext cx="1711" cy="639"/>
              <a:chOff x="1552" y="1060"/>
              <a:chExt cx="1711" cy="639"/>
            </a:xfrm>
          </p:grpSpPr>
          <p:sp>
            <p:nvSpPr>
              <p:cNvPr id="30760" name="Line 92"/>
              <p:cNvSpPr>
                <a:spLocks noChangeShapeType="1"/>
              </p:cNvSpPr>
              <p:nvPr/>
            </p:nvSpPr>
            <p:spPr bwMode="auto">
              <a:xfrm flipH="1">
                <a:off x="1552" y="1242"/>
                <a:ext cx="441" cy="4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s-IS" dirty="0"/>
              </a:p>
            </p:txBody>
          </p:sp>
          <p:sp>
            <p:nvSpPr>
              <p:cNvPr id="30761" name="Rectangle 93"/>
              <p:cNvSpPr>
                <a:spLocks noChangeArrowheads="1"/>
              </p:cNvSpPr>
              <p:nvPr/>
            </p:nvSpPr>
            <p:spPr bwMode="auto">
              <a:xfrm>
                <a:off x="1970" y="1060"/>
                <a:ext cx="1293" cy="44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2000" b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Neyzluafgangur </a:t>
                </a:r>
                <a:br>
                  <a:rPr lang="is-IS" altLang="en-US" sz="2000" b="0">
                    <a:solidFill>
                      <a:srgbClr val="000000"/>
                    </a:solidFill>
                    <a:latin typeface="Arial" panose="020B0604020202020204" pitchFamily="34" charset="0"/>
                  </a:rPr>
                </a:br>
                <a:r>
                  <a:rPr lang="is-IS" altLang="en-US" sz="2000" b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með tolli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693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61" grpId="0" animBg="1"/>
      <p:bldP spid="91179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narrow aqua button bckg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8"/>
          <a:stretch>
            <a:fillRect/>
          </a:stretch>
        </p:blipFill>
        <p:spPr bwMode="auto">
          <a:xfrm>
            <a:off x="3549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603252" y="-27384"/>
            <a:ext cx="8229600" cy="6858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is-I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mynd 6. áhrif tolls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F3F6F9"/>
          </a:solidFill>
          <a:ln w="19367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F2F4F8"/>
          </a:solidFill>
          <a:ln w="176213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F1F4F7"/>
          </a:solidFill>
          <a:ln w="15875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F0F2F5"/>
          </a:solidFill>
          <a:ln w="14128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EF1F4"/>
          </a:solidFill>
          <a:ln w="122238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31753" name="Rectangle 10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DEFF3"/>
          </a:solidFill>
          <a:ln w="104775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31754" name="Rectangle 11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BEEF2"/>
          </a:solidFill>
          <a:ln w="87313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31755" name="Rectangle 12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AECF1"/>
          </a:solidFill>
          <a:ln w="69850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31756" name="Rectangle 13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9EBF0"/>
          </a:solidFill>
          <a:ln w="5238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31757" name="Rectangle 14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7EAEF"/>
          </a:solidFill>
          <a:ln w="3492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31758" name="Rectangle 15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6E9EF"/>
          </a:solidFill>
          <a:ln w="17463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31759" name="Rectangle 16"/>
          <p:cNvSpPr>
            <a:spLocks noChangeArrowheads="1"/>
          </p:cNvSpPr>
          <p:nvPr/>
        </p:nvSpPr>
        <p:spPr bwMode="auto">
          <a:xfrm>
            <a:off x="1849438" y="1120775"/>
            <a:ext cx="6042025" cy="4749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849438" y="4519613"/>
            <a:ext cx="1531937" cy="1089025"/>
            <a:chOff x="1165" y="2847"/>
            <a:chExt cx="965" cy="686"/>
          </a:xfrm>
        </p:grpSpPr>
        <p:grpSp>
          <p:nvGrpSpPr>
            <p:cNvPr id="31832" name="Group 18"/>
            <p:cNvGrpSpPr>
              <a:grpSpLocks/>
            </p:cNvGrpSpPr>
            <p:nvPr/>
          </p:nvGrpSpPr>
          <p:grpSpPr bwMode="auto">
            <a:xfrm>
              <a:off x="1165" y="2847"/>
              <a:ext cx="965" cy="686"/>
              <a:chOff x="1165" y="2847"/>
              <a:chExt cx="965" cy="686"/>
            </a:xfrm>
          </p:grpSpPr>
          <p:sp>
            <p:nvSpPr>
              <p:cNvPr id="31834" name="Freeform 19"/>
              <p:cNvSpPr>
                <a:spLocks/>
              </p:cNvSpPr>
              <p:nvPr/>
            </p:nvSpPr>
            <p:spPr bwMode="auto">
              <a:xfrm>
                <a:off x="1165" y="2847"/>
                <a:ext cx="965" cy="686"/>
              </a:xfrm>
              <a:custGeom>
                <a:avLst/>
                <a:gdLst>
                  <a:gd name="T0" fmla="*/ 965 w 1538"/>
                  <a:gd name="T1" fmla="*/ 0 h 1094"/>
                  <a:gd name="T2" fmla="*/ 0 w 1538"/>
                  <a:gd name="T3" fmla="*/ 0 h 1094"/>
                  <a:gd name="T4" fmla="*/ 0 w 1538"/>
                  <a:gd name="T5" fmla="*/ 686 h 1094"/>
                  <a:gd name="T6" fmla="*/ 965 w 1538"/>
                  <a:gd name="T7" fmla="*/ 0 h 10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38"/>
                  <a:gd name="T13" fmla="*/ 0 h 1094"/>
                  <a:gd name="T14" fmla="*/ 1538 w 1538"/>
                  <a:gd name="T15" fmla="*/ 1094 h 10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38" h="1094">
                    <a:moveTo>
                      <a:pt x="1538" y="0"/>
                    </a:moveTo>
                    <a:lnTo>
                      <a:pt x="0" y="0"/>
                    </a:lnTo>
                    <a:lnTo>
                      <a:pt x="0" y="1094"/>
                    </a:lnTo>
                    <a:lnTo>
                      <a:pt x="1538" y="0"/>
                    </a:lnTo>
                    <a:close/>
                  </a:path>
                </a:pathLst>
              </a:custGeom>
              <a:solidFill>
                <a:srgbClr val="BBD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s-IS" dirty="0"/>
              </a:p>
            </p:txBody>
          </p:sp>
          <p:sp>
            <p:nvSpPr>
              <p:cNvPr id="31835" name="Rectangle 20"/>
              <p:cNvSpPr>
                <a:spLocks noChangeArrowheads="1"/>
              </p:cNvSpPr>
              <p:nvPr/>
            </p:nvSpPr>
            <p:spPr bwMode="auto">
              <a:xfrm>
                <a:off x="1432" y="2952"/>
                <a:ext cx="88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15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C</a:t>
                </a:r>
                <a:endParaRPr lang="is-IS" altLang="en-US" b="0" dirty="0"/>
              </a:p>
            </p:txBody>
          </p:sp>
        </p:grpSp>
        <p:sp>
          <p:nvSpPr>
            <p:cNvPr id="31833" name="Rectangle 21"/>
            <p:cNvSpPr>
              <a:spLocks noChangeArrowheads="1"/>
            </p:cNvSpPr>
            <p:nvPr/>
          </p:nvSpPr>
          <p:spPr bwMode="auto">
            <a:xfrm>
              <a:off x="1257" y="3230"/>
              <a:ext cx="9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endParaRPr lang="is-IS" altLang="en-US" b="0" dirty="0"/>
            </a:p>
          </p:txBody>
        </p:sp>
      </p:grpSp>
      <p:sp>
        <p:nvSpPr>
          <p:cNvPr id="31761" name="Freeform 22"/>
          <p:cNvSpPr>
            <a:spLocks/>
          </p:cNvSpPr>
          <p:nvPr/>
        </p:nvSpPr>
        <p:spPr bwMode="auto">
          <a:xfrm>
            <a:off x="1849438" y="1120775"/>
            <a:ext cx="6042025" cy="4749800"/>
          </a:xfrm>
          <a:custGeom>
            <a:avLst/>
            <a:gdLst>
              <a:gd name="T0" fmla="*/ 0 w 3806"/>
              <a:gd name="T1" fmla="*/ 0 h 2992"/>
              <a:gd name="T2" fmla="*/ 0 w 3806"/>
              <a:gd name="T3" fmla="*/ 4749800 h 2992"/>
              <a:gd name="T4" fmla="*/ 6042025 w 3806"/>
              <a:gd name="T5" fmla="*/ 4749800 h 2992"/>
              <a:gd name="T6" fmla="*/ 0 60000 65536"/>
              <a:gd name="T7" fmla="*/ 0 60000 65536"/>
              <a:gd name="T8" fmla="*/ 0 60000 65536"/>
              <a:gd name="T9" fmla="*/ 0 w 3806"/>
              <a:gd name="T10" fmla="*/ 0 h 2992"/>
              <a:gd name="T11" fmla="*/ 3806 w 3806"/>
              <a:gd name="T12" fmla="*/ 2992 h 29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06" h="2992">
                <a:moveTo>
                  <a:pt x="0" y="0"/>
                </a:moveTo>
                <a:lnTo>
                  <a:pt x="0" y="2992"/>
                </a:lnTo>
                <a:lnTo>
                  <a:pt x="3806" y="2992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s-IS" dirty="0"/>
          </a:p>
        </p:txBody>
      </p:sp>
      <p:sp>
        <p:nvSpPr>
          <p:cNvPr id="90135" name="Line 23"/>
          <p:cNvSpPr>
            <a:spLocks noChangeShapeType="1"/>
          </p:cNvSpPr>
          <p:nvPr/>
        </p:nvSpPr>
        <p:spPr bwMode="auto">
          <a:xfrm>
            <a:off x="6434138" y="4598988"/>
            <a:ext cx="1587" cy="395287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s-IS" dirty="0"/>
          </a:p>
        </p:txBody>
      </p:sp>
      <p:sp>
        <p:nvSpPr>
          <p:cNvPr id="31763" name="Rectangle 24"/>
          <p:cNvSpPr>
            <a:spLocks noChangeArrowheads="1"/>
          </p:cNvSpPr>
          <p:nvPr/>
        </p:nvSpPr>
        <p:spPr bwMode="auto">
          <a:xfrm>
            <a:off x="1161312" y="1104900"/>
            <a:ext cx="41735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Verð</a:t>
            </a:r>
            <a:endParaRPr lang="is-IS" altLang="en-US" b="0" dirty="0"/>
          </a:p>
        </p:txBody>
      </p:sp>
      <p:sp>
        <p:nvSpPr>
          <p:cNvPr id="31764" name="Rectangle 25"/>
          <p:cNvSpPr>
            <a:spLocks noChangeArrowheads="1"/>
          </p:cNvSpPr>
          <p:nvPr/>
        </p:nvSpPr>
        <p:spPr bwMode="auto">
          <a:xfrm>
            <a:off x="1117600" y="1336675"/>
            <a:ext cx="4809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á lýsi</a:t>
            </a:r>
            <a:endParaRPr lang="is-IS" altLang="en-US" b="0" dirty="0"/>
          </a:p>
        </p:txBody>
      </p:sp>
      <p:sp>
        <p:nvSpPr>
          <p:cNvPr id="31765" name="Rectangle 26"/>
          <p:cNvSpPr>
            <a:spLocks noChangeArrowheads="1"/>
          </p:cNvSpPr>
          <p:nvPr/>
        </p:nvSpPr>
        <p:spPr bwMode="auto">
          <a:xfrm>
            <a:off x="1681163" y="5916613"/>
            <a:ext cx="1074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1500" b="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is-IS" altLang="en-US" b="0" dirty="0"/>
          </a:p>
        </p:txBody>
      </p:sp>
      <p:sp>
        <p:nvSpPr>
          <p:cNvPr id="31766" name="Rectangle 27"/>
          <p:cNvSpPr>
            <a:spLocks noChangeArrowheads="1"/>
          </p:cNvSpPr>
          <p:nvPr/>
        </p:nvSpPr>
        <p:spPr bwMode="auto">
          <a:xfrm>
            <a:off x="7110413" y="5910263"/>
            <a:ext cx="50174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Magn</a:t>
            </a:r>
            <a:endParaRPr lang="is-IS" altLang="en-US" b="0" dirty="0"/>
          </a:p>
        </p:txBody>
      </p:sp>
      <p:sp>
        <p:nvSpPr>
          <p:cNvPr id="31767" name="Rectangle 28"/>
          <p:cNvSpPr>
            <a:spLocks noChangeArrowheads="1"/>
          </p:cNvSpPr>
          <p:nvPr/>
        </p:nvSpPr>
        <p:spPr bwMode="auto">
          <a:xfrm>
            <a:off x="7191375" y="6142038"/>
            <a:ext cx="4280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lýsis</a:t>
            </a:r>
            <a:endParaRPr lang="is-IS" altLang="en-US" b="0" dirty="0"/>
          </a:p>
        </p:txBody>
      </p:sp>
      <p:grpSp>
        <p:nvGrpSpPr>
          <p:cNvPr id="31768" name="Group 29"/>
          <p:cNvGrpSpPr>
            <a:grpSpLocks/>
          </p:cNvGrpSpPr>
          <p:nvPr/>
        </p:nvGrpSpPr>
        <p:grpSpPr bwMode="auto">
          <a:xfrm>
            <a:off x="1901825" y="2120900"/>
            <a:ext cx="4567238" cy="3451225"/>
            <a:chOff x="1198" y="1336"/>
            <a:chExt cx="2877" cy="2174"/>
          </a:xfrm>
        </p:grpSpPr>
        <p:sp>
          <p:nvSpPr>
            <p:cNvPr id="31829" name="Line 30"/>
            <p:cNvSpPr>
              <a:spLocks noChangeShapeType="1"/>
            </p:cNvSpPr>
            <p:nvPr/>
          </p:nvSpPr>
          <p:spPr bwMode="auto">
            <a:xfrm flipV="1">
              <a:off x="1198" y="1633"/>
              <a:ext cx="2611" cy="1877"/>
            </a:xfrm>
            <a:prstGeom prst="line">
              <a:avLst/>
            </a:prstGeom>
            <a:noFill/>
            <a:ln w="52388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31830" name="Rectangle 31"/>
            <p:cNvSpPr>
              <a:spLocks noChangeArrowheads="1"/>
            </p:cNvSpPr>
            <p:nvPr/>
          </p:nvSpPr>
          <p:spPr bwMode="auto">
            <a:xfrm>
              <a:off x="3557" y="1336"/>
              <a:ext cx="36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Innlent</a:t>
              </a:r>
              <a:endParaRPr lang="is-IS" altLang="en-US" b="0" dirty="0"/>
            </a:p>
          </p:txBody>
        </p:sp>
        <p:sp>
          <p:nvSpPr>
            <p:cNvPr id="31831" name="Rectangle 32"/>
            <p:cNvSpPr>
              <a:spLocks noChangeArrowheads="1"/>
            </p:cNvSpPr>
            <p:nvPr/>
          </p:nvSpPr>
          <p:spPr bwMode="auto">
            <a:xfrm>
              <a:off x="3630" y="1482"/>
              <a:ext cx="44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framboð</a:t>
              </a:r>
              <a:endParaRPr lang="is-IS" altLang="en-US" b="0" dirty="0"/>
            </a:p>
          </p:txBody>
        </p:sp>
      </p:grpSp>
      <p:grpSp>
        <p:nvGrpSpPr>
          <p:cNvPr id="31769" name="Group 33"/>
          <p:cNvGrpSpPr>
            <a:grpSpLocks/>
          </p:cNvGrpSpPr>
          <p:nvPr/>
        </p:nvGrpSpPr>
        <p:grpSpPr bwMode="auto">
          <a:xfrm>
            <a:off x="1901825" y="1400175"/>
            <a:ext cx="4827588" cy="4370388"/>
            <a:chOff x="1198" y="882"/>
            <a:chExt cx="3041" cy="2753"/>
          </a:xfrm>
        </p:grpSpPr>
        <p:sp>
          <p:nvSpPr>
            <p:cNvPr id="31826" name="Line 34"/>
            <p:cNvSpPr>
              <a:spLocks noChangeShapeType="1"/>
            </p:cNvSpPr>
            <p:nvPr/>
          </p:nvSpPr>
          <p:spPr bwMode="auto">
            <a:xfrm>
              <a:off x="1198" y="882"/>
              <a:ext cx="2467" cy="2551"/>
            </a:xfrm>
            <a:prstGeom prst="line">
              <a:avLst/>
            </a:prstGeom>
            <a:noFill/>
            <a:ln w="52388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31827" name="Rectangle 35"/>
            <p:cNvSpPr>
              <a:spLocks noChangeArrowheads="1"/>
            </p:cNvSpPr>
            <p:nvPr/>
          </p:nvSpPr>
          <p:spPr bwMode="auto">
            <a:xfrm>
              <a:off x="3700" y="3343"/>
              <a:ext cx="39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Innlend</a:t>
              </a:r>
              <a:endParaRPr lang="is-IS" altLang="en-US" b="0" dirty="0"/>
            </a:p>
          </p:txBody>
        </p:sp>
        <p:sp>
          <p:nvSpPr>
            <p:cNvPr id="31828" name="Rectangle 36"/>
            <p:cNvSpPr>
              <a:spLocks noChangeArrowheads="1"/>
            </p:cNvSpPr>
            <p:nvPr/>
          </p:nvSpPr>
          <p:spPr bwMode="auto">
            <a:xfrm>
              <a:off x="3733" y="3490"/>
              <a:ext cx="50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eftirspurn</a:t>
              </a:r>
              <a:endParaRPr lang="is-IS" altLang="en-US" b="0" dirty="0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1042988" y="4402143"/>
            <a:ext cx="5846762" cy="461963"/>
            <a:chOff x="657" y="2773"/>
            <a:chExt cx="3683" cy="291"/>
          </a:xfrm>
        </p:grpSpPr>
        <p:sp>
          <p:nvSpPr>
            <p:cNvPr id="31823" name="Line 38"/>
            <p:cNvSpPr>
              <a:spLocks noChangeShapeType="1"/>
            </p:cNvSpPr>
            <p:nvPr/>
          </p:nvSpPr>
          <p:spPr bwMode="auto">
            <a:xfrm>
              <a:off x="1176" y="2848"/>
              <a:ext cx="3164" cy="1"/>
            </a:xfrm>
            <a:prstGeom prst="line">
              <a:avLst/>
            </a:prstGeom>
            <a:noFill/>
            <a:ln w="52388">
              <a:solidFill>
                <a:srgbClr val="AD0D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31824" name="Rectangle 39"/>
            <p:cNvSpPr>
              <a:spLocks noChangeArrowheads="1"/>
            </p:cNvSpPr>
            <p:nvPr/>
          </p:nvSpPr>
          <p:spPr bwMode="auto">
            <a:xfrm>
              <a:off x="858" y="2773"/>
              <a:ext cx="25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Verð</a:t>
              </a:r>
              <a:endParaRPr lang="is-IS" altLang="en-US" b="0" dirty="0"/>
            </a:p>
          </p:txBody>
        </p:sp>
        <p:sp>
          <p:nvSpPr>
            <p:cNvPr id="31825" name="Rectangle 40"/>
            <p:cNvSpPr>
              <a:spLocks noChangeArrowheads="1"/>
            </p:cNvSpPr>
            <p:nvPr/>
          </p:nvSpPr>
          <p:spPr bwMode="auto">
            <a:xfrm>
              <a:off x="657" y="2919"/>
              <a:ext cx="45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með tolli</a:t>
              </a:r>
              <a:endParaRPr lang="is-IS" altLang="en-US" b="0" dirty="0"/>
            </a:p>
          </p:txBody>
        </p:sp>
      </p:grpSp>
      <p:sp>
        <p:nvSpPr>
          <p:cNvPr id="90153" name="Rectangle 41"/>
          <p:cNvSpPr>
            <a:spLocks noChangeArrowheads="1"/>
          </p:cNvSpPr>
          <p:nvPr/>
        </p:nvSpPr>
        <p:spPr bwMode="auto">
          <a:xfrm>
            <a:off x="6523038" y="4616450"/>
            <a:ext cx="4611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1500" b="0" dirty="0">
                <a:solidFill>
                  <a:srgbClr val="000000"/>
                </a:solidFill>
                <a:latin typeface="Arial" panose="020B0604020202020204" pitchFamily="34" charset="0"/>
              </a:rPr>
              <a:t>Tollur</a:t>
            </a:r>
            <a:endParaRPr lang="is-IS" altLang="en-US" b="0" dirty="0"/>
          </a:p>
        </p:txBody>
      </p:sp>
      <p:grpSp>
        <p:nvGrpSpPr>
          <p:cNvPr id="31772" name="Group 42"/>
          <p:cNvGrpSpPr>
            <a:grpSpLocks/>
          </p:cNvGrpSpPr>
          <p:nvPr/>
        </p:nvGrpSpPr>
        <p:grpSpPr bwMode="auto">
          <a:xfrm>
            <a:off x="2622550" y="6186488"/>
            <a:ext cx="2827338" cy="577850"/>
            <a:chOff x="1652" y="3897"/>
            <a:chExt cx="1781" cy="364"/>
          </a:xfrm>
        </p:grpSpPr>
        <p:sp>
          <p:nvSpPr>
            <p:cNvPr id="31820" name="Freeform 43"/>
            <p:cNvSpPr>
              <a:spLocks/>
            </p:cNvSpPr>
            <p:nvPr/>
          </p:nvSpPr>
          <p:spPr bwMode="auto">
            <a:xfrm>
              <a:off x="1652" y="3897"/>
              <a:ext cx="1781" cy="88"/>
            </a:xfrm>
            <a:custGeom>
              <a:avLst/>
              <a:gdLst>
                <a:gd name="T0" fmla="*/ 1781 w 161"/>
                <a:gd name="T1" fmla="*/ 0 h 8"/>
                <a:gd name="T2" fmla="*/ 1726 w 161"/>
                <a:gd name="T3" fmla="*/ 44 h 8"/>
                <a:gd name="T4" fmla="*/ 929 w 161"/>
                <a:gd name="T5" fmla="*/ 44 h 8"/>
                <a:gd name="T6" fmla="*/ 885 w 161"/>
                <a:gd name="T7" fmla="*/ 88 h 8"/>
                <a:gd name="T8" fmla="*/ 841 w 161"/>
                <a:gd name="T9" fmla="*/ 44 h 8"/>
                <a:gd name="T10" fmla="*/ 55 w 161"/>
                <a:gd name="T11" fmla="*/ 44 h 8"/>
                <a:gd name="T12" fmla="*/ 0 w 161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1"/>
                <a:gd name="T22" fmla="*/ 0 h 8"/>
                <a:gd name="T23" fmla="*/ 161 w 161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1" h="8">
                  <a:moveTo>
                    <a:pt x="161" y="0"/>
                  </a:moveTo>
                  <a:cubicBezTo>
                    <a:pt x="161" y="2"/>
                    <a:pt x="158" y="4"/>
                    <a:pt x="156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2" y="4"/>
                    <a:pt x="80" y="6"/>
                    <a:pt x="80" y="8"/>
                  </a:cubicBezTo>
                  <a:cubicBezTo>
                    <a:pt x="80" y="6"/>
                    <a:pt x="79" y="4"/>
                    <a:pt x="7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0" y="2"/>
                    <a:pt x="0" y="0"/>
                  </a:cubicBez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31821" name="Rectangle 44"/>
            <p:cNvSpPr>
              <a:spLocks noChangeArrowheads="1"/>
            </p:cNvSpPr>
            <p:nvPr/>
          </p:nvSpPr>
          <p:spPr bwMode="auto">
            <a:xfrm>
              <a:off x="2247" y="3984"/>
              <a:ext cx="6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Innflutningur</a:t>
              </a:r>
              <a:endParaRPr lang="is-IS" altLang="en-US" b="0" dirty="0"/>
            </a:p>
          </p:txBody>
        </p:sp>
        <p:sp>
          <p:nvSpPr>
            <p:cNvPr id="31822" name="Rectangle 45"/>
            <p:cNvSpPr>
              <a:spLocks noChangeArrowheads="1"/>
            </p:cNvSpPr>
            <p:nvPr/>
          </p:nvSpPr>
          <p:spPr bwMode="auto">
            <a:xfrm>
              <a:off x="2343" y="4116"/>
              <a:ext cx="39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án tolls</a:t>
              </a:r>
              <a:endParaRPr lang="is-IS" altLang="en-US" b="0" dirty="0"/>
            </a:p>
          </p:txBody>
        </p:sp>
      </p:grpSp>
      <p:grpSp>
        <p:nvGrpSpPr>
          <p:cNvPr id="31773" name="Group 46"/>
          <p:cNvGrpSpPr>
            <a:grpSpLocks/>
          </p:cNvGrpSpPr>
          <p:nvPr/>
        </p:nvGrpSpPr>
        <p:grpSpPr bwMode="auto">
          <a:xfrm>
            <a:off x="4221165" y="3630617"/>
            <a:ext cx="2098676" cy="461963"/>
            <a:chOff x="2659" y="2287"/>
            <a:chExt cx="1322" cy="291"/>
          </a:xfrm>
        </p:grpSpPr>
        <p:sp>
          <p:nvSpPr>
            <p:cNvPr id="31816" name="Oval 47"/>
            <p:cNvSpPr>
              <a:spLocks noChangeArrowheads="1"/>
            </p:cNvSpPr>
            <p:nvPr/>
          </p:nvSpPr>
          <p:spPr bwMode="auto">
            <a:xfrm>
              <a:off x="2659" y="2395"/>
              <a:ext cx="69" cy="6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s-IS" altLang="en-US" dirty="0"/>
            </a:p>
          </p:txBody>
        </p:sp>
        <p:sp>
          <p:nvSpPr>
            <p:cNvPr id="31817" name="Line 48"/>
            <p:cNvSpPr>
              <a:spLocks noChangeShapeType="1"/>
            </p:cNvSpPr>
            <p:nvPr/>
          </p:nvSpPr>
          <p:spPr bwMode="auto">
            <a:xfrm flipV="1">
              <a:off x="2769" y="2362"/>
              <a:ext cx="576" cy="7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31818" name="Rectangle 49"/>
            <p:cNvSpPr>
              <a:spLocks noChangeArrowheads="1"/>
            </p:cNvSpPr>
            <p:nvPr/>
          </p:nvSpPr>
          <p:spPr bwMode="auto">
            <a:xfrm>
              <a:off x="3374" y="2287"/>
              <a:ext cx="50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Jafnvægi</a:t>
              </a:r>
              <a:endParaRPr lang="is-IS" altLang="en-US" b="0" dirty="0"/>
            </a:p>
          </p:txBody>
        </p:sp>
        <p:sp>
          <p:nvSpPr>
            <p:cNvPr id="31819" name="Rectangle 50"/>
            <p:cNvSpPr>
              <a:spLocks noChangeArrowheads="1"/>
            </p:cNvSpPr>
            <p:nvPr/>
          </p:nvSpPr>
          <p:spPr bwMode="auto">
            <a:xfrm>
              <a:off x="3327" y="2433"/>
              <a:ext cx="65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án viðskipta</a:t>
              </a:r>
              <a:endParaRPr lang="is-IS" altLang="en-US" b="0" dirty="0"/>
            </a:p>
          </p:txBody>
        </p:sp>
      </p:grpSp>
      <p:grpSp>
        <p:nvGrpSpPr>
          <p:cNvPr id="31774" name="Group 51"/>
          <p:cNvGrpSpPr>
            <a:grpSpLocks/>
          </p:cNvGrpSpPr>
          <p:nvPr/>
        </p:nvGrpSpPr>
        <p:grpSpPr bwMode="auto">
          <a:xfrm>
            <a:off x="1163637" y="4935543"/>
            <a:ext cx="6400800" cy="468313"/>
            <a:chOff x="733" y="3109"/>
            <a:chExt cx="4032" cy="295"/>
          </a:xfrm>
        </p:grpSpPr>
        <p:grpSp>
          <p:nvGrpSpPr>
            <p:cNvPr id="31810" name="Group 52"/>
            <p:cNvGrpSpPr>
              <a:grpSpLocks/>
            </p:cNvGrpSpPr>
            <p:nvPr/>
          </p:nvGrpSpPr>
          <p:grpSpPr bwMode="auto">
            <a:xfrm>
              <a:off x="733" y="3109"/>
              <a:ext cx="3607" cy="284"/>
              <a:chOff x="733" y="3109"/>
              <a:chExt cx="3607" cy="284"/>
            </a:xfrm>
          </p:grpSpPr>
          <p:sp>
            <p:nvSpPr>
              <p:cNvPr id="31813" name="Line 53"/>
              <p:cNvSpPr>
                <a:spLocks noChangeShapeType="1"/>
              </p:cNvSpPr>
              <p:nvPr/>
            </p:nvSpPr>
            <p:spPr bwMode="auto">
              <a:xfrm>
                <a:off x="1176" y="3190"/>
                <a:ext cx="3164" cy="1"/>
              </a:xfrm>
              <a:prstGeom prst="line">
                <a:avLst/>
              </a:prstGeom>
              <a:noFill/>
              <a:ln w="52388">
                <a:solidFill>
                  <a:srgbClr val="0063B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s-IS" dirty="0"/>
              </a:p>
            </p:txBody>
          </p:sp>
          <p:sp>
            <p:nvSpPr>
              <p:cNvPr id="31814" name="Rectangle 54"/>
              <p:cNvSpPr>
                <a:spLocks noChangeArrowheads="1"/>
              </p:cNvSpPr>
              <p:nvPr/>
            </p:nvSpPr>
            <p:spPr bwMode="auto">
              <a:xfrm>
                <a:off x="858" y="3109"/>
                <a:ext cx="25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15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Verð</a:t>
                </a:r>
                <a:endParaRPr lang="is-IS" altLang="en-US" b="0" dirty="0"/>
              </a:p>
            </p:txBody>
          </p:sp>
          <p:sp>
            <p:nvSpPr>
              <p:cNvPr id="31815" name="Rectangle 55"/>
              <p:cNvSpPr>
                <a:spLocks noChangeArrowheads="1"/>
              </p:cNvSpPr>
              <p:nvPr/>
            </p:nvSpPr>
            <p:spPr bwMode="auto">
              <a:xfrm>
                <a:off x="733" y="3248"/>
                <a:ext cx="398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15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án tolls</a:t>
                </a:r>
                <a:endParaRPr lang="is-IS" altLang="en-US" b="0" dirty="0"/>
              </a:p>
            </p:txBody>
          </p:sp>
        </p:grpSp>
        <p:sp>
          <p:nvSpPr>
            <p:cNvPr id="31811" name="Rectangle 56"/>
            <p:cNvSpPr>
              <a:spLocks noChangeArrowheads="1"/>
            </p:cNvSpPr>
            <p:nvPr/>
          </p:nvSpPr>
          <p:spPr bwMode="auto">
            <a:xfrm>
              <a:off x="4380" y="3113"/>
              <a:ext cx="38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Heims-</a:t>
              </a:r>
              <a:endParaRPr lang="is-IS" altLang="en-US" b="0" dirty="0"/>
            </a:p>
          </p:txBody>
        </p:sp>
        <p:sp>
          <p:nvSpPr>
            <p:cNvPr id="31812" name="Rectangle 57"/>
            <p:cNvSpPr>
              <a:spLocks noChangeArrowheads="1"/>
            </p:cNvSpPr>
            <p:nvPr/>
          </p:nvSpPr>
          <p:spPr bwMode="auto">
            <a:xfrm>
              <a:off x="4405" y="3259"/>
              <a:ext cx="23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verð</a:t>
              </a:r>
              <a:endParaRPr lang="is-IS" altLang="en-US" b="0" dirty="0"/>
            </a:p>
          </p:txBody>
        </p:sp>
      </p:grpSp>
      <p:grpSp>
        <p:nvGrpSpPr>
          <p:cNvPr id="31775" name="Group 58"/>
          <p:cNvGrpSpPr>
            <a:grpSpLocks/>
          </p:cNvGrpSpPr>
          <p:nvPr/>
        </p:nvGrpSpPr>
        <p:grpSpPr bwMode="auto">
          <a:xfrm>
            <a:off x="2517775" y="5011738"/>
            <a:ext cx="220663" cy="1133475"/>
            <a:chOff x="1586" y="3157"/>
            <a:chExt cx="139" cy="714"/>
          </a:xfrm>
        </p:grpSpPr>
        <p:sp>
          <p:nvSpPr>
            <p:cNvPr id="31804" name="Freeform 59"/>
            <p:cNvSpPr>
              <a:spLocks/>
            </p:cNvSpPr>
            <p:nvPr/>
          </p:nvSpPr>
          <p:spPr bwMode="auto">
            <a:xfrm>
              <a:off x="1685" y="3804"/>
              <a:ext cx="21" cy="51"/>
            </a:xfrm>
            <a:custGeom>
              <a:avLst/>
              <a:gdLst>
                <a:gd name="T0" fmla="*/ 21 w 21"/>
                <a:gd name="T1" fmla="*/ 0 h 51"/>
                <a:gd name="T2" fmla="*/ 18 w 21"/>
                <a:gd name="T3" fmla="*/ 0 h 51"/>
                <a:gd name="T4" fmla="*/ 11 w 21"/>
                <a:gd name="T5" fmla="*/ 4 h 51"/>
                <a:gd name="T6" fmla="*/ 0 w 21"/>
                <a:gd name="T7" fmla="*/ 11 h 51"/>
                <a:gd name="T8" fmla="*/ 0 w 21"/>
                <a:gd name="T9" fmla="*/ 18 h 51"/>
                <a:gd name="T10" fmla="*/ 7 w 21"/>
                <a:gd name="T11" fmla="*/ 15 h 51"/>
                <a:gd name="T12" fmla="*/ 14 w 21"/>
                <a:gd name="T13" fmla="*/ 11 h 51"/>
                <a:gd name="T14" fmla="*/ 14 w 21"/>
                <a:gd name="T15" fmla="*/ 51 h 51"/>
                <a:gd name="T16" fmla="*/ 21 w 21"/>
                <a:gd name="T17" fmla="*/ 51 h 51"/>
                <a:gd name="T18" fmla="*/ 21 w 21"/>
                <a:gd name="T19" fmla="*/ 4 h 51"/>
                <a:gd name="T20" fmla="*/ 21 w 21"/>
                <a:gd name="T21" fmla="*/ 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51"/>
                <a:gd name="T35" fmla="*/ 21 w 21"/>
                <a:gd name="T36" fmla="*/ 51 h 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51">
                  <a:moveTo>
                    <a:pt x="21" y="0"/>
                  </a:moveTo>
                  <a:lnTo>
                    <a:pt x="18" y="0"/>
                  </a:lnTo>
                  <a:lnTo>
                    <a:pt x="11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14" y="11"/>
                  </a:lnTo>
                  <a:lnTo>
                    <a:pt x="14" y="51"/>
                  </a:lnTo>
                  <a:lnTo>
                    <a:pt x="21" y="51"/>
                  </a:lnTo>
                  <a:lnTo>
                    <a:pt x="21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s-IS" dirty="0"/>
            </a:p>
          </p:txBody>
        </p:sp>
        <p:grpSp>
          <p:nvGrpSpPr>
            <p:cNvPr id="31805" name="Group 60"/>
            <p:cNvGrpSpPr>
              <a:grpSpLocks/>
            </p:cNvGrpSpPr>
            <p:nvPr/>
          </p:nvGrpSpPr>
          <p:grpSpPr bwMode="auto">
            <a:xfrm>
              <a:off x="1586" y="3157"/>
              <a:ext cx="99" cy="714"/>
              <a:chOff x="1586" y="3157"/>
              <a:chExt cx="99" cy="714"/>
            </a:xfrm>
          </p:grpSpPr>
          <p:sp>
            <p:nvSpPr>
              <p:cNvPr id="31807" name="Line 61"/>
              <p:cNvSpPr>
                <a:spLocks noChangeShapeType="1"/>
              </p:cNvSpPr>
              <p:nvPr/>
            </p:nvSpPr>
            <p:spPr bwMode="auto">
              <a:xfrm>
                <a:off x="1652" y="3190"/>
                <a:ext cx="1" cy="508"/>
              </a:xfrm>
              <a:prstGeom prst="line">
                <a:avLst/>
              </a:prstGeom>
              <a:noFill/>
              <a:ln w="17463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s-IS" dirty="0"/>
              </a:p>
            </p:txBody>
          </p:sp>
          <p:sp>
            <p:nvSpPr>
              <p:cNvPr id="31808" name="Oval 62"/>
              <p:cNvSpPr>
                <a:spLocks noChangeArrowheads="1"/>
              </p:cNvSpPr>
              <p:nvPr/>
            </p:nvSpPr>
            <p:spPr bwMode="auto">
              <a:xfrm>
                <a:off x="1616" y="3157"/>
                <a:ext cx="69" cy="6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s-IS" altLang="en-US" dirty="0"/>
              </a:p>
            </p:txBody>
          </p:sp>
          <p:sp>
            <p:nvSpPr>
              <p:cNvPr id="31809" name="Rectangle 63"/>
              <p:cNvSpPr>
                <a:spLocks noChangeArrowheads="1"/>
              </p:cNvSpPr>
              <p:nvPr/>
            </p:nvSpPr>
            <p:spPr bwMode="auto">
              <a:xfrm>
                <a:off x="1586" y="3727"/>
                <a:ext cx="9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1500" b="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is-IS" altLang="en-US" b="0" dirty="0"/>
              </a:p>
            </p:txBody>
          </p:sp>
        </p:grpSp>
        <p:sp>
          <p:nvSpPr>
            <p:cNvPr id="31806" name="Rectangle 64"/>
            <p:cNvSpPr>
              <a:spLocks noChangeArrowheads="1"/>
            </p:cNvSpPr>
            <p:nvPr/>
          </p:nvSpPr>
          <p:spPr bwMode="auto">
            <a:xfrm>
              <a:off x="1677" y="3713"/>
              <a:ext cx="4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900" b="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  <a:endParaRPr lang="is-IS" altLang="en-US" b="0" dirty="0"/>
            </a:p>
          </p:txBody>
        </p:sp>
      </p:grpSp>
      <p:grpSp>
        <p:nvGrpSpPr>
          <p:cNvPr id="13" name="Group 65"/>
          <p:cNvGrpSpPr>
            <a:grpSpLocks/>
          </p:cNvGrpSpPr>
          <p:nvPr/>
        </p:nvGrpSpPr>
        <p:grpSpPr bwMode="auto">
          <a:xfrm>
            <a:off x="3260726" y="4468813"/>
            <a:ext cx="1784351" cy="1676400"/>
            <a:chOff x="2054" y="2815"/>
            <a:chExt cx="1124" cy="1056"/>
          </a:xfrm>
        </p:grpSpPr>
        <p:grpSp>
          <p:nvGrpSpPr>
            <p:cNvPr id="31788" name="Group 66"/>
            <p:cNvGrpSpPr>
              <a:grpSpLocks/>
            </p:cNvGrpSpPr>
            <p:nvPr/>
          </p:nvGrpSpPr>
          <p:grpSpPr bwMode="auto">
            <a:xfrm>
              <a:off x="2128" y="3273"/>
              <a:ext cx="962" cy="403"/>
              <a:chOff x="2128" y="3273"/>
              <a:chExt cx="962" cy="403"/>
            </a:xfrm>
          </p:grpSpPr>
          <p:sp>
            <p:nvSpPr>
              <p:cNvPr id="31801" name="Freeform 67"/>
              <p:cNvSpPr>
                <a:spLocks/>
              </p:cNvSpPr>
              <p:nvPr/>
            </p:nvSpPr>
            <p:spPr bwMode="auto">
              <a:xfrm>
                <a:off x="2128" y="3588"/>
                <a:ext cx="962" cy="88"/>
              </a:xfrm>
              <a:custGeom>
                <a:avLst/>
                <a:gdLst>
                  <a:gd name="T0" fmla="*/ 962 w 87"/>
                  <a:gd name="T1" fmla="*/ 88 h 8"/>
                  <a:gd name="T2" fmla="*/ 907 w 87"/>
                  <a:gd name="T3" fmla="*/ 44 h 8"/>
                  <a:gd name="T4" fmla="*/ 520 w 87"/>
                  <a:gd name="T5" fmla="*/ 44 h 8"/>
                  <a:gd name="T6" fmla="*/ 475 w 87"/>
                  <a:gd name="T7" fmla="*/ 0 h 8"/>
                  <a:gd name="T8" fmla="*/ 431 w 87"/>
                  <a:gd name="T9" fmla="*/ 44 h 8"/>
                  <a:gd name="T10" fmla="*/ 55 w 87"/>
                  <a:gd name="T11" fmla="*/ 44 h 8"/>
                  <a:gd name="T12" fmla="*/ 0 w 87"/>
                  <a:gd name="T13" fmla="*/ 8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8"/>
                  <a:gd name="T23" fmla="*/ 87 w 87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8">
                    <a:moveTo>
                      <a:pt x="87" y="8"/>
                    </a:moveTo>
                    <a:cubicBezTo>
                      <a:pt x="87" y="6"/>
                      <a:pt x="84" y="4"/>
                      <a:pt x="82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5" y="4"/>
                      <a:pt x="43" y="2"/>
                      <a:pt x="43" y="0"/>
                    </a:cubicBezTo>
                    <a:cubicBezTo>
                      <a:pt x="43" y="2"/>
                      <a:pt x="42" y="4"/>
                      <a:pt x="39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3" y="4"/>
                      <a:pt x="0" y="6"/>
                      <a:pt x="0" y="8"/>
                    </a:cubicBez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s-IS" dirty="0"/>
              </a:p>
            </p:txBody>
          </p:sp>
          <p:sp>
            <p:nvSpPr>
              <p:cNvPr id="31802" name="Rectangle 68"/>
              <p:cNvSpPr>
                <a:spLocks noChangeArrowheads="1"/>
              </p:cNvSpPr>
              <p:nvPr/>
            </p:nvSpPr>
            <p:spPr bwMode="auto">
              <a:xfrm>
                <a:off x="2304" y="3273"/>
                <a:ext cx="668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15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Innflutningur</a:t>
                </a:r>
                <a:endParaRPr lang="is-IS" altLang="en-US" b="0" dirty="0"/>
              </a:p>
            </p:txBody>
          </p:sp>
          <p:sp>
            <p:nvSpPr>
              <p:cNvPr id="31803" name="Rectangle 69"/>
              <p:cNvSpPr>
                <a:spLocks noChangeArrowheads="1"/>
              </p:cNvSpPr>
              <p:nvPr/>
            </p:nvSpPr>
            <p:spPr bwMode="auto">
              <a:xfrm>
                <a:off x="2376" y="3424"/>
                <a:ext cx="45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15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með tolli</a:t>
                </a:r>
                <a:endParaRPr lang="is-IS" altLang="en-US" b="0" dirty="0"/>
              </a:p>
            </p:txBody>
          </p:sp>
        </p:grpSp>
        <p:grpSp>
          <p:nvGrpSpPr>
            <p:cNvPr id="31789" name="Group 70"/>
            <p:cNvGrpSpPr>
              <a:grpSpLocks/>
            </p:cNvGrpSpPr>
            <p:nvPr/>
          </p:nvGrpSpPr>
          <p:grpSpPr bwMode="auto">
            <a:xfrm>
              <a:off x="2054" y="2815"/>
              <a:ext cx="139" cy="1056"/>
              <a:chOff x="2054" y="2815"/>
              <a:chExt cx="139" cy="1056"/>
            </a:xfrm>
          </p:grpSpPr>
          <p:sp>
            <p:nvSpPr>
              <p:cNvPr id="31796" name="Oval 71"/>
              <p:cNvSpPr>
                <a:spLocks noChangeArrowheads="1"/>
              </p:cNvSpPr>
              <p:nvPr/>
            </p:nvSpPr>
            <p:spPr bwMode="auto">
              <a:xfrm>
                <a:off x="2083" y="2815"/>
                <a:ext cx="69" cy="6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s-IS" altLang="en-US" dirty="0"/>
              </a:p>
            </p:txBody>
          </p:sp>
          <p:sp>
            <p:nvSpPr>
              <p:cNvPr id="31797" name="Line 72"/>
              <p:cNvSpPr>
                <a:spLocks noChangeShapeType="1"/>
              </p:cNvSpPr>
              <p:nvPr/>
            </p:nvSpPr>
            <p:spPr bwMode="auto">
              <a:xfrm>
                <a:off x="2116" y="2848"/>
                <a:ext cx="1" cy="850"/>
              </a:xfrm>
              <a:prstGeom prst="line">
                <a:avLst/>
              </a:prstGeom>
              <a:noFill/>
              <a:ln w="17463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s-IS" dirty="0"/>
              </a:p>
            </p:txBody>
          </p:sp>
          <p:sp>
            <p:nvSpPr>
              <p:cNvPr id="31798" name="Freeform 73"/>
              <p:cNvSpPr>
                <a:spLocks/>
              </p:cNvSpPr>
              <p:nvPr/>
            </p:nvSpPr>
            <p:spPr bwMode="auto">
              <a:xfrm>
                <a:off x="2149" y="3804"/>
                <a:ext cx="37" cy="51"/>
              </a:xfrm>
              <a:custGeom>
                <a:avLst/>
                <a:gdLst>
                  <a:gd name="T0" fmla="*/ 7 w 37"/>
                  <a:gd name="T1" fmla="*/ 44 h 51"/>
                  <a:gd name="T2" fmla="*/ 11 w 37"/>
                  <a:gd name="T3" fmla="*/ 40 h 51"/>
                  <a:gd name="T4" fmla="*/ 18 w 37"/>
                  <a:gd name="T5" fmla="*/ 33 h 51"/>
                  <a:gd name="T6" fmla="*/ 33 w 37"/>
                  <a:gd name="T7" fmla="*/ 26 h 51"/>
                  <a:gd name="T8" fmla="*/ 37 w 37"/>
                  <a:gd name="T9" fmla="*/ 18 h 51"/>
                  <a:gd name="T10" fmla="*/ 37 w 37"/>
                  <a:gd name="T11" fmla="*/ 15 h 51"/>
                  <a:gd name="T12" fmla="*/ 37 w 37"/>
                  <a:gd name="T13" fmla="*/ 7 h 51"/>
                  <a:gd name="T14" fmla="*/ 33 w 37"/>
                  <a:gd name="T15" fmla="*/ 4 h 51"/>
                  <a:gd name="T16" fmla="*/ 26 w 37"/>
                  <a:gd name="T17" fmla="*/ 0 h 51"/>
                  <a:gd name="T18" fmla="*/ 18 w 37"/>
                  <a:gd name="T19" fmla="*/ 0 h 51"/>
                  <a:gd name="T20" fmla="*/ 11 w 37"/>
                  <a:gd name="T21" fmla="*/ 0 h 51"/>
                  <a:gd name="T22" fmla="*/ 4 w 37"/>
                  <a:gd name="T23" fmla="*/ 4 h 51"/>
                  <a:gd name="T24" fmla="*/ 0 w 37"/>
                  <a:gd name="T25" fmla="*/ 7 h 51"/>
                  <a:gd name="T26" fmla="*/ 0 w 37"/>
                  <a:gd name="T27" fmla="*/ 15 h 51"/>
                  <a:gd name="T28" fmla="*/ 7 w 37"/>
                  <a:gd name="T29" fmla="*/ 15 h 51"/>
                  <a:gd name="T30" fmla="*/ 11 w 37"/>
                  <a:gd name="T31" fmla="*/ 7 h 51"/>
                  <a:gd name="T32" fmla="*/ 18 w 37"/>
                  <a:gd name="T33" fmla="*/ 4 h 51"/>
                  <a:gd name="T34" fmla="*/ 26 w 37"/>
                  <a:gd name="T35" fmla="*/ 7 h 51"/>
                  <a:gd name="T36" fmla="*/ 29 w 37"/>
                  <a:gd name="T37" fmla="*/ 15 h 51"/>
                  <a:gd name="T38" fmla="*/ 26 w 37"/>
                  <a:gd name="T39" fmla="*/ 22 h 51"/>
                  <a:gd name="T40" fmla="*/ 15 w 37"/>
                  <a:gd name="T41" fmla="*/ 33 h 51"/>
                  <a:gd name="T42" fmla="*/ 4 w 37"/>
                  <a:gd name="T43" fmla="*/ 40 h 51"/>
                  <a:gd name="T44" fmla="*/ 0 w 37"/>
                  <a:gd name="T45" fmla="*/ 48 h 51"/>
                  <a:gd name="T46" fmla="*/ 0 w 37"/>
                  <a:gd name="T47" fmla="*/ 51 h 51"/>
                  <a:gd name="T48" fmla="*/ 37 w 37"/>
                  <a:gd name="T49" fmla="*/ 51 h 51"/>
                  <a:gd name="T50" fmla="*/ 37 w 37"/>
                  <a:gd name="T51" fmla="*/ 44 h 51"/>
                  <a:gd name="T52" fmla="*/ 11 w 37"/>
                  <a:gd name="T53" fmla="*/ 44 h 51"/>
                  <a:gd name="T54" fmla="*/ 7 w 37"/>
                  <a:gd name="T55" fmla="*/ 44 h 5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7"/>
                  <a:gd name="T85" fmla="*/ 0 h 51"/>
                  <a:gd name="T86" fmla="*/ 37 w 37"/>
                  <a:gd name="T87" fmla="*/ 51 h 5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7" h="51">
                    <a:moveTo>
                      <a:pt x="7" y="44"/>
                    </a:moveTo>
                    <a:lnTo>
                      <a:pt x="11" y="40"/>
                    </a:lnTo>
                    <a:lnTo>
                      <a:pt x="18" y="33"/>
                    </a:lnTo>
                    <a:lnTo>
                      <a:pt x="33" y="26"/>
                    </a:lnTo>
                    <a:lnTo>
                      <a:pt x="37" y="18"/>
                    </a:lnTo>
                    <a:lnTo>
                      <a:pt x="37" y="15"/>
                    </a:lnTo>
                    <a:lnTo>
                      <a:pt x="37" y="7"/>
                    </a:lnTo>
                    <a:lnTo>
                      <a:pt x="33" y="4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7" y="15"/>
                    </a:lnTo>
                    <a:lnTo>
                      <a:pt x="11" y="7"/>
                    </a:lnTo>
                    <a:lnTo>
                      <a:pt x="18" y="4"/>
                    </a:lnTo>
                    <a:lnTo>
                      <a:pt x="26" y="7"/>
                    </a:lnTo>
                    <a:lnTo>
                      <a:pt x="29" y="15"/>
                    </a:lnTo>
                    <a:lnTo>
                      <a:pt x="26" y="22"/>
                    </a:lnTo>
                    <a:lnTo>
                      <a:pt x="15" y="33"/>
                    </a:lnTo>
                    <a:lnTo>
                      <a:pt x="4" y="40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37" y="51"/>
                    </a:lnTo>
                    <a:lnTo>
                      <a:pt x="37" y="44"/>
                    </a:lnTo>
                    <a:lnTo>
                      <a:pt x="11" y="44"/>
                    </a:lnTo>
                    <a:lnTo>
                      <a:pt x="7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s-IS" dirty="0"/>
              </a:p>
            </p:txBody>
          </p:sp>
          <p:sp>
            <p:nvSpPr>
              <p:cNvPr id="31799" name="Rectangle 74"/>
              <p:cNvSpPr>
                <a:spLocks noChangeArrowheads="1"/>
              </p:cNvSpPr>
              <p:nvPr/>
            </p:nvSpPr>
            <p:spPr bwMode="auto">
              <a:xfrm>
                <a:off x="2054" y="3727"/>
                <a:ext cx="9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1500" b="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is-IS" altLang="en-US" b="0" dirty="0"/>
              </a:p>
            </p:txBody>
          </p:sp>
          <p:sp>
            <p:nvSpPr>
              <p:cNvPr id="31800" name="Rectangle 75"/>
              <p:cNvSpPr>
                <a:spLocks noChangeArrowheads="1"/>
              </p:cNvSpPr>
              <p:nvPr/>
            </p:nvSpPr>
            <p:spPr bwMode="auto">
              <a:xfrm>
                <a:off x="2145" y="3713"/>
                <a:ext cx="4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900" b="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</a:t>
                </a:r>
                <a:endParaRPr lang="is-IS" altLang="en-US" b="0" dirty="0"/>
              </a:p>
            </p:txBody>
          </p:sp>
        </p:grpSp>
        <p:grpSp>
          <p:nvGrpSpPr>
            <p:cNvPr id="31790" name="Group 76"/>
            <p:cNvGrpSpPr>
              <a:grpSpLocks/>
            </p:cNvGrpSpPr>
            <p:nvPr/>
          </p:nvGrpSpPr>
          <p:grpSpPr bwMode="auto">
            <a:xfrm>
              <a:off x="3034" y="2815"/>
              <a:ext cx="144" cy="1056"/>
              <a:chOff x="3034" y="2815"/>
              <a:chExt cx="144" cy="1056"/>
            </a:xfrm>
          </p:grpSpPr>
          <p:sp>
            <p:nvSpPr>
              <p:cNvPr id="31791" name="Oval 77"/>
              <p:cNvSpPr>
                <a:spLocks noChangeArrowheads="1"/>
              </p:cNvSpPr>
              <p:nvPr/>
            </p:nvSpPr>
            <p:spPr bwMode="auto">
              <a:xfrm>
                <a:off x="3068" y="2815"/>
                <a:ext cx="69" cy="6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s-IS" altLang="en-US" dirty="0"/>
              </a:p>
            </p:txBody>
          </p:sp>
          <p:sp>
            <p:nvSpPr>
              <p:cNvPr id="31792" name="Line 78"/>
              <p:cNvSpPr>
                <a:spLocks noChangeShapeType="1"/>
              </p:cNvSpPr>
              <p:nvPr/>
            </p:nvSpPr>
            <p:spPr bwMode="auto">
              <a:xfrm>
                <a:off x="3101" y="2848"/>
                <a:ext cx="1" cy="850"/>
              </a:xfrm>
              <a:prstGeom prst="line">
                <a:avLst/>
              </a:prstGeom>
              <a:noFill/>
              <a:ln w="17463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s-IS" dirty="0"/>
              </a:p>
            </p:txBody>
          </p:sp>
          <p:sp>
            <p:nvSpPr>
              <p:cNvPr id="31793" name="Freeform 79"/>
              <p:cNvSpPr>
                <a:spLocks/>
              </p:cNvSpPr>
              <p:nvPr/>
            </p:nvSpPr>
            <p:spPr bwMode="auto">
              <a:xfrm>
                <a:off x="3133" y="3804"/>
                <a:ext cx="36" cy="51"/>
              </a:xfrm>
              <a:custGeom>
                <a:avLst/>
                <a:gdLst>
                  <a:gd name="T0" fmla="*/ 7 w 36"/>
                  <a:gd name="T1" fmla="*/ 44 h 51"/>
                  <a:gd name="T2" fmla="*/ 11 w 36"/>
                  <a:gd name="T3" fmla="*/ 40 h 51"/>
                  <a:gd name="T4" fmla="*/ 18 w 36"/>
                  <a:gd name="T5" fmla="*/ 33 h 51"/>
                  <a:gd name="T6" fmla="*/ 33 w 36"/>
                  <a:gd name="T7" fmla="*/ 26 h 51"/>
                  <a:gd name="T8" fmla="*/ 36 w 36"/>
                  <a:gd name="T9" fmla="*/ 18 h 51"/>
                  <a:gd name="T10" fmla="*/ 36 w 36"/>
                  <a:gd name="T11" fmla="*/ 15 h 51"/>
                  <a:gd name="T12" fmla="*/ 36 w 36"/>
                  <a:gd name="T13" fmla="*/ 7 h 51"/>
                  <a:gd name="T14" fmla="*/ 33 w 36"/>
                  <a:gd name="T15" fmla="*/ 4 h 51"/>
                  <a:gd name="T16" fmla="*/ 25 w 36"/>
                  <a:gd name="T17" fmla="*/ 0 h 51"/>
                  <a:gd name="T18" fmla="*/ 18 w 36"/>
                  <a:gd name="T19" fmla="*/ 0 h 51"/>
                  <a:gd name="T20" fmla="*/ 11 w 36"/>
                  <a:gd name="T21" fmla="*/ 0 h 51"/>
                  <a:gd name="T22" fmla="*/ 3 w 36"/>
                  <a:gd name="T23" fmla="*/ 4 h 51"/>
                  <a:gd name="T24" fmla="*/ 0 w 36"/>
                  <a:gd name="T25" fmla="*/ 7 h 51"/>
                  <a:gd name="T26" fmla="*/ 0 w 36"/>
                  <a:gd name="T27" fmla="*/ 15 h 51"/>
                  <a:gd name="T28" fmla="*/ 7 w 36"/>
                  <a:gd name="T29" fmla="*/ 15 h 51"/>
                  <a:gd name="T30" fmla="*/ 11 w 36"/>
                  <a:gd name="T31" fmla="*/ 7 h 51"/>
                  <a:gd name="T32" fmla="*/ 18 w 36"/>
                  <a:gd name="T33" fmla="*/ 4 h 51"/>
                  <a:gd name="T34" fmla="*/ 25 w 36"/>
                  <a:gd name="T35" fmla="*/ 7 h 51"/>
                  <a:gd name="T36" fmla="*/ 29 w 36"/>
                  <a:gd name="T37" fmla="*/ 15 h 51"/>
                  <a:gd name="T38" fmla="*/ 25 w 36"/>
                  <a:gd name="T39" fmla="*/ 22 h 51"/>
                  <a:gd name="T40" fmla="*/ 14 w 36"/>
                  <a:gd name="T41" fmla="*/ 33 h 51"/>
                  <a:gd name="T42" fmla="*/ 3 w 36"/>
                  <a:gd name="T43" fmla="*/ 40 h 51"/>
                  <a:gd name="T44" fmla="*/ 0 w 36"/>
                  <a:gd name="T45" fmla="*/ 48 h 51"/>
                  <a:gd name="T46" fmla="*/ 0 w 36"/>
                  <a:gd name="T47" fmla="*/ 51 h 51"/>
                  <a:gd name="T48" fmla="*/ 36 w 36"/>
                  <a:gd name="T49" fmla="*/ 51 h 51"/>
                  <a:gd name="T50" fmla="*/ 36 w 36"/>
                  <a:gd name="T51" fmla="*/ 44 h 51"/>
                  <a:gd name="T52" fmla="*/ 11 w 36"/>
                  <a:gd name="T53" fmla="*/ 44 h 51"/>
                  <a:gd name="T54" fmla="*/ 7 w 36"/>
                  <a:gd name="T55" fmla="*/ 44 h 5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6"/>
                  <a:gd name="T85" fmla="*/ 0 h 51"/>
                  <a:gd name="T86" fmla="*/ 36 w 36"/>
                  <a:gd name="T87" fmla="*/ 51 h 5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6" h="51">
                    <a:moveTo>
                      <a:pt x="7" y="44"/>
                    </a:moveTo>
                    <a:lnTo>
                      <a:pt x="11" y="40"/>
                    </a:lnTo>
                    <a:lnTo>
                      <a:pt x="18" y="33"/>
                    </a:lnTo>
                    <a:lnTo>
                      <a:pt x="33" y="26"/>
                    </a:lnTo>
                    <a:lnTo>
                      <a:pt x="36" y="18"/>
                    </a:lnTo>
                    <a:lnTo>
                      <a:pt x="36" y="15"/>
                    </a:lnTo>
                    <a:lnTo>
                      <a:pt x="36" y="7"/>
                    </a:lnTo>
                    <a:lnTo>
                      <a:pt x="33" y="4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3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7" y="15"/>
                    </a:lnTo>
                    <a:lnTo>
                      <a:pt x="11" y="7"/>
                    </a:lnTo>
                    <a:lnTo>
                      <a:pt x="18" y="4"/>
                    </a:lnTo>
                    <a:lnTo>
                      <a:pt x="25" y="7"/>
                    </a:lnTo>
                    <a:lnTo>
                      <a:pt x="29" y="15"/>
                    </a:lnTo>
                    <a:lnTo>
                      <a:pt x="25" y="22"/>
                    </a:lnTo>
                    <a:lnTo>
                      <a:pt x="14" y="33"/>
                    </a:lnTo>
                    <a:lnTo>
                      <a:pt x="3" y="40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36" y="51"/>
                    </a:lnTo>
                    <a:lnTo>
                      <a:pt x="36" y="44"/>
                    </a:lnTo>
                    <a:lnTo>
                      <a:pt x="11" y="44"/>
                    </a:lnTo>
                    <a:lnTo>
                      <a:pt x="7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s-IS" dirty="0"/>
              </a:p>
            </p:txBody>
          </p:sp>
          <p:sp>
            <p:nvSpPr>
              <p:cNvPr id="31794" name="Rectangle 80"/>
              <p:cNvSpPr>
                <a:spLocks noChangeArrowheads="1"/>
              </p:cNvSpPr>
              <p:nvPr/>
            </p:nvSpPr>
            <p:spPr bwMode="auto">
              <a:xfrm>
                <a:off x="3034" y="3727"/>
                <a:ext cx="9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1500" b="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is-IS" altLang="en-US" b="0" dirty="0"/>
              </a:p>
            </p:txBody>
          </p:sp>
          <p:sp>
            <p:nvSpPr>
              <p:cNvPr id="31795" name="Rectangle 81"/>
              <p:cNvSpPr>
                <a:spLocks noChangeArrowheads="1"/>
              </p:cNvSpPr>
              <p:nvPr/>
            </p:nvSpPr>
            <p:spPr bwMode="auto">
              <a:xfrm>
                <a:off x="3125" y="3713"/>
                <a:ext cx="5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900" b="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D</a:t>
                </a:r>
                <a:endParaRPr lang="is-IS" altLang="en-US" b="0" dirty="0"/>
              </a:p>
            </p:txBody>
          </p:sp>
        </p:grpSp>
      </p:grpSp>
      <p:grpSp>
        <p:nvGrpSpPr>
          <p:cNvPr id="31777" name="Group 82"/>
          <p:cNvGrpSpPr>
            <a:grpSpLocks/>
          </p:cNvGrpSpPr>
          <p:nvPr/>
        </p:nvGrpSpPr>
        <p:grpSpPr bwMode="auto">
          <a:xfrm>
            <a:off x="5334012" y="5011738"/>
            <a:ext cx="228601" cy="1133475"/>
            <a:chOff x="3360" y="3157"/>
            <a:chExt cx="144" cy="714"/>
          </a:xfrm>
        </p:grpSpPr>
        <p:sp>
          <p:nvSpPr>
            <p:cNvPr id="31783" name="Line 83"/>
            <p:cNvSpPr>
              <a:spLocks noChangeShapeType="1"/>
            </p:cNvSpPr>
            <p:nvPr/>
          </p:nvSpPr>
          <p:spPr bwMode="auto">
            <a:xfrm>
              <a:off x="3433" y="3190"/>
              <a:ext cx="1" cy="508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31784" name="Oval 84"/>
            <p:cNvSpPr>
              <a:spLocks noChangeArrowheads="1"/>
            </p:cNvSpPr>
            <p:nvPr/>
          </p:nvSpPr>
          <p:spPr bwMode="auto">
            <a:xfrm>
              <a:off x="3400" y="3157"/>
              <a:ext cx="69" cy="6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s-IS" altLang="en-US" dirty="0"/>
            </a:p>
          </p:txBody>
        </p:sp>
        <p:sp>
          <p:nvSpPr>
            <p:cNvPr id="31785" name="Freeform 85"/>
            <p:cNvSpPr>
              <a:spLocks/>
            </p:cNvSpPr>
            <p:nvPr/>
          </p:nvSpPr>
          <p:spPr bwMode="auto">
            <a:xfrm>
              <a:off x="3462" y="3804"/>
              <a:ext cx="22" cy="51"/>
            </a:xfrm>
            <a:custGeom>
              <a:avLst/>
              <a:gdLst>
                <a:gd name="T0" fmla="*/ 22 w 22"/>
                <a:gd name="T1" fmla="*/ 0 h 51"/>
                <a:gd name="T2" fmla="*/ 18 w 22"/>
                <a:gd name="T3" fmla="*/ 0 h 51"/>
                <a:gd name="T4" fmla="*/ 11 w 22"/>
                <a:gd name="T5" fmla="*/ 4 h 51"/>
                <a:gd name="T6" fmla="*/ 0 w 22"/>
                <a:gd name="T7" fmla="*/ 11 h 51"/>
                <a:gd name="T8" fmla="*/ 0 w 22"/>
                <a:gd name="T9" fmla="*/ 18 h 51"/>
                <a:gd name="T10" fmla="*/ 7 w 22"/>
                <a:gd name="T11" fmla="*/ 15 h 51"/>
                <a:gd name="T12" fmla="*/ 15 w 22"/>
                <a:gd name="T13" fmla="*/ 11 h 51"/>
                <a:gd name="T14" fmla="*/ 15 w 22"/>
                <a:gd name="T15" fmla="*/ 51 h 51"/>
                <a:gd name="T16" fmla="*/ 22 w 22"/>
                <a:gd name="T17" fmla="*/ 51 h 51"/>
                <a:gd name="T18" fmla="*/ 22 w 22"/>
                <a:gd name="T19" fmla="*/ 4 h 51"/>
                <a:gd name="T20" fmla="*/ 22 w 22"/>
                <a:gd name="T21" fmla="*/ 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51"/>
                <a:gd name="T35" fmla="*/ 22 w 22"/>
                <a:gd name="T36" fmla="*/ 51 h 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51">
                  <a:moveTo>
                    <a:pt x="22" y="0"/>
                  </a:moveTo>
                  <a:lnTo>
                    <a:pt x="18" y="0"/>
                  </a:lnTo>
                  <a:lnTo>
                    <a:pt x="11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15" y="1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2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31786" name="Rectangle 86"/>
            <p:cNvSpPr>
              <a:spLocks noChangeArrowheads="1"/>
            </p:cNvSpPr>
            <p:nvPr/>
          </p:nvSpPr>
          <p:spPr bwMode="auto">
            <a:xfrm>
              <a:off x="3360" y="3727"/>
              <a:ext cx="9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is-IS" altLang="en-US" b="0" dirty="0"/>
            </a:p>
          </p:txBody>
        </p:sp>
        <p:sp>
          <p:nvSpPr>
            <p:cNvPr id="31787" name="Rectangle 87"/>
            <p:cNvSpPr>
              <a:spLocks noChangeArrowheads="1"/>
            </p:cNvSpPr>
            <p:nvPr/>
          </p:nvSpPr>
          <p:spPr bwMode="auto">
            <a:xfrm>
              <a:off x="3451" y="3713"/>
              <a:ext cx="5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900" b="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  <a:endParaRPr lang="is-IS" altLang="en-US" b="0" dirty="0"/>
            </a:p>
          </p:txBody>
        </p:sp>
      </p:grpSp>
      <p:grpSp>
        <p:nvGrpSpPr>
          <p:cNvPr id="18" name="Group 88"/>
          <p:cNvGrpSpPr>
            <a:grpSpLocks/>
          </p:cNvGrpSpPr>
          <p:nvPr/>
        </p:nvGrpSpPr>
        <p:grpSpPr bwMode="auto">
          <a:xfrm>
            <a:off x="1928814" y="3106738"/>
            <a:ext cx="1624013" cy="2085975"/>
            <a:chOff x="1215" y="1957"/>
            <a:chExt cx="1023" cy="1314"/>
          </a:xfrm>
        </p:grpSpPr>
        <p:sp>
          <p:nvSpPr>
            <p:cNvPr id="31780" name="Line 89"/>
            <p:cNvSpPr>
              <a:spLocks noChangeShapeType="1"/>
            </p:cNvSpPr>
            <p:nvPr/>
          </p:nvSpPr>
          <p:spPr bwMode="auto">
            <a:xfrm flipH="1" flipV="1">
              <a:off x="1694" y="2428"/>
              <a:ext cx="16" cy="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s-IS" dirty="0"/>
            </a:p>
          </p:txBody>
        </p:sp>
        <p:sp>
          <p:nvSpPr>
            <p:cNvPr id="31781" name="Line 90"/>
            <p:cNvSpPr>
              <a:spLocks noChangeShapeType="1"/>
            </p:cNvSpPr>
            <p:nvPr/>
          </p:nvSpPr>
          <p:spPr bwMode="auto">
            <a:xfrm flipH="1">
              <a:off x="1215" y="2485"/>
              <a:ext cx="275" cy="7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s-IS" dirty="0"/>
            </a:p>
          </p:txBody>
        </p:sp>
        <p:sp>
          <p:nvSpPr>
            <p:cNvPr id="31782" name="Rectangle 91"/>
            <p:cNvSpPr>
              <a:spLocks noChangeArrowheads="1"/>
            </p:cNvSpPr>
            <p:nvPr/>
          </p:nvSpPr>
          <p:spPr bwMode="auto">
            <a:xfrm>
              <a:off x="1224" y="1957"/>
              <a:ext cx="1014" cy="6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>
                  <a:solidFill>
                    <a:srgbClr val="000000"/>
                  </a:solidFill>
                  <a:latin typeface="Arial" panose="020B0604020202020204" pitchFamily="34" charset="0"/>
                </a:rPr>
                <a:t>Framleiðslu-afgangur</a:t>
              </a:r>
              <a:br>
                <a:rPr lang="is-IS" altLang="en-US" sz="2000" b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is-IS" altLang="en-US" sz="2000" b="0">
                  <a:solidFill>
                    <a:srgbClr val="000000"/>
                  </a:solidFill>
                  <a:latin typeface="Arial" panose="020B0604020202020204" pitchFamily="34" charset="0"/>
                </a:rPr>
                <a:t>með tolli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595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35" grpId="0" animBg="1"/>
      <p:bldP spid="90153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narrow aqua button bckg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-27384"/>
            <a:ext cx="8229600" cy="6858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is-I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mynd 6. áhrif tolls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F3F6F9"/>
          </a:solidFill>
          <a:ln w="19367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F2F4F8"/>
          </a:solidFill>
          <a:ln w="176213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F1F4F7"/>
          </a:solidFill>
          <a:ln w="15875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F0F2F5"/>
          </a:solidFill>
          <a:ln w="14128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EF1F4"/>
          </a:solidFill>
          <a:ln w="122238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32777" name="Rectangle 10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DEFF3"/>
          </a:solidFill>
          <a:ln w="104775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32778" name="Rectangle 11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BEEF2"/>
          </a:solidFill>
          <a:ln w="87313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32779" name="Rectangle 12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AECF1"/>
          </a:solidFill>
          <a:ln w="69850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32780" name="Rectangle 13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9EBF0"/>
          </a:solidFill>
          <a:ln w="5238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32781" name="Rectangle 14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7EAEF"/>
          </a:solidFill>
          <a:ln w="3492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32782" name="Rectangle 15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6E9EF"/>
          </a:solidFill>
          <a:ln w="17463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32783" name="Rectangle 16"/>
          <p:cNvSpPr>
            <a:spLocks noChangeArrowheads="1"/>
          </p:cNvSpPr>
          <p:nvPr/>
        </p:nvSpPr>
        <p:spPr bwMode="auto">
          <a:xfrm>
            <a:off x="1849438" y="1120775"/>
            <a:ext cx="6042025" cy="4749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32784" name="Freeform 17"/>
          <p:cNvSpPr>
            <a:spLocks/>
          </p:cNvSpPr>
          <p:nvPr/>
        </p:nvSpPr>
        <p:spPr bwMode="auto">
          <a:xfrm>
            <a:off x="1849438" y="1120775"/>
            <a:ext cx="6042025" cy="4749800"/>
          </a:xfrm>
          <a:custGeom>
            <a:avLst/>
            <a:gdLst>
              <a:gd name="T0" fmla="*/ 0 w 3806"/>
              <a:gd name="T1" fmla="*/ 0 h 2992"/>
              <a:gd name="T2" fmla="*/ 0 w 3806"/>
              <a:gd name="T3" fmla="*/ 4749800 h 2992"/>
              <a:gd name="T4" fmla="*/ 6042025 w 3806"/>
              <a:gd name="T5" fmla="*/ 4749800 h 2992"/>
              <a:gd name="T6" fmla="*/ 0 60000 65536"/>
              <a:gd name="T7" fmla="*/ 0 60000 65536"/>
              <a:gd name="T8" fmla="*/ 0 60000 65536"/>
              <a:gd name="T9" fmla="*/ 0 w 3806"/>
              <a:gd name="T10" fmla="*/ 0 h 2992"/>
              <a:gd name="T11" fmla="*/ 3806 w 3806"/>
              <a:gd name="T12" fmla="*/ 2992 h 29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06" h="2992">
                <a:moveTo>
                  <a:pt x="0" y="0"/>
                </a:moveTo>
                <a:lnTo>
                  <a:pt x="0" y="2992"/>
                </a:lnTo>
                <a:lnTo>
                  <a:pt x="3806" y="2992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s-IS" dirty="0"/>
          </a:p>
        </p:txBody>
      </p:sp>
      <p:sp>
        <p:nvSpPr>
          <p:cNvPr id="89106" name="Line 18"/>
          <p:cNvSpPr>
            <a:spLocks noChangeShapeType="1"/>
          </p:cNvSpPr>
          <p:nvPr/>
        </p:nvSpPr>
        <p:spPr bwMode="auto">
          <a:xfrm>
            <a:off x="6434138" y="4598988"/>
            <a:ext cx="1587" cy="395287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s-IS" dirty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359150" y="4521200"/>
            <a:ext cx="1563688" cy="542925"/>
            <a:chOff x="2116" y="2848"/>
            <a:chExt cx="985" cy="342"/>
          </a:xfrm>
        </p:grpSpPr>
        <p:sp>
          <p:nvSpPr>
            <p:cNvPr id="32849" name="Rectangle 20"/>
            <p:cNvSpPr>
              <a:spLocks noChangeArrowheads="1"/>
            </p:cNvSpPr>
            <p:nvPr/>
          </p:nvSpPr>
          <p:spPr bwMode="auto">
            <a:xfrm>
              <a:off x="2116" y="2848"/>
              <a:ext cx="985" cy="342"/>
            </a:xfrm>
            <a:prstGeom prst="rect">
              <a:avLst/>
            </a:prstGeom>
            <a:solidFill>
              <a:srgbClr val="A9E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s-IS" altLang="en-US" dirty="0"/>
            </a:p>
          </p:txBody>
        </p:sp>
        <p:sp>
          <p:nvSpPr>
            <p:cNvPr id="32850" name="Rectangle 21"/>
            <p:cNvSpPr>
              <a:spLocks noChangeArrowheads="1"/>
            </p:cNvSpPr>
            <p:nvPr/>
          </p:nvSpPr>
          <p:spPr bwMode="auto">
            <a:xfrm>
              <a:off x="2570" y="3025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is-IS" altLang="en-US" b="0" dirty="0"/>
            </a:p>
          </p:txBody>
        </p:sp>
      </p:grpSp>
      <p:sp>
        <p:nvSpPr>
          <p:cNvPr id="32787" name="Rectangle 22"/>
          <p:cNvSpPr>
            <a:spLocks noChangeArrowheads="1"/>
          </p:cNvSpPr>
          <p:nvPr/>
        </p:nvSpPr>
        <p:spPr bwMode="auto">
          <a:xfrm>
            <a:off x="1167890" y="1104900"/>
            <a:ext cx="41735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Verð</a:t>
            </a:r>
            <a:endParaRPr lang="is-IS" altLang="en-US" b="0" dirty="0"/>
          </a:p>
        </p:txBody>
      </p:sp>
      <p:sp>
        <p:nvSpPr>
          <p:cNvPr id="32788" name="Rectangle 23"/>
          <p:cNvSpPr>
            <a:spLocks noChangeArrowheads="1"/>
          </p:cNvSpPr>
          <p:nvPr/>
        </p:nvSpPr>
        <p:spPr bwMode="auto">
          <a:xfrm>
            <a:off x="1117600" y="1336675"/>
            <a:ext cx="4809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á lýsi</a:t>
            </a:r>
            <a:endParaRPr lang="is-IS" altLang="en-US" b="0" dirty="0"/>
          </a:p>
        </p:txBody>
      </p:sp>
      <p:sp>
        <p:nvSpPr>
          <p:cNvPr id="32789" name="Rectangle 24"/>
          <p:cNvSpPr>
            <a:spLocks noChangeArrowheads="1"/>
          </p:cNvSpPr>
          <p:nvPr/>
        </p:nvSpPr>
        <p:spPr bwMode="auto">
          <a:xfrm>
            <a:off x="1681163" y="5916613"/>
            <a:ext cx="1074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1500" b="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is-IS" altLang="en-US" b="0" dirty="0"/>
          </a:p>
        </p:txBody>
      </p:sp>
      <p:sp>
        <p:nvSpPr>
          <p:cNvPr id="32790" name="Rectangle 25"/>
          <p:cNvSpPr>
            <a:spLocks noChangeArrowheads="1"/>
          </p:cNvSpPr>
          <p:nvPr/>
        </p:nvSpPr>
        <p:spPr bwMode="auto">
          <a:xfrm>
            <a:off x="7110413" y="5910263"/>
            <a:ext cx="50174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Magn</a:t>
            </a:r>
            <a:endParaRPr lang="is-IS" altLang="en-US" b="0" dirty="0"/>
          </a:p>
        </p:txBody>
      </p:sp>
      <p:sp>
        <p:nvSpPr>
          <p:cNvPr id="32791" name="Rectangle 26"/>
          <p:cNvSpPr>
            <a:spLocks noChangeArrowheads="1"/>
          </p:cNvSpPr>
          <p:nvPr/>
        </p:nvSpPr>
        <p:spPr bwMode="auto">
          <a:xfrm>
            <a:off x="7191375" y="6142038"/>
            <a:ext cx="4280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lýsis</a:t>
            </a:r>
            <a:endParaRPr lang="is-IS" altLang="en-US" b="0" dirty="0"/>
          </a:p>
        </p:txBody>
      </p:sp>
      <p:grpSp>
        <p:nvGrpSpPr>
          <p:cNvPr id="32792" name="Group 27"/>
          <p:cNvGrpSpPr>
            <a:grpSpLocks/>
          </p:cNvGrpSpPr>
          <p:nvPr/>
        </p:nvGrpSpPr>
        <p:grpSpPr bwMode="auto">
          <a:xfrm>
            <a:off x="1901825" y="2120900"/>
            <a:ext cx="4567238" cy="3451225"/>
            <a:chOff x="1198" y="1336"/>
            <a:chExt cx="2877" cy="2174"/>
          </a:xfrm>
        </p:grpSpPr>
        <p:sp>
          <p:nvSpPr>
            <p:cNvPr id="32846" name="Line 28"/>
            <p:cNvSpPr>
              <a:spLocks noChangeShapeType="1"/>
            </p:cNvSpPr>
            <p:nvPr/>
          </p:nvSpPr>
          <p:spPr bwMode="auto">
            <a:xfrm flipV="1">
              <a:off x="1198" y="1633"/>
              <a:ext cx="2611" cy="1877"/>
            </a:xfrm>
            <a:prstGeom prst="line">
              <a:avLst/>
            </a:prstGeom>
            <a:noFill/>
            <a:ln w="52388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32847" name="Rectangle 29"/>
            <p:cNvSpPr>
              <a:spLocks noChangeArrowheads="1"/>
            </p:cNvSpPr>
            <p:nvPr/>
          </p:nvSpPr>
          <p:spPr bwMode="auto">
            <a:xfrm>
              <a:off x="3557" y="1336"/>
              <a:ext cx="36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Innlent</a:t>
              </a:r>
              <a:endParaRPr lang="is-IS" altLang="en-US" b="0" dirty="0"/>
            </a:p>
          </p:txBody>
        </p:sp>
        <p:sp>
          <p:nvSpPr>
            <p:cNvPr id="32848" name="Rectangle 30"/>
            <p:cNvSpPr>
              <a:spLocks noChangeArrowheads="1"/>
            </p:cNvSpPr>
            <p:nvPr/>
          </p:nvSpPr>
          <p:spPr bwMode="auto">
            <a:xfrm>
              <a:off x="3630" y="1482"/>
              <a:ext cx="44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framboð</a:t>
              </a:r>
              <a:endParaRPr lang="is-IS" altLang="en-US" b="0" dirty="0"/>
            </a:p>
          </p:txBody>
        </p:sp>
      </p:grpSp>
      <p:grpSp>
        <p:nvGrpSpPr>
          <p:cNvPr id="32793" name="Group 31"/>
          <p:cNvGrpSpPr>
            <a:grpSpLocks/>
          </p:cNvGrpSpPr>
          <p:nvPr/>
        </p:nvGrpSpPr>
        <p:grpSpPr bwMode="auto">
          <a:xfrm>
            <a:off x="1901825" y="1400175"/>
            <a:ext cx="4827588" cy="4370388"/>
            <a:chOff x="1198" y="882"/>
            <a:chExt cx="3041" cy="2753"/>
          </a:xfrm>
        </p:grpSpPr>
        <p:sp>
          <p:nvSpPr>
            <p:cNvPr id="32843" name="Line 32"/>
            <p:cNvSpPr>
              <a:spLocks noChangeShapeType="1"/>
            </p:cNvSpPr>
            <p:nvPr/>
          </p:nvSpPr>
          <p:spPr bwMode="auto">
            <a:xfrm>
              <a:off x="1198" y="882"/>
              <a:ext cx="2467" cy="2551"/>
            </a:xfrm>
            <a:prstGeom prst="line">
              <a:avLst/>
            </a:prstGeom>
            <a:noFill/>
            <a:ln w="52388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32844" name="Rectangle 33"/>
            <p:cNvSpPr>
              <a:spLocks noChangeArrowheads="1"/>
            </p:cNvSpPr>
            <p:nvPr/>
          </p:nvSpPr>
          <p:spPr bwMode="auto">
            <a:xfrm>
              <a:off x="3700" y="3343"/>
              <a:ext cx="39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Innlend</a:t>
              </a:r>
              <a:endParaRPr lang="is-IS" altLang="en-US" b="0" dirty="0"/>
            </a:p>
          </p:txBody>
        </p:sp>
        <p:sp>
          <p:nvSpPr>
            <p:cNvPr id="32845" name="Rectangle 34"/>
            <p:cNvSpPr>
              <a:spLocks noChangeArrowheads="1"/>
            </p:cNvSpPr>
            <p:nvPr/>
          </p:nvSpPr>
          <p:spPr bwMode="auto">
            <a:xfrm>
              <a:off x="3733" y="3490"/>
              <a:ext cx="50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eftirspurn</a:t>
              </a:r>
              <a:endParaRPr lang="is-IS" altLang="en-US" b="0" dirty="0"/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1042988" y="4402143"/>
            <a:ext cx="5846762" cy="461963"/>
            <a:chOff x="657" y="2773"/>
            <a:chExt cx="3683" cy="291"/>
          </a:xfrm>
        </p:grpSpPr>
        <p:sp>
          <p:nvSpPr>
            <p:cNvPr id="32840" name="Line 36"/>
            <p:cNvSpPr>
              <a:spLocks noChangeShapeType="1"/>
            </p:cNvSpPr>
            <p:nvPr/>
          </p:nvSpPr>
          <p:spPr bwMode="auto">
            <a:xfrm>
              <a:off x="1176" y="2848"/>
              <a:ext cx="3164" cy="1"/>
            </a:xfrm>
            <a:prstGeom prst="line">
              <a:avLst/>
            </a:prstGeom>
            <a:noFill/>
            <a:ln w="52388">
              <a:solidFill>
                <a:srgbClr val="AD0D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32841" name="Rectangle 37"/>
            <p:cNvSpPr>
              <a:spLocks noChangeArrowheads="1"/>
            </p:cNvSpPr>
            <p:nvPr/>
          </p:nvSpPr>
          <p:spPr bwMode="auto">
            <a:xfrm>
              <a:off x="858" y="2773"/>
              <a:ext cx="25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Verð</a:t>
              </a:r>
              <a:endParaRPr lang="is-IS" altLang="en-US" b="0" dirty="0"/>
            </a:p>
          </p:txBody>
        </p:sp>
        <p:sp>
          <p:nvSpPr>
            <p:cNvPr id="32842" name="Rectangle 38"/>
            <p:cNvSpPr>
              <a:spLocks noChangeArrowheads="1"/>
            </p:cNvSpPr>
            <p:nvPr/>
          </p:nvSpPr>
          <p:spPr bwMode="auto">
            <a:xfrm>
              <a:off x="657" y="2919"/>
              <a:ext cx="45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með tolli</a:t>
              </a:r>
              <a:endParaRPr lang="is-IS" altLang="en-US" b="0" dirty="0"/>
            </a:p>
          </p:txBody>
        </p:sp>
      </p:grpSp>
      <p:sp>
        <p:nvSpPr>
          <p:cNvPr id="89127" name="Rectangle 39"/>
          <p:cNvSpPr>
            <a:spLocks noChangeArrowheads="1"/>
          </p:cNvSpPr>
          <p:nvPr/>
        </p:nvSpPr>
        <p:spPr bwMode="auto">
          <a:xfrm>
            <a:off x="6523038" y="4616450"/>
            <a:ext cx="4611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1500" b="0" dirty="0">
                <a:solidFill>
                  <a:srgbClr val="000000"/>
                </a:solidFill>
                <a:latin typeface="Arial" panose="020B0604020202020204" pitchFamily="34" charset="0"/>
              </a:rPr>
              <a:t>Tollur</a:t>
            </a:r>
            <a:endParaRPr lang="is-IS" altLang="en-US" b="0" dirty="0"/>
          </a:p>
        </p:txBody>
      </p:sp>
      <p:grpSp>
        <p:nvGrpSpPr>
          <p:cNvPr id="32796" name="Group 40"/>
          <p:cNvGrpSpPr>
            <a:grpSpLocks/>
          </p:cNvGrpSpPr>
          <p:nvPr/>
        </p:nvGrpSpPr>
        <p:grpSpPr bwMode="auto">
          <a:xfrm>
            <a:off x="2622550" y="6186493"/>
            <a:ext cx="2827338" cy="598488"/>
            <a:chOff x="1652" y="3897"/>
            <a:chExt cx="1781" cy="377"/>
          </a:xfrm>
        </p:grpSpPr>
        <p:sp>
          <p:nvSpPr>
            <p:cNvPr id="32837" name="Freeform 41"/>
            <p:cNvSpPr>
              <a:spLocks/>
            </p:cNvSpPr>
            <p:nvPr/>
          </p:nvSpPr>
          <p:spPr bwMode="auto">
            <a:xfrm>
              <a:off x="1652" y="3897"/>
              <a:ext cx="1781" cy="88"/>
            </a:xfrm>
            <a:custGeom>
              <a:avLst/>
              <a:gdLst>
                <a:gd name="T0" fmla="*/ 1781 w 161"/>
                <a:gd name="T1" fmla="*/ 0 h 8"/>
                <a:gd name="T2" fmla="*/ 1726 w 161"/>
                <a:gd name="T3" fmla="*/ 44 h 8"/>
                <a:gd name="T4" fmla="*/ 929 w 161"/>
                <a:gd name="T5" fmla="*/ 44 h 8"/>
                <a:gd name="T6" fmla="*/ 885 w 161"/>
                <a:gd name="T7" fmla="*/ 88 h 8"/>
                <a:gd name="T8" fmla="*/ 841 w 161"/>
                <a:gd name="T9" fmla="*/ 44 h 8"/>
                <a:gd name="T10" fmla="*/ 55 w 161"/>
                <a:gd name="T11" fmla="*/ 44 h 8"/>
                <a:gd name="T12" fmla="*/ 0 w 161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1"/>
                <a:gd name="T22" fmla="*/ 0 h 8"/>
                <a:gd name="T23" fmla="*/ 161 w 161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1" h="8">
                  <a:moveTo>
                    <a:pt x="161" y="0"/>
                  </a:moveTo>
                  <a:cubicBezTo>
                    <a:pt x="161" y="2"/>
                    <a:pt x="158" y="4"/>
                    <a:pt x="156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2" y="4"/>
                    <a:pt x="80" y="6"/>
                    <a:pt x="80" y="8"/>
                  </a:cubicBezTo>
                  <a:cubicBezTo>
                    <a:pt x="80" y="6"/>
                    <a:pt x="79" y="4"/>
                    <a:pt x="7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0" y="2"/>
                    <a:pt x="0" y="0"/>
                  </a:cubicBez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32838" name="Rectangle 42"/>
            <p:cNvSpPr>
              <a:spLocks noChangeArrowheads="1"/>
            </p:cNvSpPr>
            <p:nvPr/>
          </p:nvSpPr>
          <p:spPr bwMode="auto">
            <a:xfrm>
              <a:off x="2245" y="3983"/>
              <a:ext cx="6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Innflutningur</a:t>
              </a:r>
              <a:endParaRPr lang="is-IS" altLang="en-US" b="0" dirty="0"/>
            </a:p>
          </p:txBody>
        </p:sp>
        <p:sp>
          <p:nvSpPr>
            <p:cNvPr id="32839" name="Rectangle 43"/>
            <p:cNvSpPr>
              <a:spLocks noChangeArrowheads="1"/>
            </p:cNvSpPr>
            <p:nvPr/>
          </p:nvSpPr>
          <p:spPr bwMode="auto">
            <a:xfrm>
              <a:off x="2359" y="4129"/>
              <a:ext cx="38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án tolls</a:t>
              </a:r>
              <a:endParaRPr lang="is-IS" altLang="en-US" b="0" dirty="0"/>
            </a:p>
          </p:txBody>
        </p:sp>
      </p:grpSp>
      <p:grpSp>
        <p:nvGrpSpPr>
          <p:cNvPr id="32797" name="Group 44"/>
          <p:cNvGrpSpPr>
            <a:grpSpLocks/>
          </p:cNvGrpSpPr>
          <p:nvPr/>
        </p:nvGrpSpPr>
        <p:grpSpPr bwMode="auto">
          <a:xfrm>
            <a:off x="1139825" y="4935528"/>
            <a:ext cx="5749925" cy="465136"/>
            <a:chOff x="718" y="3109"/>
            <a:chExt cx="3622" cy="293"/>
          </a:xfrm>
        </p:grpSpPr>
        <p:sp>
          <p:nvSpPr>
            <p:cNvPr id="32834" name="Line 45"/>
            <p:cNvSpPr>
              <a:spLocks noChangeShapeType="1"/>
            </p:cNvSpPr>
            <p:nvPr/>
          </p:nvSpPr>
          <p:spPr bwMode="auto">
            <a:xfrm>
              <a:off x="1176" y="3190"/>
              <a:ext cx="3164" cy="1"/>
            </a:xfrm>
            <a:prstGeom prst="line">
              <a:avLst/>
            </a:prstGeom>
            <a:noFill/>
            <a:ln w="52388">
              <a:solidFill>
                <a:srgbClr val="0063B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32835" name="Rectangle 46"/>
            <p:cNvSpPr>
              <a:spLocks noChangeArrowheads="1"/>
            </p:cNvSpPr>
            <p:nvPr/>
          </p:nvSpPr>
          <p:spPr bwMode="auto">
            <a:xfrm>
              <a:off x="858" y="3109"/>
              <a:ext cx="25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Verð</a:t>
              </a:r>
              <a:endParaRPr lang="is-IS" altLang="en-US" b="0" dirty="0"/>
            </a:p>
          </p:txBody>
        </p:sp>
        <p:sp>
          <p:nvSpPr>
            <p:cNvPr id="32836" name="Rectangle 47"/>
            <p:cNvSpPr>
              <a:spLocks noChangeArrowheads="1"/>
            </p:cNvSpPr>
            <p:nvPr/>
          </p:nvSpPr>
          <p:spPr bwMode="auto">
            <a:xfrm>
              <a:off x="718" y="3257"/>
              <a:ext cx="39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án tolls</a:t>
              </a:r>
              <a:endParaRPr lang="is-IS" altLang="en-US" b="0" dirty="0"/>
            </a:p>
          </p:txBody>
        </p:sp>
      </p:grpSp>
      <p:sp>
        <p:nvSpPr>
          <p:cNvPr id="32798" name="Rectangle 48"/>
          <p:cNvSpPr>
            <a:spLocks noChangeArrowheads="1"/>
          </p:cNvSpPr>
          <p:nvPr/>
        </p:nvSpPr>
        <p:spPr bwMode="auto">
          <a:xfrm>
            <a:off x="6953250" y="4941888"/>
            <a:ext cx="61074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1500" b="0" dirty="0">
                <a:solidFill>
                  <a:srgbClr val="000000"/>
                </a:solidFill>
                <a:latin typeface="Arial" panose="020B0604020202020204" pitchFamily="34" charset="0"/>
              </a:rPr>
              <a:t>Heims-</a:t>
            </a:r>
            <a:endParaRPr lang="is-IS" altLang="en-US" b="0" dirty="0"/>
          </a:p>
        </p:txBody>
      </p:sp>
      <p:sp>
        <p:nvSpPr>
          <p:cNvPr id="32799" name="Rectangle 49"/>
          <p:cNvSpPr>
            <a:spLocks noChangeArrowheads="1"/>
          </p:cNvSpPr>
          <p:nvPr/>
        </p:nvSpPr>
        <p:spPr bwMode="auto">
          <a:xfrm>
            <a:off x="6992938" y="5173663"/>
            <a:ext cx="37510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1500" b="0" dirty="0">
                <a:solidFill>
                  <a:srgbClr val="000000"/>
                </a:solidFill>
                <a:latin typeface="Arial" panose="020B0604020202020204" pitchFamily="34" charset="0"/>
              </a:rPr>
              <a:t>verð</a:t>
            </a:r>
            <a:endParaRPr lang="is-IS" altLang="en-US" b="0" dirty="0"/>
          </a:p>
        </p:txBody>
      </p:sp>
      <p:grpSp>
        <p:nvGrpSpPr>
          <p:cNvPr id="32800" name="Group 50"/>
          <p:cNvGrpSpPr>
            <a:grpSpLocks/>
          </p:cNvGrpSpPr>
          <p:nvPr/>
        </p:nvGrpSpPr>
        <p:grpSpPr bwMode="auto">
          <a:xfrm>
            <a:off x="2517775" y="5011738"/>
            <a:ext cx="220663" cy="1133475"/>
            <a:chOff x="1586" y="3157"/>
            <a:chExt cx="139" cy="714"/>
          </a:xfrm>
        </p:grpSpPr>
        <p:sp>
          <p:nvSpPr>
            <p:cNvPr id="32828" name="Freeform 51"/>
            <p:cNvSpPr>
              <a:spLocks/>
            </p:cNvSpPr>
            <p:nvPr/>
          </p:nvSpPr>
          <p:spPr bwMode="auto">
            <a:xfrm>
              <a:off x="1685" y="3804"/>
              <a:ext cx="21" cy="51"/>
            </a:xfrm>
            <a:custGeom>
              <a:avLst/>
              <a:gdLst>
                <a:gd name="T0" fmla="*/ 21 w 21"/>
                <a:gd name="T1" fmla="*/ 0 h 51"/>
                <a:gd name="T2" fmla="*/ 18 w 21"/>
                <a:gd name="T3" fmla="*/ 0 h 51"/>
                <a:gd name="T4" fmla="*/ 11 w 21"/>
                <a:gd name="T5" fmla="*/ 4 h 51"/>
                <a:gd name="T6" fmla="*/ 0 w 21"/>
                <a:gd name="T7" fmla="*/ 11 h 51"/>
                <a:gd name="T8" fmla="*/ 0 w 21"/>
                <a:gd name="T9" fmla="*/ 18 h 51"/>
                <a:gd name="T10" fmla="*/ 7 w 21"/>
                <a:gd name="T11" fmla="*/ 15 h 51"/>
                <a:gd name="T12" fmla="*/ 14 w 21"/>
                <a:gd name="T13" fmla="*/ 11 h 51"/>
                <a:gd name="T14" fmla="*/ 14 w 21"/>
                <a:gd name="T15" fmla="*/ 51 h 51"/>
                <a:gd name="T16" fmla="*/ 21 w 21"/>
                <a:gd name="T17" fmla="*/ 51 h 51"/>
                <a:gd name="T18" fmla="*/ 21 w 21"/>
                <a:gd name="T19" fmla="*/ 4 h 51"/>
                <a:gd name="T20" fmla="*/ 21 w 21"/>
                <a:gd name="T21" fmla="*/ 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51"/>
                <a:gd name="T35" fmla="*/ 21 w 21"/>
                <a:gd name="T36" fmla="*/ 51 h 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51">
                  <a:moveTo>
                    <a:pt x="21" y="0"/>
                  </a:moveTo>
                  <a:lnTo>
                    <a:pt x="18" y="0"/>
                  </a:lnTo>
                  <a:lnTo>
                    <a:pt x="11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14" y="11"/>
                  </a:lnTo>
                  <a:lnTo>
                    <a:pt x="14" y="51"/>
                  </a:lnTo>
                  <a:lnTo>
                    <a:pt x="21" y="51"/>
                  </a:lnTo>
                  <a:lnTo>
                    <a:pt x="21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s-IS" dirty="0"/>
            </a:p>
          </p:txBody>
        </p:sp>
        <p:grpSp>
          <p:nvGrpSpPr>
            <p:cNvPr id="32829" name="Group 52"/>
            <p:cNvGrpSpPr>
              <a:grpSpLocks/>
            </p:cNvGrpSpPr>
            <p:nvPr/>
          </p:nvGrpSpPr>
          <p:grpSpPr bwMode="auto">
            <a:xfrm>
              <a:off x="1586" y="3157"/>
              <a:ext cx="99" cy="714"/>
              <a:chOff x="1586" y="3157"/>
              <a:chExt cx="99" cy="714"/>
            </a:xfrm>
          </p:grpSpPr>
          <p:sp>
            <p:nvSpPr>
              <p:cNvPr id="32831" name="Line 53"/>
              <p:cNvSpPr>
                <a:spLocks noChangeShapeType="1"/>
              </p:cNvSpPr>
              <p:nvPr/>
            </p:nvSpPr>
            <p:spPr bwMode="auto">
              <a:xfrm>
                <a:off x="1652" y="3190"/>
                <a:ext cx="1" cy="508"/>
              </a:xfrm>
              <a:prstGeom prst="line">
                <a:avLst/>
              </a:prstGeom>
              <a:noFill/>
              <a:ln w="17463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s-IS" dirty="0"/>
              </a:p>
            </p:txBody>
          </p:sp>
          <p:sp>
            <p:nvSpPr>
              <p:cNvPr id="32832" name="Oval 54"/>
              <p:cNvSpPr>
                <a:spLocks noChangeArrowheads="1"/>
              </p:cNvSpPr>
              <p:nvPr/>
            </p:nvSpPr>
            <p:spPr bwMode="auto">
              <a:xfrm>
                <a:off x="1616" y="3157"/>
                <a:ext cx="69" cy="6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s-IS" altLang="en-US" dirty="0"/>
              </a:p>
            </p:txBody>
          </p:sp>
          <p:sp>
            <p:nvSpPr>
              <p:cNvPr id="32833" name="Rectangle 55"/>
              <p:cNvSpPr>
                <a:spLocks noChangeArrowheads="1"/>
              </p:cNvSpPr>
              <p:nvPr/>
            </p:nvSpPr>
            <p:spPr bwMode="auto">
              <a:xfrm>
                <a:off x="1586" y="3727"/>
                <a:ext cx="9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1500" b="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is-IS" altLang="en-US" b="0" dirty="0"/>
              </a:p>
            </p:txBody>
          </p:sp>
        </p:grpSp>
        <p:sp>
          <p:nvSpPr>
            <p:cNvPr id="32830" name="Rectangle 56"/>
            <p:cNvSpPr>
              <a:spLocks noChangeArrowheads="1"/>
            </p:cNvSpPr>
            <p:nvPr/>
          </p:nvSpPr>
          <p:spPr bwMode="auto">
            <a:xfrm>
              <a:off x="1677" y="3713"/>
              <a:ext cx="4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900" b="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  <a:endParaRPr lang="is-IS" altLang="en-US" b="0" dirty="0"/>
            </a:p>
          </p:txBody>
        </p:sp>
      </p:grp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3260726" y="4468813"/>
            <a:ext cx="1784351" cy="1676400"/>
            <a:chOff x="2054" y="2815"/>
            <a:chExt cx="1124" cy="1056"/>
          </a:xfrm>
        </p:grpSpPr>
        <p:grpSp>
          <p:nvGrpSpPr>
            <p:cNvPr id="32812" name="Group 58"/>
            <p:cNvGrpSpPr>
              <a:grpSpLocks/>
            </p:cNvGrpSpPr>
            <p:nvPr/>
          </p:nvGrpSpPr>
          <p:grpSpPr bwMode="auto">
            <a:xfrm>
              <a:off x="2128" y="3278"/>
              <a:ext cx="962" cy="398"/>
              <a:chOff x="2128" y="3278"/>
              <a:chExt cx="962" cy="398"/>
            </a:xfrm>
          </p:grpSpPr>
          <p:sp>
            <p:nvSpPr>
              <p:cNvPr id="32825" name="Freeform 59"/>
              <p:cNvSpPr>
                <a:spLocks/>
              </p:cNvSpPr>
              <p:nvPr/>
            </p:nvSpPr>
            <p:spPr bwMode="auto">
              <a:xfrm>
                <a:off x="2128" y="3588"/>
                <a:ext cx="962" cy="88"/>
              </a:xfrm>
              <a:custGeom>
                <a:avLst/>
                <a:gdLst>
                  <a:gd name="T0" fmla="*/ 962 w 87"/>
                  <a:gd name="T1" fmla="*/ 88 h 8"/>
                  <a:gd name="T2" fmla="*/ 907 w 87"/>
                  <a:gd name="T3" fmla="*/ 44 h 8"/>
                  <a:gd name="T4" fmla="*/ 520 w 87"/>
                  <a:gd name="T5" fmla="*/ 44 h 8"/>
                  <a:gd name="T6" fmla="*/ 475 w 87"/>
                  <a:gd name="T7" fmla="*/ 0 h 8"/>
                  <a:gd name="T8" fmla="*/ 431 w 87"/>
                  <a:gd name="T9" fmla="*/ 44 h 8"/>
                  <a:gd name="T10" fmla="*/ 55 w 87"/>
                  <a:gd name="T11" fmla="*/ 44 h 8"/>
                  <a:gd name="T12" fmla="*/ 0 w 87"/>
                  <a:gd name="T13" fmla="*/ 8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8"/>
                  <a:gd name="T23" fmla="*/ 87 w 87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8">
                    <a:moveTo>
                      <a:pt x="87" y="8"/>
                    </a:moveTo>
                    <a:cubicBezTo>
                      <a:pt x="87" y="6"/>
                      <a:pt x="84" y="4"/>
                      <a:pt x="82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5" y="4"/>
                      <a:pt x="43" y="2"/>
                      <a:pt x="43" y="0"/>
                    </a:cubicBezTo>
                    <a:cubicBezTo>
                      <a:pt x="43" y="2"/>
                      <a:pt x="42" y="4"/>
                      <a:pt x="39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3" y="4"/>
                      <a:pt x="0" y="6"/>
                      <a:pt x="0" y="8"/>
                    </a:cubicBez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s-IS" dirty="0"/>
              </a:p>
            </p:txBody>
          </p:sp>
          <p:sp>
            <p:nvSpPr>
              <p:cNvPr id="32826" name="Rectangle 60"/>
              <p:cNvSpPr>
                <a:spLocks noChangeArrowheads="1"/>
              </p:cNvSpPr>
              <p:nvPr/>
            </p:nvSpPr>
            <p:spPr bwMode="auto">
              <a:xfrm>
                <a:off x="2290" y="3278"/>
                <a:ext cx="668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15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Innflutningur</a:t>
                </a:r>
                <a:endParaRPr lang="is-IS" altLang="en-US" b="0" dirty="0"/>
              </a:p>
            </p:txBody>
          </p:sp>
          <p:sp>
            <p:nvSpPr>
              <p:cNvPr id="32827" name="Rectangle 61"/>
              <p:cNvSpPr>
                <a:spLocks noChangeArrowheads="1"/>
              </p:cNvSpPr>
              <p:nvPr/>
            </p:nvSpPr>
            <p:spPr bwMode="auto">
              <a:xfrm>
                <a:off x="2376" y="3424"/>
                <a:ext cx="45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15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með tolli</a:t>
                </a:r>
                <a:endParaRPr lang="is-IS" altLang="en-US" b="0" dirty="0"/>
              </a:p>
            </p:txBody>
          </p:sp>
        </p:grpSp>
        <p:grpSp>
          <p:nvGrpSpPr>
            <p:cNvPr id="32813" name="Group 62"/>
            <p:cNvGrpSpPr>
              <a:grpSpLocks/>
            </p:cNvGrpSpPr>
            <p:nvPr/>
          </p:nvGrpSpPr>
          <p:grpSpPr bwMode="auto">
            <a:xfrm>
              <a:off x="2054" y="2815"/>
              <a:ext cx="139" cy="1056"/>
              <a:chOff x="2054" y="2815"/>
              <a:chExt cx="139" cy="1056"/>
            </a:xfrm>
          </p:grpSpPr>
          <p:sp>
            <p:nvSpPr>
              <p:cNvPr id="32820" name="Oval 63"/>
              <p:cNvSpPr>
                <a:spLocks noChangeArrowheads="1"/>
              </p:cNvSpPr>
              <p:nvPr/>
            </p:nvSpPr>
            <p:spPr bwMode="auto">
              <a:xfrm>
                <a:off x="2083" y="2815"/>
                <a:ext cx="69" cy="6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s-IS" altLang="en-US" dirty="0"/>
              </a:p>
            </p:txBody>
          </p:sp>
          <p:sp>
            <p:nvSpPr>
              <p:cNvPr id="32821" name="Line 64"/>
              <p:cNvSpPr>
                <a:spLocks noChangeShapeType="1"/>
              </p:cNvSpPr>
              <p:nvPr/>
            </p:nvSpPr>
            <p:spPr bwMode="auto">
              <a:xfrm>
                <a:off x="2116" y="2848"/>
                <a:ext cx="1" cy="850"/>
              </a:xfrm>
              <a:prstGeom prst="line">
                <a:avLst/>
              </a:prstGeom>
              <a:noFill/>
              <a:ln w="17463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s-IS" dirty="0"/>
              </a:p>
            </p:txBody>
          </p:sp>
          <p:sp>
            <p:nvSpPr>
              <p:cNvPr id="32822" name="Freeform 65"/>
              <p:cNvSpPr>
                <a:spLocks/>
              </p:cNvSpPr>
              <p:nvPr/>
            </p:nvSpPr>
            <p:spPr bwMode="auto">
              <a:xfrm>
                <a:off x="2149" y="3804"/>
                <a:ext cx="37" cy="51"/>
              </a:xfrm>
              <a:custGeom>
                <a:avLst/>
                <a:gdLst>
                  <a:gd name="T0" fmla="*/ 7 w 37"/>
                  <a:gd name="T1" fmla="*/ 44 h 51"/>
                  <a:gd name="T2" fmla="*/ 11 w 37"/>
                  <a:gd name="T3" fmla="*/ 40 h 51"/>
                  <a:gd name="T4" fmla="*/ 18 w 37"/>
                  <a:gd name="T5" fmla="*/ 33 h 51"/>
                  <a:gd name="T6" fmla="*/ 33 w 37"/>
                  <a:gd name="T7" fmla="*/ 26 h 51"/>
                  <a:gd name="T8" fmla="*/ 37 w 37"/>
                  <a:gd name="T9" fmla="*/ 18 h 51"/>
                  <a:gd name="T10" fmla="*/ 37 w 37"/>
                  <a:gd name="T11" fmla="*/ 15 h 51"/>
                  <a:gd name="T12" fmla="*/ 37 w 37"/>
                  <a:gd name="T13" fmla="*/ 7 h 51"/>
                  <a:gd name="T14" fmla="*/ 33 w 37"/>
                  <a:gd name="T15" fmla="*/ 4 h 51"/>
                  <a:gd name="T16" fmla="*/ 26 w 37"/>
                  <a:gd name="T17" fmla="*/ 0 h 51"/>
                  <a:gd name="T18" fmla="*/ 18 w 37"/>
                  <a:gd name="T19" fmla="*/ 0 h 51"/>
                  <a:gd name="T20" fmla="*/ 11 w 37"/>
                  <a:gd name="T21" fmla="*/ 0 h 51"/>
                  <a:gd name="T22" fmla="*/ 4 w 37"/>
                  <a:gd name="T23" fmla="*/ 4 h 51"/>
                  <a:gd name="T24" fmla="*/ 0 w 37"/>
                  <a:gd name="T25" fmla="*/ 7 h 51"/>
                  <a:gd name="T26" fmla="*/ 0 w 37"/>
                  <a:gd name="T27" fmla="*/ 15 h 51"/>
                  <a:gd name="T28" fmla="*/ 7 w 37"/>
                  <a:gd name="T29" fmla="*/ 15 h 51"/>
                  <a:gd name="T30" fmla="*/ 11 w 37"/>
                  <a:gd name="T31" fmla="*/ 7 h 51"/>
                  <a:gd name="T32" fmla="*/ 18 w 37"/>
                  <a:gd name="T33" fmla="*/ 4 h 51"/>
                  <a:gd name="T34" fmla="*/ 26 w 37"/>
                  <a:gd name="T35" fmla="*/ 7 h 51"/>
                  <a:gd name="T36" fmla="*/ 29 w 37"/>
                  <a:gd name="T37" fmla="*/ 15 h 51"/>
                  <a:gd name="T38" fmla="*/ 26 w 37"/>
                  <a:gd name="T39" fmla="*/ 22 h 51"/>
                  <a:gd name="T40" fmla="*/ 15 w 37"/>
                  <a:gd name="T41" fmla="*/ 33 h 51"/>
                  <a:gd name="T42" fmla="*/ 4 w 37"/>
                  <a:gd name="T43" fmla="*/ 40 h 51"/>
                  <a:gd name="T44" fmla="*/ 0 w 37"/>
                  <a:gd name="T45" fmla="*/ 48 h 51"/>
                  <a:gd name="T46" fmla="*/ 0 w 37"/>
                  <a:gd name="T47" fmla="*/ 51 h 51"/>
                  <a:gd name="T48" fmla="*/ 37 w 37"/>
                  <a:gd name="T49" fmla="*/ 51 h 51"/>
                  <a:gd name="T50" fmla="*/ 37 w 37"/>
                  <a:gd name="T51" fmla="*/ 44 h 51"/>
                  <a:gd name="T52" fmla="*/ 11 w 37"/>
                  <a:gd name="T53" fmla="*/ 44 h 51"/>
                  <a:gd name="T54" fmla="*/ 7 w 37"/>
                  <a:gd name="T55" fmla="*/ 44 h 5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7"/>
                  <a:gd name="T85" fmla="*/ 0 h 51"/>
                  <a:gd name="T86" fmla="*/ 37 w 37"/>
                  <a:gd name="T87" fmla="*/ 51 h 5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7" h="51">
                    <a:moveTo>
                      <a:pt x="7" y="44"/>
                    </a:moveTo>
                    <a:lnTo>
                      <a:pt x="11" y="40"/>
                    </a:lnTo>
                    <a:lnTo>
                      <a:pt x="18" y="33"/>
                    </a:lnTo>
                    <a:lnTo>
                      <a:pt x="33" y="26"/>
                    </a:lnTo>
                    <a:lnTo>
                      <a:pt x="37" y="18"/>
                    </a:lnTo>
                    <a:lnTo>
                      <a:pt x="37" y="15"/>
                    </a:lnTo>
                    <a:lnTo>
                      <a:pt x="37" y="7"/>
                    </a:lnTo>
                    <a:lnTo>
                      <a:pt x="33" y="4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7" y="15"/>
                    </a:lnTo>
                    <a:lnTo>
                      <a:pt x="11" y="7"/>
                    </a:lnTo>
                    <a:lnTo>
                      <a:pt x="18" y="4"/>
                    </a:lnTo>
                    <a:lnTo>
                      <a:pt x="26" y="7"/>
                    </a:lnTo>
                    <a:lnTo>
                      <a:pt x="29" y="15"/>
                    </a:lnTo>
                    <a:lnTo>
                      <a:pt x="26" y="22"/>
                    </a:lnTo>
                    <a:lnTo>
                      <a:pt x="15" y="33"/>
                    </a:lnTo>
                    <a:lnTo>
                      <a:pt x="4" y="40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37" y="51"/>
                    </a:lnTo>
                    <a:lnTo>
                      <a:pt x="37" y="44"/>
                    </a:lnTo>
                    <a:lnTo>
                      <a:pt x="11" y="44"/>
                    </a:lnTo>
                    <a:lnTo>
                      <a:pt x="7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s-IS" dirty="0"/>
              </a:p>
            </p:txBody>
          </p:sp>
          <p:sp>
            <p:nvSpPr>
              <p:cNvPr id="32823" name="Rectangle 66"/>
              <p:cNvSpPr>
                <a:spLocks noChangeArrowheads="1"/>
              </p:cNvSpPr>
              <p:nvPr/>
            </p:nvSpPr>
            <p:spPr bwMode="auto">
              <a:xfrm>
                <a:off x="2054" y="3727"/>
                <a:ext cx="9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1500" b="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is-IS" altLang="en-US" b="0" dirty="0"/>
              </a:p>
            </p:txBody>
          </p:sp>
          <p:sp>
            <p:nvSpPr>
              <p:cNvPr id="32824" name="Rectangle 67"/>
              <p:cNvSpPr>
                <a:spLocks noChangeArrowheads="1"/>
              </p:cNvSpPr>
              <p:nvPr/>
            </p:nvSpPr>
            <p:spPr bwMode="auto">
              <a:xfrm>
                <a:off x="2145" y="3713"/>
                <a:ext cx="4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900" b="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</a:t>
                </a:r>
                <a:endParaRPr lang="is-IS" altLang="en-US" b="0" dirty="0"/>
              </a:p>
            </p:txBody>
          </p:sp>
        </p:grpSp>
        <p:grpSp>
          <p:nvGrpSpPr>
            <p:cNvPr id="32814" name="Group 68"/>
            <p:cNvGrpSpPr>
              <a:grpSpLocks/>
            </p:cNvGrpSpPr>
            <p:nvPr/>
          </p:nvGrpSpPr>
          <p:grpSpPr bwMode="auto">
            <a:xfrm>
              <a:off x="3034" y="2815"/>
              <a:ext cx="144" cy="1056"/>
              <a:chOff x="3034" y="2815"/>
              <a:chExt cx="144" cy="1056"/>
            </a:xfrm>
          </p:grpSpPr>
          <p:sp>
            <p:nvSpPr>
              <p:cNvPr id="32815" name="Oval 69"/>
              <p:cNvSpPr>
                <a:spLocks noChangeArrowheads="1"/>
              </p:cNvSpPr>
              <p:nvPr/>
            </p:nvSpPr>
            <p:spPr bwMode="auto">
              <a:xfrm>
                <a:off x="3068" y="2815"/>
                <a:ext cx="69" cy="6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s-IS" altLang="en-US" dirty="0"/>
              </a:p>
            </p:txBody>
          </p:sp>
          <p:sp>
            <p:nvSpPr>
              <p:cNvPr id="32816" name="Line 70"/>
              <p:cNvSpPr>
                <a:spLocks noChangeShapeType="1"/>
              </p:cNvSpPr>
              <p:nvPr/>
            </p:nvSpPr>
            <p:spPr bwMode="auto">
              <a:xfrm>
                <a:off x="3101" y="2848"/>
                <a:ext cx="1" cy="850"/>
              </a:xfrm>
              <a:prstGeom prst="line">
                <a:avLst/>
              </a:prstGeom>
              <a:noFill/>
              <a:ln w="17463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s-IS" dirty="0"/>
              </a:p>
            </p:txBody>
          </p:sp>
          <p:sp>
            <p:nvSpPr>
              <p:cNvPr id="32817" name="Freeform 71"/>
              <p:cNvSpPr>
                <a:spLocks/>
              </p:cNvSpPr>
              <p:nvPr/>
            </p:nvSpPr>
            <p:spPr bwMode="auto">
              <a:xfrm>
                <a:off x="3133" y="3804"/>
                <a:ext cx="36" cy="51"/>
              </a:xfrm>
              <a:custGeom>
                <a:avLst/>
                <a:gdLst>
                  <a:gd name="T0" fmla="*/ 7 w 36"/>
                  <a:gd name="T1" fmla="*/ 44 h 51"/>
                  <a:gd name="T2" fmla="*/ 11 w 36"/>
                  <a:gd name="T3" fmla="*/ 40 h 51"/>
                  <a:gd name="T4" fmla="*/ 18 w 36"/>
                  <a:gd name="T5" fmla="*/ 33 h 51"/>
                  <a:gd name="T6" fmla="*/ 33 w 36"/>
                  <a:gd name="T7" fmla="*/ 26 h 51"/>
                  <a:gd name="T8" fmla="*/ 36 w 36"/>
                  <a:gd name="T9" fmla="*/ 18 h 51"/>
                  <a:gd name="T10" fmla="*/ 36 w 36"/>
                  <a:gd name="T11" fmla="*/ 15 h 51"/>
                  <a:gd name="T12" fmla="*/ 36 w 36"/>
                  <a:gd name="T13" fmla="*/ 7 h 51"/>
                  <a:gd name="T14" fmla="*/ 33 w 36"/>
                  <a:gd name="T15" fmla="*/ 4 h 51"/>
                  <a:gd name="T16" fmla="*/ 25 w 36"/>
                  <a:gd name="T17" fmla="*/ 0 h 51"/>
                  <a:gd name="T18" fmla="*/ 18 w 36"/>
                  <a:gd name="T19" fmla="*/ 0 h 51"/>
                  <a:gd name="T20" fmla="*/ 11 w 36"/>
                  <a:gd name="T21" fmla="*/ 0 h 51"/>
                  <a:gd name="T22" fmla="*/ 3 w 36"/>
                  <a:gd name="T23" fmla="*/ 4 h 51"/>
                  <a:gd name="T24" fmla="*/ 0 w 36"/>
                  <a:gd name="T25" fmla="*/ 7 h 51"/>
                  <a:gd name="T26" fmla="*/ 0 w 36"/>
                  <a:gd name="T27" fmla="*/ 15 h 51"/>
                  <a:gd name="T28" fmla="*/ 7 w 36"/>
                  <a:gd name="T29" fmla="*/ 15 h 51"/>
                  <a:gd name="T30" fmla="*/ 11 w 36"/>
                  <a:gd name="T31" fmla="*/ 7 h 51"/>
                  <a:gd name="T32" fmla="*/ 18 w 36"/>
                  <a:gd name="T33" fmla="*/ 4 h 51"/>
                  <a:gd name="T34" fmla="*/ 25 w 36"/>
                  <a:gd name="T35" fmla="*/ 7 h 51"/>
                  <a:gd name="T36" fmla="*/ 29 w 36"/>
                  <a:gd name="T37" fmla="*/ 15 h 51"/>
                  <a:gd name="T38" fmla="*/ 25 w 36"/>
                  <a:gd name="T39" fmla="*/ 22 h 51"/>
                  <a:gd name="T40" fmla="*/ 14 w 36"/>
                  <a:gd name="T41" fmla="*/ 33 h 51"/>
                  <a:gd name="T42" fmla="*/ 3 w 36"/>
                  <a:gd name="T43" fmla="*/ 40 h 51"/>
                  <a:gd name="T44" fmla="*/ 0 w 36"/>
                  <a:gd name="T45" fmla="*/ 48 h 51"/>
                  <a:gd name="T46" fmla="*/ 0 w 36"/>
                  <a:gd name="T47" fmla="*/ 51 h 51"/>
                  <a:gd name="T48" fmla="*/ 36 w 36"/>
                  <a:gd name="T49" fmla="*/ 51 h 51"/>
                  <a:gd name="T50" fmla="*/ 36 w 36"/>
                  <a:gd name="T51" fmla="*/ 44 h 51"/>
                  <a:gd name="T52" fmla="*/ 11 w 36"/>
                  <a:gd name="T53" fmla="*/ 44 h 51"/>
                  <a:gd name="T54" fmla="*/ 7 w 36"/>
                  <a:gd name="T55" fmla="*/ 44 h 5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6"/>
                  <a:gd name="T85" fmla="*/ 0 h 51"/>
                  <a:gd name="T86" fmla="*/ 36 w 36"/>
                  <a:gd name="T87" fmla="*/ 51 h 5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6" h="51">
                    <a:moveTo>
                      <a:pt x="7" y="44"/>
                    </a:moveTo>
                    <a:lnTo>
                      <a:pt x="11" y="40"/>
                    </a:lnTo>
                    <a:lnTo>
                      <a:pt x="18" y="33"/>
                    </a:lnTo>
                    <a:lnTo>
                      <a:pt x="33" y="26"/>
                    </a:lnTo>
                    <a:lnTo>
                      <a:pt x="36" y="18"/>
                    </a:lnTo>
                    <a:lnTo>
                      <a:pt x="36" y="15"/>
                    </a:lnTo>
                    <a:lnTo>
                      <a:pt x="36" y="7"/>
                    </a:lnTo>
                    <a:lnTo>
                      <a:pt x="33" y="4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3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7" y="15"/>
                    </a:lnTo>
                    <a:lnTo>
                      <a:pt x="11" y="7"/>
                    </a:lnTo>
                    <a:lnTo>
                      <a:pt x="18" y="4"/>
                    </a:lnTo>
                    <a:lnTo>
                      <a:pt x="25" y="7"/>
                    </a:lnTo>
                    <a:lnTo>
                      <a:pt x="29" y="15"/>
                    </a:lnTo>
                    <a:lnTo>
                      <a:pt x="25" y="22"/>
                    </a:lnTo>
                    <a:lnTo>
                      <a:pt x="14" y="33"/>
                    </a:lnTo>
                    <a:lnTo>
                      <a:pt x="3" y="40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36" y="51"/>
                    </a:lnTo>
                    <a:lnTo>
                      <a:pt x="36" y="44"/>
                    </a:lnTo>
                    <a:lnTo>
                      <a:pt x="11" y="44"/>
                    </a:lnTo>
                    <a:lnTo>
                      <a:pt x="7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s-IS" dirty="0"/>
              </a:p>
            </p:txBody>
          </p:sp>
          <p:sp>
            <p:nvSpPr>
              <p:cNvPr id="32818" name="Rectangle 72"/>
              <p:cNvSpPr>
                <a:spLocks noChangeArrowheads="1"/>
              </p:cNvSpPr>
              <p:nvPr/>
            </p:nvSpPr>
            <p:spPr bwMode="auto">
              <a:xfrm>
                <a:off x="3034" y="3727"/>
                <a:ext cx="9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1500" b="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is-IS" altLang="en-US" b="0" dirty="0"/>
              </a:p>
            </p:txBody>
          </p:sp>
          <p:sp>
            <p:nvSpPr>
              <p:cNvPr id="32819" name="Rectangle 73"/>
              <p:cNvSpPr>
                <a:spLocks noChangeArrowheads="1"/>
              </p:cNvSpPr>
              <p:nvPr/>
            </p:nvSpPr>
            <p:spPr bwMode="auto">
              <a:xfrm>
                <a:off x="3125" y="3713"/>
                <a:ext cx="5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900" b="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D</a:t>
                </a:r>
                <a:endParaRPr lang="is-IS" altLang="en-US" b="0" dirty="0"/>
              </a:p>
            </p:txBody>
          </p:sp>
        </p:grpSp>
      </p:grpSp>
      <p:grpSp>
        <p:nvGrpSpPr>
          <p:cNvPr id="32802" name="Group 74"/>
          <p:cNvGrpSpPr>
            <a:grpSpLocks/>
          </p:cNvGrpSpPr>
          <p:nvPr/>
        </p:nvGrpSpPr>
        <p:grpSpPr bwMode="auto">
          <a:xfrm>
            <a:off x="5334012" y="5011738"/>
            <a:ext cx="228601" cy="1133475"/>
            <a:chOff x="3360" y="3157"/>
            <a:chExt cx="144" cy="714"/>
          </a:xfrm>
        </p:grpSpPr>
        <p:sp>
          <p:nvSpPr>
            <p:cNvPr id="32807" name="Line 75"/>
            <p:cNvSpPr>
              <a:spLocks noChangeShapeType="1"/>
            </p:cNvSpPr>
            <p:nvPr/>
          </p:nvSpPr>
          <p:spPr bwMode="auto">
            <a:xfrm>
              <a:off x="3433" y="3190"/>
              <a:ext cx="1" cy="508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32808" name="Oval 76"/>
            <p:cNvSpPr>
              <a:spLocks noChangeArrowheads="1"/>
            </p:cNvSpPr>
            <p:nvPr/>
          </p:nvSpPr>
          <p:spPr bwMode="auto">
            <a:xfrm>
              <a:off x="3400" y="3157"/>
              <a:ext cx="69" cy="6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s-IS" altLang="en-US" dirty="0"/>
            </a:p>
          </p:txBody>
        </p:sp>
        <p:sp>
          <p:nvSpPr>
            <p:cNvPr id="32809" name="Freeform 77"/>
            <p:cNvSpPr>
              <a:spLocks/>
            </p:cNvSpPr>
            <p:nvPr/>
          </p:nvSpPr>
          <p:spPr bwMode="auto">
            <a:xfrm>
              <a:off x="3462" y="3804"/>
              <a:ext cx="22" cy="51"/>
            </a:xfrm>
            <a:custGeom>
              <a:avLst/>
              <a:gdLst>
                <a:gd name="T0" fmla="*/ 22 w 22"/>
                <a:gd name="T1" fmla="*/ 0 h 51"/>
                <a:gd name="T2" fmla="*/ 18 w 22"/>
                <a:gd name="T3" fmla="*/ 0 h 51"/>
                <a:gd name="T4" fmla="*/ 11 w 22"/>
                <a:gd name="T5" fmla="*/ 4 h 51"/>
                <a:gd name="T6" fmla="*/ 0 w 22"/>
                <a:gd name="T7" fmla="*/ 11 h 51"/>
                <a:gd name="T8" fmla="*/ 0 w 22"/>
                <a:gd name="T9" fmla="*/ 18 h 51"/>
                <a:gd name="T10" fmla="*/ 7 w 22"/>
                <a:gd name="T11" fmla="*/ 15 h 51"/>
                <a:gd name="T12" fmla="*/ 15 w 22"/>
                <a:gd name="T13" fmla="*/ 11 h 51"/>
                <a:gd name="T14" fmla="*/ 15 w 22"/>
                <a:gd name="T15" fmla="*/ 51 h 51"/>
                <a:gd name="T16" fmla="*/ 22 w 22"/>
                <a:gd name="T17" fmla="*/ 51 h 51"/>
                <a:gd name="T18" fmla="*/ 22 w 22"/>
                <a:gd name="T19" fmla="*/ 4 h 51"/>
                <a:gd name="T20" fmla="*/ 22 w 22"/>
                <a:gd name="T21" fmla="*/ 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51"/>
                <a:gd name="T35" fmla="*/ 22 w 22"/>
                <a:gd name="T36" fmla="*/ 51 h 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51">
                  <a:moveTo>
                    <a:pt x="22" y="0"/>
                  </a:moveTo>
                  <a:lnTo>
                    <a:pt x="18" y="0"/>
                  </a:lnTo>
                  <a:lnTo>
                    <a:pt x="11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15" y="1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2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32810" name="Rectangle 78"/>
            <p:cNvSpPr>
              <a:spLocks noChangeArrowheads="1"/>
            </p:cNvSpPr>
            <p:nvPr/>
          </p:nvSpPr>
          <p:spPr bwMode="auto">
            <a:xfrm>
              <a:off x="3360" y="3727"/>
              <a:ext cx="9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is-IS" altLang="en-US" b="0" dirty="0"/>
            </a:p>
          </p:txBody>
        </p:sp>
        <p:sp>
          <p:nvSpPr>
            <p:cNvPr id="32811" name="Rectangle 79"/>
            <p:cNvSpPr>
              <a:spLocks noChangeArrowheads="1"/>
            </p:cNvSpPr>
            <p:nvPr/>
          </p:nvSpPr>
          <p:spPr bwMode="auto">
            <a:xfrm>
              <a:off x="3451" y="3713"/>
              <a:ext cx="5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900" b="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  <a:endParaRPr lang="is-IS" altLang="en-US" b="0" dirty="0"/>
            </a:p>
          </p:txBody>
        </p:sp>
      </p:grpSp>
      <p:grpSp>
        <p:nvGrpSpPr>
          <p:cNvPr id="15" name="Group 80"/>
          <p:cNvGrpSpPr>
            <a:grpSpLocks/>
          </p:cNvGrpSpPr>
          <p:nvPr/>
        </p:nvGrpSpPr>
        <p:grpSpPr bwMode="auto">
          <a:xfrm>
            <a:off x="4448175" y="3611563"/>
            <a:ext cx="2674938" cy="1112837"/>
            <a:chOff x="2802" y="2275"/>
            <a:chExt cx="1685" cy="701"/>
          </a:xfrm>
        </p:grpSpPr>
        <p:sp>
          <p:nvSpPr>
            <p:cNvPr id="32805" name="Line 81"/>
            <p:cNvSpPr>
              <a:spLocks noChangeShapeType="1"/>
            </p:cNvSpPr>
            <p:nvPr/>
          </p:nvSpPr>
          <p:spPr bwMode="auto">
            <a:xfrm flipV="1">
              <a:off x="2802" y="2496"/>
              <a:ext cx="53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s-IS" dirty="0"/>
            </a:p>
          </p:txBody>
        </p:sp>
        <p:sp>
          <p:nvSpPr>
            <p:cNvPr id="32806" name="Rectangle 82"/>
            <p:cNvSpPr>
              <a:spLocks noChangeArrowheads="1"/>
            </p:cNvSpPr>
            <p:nvPr/>
          </p:nvSpPr>
          <p:spPr bwMode="auto">
            <a:xfrm>
              <a:off x="3281" y="2275"/>
              <a:ext cx="1206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20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Tolltekjur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26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6" grpId="0" animBg="1"/>
      <p:bldP spid="8912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dprk-dmsp-d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225"/>
            <a:ext cx="9144000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0980" name="Text Box 4"/>
          <p:cNvSpPr txBox="1">
            <a:spLocks noChangeArrowheads="1"/>
          </p:cNvSpPr>
          <p:nvPr/>
        </p:nvSpPr>
        <p:spPr bwMode="auto">
          <a:xfrm>
            <a:off x="4500562" y="1500174"/>
            <a:ext cx="2976586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is-IS" dirty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Kolniðamyrkur í Norður-Kóreu</a:t>
            </a:r>
          </a:p>
        </p:txBody>
      </p:sp>
      <p:sp>
        <p:nvSpPr>
          <p:cNvPr id="1150981" name="Oval 5"/>
          <p:cNvSpPr>
            <a:spLocks noChangeArrowheads="1"/>
          </p:cNvSpPr>
          <p:nvPr/>
        </p:nvSpPr>
        <p:spPr bwMode="auto">
          <a:xfrm>
            <a:off x="3200400" y="2362200"/>
            <a:ext cx="1828800" cy="1752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eaLnBrk="0" hangingPunct="0">
              <a:defRPr/>
            </a:pPr>
            <a:endParaRPr lang="is-IS"/>
          </a:p>
        </p:txBody>
      </p:sp>
      <p:sp>
        <p:nvSpPr>
          <p:cNvPr id="1150982" name="Text Box 6"/>
          <p:cNvSpPr txBox="1">
            <a:spLocks noChangeArrowheads="1"/>
          </p:cNvSpPr>
          <p:nvPr/>
        </p:nvSpPr>
        <p:spPr bwMode="auto">
          <a:xfrm>
            <a:off x="936616" y="4267200"/>
            <a:ext cx="234950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is-IS" dirty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Kína</a:t>
            </a:r>
          </a:p>
        </p:txBody>
      </p:sp>
      <p:sp>
        <p:nvSpPr>
          <p:cNvPr id="1150983" name="Text Box 7"/>
          <p:cNvSpPr txBox="1">
            <a:spLocks noChangeArrowheads="1"/>
          </p:cNvSpPr>
          <p:nvPr/>
        </p:nvSpPr>
        <p:spPr bwMode="auto">
          <a:xfrm>
            <a:off x="5638800" y="4800600"/>
            <a:ext cx="234950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dirty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Japan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narrow aqua button bckg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is-I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mynd 6. áhrif tolls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F3F6F9"/>
          </a:solidFill>
          <a:ln w="19367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F2F4F8"/>
          </a:solidFill>
          <a:ln w="176213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F1F4F7"/>
          </a:solidFill>
          <a:ln w="15875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F0F2F5"/>
          </a:solidFill>
          <a:ln w="14128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33800" name="Rectangle 9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EF1F4"/>
          </a:solidFill>
          <a:ln w="122238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33801" name="Rectangle 10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DEFF3"/>
          </a:solidFill>
          <a:ln w="104775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33802" name="Rectangle 11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BEEF2"/>
          </a:solidFill>
          <a:ln w="87313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33803" name="Rectangle 12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AECF1"/>
          </a:solidFill>
          <a:ln w="69850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33804" name="Rectangle 13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9EBF0"/>
          </a:solidFill>
          <a:ln w="5238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33805" name="Rectangle 14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7EAEF"/>
          </a:solidFill>
          <a:ln w="3492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33806" name="Rectangle 15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6E9EF"/>
          </a:solidFill>
          <a:ln w="17463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sp>
        <p:nvSpPr>
          <p:cNvPr id="33807" name="Rectangle 16"/>
          <p:cNvSpPr>
            <a:spLocks noChangeArrowheads="1"/>
          </p:cNvSpPr>
          <p:nvPr/>
        </p:nvSpPr>
        <p:spPr bwMode="auto">
          <a:xfrm>
            <a:off x="1835696" y="1120775"/>
            <a:ext cx="6042025" cy="4749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s-IS" altLang="en-US" dirty="0"/>
          </a:p>
        </p:txBody>
      </p:sp>
      <p:grpSp>
        <p:nvGrpSpPr>
          <p:cNvPr id="33808" name="Group 17"/>
          <p:cNvGrpSpPr>
            <a:grpSpLocks/>
          </p:cNvGrpSpPr>
          <p:nvPr/>
        </p:nvGrpSpPr>
        <p:grpSpPr bwMode="auto">
          <a:xfrm>
            <a:off x="1849438" y="4519613"/>
            <a:ext cx="1531937" cy="1089025"/>
            <a:chOff x="1165" y="2847"/>
            <a:chExt cx="965" cy="686"/>
          </a:xfrm>
        </p:grpSpPr>
        <p:grpSp>
          <p:nvGrpSpPr>
            <p:cNvPr id="33889" name="Group 18"/>
            <p:cNvGrpSpPr>
              <a:grpSpLocks/>
            </p:cNvGrpSpPr>
            <p:nvPr/>
          </p:nvGrpSpPr>
          <p:grpSpPr bwMode="auto">
            <a:xfrm>
              <a:off x="1165" y="2847"/>
              <a:ext cx="965" cy="686"/>
              <a:chOff x="1165" y="2847"/>
              <a:chExt cx="965" cy="686"/>
            </a:xfrm>
          </p:grpSpPr>
          <p:sp>
            <p:nvSpPr>
              <p:cNvPr id="33891" name="Freeform 19"/>
              <p:cNvSpPr>
                <a:spLocks/>
              </p:cNvSpPr>
              <p:nvPr/>
            </p:nvSpPr>
            <p:spPr bwMode="auto">
              <a:xfrm>
                <a:off x="1165" y="2847"/>
                <a:ext cx="965" cy="686"/>
              </a:xfrm>
              <a:custGeom>
                <a:avLst/>
                <a:gdLst>
                  <a:gd name="T0" fmla="*/ 965 w 1538"/>
                  <a:gd name="T1" fmla="*/ 0 h 1094"/>
                  <a:gd name="T2" fmla="*/ 0 w 1538"/>
                  <a:gd name="T3" fmla="*/ 0 h 1094"/>
                  <a:gd name="T4" fmla="*/ 0 w 1538"/>
                  <a:gd name="T5" fmla="*/ 686 h 1094"/>
                  <a:gd name="T6" fmla="*/ 965 w 1538"/>
                  <a:gd name="T7" fmla="*/ 0 h 10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38"/>
                  <a:gd name="T13" fmla="*/ 0 h 1094"/>
                  <a:gd name="T14" fmla="*/ 1538 w 1538"/>
                  <a:gd name="T15" fmla="*/ 1094 h 10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38" h="1094">
                    <a:moveTo>
                      <a:pt x="1538" y="0"/>
                    </a:moveTo>
                    <a:lnTo>
                      <a:pt x="0" y="0"/>
                    </a:lnTo>
                    <a:lnTo>
                      <a:pt x="0" y="1094"/>
                    </a:lnTo>
                    <a:lnTo>
                      <a:pt x="1538" y="0"/>
                    </a:lnTo>
                    <a:close/>
                  </a:path>
                </a:pathLst>
              </a:custGeom>
              <a:solidFill>
                <a:srgbClr val="BBD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s-IS" dirty="0"/>
              </a:p>
            </p:txBody>
          </p:sp>
          <p:sp>
            <p:nvSpPr>
              <p:cNvPr id="33892" name="Rectangle 20"/>
              <p:cNvSpPr>
                <a:spLocks noChangeArrowheads="1"/>
              </p:cNvSpPr>
              <p:nvPr/>
            </p:nvSpPr>
            <p:spPr bwMode="auto">
              <a:xfrm>
                <a:off x="1432" y="2952"/>
                <a:ext cx="88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15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C</a:t>
                </a:r>
                <a:endParaRPr lang="is-IS" altLang="en-US" b="0" dirty="0"/>
              </a:p>
            </p:txBody>
          </p:sp>
        </p:grpSp>
        <p:sp>
          <p:nvSpPr>
            <p:cNvPr id="33890" name="Rectangle 21"/>
            <p:cNvSpPr>
              <a:spLocks noChangeArrowheads="1"/>
            </p:cNvSpPr>
            <p:nvPr/>
          </p:nvSpPr>
          <p:spPr bwMode="auto">
            <a:xfrm>
              <a:off x="1257" y="3230"/>
              <a:ext cx="9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endParaRPr lang="is-IS" altLang="en-US" b="0" dirty="0"/>
            </a:p>
          </p:txBody>
        </p:sp>
      </p:grpSp>
      <p:grpSp>
        <p:nvGrpSpPr>
          <p:cNvPr id="33809" name="Group 22"/>
          <p:cNvGrpSpPr>
            <a:grpSpLocks/>
          </p:cNvGrpSpPr>
          <p:nvPr/>
        </p:nvGrpSpPr>
        <p:grpSpPr bwMode="auto">
          <a:xfrm>
            <a:off x="1849438" y="1382713"/>
            <a:ext cx="2441575" cy="3133725"/>
            <a:chOff x="1165" y="871"/>
            <a:chExt cx="1538" cy="1974"/>
          </a:xfrm>
        </p:grpSpPr>
        <p:sp>
          <p:nvSpPr>
            <p:cNvPr id="33887" name="Freeform 23"/>
            <p:cNvSpPr>
              <a:spLocks/>
            </p:cNvSpPr>
            <p:nvPr/>
          </p:nvSpPr>
          <p:spPr bwMode="auto">
            <a:xfrm>
              <a:off x="1165" y="871"/>
              <a:ext cx="1538" cy="1974"/>
            </a:xfrm>
            <a:custGeom>
              <a:avLst/>
              <a:gdLst>
                <a:gd name="T0" fmla="*/ 1538 w 1538"/>
                <a:gd name="T1" fmla="*/ 1568 h 1974"/>
                <a:gd name="T2" fmla="*/ 945 w 1538"/>
                <a:gd name="T3" fmla="*/ 1974 h 1974"/>
                <a:gd name="T4" fmla="*/ 8 w 1538"/>
                <a:gd name="T5" fmla="*/ 1974 h 1974"/>
                <a:gd name="T6" fmla="*/ 0 w 1538"/>
                <a:gd name="T7" fmla="*/ 0 h 1974"/>
                <a:gd name="T8" fmla="*/ 1538 w 1538"/>
                <a:gd name="T9" fmla="*/ 1568 h 19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8"/>
                <a:gd name="T16" fmla="*/ 0 h 1974"/>
                <a:gd name="T17" fmla="*/ 1538 w 1538"/>
                <a:gd name="T18" fmla="*/ 1974 h 19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8" h="1974">
                  <a:moveTo>
                    <a:pt x="1538" y="1568"/>
                  </a:moveTo>
                  <a:lnTo>
                    <a:pt x="945" y="1974"/>
                  </a:lnTo>
                  <a:lnTo>
                    <a:pt x="8" y="1974"/>
                  </a:lnTo>
                  <a:lnTo>
                    <a:pt x="0" y="0"/>
                  </a:lnTo>
                  <a:lnTo>
                    <a:pt x="1538" y="1568"/>
                  </a:lnTo>
                  <a:close/>
                </a:path>
              </a:pathLst>
            </a:custGeom>
            <a:solidFill>
              <a:srgbClr val="BBD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33888" name="Rectangle 24"/>
            <p:cNvSpPr>
              <a:spLocks noChangeArrowheads="1"/>
            </p:cNvSpPr>
            <p:nvPr/>
          </p:nvSpPr>
          <p:spPr bwMode="auto">
            <a:xfrm>
              <a:off x="1714" y="2206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endParaRPr lang="is-IS" altLang="en-US" b="0" dirty="0"/>
            </a:p>
          </p:txBody>
        </p:sp>
      </p:grpSp>
      <p:sp>
        <p:nvSpPr>
          <p:cNvPr id="33810" name="Freeform 25"/>
          <p:cNvSpPr>
            <a:spLocks/>
          </p:cNvSpPr>
          <p:nvPr/>
        </p:nvSpPr>
        <p:spPr bwMode="auto">
          <a:xfrm>
            <a:off x="1849438" y="1120775"/>
            <a:ext cx="6042025" cy="4749800"/>
          </a:xfrm>
          <a:custGeom>
            <a:avLst/>
            <a:gdLst>
              <a:gd name="T0" fmla="*/ 0 w 3806"/>
              <a:gd name="T1" fmla="*/ 0 h 2992"/>
              <a:gd name="T2" fmla="*/ 0 w 3806"/>
              <a:gd name="T3" fmla="*/ 4749800 h 2992"/>
              <a:gd name="T4" fmla="*/ 6042025 w 3806"/>
              <a:gd name="T5" fmla="*/ 4749800 h 2992"/>
              <a:gd name="T6" fmla="*/ 0 60000 65536"/>
              <a:gd name="T7" fmla="*/ 0 60000 65536"/>
              <a:gd name="T8" fmla="*/ 0 60000 65536"/>
              <a:gd name="T9" fmla="*/ 0 w 3806"/>
              <a:gd name="T10" fmla="*/ 0 h 2992"/>
              <a:gd name="T11" fmla="*/ 3806 w 3806"/>
              <a:gd name="T12" fmla="*/ 2992 h 29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06" h="2992">
                <a:moveTo>
                  <a:pt x="0" y="0"/>
                </a:moveTo>
                <a:lnTo>
                  <a:pt x="0" y="2992"/>
                </a:lnTo>
                <a:lnTo>
                  <a:pt x="3806" y="2992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s-IS" dirty="0"/>
          </a:p>
        </p:txBody>
      </p:sp>
      <p:sp>
        <p:nvSpPr>
          <p:cNvPr id="33811" name="Line 26"/>
          <p:cNvSpPr>
            <a:spLocks noChangeShapeType="1"/>
          </p:cNvSpPr>
          <p:nvPr/>
        </p:nvSpPr>
        <p:spPr bwMode="auto">
          <a:xfrm>
            <a:off x="6434138" y="4598988"/>
            <a:ext cx="1587" cy="395287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s-IS" dirty="0"/>
          </a:p>
        </p:txBody>
      </p:sp>
      <p:grpSp>
        <p:nvGrpSpPr>
          <p:cNvPr id="33812" name="Group 27"/>
          <p:cNvGrpSpPr>
            <a:grpSpLocks/>
          </p:cNvGrpSpPr>
          <p:nvPr/>
        </p:nvGrpSpPr>
        <p:grpSpPr bwMode="auto">
          <a:xfrm>
            <a:off x="3359150" y="4521200"/>
            <a:ext cx="1563688" cy="542925"/>
            <a:chOff x="2116" y="2848"/>
            <a:chExt cx="985" cy="342"/>
          </a:xfrm>
        </p:grpSpPr>
        <p:sp>
          <p:nvSpPr>
            <p:cNvPr id="33885" name="Rectangle 28"/>
            <p:cNvSpPr>
              <a:spLocks noChangeArrowheads="1"/>
            </p:cNvSpPr>
            <p:nvPr/>
          </p:nvSpPr>
          <p:spPr bwMode="auto">
            <a:xfrm>
              <a:off x="2116" y="2848"/>
              <a:ext cx="985" cy="342"/>
            </a:xfrm>
            <a:prstGeom prst="rect">
              <a:avLst/>
            </a:prstGeom>
            <a:solidFill>
              <a:srgbClr val="A9E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s-IS" altLang="en-US" dirty="0"/>
            </a:p>
          </p:txBody>
        </p:sp>
        <p:sp>
          <p:nvSpPr>
            <p:cNvPr id="33886" name="Rectangle 29"/>
            <p:cNvSpPr>
              <a:spLocks noChangeArrowheads="1"/>
            </p:cNvSpPr>
            <p:nvPr/>
          </p:nvSpPr>
          <p:spPr bwMode="auto">
            <a:xfrm>
              <a:off x="2570" y="3025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is-IS" altLang="en-US" b="0" dirty="0"/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2622550" y="4521200"/>
            <a:ext cx="2827338" cy="542925"/>
            <a:chOff x="1652" y="2848"/>
            <a:chExt cx="1781" cy="342"/>
          </a:xfrm>
        </p:grpSpPr>
        <p:grpSp>
          <p:nvGrpSpPr>
            <p:cNvPr id="33879" name="Group 31"/>
            <p:cNvGrpSpPr>
              <a:grpSpLocks/>
            </p:cNvGrpSpPr>
            <p:nvPr/>
          </p:nvGrpSpPr>
          <p:grpSpPr bwMode="auto">
            <a:xfrm>
              <a:off x="1652" y="2848"/>
              <a:ext cx="464" cy="342"/>
              <a:chOff x="1652" y="2848"/>
              <a:chExt cx="464" cy="342"/>
            </a:xfrm>
          </p:grpSpPr>
          <p:sp>
            <p:nvSpPr>
              <p:cNvPr id="33883" name="Freeform 32"/>
              <p:cNvSpPr>
                <a:spLocks/>
              </p:cNvSpPr>
              <p:nvPr/>
            </p:nvSpPr>
            <p:spPr bwMode="auto">
              <a:xfrm>
                <a:off x="1652" y="2848"/>
                <a:ext cx="464" cy="342"/>
              </a:xfrm>
              <a:custGeom>
                <a:avLst/>
                <a:gdLst>
                  <a:gd name="T0" fmla="*/ 464 w 464"/>
                  <a:gd name="T1" fmla="*/ 342 h 342"/>
                  <a:gd name="T2" fmla="*/ 464 w 464"/>
                  <a:gd name="T3" fmla="*/ 0 h 342"/>
                  <a:gd name="T4" fmla="*/ 0 w 464"/>
                  <a:gd name="T5" fmla="*/ 342 h 342"/>
                  <a:gd name="T6" fmla="*/ 464 w 464"/>
                  <a:gd name="T7" fmla="*/ 342 h 3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4"/>
                  <a:gd name="T13" fmla="*/ 0 h 342"/>
                  <a:gd name="T14" fmla="*/ 464 w 464"/>
                  <a:gd name="T15" fmla="*/ 342 h 3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4" h="342">
                    <a:moveTo>
                      <a:pt x="464" y="342"/>
                    </a:moveTo>
                    <a:lnTo>
                      <a:pt x="464" y="0"/>
                    </a:lnTo>
                    <a:lnTo>
                      <a:pt x="0" y="342"/>
                    </a:lnTo>
                    <a:lnTo>
                      <a:pt x="464" y="342"/>
                    </a:lnTo>
                    <a:close/>
                  </a:path>
                </a:pathLst>
              </a:custGeom>
              <a:solidFill>
                <a:srgbClr val="E9A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s-IS" dirty="0"/>
              </a:p>
            </p:txBody>
          </p:sp>
          <p:sp>
            <p:nvSpPr>
              <p:cNvPr id="33884" name="Rectangle 33"/>
              <p:cNvSpPr>
                <a:spLocks noChangeArrowheads="1"/>
              </p:cNvSpPr>
              <p:nvPr/>
            </p:nvSpPr>
            <p:spPr bwMode="auto">
              <a:xfrm>
                <a:off x="1922" y="3025"/>
                <a:ext cx="8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15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D</a:t>
                </a:r>
                <a:endParaRPr lang="is-IS" altLang="en-US" b="0" dirty="0"/>
              </a:p>
            </p:txBody>
          </p:sp>
        </p:grpSp>
        <p:grpSp>
          <p:nvGrpSpPr>
            <p:cNvPr id="33880" name="Group 34"/>
            <p:cNvGrpSpPr>
              <a:grpSpLocks/>
            </p:cNvGrpSpPr>
            <p:nvPr/>
          </p:nvGrpSpPr>
          <p:grpSpPr bwMode="auto">
            <a:xfrm>
              <a:off x="3101" y="2848"/>
              <a:ext cx="332" cy="342"/>
              <a:chOff x="3101" y="2848"/>
              <a:chExt cx="332" cy="342"/>
            </a:xfrm>
          </p:grpSpPr>
          <p:sp>
            <p:nvSpPr>
              <p:cNvPr id="33881" name="Freeform 35"/>
              <p:cNvSpPr>
                <a:spLocks/>
              </p:cNvSpPr>
              <p:nvPr/>
            </p:nvSpPr>
            <p:spPr bwMode="auto">
              <a:xfrm>
                <a:off x="3101" y="2848"/>
                <a:ext cx="332" cy="342"/>
              </a:xfrm>
              <a:custGeom>
                <a:avLst/>
                <a:gdLst>
                  <a:gd name="T0" fmla="*/ 0 w 332"/>
                  <a:gd name="T1" fmla="*/ 342 h 342"/>
                  <a:gd name="T2" fmla="*/ 0 w 332"/>
                  <a:gd name="T3" fmla="*/ 0 h 342"/>
                  <a:gd name="T4" fmla="*/ 332 w 332"/>
                  <a:gd name="T5" fmla="*/ 342 h 342"/>
                  <a:gd name="T6" fmla="*/ 0 w 332"/>
                  <a:gd name="T7" fmla="*/ 342 h 3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2"/>
                  <a:gd name="T13" fmla="*/ 0 h 342"/>
                  <a:gd name="T14" fmla="*/ 332 w 332"/>
                  <a:gd name="T15" fmla="*/ 342 h 3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2" h="342">
                    <a:moveTo>
                      <a:pt x="0" y="342"/>
                    </a:moveTo>
                    <a:lnTo>
                      <a:pt x="0" y="0"/>
                    </a:lnTo>
                    <a:lnTo>
                      <a:pt x="332" y="342"/>
                    </a:lnTo>
                    <a:lnTo>
                      <a:pt x="0" y="342"/>
                    </a:lnTo>
                    <a:close/>
                  </a:path>
                </a:pathLst>
              </a:custGeom>
              <a:solidFill>
                <a:srgbClr val="E9A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s-IS" dirty="0"/>
              </a:p>
            </p:txBody>
          </p:sp>
          <p:sp>
            <p:nvSpPr>
              <p:cNvPr id="33882" name="Rectangle 36"/>
              <p:cNvSpPr>
                <a:spLocks noChangeArrowheads="1"/>
              </p:cNvSpPr>
              <p:nvPr/>
            </p:nvSpPr>
            <p:spPr bwMode="auto">
              <a:xfrm>
                <a:off x="3166" y="3025"/>
                <a:ext cx="7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1500" b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F</a:t>
                </a:r>
                <a:endParaRPr lang="is-IS" altLang="en-US" b="0" dirty="0"/>
              </a:p>
            </p:txBody>
          </p:sp>
        </p:grpSp>
      </p:grpSp>
      <p:grpSp>
        <p:nvGrpSpPr>
          <p:cNvPr id="33814" name="Group 37"/>
          <p:cNvGrpSpPr>
            <a:grpSpLocks/>
          </p:cNvGrpSpPr>
          <p:nvPr/>
        </p:nvGrpSpPr>
        <p:grpSpPr bwMode="auto">
          <a:xfrm>
            <a:off x="3359150" y="3871913"/>
            <a:ext cx="1563688" cy="649287"/>
            <a:chOff x="2116" y="2439"/>
            <a:chExt cx="985" cy="409"/>
          </a:xfrm>
        </p:grpSpPr>
        <p:sp>
          <p:nvSpPr>
            <p:cNvPr id="33877" name="Freeform 38"/>
            <p:cNvSpPr>
              <a:spLocks/>
            </p:cNvSpPr>
            <p:nvPr/>
          </p:nvSpPr>
          <p:spPr bwMode="auto">
            <a:xfrm>
              <a:off x="2116" y="2439"/>
              <a:ext cx="985" cy="409"/>
            </a:xfrm>
            <a:custGeom>
              <a:avLst/>
              <a:gdLst>
                <a:gd name="T0" fmla="*/ 0 w 985"/>
                <a:gd name="T1" fmla="*/ 409 h 409"/>
                <a:gd name="T2" fmla="*/ 985 w 985"/>
                <a:gd name="T3" fmla="*/ 409 h 409"/>
                <a:gd name="T4" fmla="*/ 587 w 985"/>
                <a:gd name="T5" fmla="*/ 0 h 409"/>
                <a:gd name="T6" fmla="*/ 0 w 985"/>
                <a:gd name="T7" fmla="*/ 409 h 4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85"/>
                <a:gd name="T13" fmla="*/ 0 h 409"/>
                <a:gd name="T14" fmla="*/ 985 w 985"/>
                <a:gd name="T15" fmla="*/ 409 h 4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85" h="409">
                  <a:moveTo>
                    <a:pt x="0" y="409"/>
                  </a:moveTo>
                  <a:lnTo>
                    <a:pt x="985" y="409"/>
                  </a:lnTo>
                  <a:lnTo>
                    <a:pt x="587" y="0"/>
                  </a:lnTo>
                  <a:lnTo>
                    <a:pt x="0" y="409"/>
                  </a:lnTo>
                  <a:close/>
                </a:path>
              </a:pathLst>
            </a:custGeom>
            <a:solidFill>
              <a:srgbClr val="BBD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33878" name="Rectangle 39"/>
            <p:cNvSpPr>
              <a:spLocks noChangeArrowheads="1"/>
            </p:cNvSpPr>
            <p:nvPr/>
          </p:nvSpPr>
          <p:spPr bwMode="auto">
            <a:xfrm>
              <a:off x="2606" y="2623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B</a:t>
              </a:r>
              <a:endParaRPr lang="is-IS" altLang="en-US" b="0" dirty="0"/>
            </a:p>
          </p:txBody>
        </p:sp>
      </p:grpSp>
      <p:sp>
        <p:nvSpPr>
          <p:cNvPr id="33815" name="Rectangle 40"/>
          <p:cNvSpPr>
            <a:spLocks noChangeArrowheads="1"/>
          </p:cNvSpPr>
          <p:nvPr/>
        </p:nvSpPr>
        <p:spPr bwMode="auto">
          <a:xfrm>
            <a:off x="1115616" y="1104900"/>
            <a:ext cx="41735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Verð</a:t>
            </a:r>
            <a:endParaRPr lang="is-IS" altLang="en-US" b="0" dirty="0"/>
          </a:p>
        </p:txBody>
      </p:sp>
      <p:sp>
        <p:nvSpPr>
          <p:cNvPr id="33816" name="Rectangle 41"/>
          <p:cNvSpPr>
            <a:spLocks noChangeArrowheads="1"/>
          </p:cNvSpPr>
          <p:nvPr/>
        </p:nvSpPr>
        <p:spPr bwMode="auto">
          <a:xfrm>
            <a:off x="1117600" y="1336675"/>
            <a:ext cx="4280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lýsis</a:t>
            </a:r>
            <a:endParaRPr lang="is-IS" altLang="en-US" b="0" dirty="0"/>
          </a:p>
        </p:txBody>
      </p:sp>
      <p:sp>
        <p:nvSpPr>
          <p:cNvPr id="33817" name="Rectangle 42"/>
          <p:cNvSpPr>
            <a:spLocks noChangeArrowheads="1"/>
          </p:cNvSpPr>
          <p:nvPr/>
        </p:nvSpPr>
        <p:spPr bwMode="auto">
          <a:xfrm>
            <a:off x="1681163" y="5916613"/>
            <a:ext cx="1074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1500" b="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is-IS" altLang="en-US" b="0" dirty="0"/>
          </a:p>
        </p:txBody>
      </p:sp>
      <p:sp>
        <p:nvSpPr>
          <p:cNvPr id="33818" name="Rectangle 43"/>
          <p:cNvSpPr>
            <a:spLocks noChangeArrowheads="1"/>
          </p:cNvSpPr>
          <p:nvPr/>
        </p:nvSpPr>
        <p:spPr bwMode="auto">
          <a:xfrm>
            <a:off x="7110413" y="5910263"/>
            <a:ext cx="50174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Magn</a:t>
            </a:r>
            <a:endParaRPr lang="is-IS" altLang="en-US" b="0" dirty="0"/>
          </a:p>
        </p:txBody>
      </p:sp>
      <p:sp>
        <p:nvSpPr>
          <p:cNvPr id="33819" name="Rectangle 44"/>
          <p:cNvSpPr>
            <a:spLocks noChangeArrowheads="1"/>
          </p:cNvSpPr>
          <p:nvPr/>
        </p:nvSpPr>
        <p:spPr bwMode="auto">
          <a:xfrm>
            <a:off x="7164288" y="6142038"/>
            <a:ext cx="4280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lýsis</a:t>
            </a:r>
            <a:endParaRPr lang="is-IS" altLang="en-US" b="0" dirty="0"/>
          </a:p>
        </p:txBody>
      </p:sp>
      <p:grpSp>
        <p:nvGrpSpPr>
          <p:cNvPr id="33820" name="Group 45"/>
          <p:cNvGrpSpPr>
            <a:grpSpLocks/>
          </p:cNvGrpSpPr>
          <p:nvPr/>
        </p:nvGrpSpPr>
        <p:grpSpPr bwMode="auto">
          <a:xfrm>
            <a:off x="1901825" y="2120900"/>
            <a:ext cx="4567238" cy="3451225"/>
            <a:chOff x="1198" y="1336"/>
            <a:chExt cx="2877" cy="2174"/>
          </a:xfrm>
        </p:grpSpPr>
        <p:sp>
          <p:nvSpPr>
            <p:cNvPr id="33874" name="Line 46"/>
            <p:cNvSpPr>
              <a:spLocks noChangeShapeType="1"/>
            </p:cNvSpPr>
            <p:nvPr/>
          </p:nvSpPr>
          <p:spPr bwMode="auto">
            <a:xfrm flipV="1">
              <a:off x="1198" y="1633"/>
              <a:ext cx="2611" cy="1877"/>
            </a:xfrm>
            <a:prstGeom prst="line">
              <a:avLst/>
            </a:prstGeom>
            <a:noFill/>
            <a:ln w="52388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33875" name="Rectangle 47"/>
            <p:cNvSpPr>
              <a:spLocks noChangeArrowheads="1"/>
            </p:cNvSpPr>
            <p:nvPr/>
          </p:nvSpPr>
          <p:spPr bwMode="auto">
            <a:xfrm>
              <a:off x="3557" y="1336"/>
              <a:ext cx="36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Innlent</a:t>
              </a:r>
              <a:endParaRPr lang="is-IS" altLang="en-US" b="0" dirty="0"/>
            </a:p>
          </p:txBody>
        </p:sp>
        <p:sp>
          <p:nvSpPr>
            <p:cNvPr id="33876" name="Rectangle 48"/>
            <p:cNvSpPr>
              <a:spLocks noChangeArrowheads="1"/>
            </p:cNvSpPr>
            <p:nvPr/>
          </p:nvSpPr>
          <p:spPr bwMode="auto">
            <a:xfrm>
              <a:off x="3630" y="1482"/>
              <a:ext cx="44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framboð</a:t>
              </a:r>
              <a:endParaRPr lang="is-IS" altLang="en-US" b="0" dirty="0"/>
            </a:p>
          </p:txBody>
        </p:sp>
      </p:grpSp>
      <p:grpSp>
        <p:nvGrpSpPr>
          <p:cNvPr id="33821" name="Group 49"/>
          <p:cNvGrpSpPr>
            <a:grpSpLocks/>
          </p:cNvGrpSpPr>
          <p:nvPr/>
        </p:nvGrpSpPr>
        <p:grpSpPr bwMode="auto">
          <a:xfrm>
            <a:off x="1901825" y="1400175"/>
            <a:ext cx="4827588" cy="4370388"/>
            <a:chOff x="1198" y="882"/>
            <a:chExt cx="3041" cy="2753"/>
          </a:xfrm>
        </p:grpSpPr>
        <p:sp>
          <p:nvSpPr>
            <p:cNvPr id="33871" name="Line 50"/>
            <p:cNvSpPr>
              <a:spLocks noChangeShapeType="1"/>
            </p:cNvSpPr>
            <p:nvPr/>
          </p:nvSpPr>
          <p:spPr bwMode="auto">
            <a:xfrm>
              <a:off x="1198" y="882"/>
              <a:ext cx="2467" cy="2551"/>
            </a:xfrm>
            <a:prstGeom prst="line">
              <a:avLst/>
            </a:prstGeom>
            <a:noFill/>
            <a:ln w="52388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33872" name="Rectangle 51"/>
            <p:cNvSpPr>
              <a:spLocks noChangeArrowheads="1"/>
            </p:cNvSpPr>
            <p:nvPr/>
          </p:nvSpPr>
          <p:spPr bwMode="auto">
            <a:xfrm>
              <a:off x="3700" y="3343"/>
              <a:ext cx="39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Innlend</a:t>
              </a:r>
              <a:endParaRPr lang="is-IS" altLang="en-US" b="0" dirty="0"/>
            </a:p>
          </p:txBody>
        </p:sp>
        <p:sp>
          <p:nvSpPr>
            <p:cNvPr id="33873" name="Rectangle 52"/>
            <p:cNvSpPr>
              <a:spLocks noChangeArrowheads="1"/>
            </p:cNvSpPr>
            <p:nvPr/>
          </p:nvSpPr>
          <p:spPr bwMode="auto">
            <a:xfrm>
              <a:off x="3733" y="3490"/>
              <a:ext cx="50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eftirspurn</a:t>
              </a:r>
              <a:endParaRPr lang="is-IS" altLang="en-US" b="0" dirty="0"/>
            </a:p>
          </p:txBody>
        </p:sp>
      </p:grpSp>
      <p:grpSp>
        <p:nvGrpSpPr>
          <p:cNvPr id="33822" name="Group 53"/>
          <p:cNvGrpSpPr>
            <a:grpSpLocks/>
          </p:cNvGrpSpPr>
          <p:nvPr/>
        </p:nvGrpSpPr>
        <p:grpSpPr bwMode="auto">
          <a:xfrm>
            <a:off x="1042988" y="4402143"/>
            <a:ext cx="5846762" cy="461963"/>
            <a:chOff x="657" y="2773"/>
            <a:chExt cx="3683" cy="291"/>
          </a:xfrm>
        </p:grpSpPr>
        <p:sp>
          <p:nvSpPr>
            <p:cNvPr id="33868" name="Line 54"/>
            <p:cNvSpPr>
              <a:spLocks noChangeShapeType="1"/>
            </p:cNvSpPr>
            <p:nvPr/>
          </p:nvSpPr>
          <p:spPr bwMode="auto">
            <a:xfrm>
              <a:off x="1176" y="2848"/>
              <a:ext cx="3164" cy="1"/>
            </a:xfrm>
            <a:prstGeom prst="line">
              <a:avLst/>
            </a:prstGeom>
            <a:noFill/>
            <a:ln w="52388">
              <a:solidFill>
                <a:srgbClr val="AD0D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33869" name="Rectangle 55"/>
            <p:cNvSpPr>
              <a:spLocks noChangeArrowheads="1"/>
            </p:cNvSpPr>
            <p:nvPr/>
          </p:nvSpPr>
          <p:spPr bwMode="auto">
            <a:xfrm>
              <a:off x="858" y="2773"/>
              <a:ext cx="25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Verð</a:t>
              </a:r>
              <a:endParaRPr lang="is-IS" altLang="en-US" b="0" dirty="0"/>
            </a:p>
          </p:txBody>
        </p:sp>
        <p:sp>
          <p:nvSpPr>
            <p:cNvPr id="33870" name="Rectangle 56"/>
            <p:cNvSpPr>
              <a:spLocks noChangeArrowheads="1"/>
            </p:cNvSpPr>
            <p:nvPr/>
          </p:nvSpPr>
          <p:spPr bwMode="auto">
            <a:xfrm>
              <a:off x="657" y="2919"/>
              <a:ext cx="45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með tolli</a:t>
              </a:r>
              <a:endParaRPr lang="is-IS" altLang="en-US" b="0" dirty="0"/>
            </a:p>
          </p:txBody>
        </p:sp>
      </p:grpSp>
      <p:sp>
        <p:nvSpPr>
          <p:cNvPr id="33823" name="Rectangle 57"/>
          <p:cNvSpPr>
            <a:spLocks noChangeArrowheads="1"/>
          </p:cNvSpPr>
          <p:nvPr/>
        </p:nvSpPr>
        <p:spPr bwMode="auto">
          <a:xfrm>
            <a:off x="6523038" y="4616450"/>
            <a:ext cx="4611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1500" b="0" dirty="0">
                <a:solidFill>
                  <a:srgbClr val="000000"/>
                </a:solidFill>
                <a:latin typeface="Arial" panose="020B0604020202020204" pitchFamily="34" charset="0"/>
              </a:rPr>
              <a:t>Tollur</a:t>
            </a:r>
            <a:endParaRPr lang="is-IS" altLang="en-US" b="0" dirty="0"/>
          </a:p>
        </p:txBody>
      </p:sp>
      <p:grpSp>
        <p:nvGrpSpPr>
          <p:cNvPr id="33824" name="Group 58"/>
          <p:cNvGrpSpPr>
            <a:grpSpLocks/>
          </p:cNvGrpSpPr>
          <p:nvPr/>
        </p:nvGrpSpPr>
        <p:grpSpPr bwMode="auto">
          <a:xfrm>
            <a:off x="2622550" y="6186493"/>
            <a:ext cx="2827338" cy="601663"/>
            <a:chOff x="1652" y="3897"/>
            <a:chExt cx="1781" cy="379"/>
          </a:xfrm>
        </p:grpSpPr>
        <p:sp>
          <p:nvSpPr>
            <p:cNvPr id="33865" name="Freeform 59"/>
            <p:cNvSpPr>
              <a:spLocks/>
            </p:cNvSpPr>
            <p:nvPr/>
          </p:nvSpPr>
          <p:spPr bwMode="auto">
            <a:xfrm>
              <a:off x="1652" y="3897"/>
              <a:ext cx="1781" cy="88"/>
            </a:xfrm>
            <a:custGeom>
              <a:avLst/>
              <a:gdLst>
                <a:gd name="T0" fmla="*/ 1781 w 161"/>
                <a:gd name="T1" fmla="*/ 0 h 8"/>
                <a:gd name="T2" fmla="*/ 1726 w 161"/>
                <a:gd name="T3" fmla="*/ 44 h 8"/>
                <a:gd name="T4" fmla="*/ 929 w 161"/>
                <a:gd name="T5" fmla="*/ 44 h 8"/>
                <a:gd name="T6" fmla="*/ 885 w 161"/>
                <a:gd name="T7" fmla="*/ 88 h 8"/>
                <a:gd name="T8" fmla="*/ 841 w 161"/>
                <a:gd name="T9" fmla="*/ 44 h 8"/>
                <a:gd name="T10" fmla="*/ 55 w 161"/>
                <a:gd name="T11" fmla="*/ 44 h 8"/>
                <a:gd name="T12" fmla="*/ 0 w 161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1"/>
                <a:gd name="T22" fmla="*/ 0 h 8"/>
                <a:gd name="T23" fmla="*/ 161 w 161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1" h="8">
                  <a:moveTo>
                    <a:pt x="161" y="0"/>
                  </a:moveTo>
                  <a:cubicBezTo>
                    <a:pt x="161" y="2"/>
                    <a:pt x="158" y="4"/>
                    <a:pt x="156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2" y="4"/>
                    <a:pt x="80" y="6"/>
                    <a:pt x="80" y="8"/>
                  </a:cubicBezTo>
                  <a:cubicBezTo>
                    <a:pt x="80" y="6"/>
                    <a:pt x="79" y="4"/>
                    <a:pt x="7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0" y="2"/>
                    <a:pt x="0" y="0"/>
                  </a:cubicBez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33866" name="Rectangle 60"/>
            <p:cNvSpPr>
              <a:spLocks noChangeArrowheads="1"/>
            </p:cNvSpPr>
            <p:nvPr/>
          </p:nvSpPr>
          <p:spPr bwMode="auto">
            <a:xfrm>
              <a:off x="2200" y="3983"/>
              <a:ext cx="6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Innflutningur</a:t>
              </a:r>
              <a:endParaRPr lang="is-IS" altLang="en-US" b="0" dirty="0"/>
            </a:p>
          </p:txBody>
        </p:sp>
        <p:sp>
          <p:nvSpPr>
            <p:cNvPr id="33867" name="Rectangle 61"/>
            <p:cNvSpPr>
              <a:spLocks noChangeArrowheads="1"/>
            </p:cNvSpPr>
            <p:nvPr/>
          </p:nvSpPr>
          <p:spPr bwMode="auto">
            <a:xfrm>
              <a:off x="2346" y="4131"/>
              <a:ext cx="39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án tolls</a:t>
              </a:r>
              <a:endParaRPr lang="is-IS" altLang="en-US" b="0" dirty="0"/>
            </a:p>
          </p:txBody>
        </p:sp>
      </p:grpSp>
      <p:grpSp>
        <p:nvGrpSpPr>
          <p:cNvPr id="33825" name="Group 62"/>
          <p:cNvGrpSpPr>
            <a:grpSpLocks/>
          </p:cNvGrpSpPr>
          <p:nvPr/>
        </p:nvGrpSpPr>
        <p:grpSpPr bwMode="auto">
          <a:xfrm>
            <a:off x="1130300" y="4935528"/>
            <a:ext cx="5759450" cy="468311"/>
            <a:chOff x="712" y="3109"/>
            <a:chExt cx="3628" cy="295"/>
          </a:xfrm>
        </p:grpSpPr>
        <p:sp>
          <p:nvSpPr>
            <p:cNvPr id="33862" name="Line 63"/>
            <p:cNvSpPr>
              <a:spLocks noChangeShapeType="1"/>
            </p:cNvSpPr>
            <p:nvPr/>
          </p:nvSpPr>
          <p:spPr bwMode="auto">
            <a:xfrm>
              <a:off x="1176" y="3190"/>
              <a:ext cx="3164" cy="1"/>
            </a:xfrm>
            <a:prstGeom prst="line">
              <a:avLst/>
            </a:prstGeom>
            <a:noFill/>
            <a:ln w="52388">
              <a:solidFill>
                <a:srgbClr val="0063B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33863" name="Rectangle 64"/>
            <p:cNvSpPr>
              <a:spLocks noChangeArrowheads="1"/>
            </p:cNvSpPr>
            <p:nvPr/>
          </p:nvSpPr>
          <p:spPr bwMode="auto">
            <a:xfrm>
              <a:off x="858" y="3109"/>
              <a:ext cx="25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Verð</a:t>
              </a:r>
              <a:endParaRPr lang="is-IS" altLang="en-US" b="0" dirty="0"/>
            </a:p>
          </p:txBody>
        </p:sp>
        <p:sp>
          <p:nvSpPr>
            <p:cNvPr id="33864" name="Rectangle 65"/>
            <p:cNvSpPr>
              <a:spLocks noChangeArrowheads="1"/>
            </p:cNvSpPr>
            <p:nvPr/>
          </p:nvSpPr>
          <p:spPr bwMode="auto">
            <a:xfrm>
              <a:off x="712" y="3259"/>
              <a:ext cx="39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án tolls</a:t>
              </a:r>
              <a:endParaRPr lang="is-IS" altLang="en-US" b="0" dirty="0"/>
            </a:p>
          </p:txBody>
        </p:sp>
      </p:grpSp>
      <p:sp>
        <p:nvSpPr>
          <p:cNvPr id="33826" name="Rectangle 66"/>
          <p:cNvSpPr>
            <a:spLocks noChangeArrowheads="1"/>
          </p:cNvSpPr>
          <p:nvPr/>
        </p:nvSpPr>
        <p:spPr bwMode="auto">
          <a:xfrm>
            <a:off x="6953250" y="4941888"/>
            <a:ext cx="61074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1500" b="0" dirty="0">
                <a:solidFill>
                  <a:srgbClr val="000000"/>
                </a:solidFill>
                <a:latin typeface="Arial" panose="020B0604020202020204" pitchFamily="34" charset="0"/>
              </a:rPr>
              <a:t>Heims-</a:t>
            </a:r>
            <a:endParaRPr lang="is-IS" altLang="en-US" b="0" dirty="0"/>
          </a:p>
        </p:txBody>
      </p:sp>
      <p:sp>
        <p:nvSpPr>
          <p:cNvPr id="33827" name="Rectangle 67"/>
          <p:cNvSpPr>
            <a:spLocks noChangeArrowheads="1"/>
          </p:cNvSpPr>
          <p:nvPr/>
        </p:nvSpPr>
        <p:spPr bwMode="auto">
          <a:xfrm>
            <a:off x="6967998" y="5173663"/>
            <a:ext cx="37510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s-IS" altLang="en-US" sz="1500" b="0" dirty="0">
                <a:solidFill>
                  <a:srgbClr val="000000"/>
                </a:solidFill>
                <a:latin typeface="Arial" panose="020B0604020202020204" pitchFamily="34" charset="0"/>
              </a:rPr>
              <a:t>verð</a:t>
            </a:r>
            <a:endParaRPr lang="is-IS" altLang="en-US" b="0" dirty="0"/>
          </a:p>
        </p:txBody>
      </p:sp>
      <p:grpSp>
        <p:nvGrpSpPr>
          <p:cNvPr id="33828" name="Group 68"/>
          <p:cNvGrpSpPr>
            <a:grpSpLocks/>
          </p:cNvGrpSpPr>
          <p:nvPr/>
        </p:nvGrpSpPr>
        <p:grpSpPr bwMode="auto">
          <a:xfrm>
            <a:off x="3378200" y="5203825"/>
            <a:ext cx="1527175" cy="631825"/>
            <a:chOff x="2128" y="3278"/>
            <a:chExt cx="962" cy="398"/>
          </a:xfrm>
        </p:grpSpPr>
        <p:sp>
          <p:nvSpPr>
            <p:cNvPr id="33859" name="Freeform 69"/>
            <p:cNvSpPr>
              <a:spLocks/>
            </p:cNvSpPr>
            <p:nvPr/>
          </p:nvSpPr>
          <p:spPr bwMode="auto">
            <a:xfrm>
              <a:off x="2128" y="3588"/>
              <a:ext cx="962" cy="88"/>
            </a:xfrm>
            <a:custGeom>
              <a:avLst/>
              <a:gdLst>
                <a:gd name="T0" fmla="*/ 962 w 87"/>
                <a:gd name="T1" fmla="*/ 88 h 8"/>
                <a:gd name="T2" fmla="*/ 907 w 87"/>
                <a:gd name="T3" fmla="*/ 44 h 8"/>
                <a:gd name="T4" fmla="*/ 520 w 87"/>
                <a:gd name="T5" fmla="*/ 44 h 8"/>
                <a:gd name="T6" fmla="*/ 475 w 87"/>
                <a:gd name="T7" fmla="*/ 0 h 8"/>
                <a:gd name="T8" fmla="*/ 431 w 87"/>
                <a:gd name="T9" fmla="*/ 44 h 8"/>
                <a:gd name="T10" fmla="*/ 55 w 87"/>
                <a:gd name="T11" fmla="*/ 44 h 8"/>
                <a:gd name="T12" fmla="*/ 0 w 87"/>
                <a:gd name="T13" fmla="*/ 88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8"/>
                <a:gd name="T23" fmla="*/ 87 w 8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8">
                  <a:moveTo>
                    <a:pt x="87" y="8"/>
                  </a:moveTo>
                  <a:cubicBezTo>
                    <a:pt x="87" y="6"/>
                    <a:pt x="84" y="4"/>
                    <a:pt x="82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5" y="4"/>
                    <a:pt x="43" y="2"/>
                    <a:pt x="43" y="0"/>
                  </a:cubicBezTo>
                  <a:cubicBezTo>
                    <a:pt x="43" y="2"/>
                    <a:pt x="42" y="4"/>
                    <a:pt x="3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0" y="6"/>
                    <a:pt x="0" y="8"/>
                  </a:cubicBez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33860" name="Rectangle 70"/>
            <p:cNvSpPr>
              <a:spLocks noChangeArrowheads="1"/>
            </p:cNvSpPr>
            <p:nvPr/>
          </p:nvSpPr>
          <p:spPr bwMode="auto">
            <a:xfrm>
              <a:off x="2290" y="3278"/>
              <a:ext cx="6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Innflutningur</a:t>
              </a:r>
              <a:endParaRPr lang="is-IS" altLang="en-US" b="0" dirty="0"/>
            </a:p>
          </p:txBody>
        </p:sp>
        <p:sp>
          <p:nvSpPr>
            <p:cNvPr id="33861" name="Rectangle 71"/>
            <p:cNvSpPr>
              <a:spLocks noChangeArrowheads="1"/>
            </p:cNvSpPr>
            <p:nvPr/>
          </p:nvSpPr>
          <p:spPr bwMode="auto">
            <a:xfrm>
              <a:off x="2376" y="3424"/>
              <a:ext cx="45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með tolli</a:t>
              </a:r>
              <a:endParaRPr lang="is-IS" altLang="en-US" b="0" dirty="0"/>
            </a:p>
          </p:txBody>
        </p:sp>
      </p:grpSp>
      <p:grpSp>
        <p:nvGrpSpPr>
          <p:cNvPr id="33829" name="Group 72"/>
          <p:cNvGrpSpPr>
            <a:grpSpLocks/>
          </p:cNvGrpSpPr>
          <p:nvPr/>
        </p:nvGrpSpPr>
        <p:grpSpPr bwMode="auto">
          <a:xfrm>
            <a:off x="3260725" y="4468813"/>
            <a:ext cx="220663" cy="1676400"/>
            <a:chOff x="2054" y="2815"/>
            <a:chExt cx="139" cy="1056"/>
          </a:xfrm>
        </p:grpSpPr>
        <p:sp>
          <p:nvSpPr>
            <p:cNvPr id="33854" name="Oval 73"/>
            <p:cNvSpPr>
              <a:spLocks noChangeArrowheads="1"/>
            </p:cNvSpPr>
            <p:nvPr/>
          </p:nvSpPr>
          <p:spPr bwMode="auto">
            <a:xfrm>
              <a:off x="2083" y="2815"/>
              <a:ext cx="69" cy="6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s-IS" altLang="en-US" dirty="0"/>
            </a:p>
          </p:txBody>
        </p:sp>
        <p:sp>
          <p:nvSpPr>
            <p:cNvPr id="33855" name="Line 74"/>
            <p:cNvSpPr>
              <a:spLocks noChangeShapeType="1"/>
            </p:cNvSpPr>
            <p:nvPr/>
          </p:nvSpPr>
          <p:spPr bwMode="auto">
            <a:xfrm>
              <a:off x="2116" y="2848"/>
              <a:ext cx="1" cy="850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33856" name="Freeform 75"/>
            <p:cNvSpPr>
              <a:spLocks/>
            </p:cNvSpPr>
            <p:nvPr/>
          </p:nvSpPr>
          <p:spPr bwMode="auto">
            <a:xfrm>
              <a:off x="2149" y="3804"/>
              <a:ext cx="37" cy="51"/>
            </a:xfrm>
            <a:custGeom>
              <a:avLst/>
              <a:gdLst>
                <a:gd name="T0" fmla="*/ 7 w 37"/>
                <a:gd name="T1" fmla="*/ 44 h 51"/>
                <a:gd name="T2" fmla="*/ 11 w 37"/>
                <a:gd name="T3" fmla="*/ 40 h 51"/>
                <a:gd name="T4" fmla="*/ 18 w 37"/>
                <a:gd name="T5" fmla="*/ 33 h 51"/>
                <a:gd name="T6" fmla="*/ 33 w 37"/>
                <a:gd name="T7" fmla="*/ 26 h 51"/>
                <a:gd name="T8" fmla="*/ 37 w 37"/>
                <a:gd name="T9" fmla="*/ 18 h 51"/>
                <a:gd name="T10" fmla="*/ 37 w 37"/>
                <a:gd name="T11" fmla="*/ 15 h 51"/>
                <a:gd name="T12" fmla="*/ 37 w 37"/>
                <a:gd name="T13" fmla="*/ 7 h 51"/>
                <a:gd name="T14" fmla="*/ 33 w 37"/>
                <a:gd name="T15" fmla="*/ 4 h 51"/>
                <a:gd name="T16" fmla="*/ 26 w 37"/>
                <a:gd name="T17" fmla="*/ 0 h 51"/>
                <a:gd name="T18" fmla="*/ 18 w 37"/>
                <a:gd name="T19" fmla="*/ 0 h 51"/>
                <a:gd name="T20" fmla="*/ 11 w 37"/>
                <a:gd name="T21" fmla="*/ 0 h 51"/>
                <a:gd name="T22" fmla="*/ 4 w 37"/>
                <a:gd name="T23" fmla="*/ 4 h 51"/>
                <a:gd name="T24" fmla="*/ 0 w 37"/>
                <a:gd name="T25" fmla="*/ 7 h 51"/>
                <a:gd name="T26" fmla="*/ 0 w 37"/>
                <a:gd name="T27" fmla="*/ 15 h 51"/>
                <a:gd name="T28" fmla="*/ 7 w 37"/>
                <a:gd name="T29" fmla="*/ 15 h 51"/>
                <a:gd name="T30" fmla="*/ 11 w 37"/>
                <a:gd name="T31" fmla="*/ 7 h 51"/>
                <a:gd name="T32" fmla="*/ 18 w 37"/>
                <a:gd name="T33" fmla="*/ 4 h 51"/>
                <a:gd name="T34" fmla="*/ 26 w 37"/>
                <a:gd name="T35" fmla="*/ 7 h 51"/>
                <a:gd name="T36" fmla="*/ 29 w 37"/>
                <a:gd name="T37" fmla="*/ 15 h 51"/>
                <a:gd name="T38" fmla="*/ 26 w 37"/>
                <a:gd name="T39" fmla="*/ 22 h 51"/>
                <a:gd name="T40" fmla="*/ 15 w 37"/>
                <a:gd name="T41" fmla="*/ 33 h 51"/>
                <a:gd name="T42" fmla="*/ 4 w 37"/>
                <a:gd name="T43" fmla="*/ 40 h 51"/>
                <a:gd name="T44" fmla="*/ 0 w 37"/>
                <a:gd name="T45" fmla="*/ 48 h 51"/>
                <a:gd name="T46" fmla="*/ 0 w 37"/>
                <a:gd name="T47" fmla="*/ 51 h 51"/>
                <a:gd name="T48" fmla="*/ 37 w 37"/>
                <a:gd name="T49" fmla="*/ 51 h 51"/>
                <a:gd name="T50" fmla="*/ 37 w 37"/>
                <a:gd name="T51" fmla="*/ 44 h 51"/>
                <a:gd name="T52" fmla="*/ 11 w 37"/>
                <a:gd name="T53" fmla="*/ 44 h 51"/>
                <a:gd name="T54" fmla="*/ 7 w 37"/>
                <a:gd name="T55" fmla="*/ 44 h 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7"/>
                <a:gd name="T85" fmla="*/ 0 h 51"/>
                <a:gd name="T86" fmla="*/ 37 w 37"/>
                <a:gd name="T87" fmla="*/ 51 h 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7" h="51">
                  <a:moveTo>
                    <a:pt x="7" y="44"/>
                  </a:moveTo>
                  <a:lnTo>
                    <a:pt x="11" y="40"/>
                  </a:lnTo>
                  <a:lnTo>
                    <a:pt x="18" y="33"/>
                  </a:lnTo>
                  <a:lnTo>
                    <a:pt x="33" y="26"/>
                  </a:lnTo>
                  <a:lnTo>
                    <a:pt x="37" y="18"/>
                  </a:lnTo>
                  <a:lnTo>
                    <a:pt x="37" y="15"/>
                  </a:lnTo>
                  <a:lnTo>
                    <a:pt x="37" y="7"/>
                  </a:lnTo>
                  <a:lnTo>
                    <a:pt x="33" y="4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4" y="4"/>
                  </a:lnTo>
                  <a:lnTo>
                    <a:pt x="0" y="7"/>
                  </a:lnTo>
                  <a:lnTo>
                    <a:pt x="0" y="15"/>
                  </a:lnTo>
                  <a:lnTo>
                    <a:pt x="7" y="15"/>
                  </a:lnTo>
                  <a:lnTo>
                    <a:pt x="11" y="7"/>
                  </a:lnTo>
                  <a:lnTo>
                    <a:pt x="18" y="4"/>
                  </a:lnTo>
                  <a:lnTo>
                    <a:pt x="26" y="7"/>
                  </a:lnTo>
                  <a:lnTo>
                    <a:pt x="29" y="15"/>
                  </a:lnTo>
                  <a:lnTo>
                    <a:pt x="26" y="22"/>
                  </a:lnTo>
                  <a:lnTo>
                    <a:pt x="15" y="33"/>
                  </a:lnTo>
                  <a:lnTo>
                    <a:pt x="4" y="40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37" y="51"/>
                  </a:lnTo>
                  <a:lnTo>
                    <a:pt x="37" y="44"/>
                  </a:lnTo>
                  <a:lnTo>
                    <a:pt x="11" y="44"/>
                  </a:lnTo>
                  <a:lnTo>
                    <a:pt x="7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33857" name="Rectangle 76"/>
            <p:cNvSpPr>
              <a:spLocks noChangeArrowheads="1"/>
            </p:cNvSpPr>
            <p:nvPr/>
          </p:nvSpPr>
          <p:spPr bwMode="auto">
            <a:xfrm>
              <a:off x="2054" y="3727"/>
              <a:ext cx="9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is-IS" altLang="en-US" b="0" dirty="0"/>
            </a:p>
          </p:txBody>
        </p:sp>
        <p:sp>
          <p:nvSpPr>
            <p:cNvPr id="33858" name="Rectangle 77"/>
            <p:cNvSpPr>
              <a:spLocks noChangeArrowheads="1"/>
            </p:cNvSpPr>
            <p:nvPr/>
          </p:nvSpPr>
          <p:spPr bwMode="auto">
            <a:xfrm>
              <a:off x="2145" y="3713"/>
              <a:ext cx="4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900" b="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  <a:endParaRPr lang="is-IS" altLang="en-US" b="0" dirty="0"/>
            </a:p>
          </p:txBody>
        </p:sp>
      </p:grpSp>
      <p:grpSp>
        <p:nvGrpSpPr>
          <p:cNvPr id="33830" name="Group 78"/>
          <p:cNvGrpSpPr>
            <a:grpSpLocks/>
          </p:cNvGrpSpPr>
          <p:nvPr/>
        </p:nvGrpSpPr>
        <p:grpSpPr bwMode="auto">
          <a:xfrm>
            <a:off x="2517775" y="5011738"/>
            <a:ext cx="220663" cy="1133475"/>
            <a:chOff x="1586" y="3157"/>
            <a:chExt cx="139" cy="714"/>
          </a:xfrm>
        </p:grpSpPr>
        <p:sp>
          <p:nvSpPr>
            <p:cNvPr id="33848" name="Freeform 79"/>
            <p:cNvSpPr>
              <a:spLocks/>
            </p:cNvSpPr>
            <p:nvPr/>
          </p:nvSpPr>
          <p:spPr bwMode="auto">
            <a:xfrm>
              <a:off x="1685" y="3804"/>
              <a:ext cx="21" cy="51"/>
            </a:xfrm>
            <a:custGeom>
              <a:avLst/>
              <a:gdLst>
                <a:gd name="T0" fmla="*/ 21 w 21"/>
                <a:gd name="T1" fmla="*/ 0 h 51"/>
                <a:gd name="T2" fmla="*/ 18 w 21"/>
                <a:gd name="T3" fmla="*/ 0 h 51"/>
                <a:gd name="T4" fmla="*/ 11 w 21"/>
                <a:gd name="T5" fmla="*/ 4 h 51"/>
                <a:gd name="T6" fmla="*/ 0 w 21"/>
                <a:gd name="T7" fmla="*/ 11 h 51"/>
                <a:gd name="T8" fmla="*/ 0 w 21"/>
                <a:gd name="T9" fmla="*/ 18 h 51"/>
                <a:gd name="T10" fmla="*/ 7 w 21"/>
                <a:gd name="T11" fmla="*/ 15 h 51"/>
                <a:gd name="T12" fmla="*/ 14 w 21"/>
                <a:gd name="T13" fmla="*/ 11 h 51"/>
                <a:gd name="T14" fmla="*/ 14 w 21"/>
                <a:gd name="T15" fmla="*/ 51 h 51"/>
                <a:gd name="T16" fmla="*/ 21 w 21"/>
                <a:gd name="T17" fmla="*/ 51 h 51"/>
                <a:gd name="T18" fmla="*/ 21 w 21"/>
                <a:gd name="T19" fmla="*/ 4 h 51"/>
                <a:gd name="T20" fmla="*/ 21 w 21"/>
                <a:gd name="T21" fmla="*/ 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51"/>
                <a:gd name="T35" fmla="*/ 21 w 21"/>
                <a:gd name="T36" fmla="*/ 51 h 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51">
                  <a:moveTo>
                    <a:pt x="21" y="0"/>
                  </a:moveTo>
                  <a:lnTo>
                    <a:pt x="18" y="0"/>
                  </a:lnTo>
                  <a:lnTo>
                    <a:pt x="11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14" y="11"/>
                  </a:lnTo>
                  <a:lnTo>
                    <a:pt x="14" y="51"/>
                  </a:lnTo>
                  <a:lnTo>
                    <a:pt x="21" y="51"/>
                  </a:lnTo>
                  <a:lnTo>
                    <a:pt x="21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s-IS" dirty="0"/>
            </a:p>
          </p:txBody>
        </p:sp>
        <p:grpSp>
          <p:nvGrpSpPr>
            <p:cNvPr id="33849" name="Group 80"/>
            <p:cNvGrpSpPr>
              <a:grpSpLocks/>
            </p:cNvGrpSpPr>
            <p:nvPr/>
          </p:nvGrpSpPr>
          <p:grpSpPr bwMode="auto">
            <a:xfrm>
              <a:off x="1586" y="3157"/>
              <a:ext cx="99" cy="714"/>
              <a:chOff x="1586" y="3157"/>
              <a:chExt cx="99" cy="714"/>
            </a:xfrm>
          </p:grpSpPr>
          <p:sp>
            <p:nvSpPr>
              <p:cNvPr id="33851" name="Line 81"/>
              <p:cNvSpPr>
                <a:spLocks noChangeShapeType="1"/>
              </p:cNvSpPr>
              <p:nvPr/>
            </p:nvSpPr>
            <p:spPr bwMode="auto">
              <a:xfrm>
                <a:off x="1652" y="3190"/>
                <a:ext cx="1" cy="508"/>
              </a:xfrm>
              <a:prstGeom prst="line">
                <a:avLst/>
              </a:prstGeom>
              <a:noFill/>
              <a:ln w="17463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s-IS" dirty="0"/>
              </a:p>
            </p:txBody>
          </p:sp>
          <p:sp>
            <p:nvSpPr>
              <p:cNvPr id="33852" name="Oval 82"/>
              <p:cNvSpPr>
                <a:spLocks noChangeArrowheads="1"/>
              </p:cNvSpPr>
              <p:nvPr/>
            </p:nvSpPr>
            <p:spPr bwMode="auto">
              <a:xfrm>
                <a:off x="1616" y="3157"/>
                <a:ext cx="69" cy="6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s-IS" altLang="en-US" dirty="0"/>
              </a:p>
            </p:txBody>
          </p:sp>
          <p:sp>
            <p:nvSpPr>
              <p:cNvPr id="33853" name="Rectangle 83"/>
              <p:cNvSpPr>
                <a:spLocks noChangeArrowheads="1"/>
              </p:cNvSpPr>
              <p:nvPr/>
            </p:nvSpPr>
            <p:spPr bwMode="auto">
              <a:xfrm>
                <a:off x="1586" y="3727"/>
                <a:ext cx="9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s-IS" altLang="en-US" sz="1500" b="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is-IS" altLang="en-US" b="0" dirty="0"/>
              </a:p>
            </p:txBody>
          </p:sp>
        </p:grpSp>
        <p:sp>
          <p:nvSpPr>
            <p:cNvPr id="33850" name="Rectangle 84"/>
            <p:cNvSpPr>
              <a:spLocks noChangeArrowheads="1"/>
            </p:cNvSpPr>
            <p:nvPr/>
          </p:nvSpPr>
          <p:spPr bwMode="auto">
            <a:xfrm>
              <a:off x="1677" y="3713"/>
              <a:ext cx="4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900" b="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  <a:endParaRPr lang="is-IS" altLang="en-US" b="0" dirty="0"/>
            </a:p>
          </p:txBody>
        </p:sp>
      </p:grpSp>
      <p:grpSp>
        <p:nvGrpSpPr>
          <p:cNvPr id="33831" name="Group 85"/>
          <p:cNvGrpSpPr>
            <a:grpSpLocks/>
          </p:cNvGrpSpPr>
          <p:nvPr/>
        </p:nvGrpSpPr>
        <p:grpSpPr bwMode="auto">
          <a:xfrm>
            <a:off x="4816485" y="4468813"/>
            <a:ext cx="228601" cy="1676400"/>
            <a:chOff x="3034" y="2815"/>
            <a:chExt cx="144" cy="1056"/>
          </a:xfrm>
        </p:grpSpPr>
        <p:sp>
          <p:nvSpPr>
            <p:cNvPr id="33843" name="Oval 86"/>
            <p:cNvSpPr>
              <a:spLocks noChangeArrowheads="1"/>
            </p:cNvSpPr>
            <p:nvPr/>
          </p:nvSpPr>
          <p:spPr bwMode="auto">
            <a:xfrm>
              <a:off x="3068" y="2815"/>
              <a:ext cx="69" cy="6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s-IS" altLang="en-US" dirty="0"/>
            </a:p>
          </p:txBody>
        </p:sp>
        <p:sp>
          <p:nvSpPr>
            <p:cNvPr id="33844" name="Line 87"/>
            <p:cNvSpPr>
              <a:spLocks noChangeShapeType="1"/>
            </p:cNvSpPr>
            <p:nvPr/>
          </p:nvSpPr>
          <p:spPr bwMode="auto">
            <a:xfrm>
              <a:off x="3101" y="2848"/>
              <a:ext cx="1" cy="850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33845" name="Freeform 88"/>
            <p:cNvSpPr>
              <a:spLocks/>
            </p:cNvSpPr>
            <p:nvPr/>
          </p:nvSpPr>
          <p:spPr bwMode="auto">
            <a:xfrm>
              <a:off x="3133" y="3804"/>
              <a:ext cx="36" cy="51"/>
            </a:xfrm>
            <a:custGeom>
              <a:avLst/>
              <a:gdLst>
                <a:gd name="T0" fmla="*/ 7 w 36"/>
                <a:gd name="T1" fmla="*/ 44 h 51"/>
                <a:gd name="T2" fmla="*/ 11 w 36"/>
                <a:gd name="T3" fmla="*/ 40 h 51"/>
                <a:gd name="T4" fmla="*/ 18 w 36"/>
                <a:gd name="T5" fmla="*/ 33 h 51"/>
                <a:gd name="T6" fmla="*/ 33 w 36"/>
                <a:gd name="T7" fmla="*/ 26 h 51"/>
                <a:gd name="T8" fmla="*/ 36 w 36"/>
                <a:gd name="T9" fmla="*/ 18 h 51"/>
                <a:gd name="T10" fmla="*/ 36 w 36"/>
                <a:gd name="T11" fmla="*/ 15 h 51"/>
                <a:gd name="T12" fmla="*/ 36 w 36"/>
                <a:gd name="T13" fmla="*/ 7 h 51"/>
                <a:gd name="T14" fmla="*/ 33 w 36"/>
                <a:gd name="T15" fmla="*/ 4 h 51"/>
                <a:gd name="T16" fmla="*/ 25 w 36"/>
                <a:gd name="T17" fmla="*/ 0 h 51"/>
                <a:gd name="T18" fmla="*/ 18 w 36"/>
                <a:gd name="T19" fmla="*/ 0 h 51"/>
                <a:gd name="T20" fmla="*/ 11 w 36"/>
                <a:gd name="T21" fmla="*/ 0 h 51"/>
                <a:gd name="T22" fmla="*/ 3 w 36"/>
                <a:gd name="T23" fmla="*/ 4 h 51"/>
                <a:gd name="T24" fmla="*/ 0 w 36"/>
                <a:gd name="T25" fmla="*/ 7 h 51"/>
                <a:gd name="T26" fmla="*/ 0 w 36"/>
                <a:gd name="T27" fmla="*/ 15 h 51"/>
                <a:gd name="T28" fmla="*/ 7 w 36"/>
                <a:gd name="T29" fmla="*/ 15 h 51"/>
                <a:gd name="T30" fmla="*/ 11 w 36"/>
                <a:gd name="T31" fmla="*/ 7 h 51"/>
                <a:gd name="T32" fmla="*/ 18 w 36"/>
                <a:gd name="T33" fmla="*/ 4 h 51"/>
                <a:gd name="T34" fmla="*/ 25 w 36"/>
                <a:gd name="T35" fmla="*/ 7 h 51"/>
                <a:gd name="T36" fmla="*/ 29 w 36"/>
                <a:gd name="T37" fmla="*/ 15 h 51"/>
                <a:gd name="T38" fmla="*/ 25 w 36"/>
                <a:gd name="T39" fmla="*/ 22 h 51"/>
                <a:gd name="T40" fmla="*/ 14 w 36"/>
                <a:gd name="T41" fmla="*/ 33 h 51"/>
                <a:gd name="T42" fmla="*/ 3 w 36"/>
                <a:gd name="T43" fmla="*/ 40 h 51"/>
                <a:gd name="T44" fmla="*/ 0 w 36"/>
                <a:gd name="T45" fmla="*/ 48 h 51"/>
                <a:gd name="T46" fmla="*/ 0 w 36"/>
                <a:gd name="T47" fmla="*/ 51 h 51"/>
                <a:gd name="T48" fmla="*/ 36 w 36"/>
                <a:gd name="T49" fmla="*/ 51 h 51"/>
                <a:gd name="T50" fmla="*/ 36 w 36"/>
                <a:gd name="T51" fmla="*/ 44 h 51"/>
                <a:gd name="T52" fmla="*/ 11 w 36"/>
                <a:gd name="T53" fmla="*/ 44 h 51"/>
                <a:gd name="T54" fmla="*/ 7 w 36"/>
                <a:gd name="T55" fmla="*/ 44 h 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6"/>
                <a:gd name="T85" fmla="*/ 0 h 51"/>
                <a:gd name="T86" fmla="*/ 36 w 36"/>
                <a:gd name="T87" fmla="*/ 51 h 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6" h="51">
                  <a:moveTo>
                    <a:pt x="7" y="44"/>
                  </a:moveTo>
                  <a:lnTo>
                    <a:pt x="11" y="40"/>
                  </a:lnTo>
                  <a:lnTo>
                    <a:pt x="18" y="33"/>
                  </a:lnTo>
                  <a:lnTo>
                    <a:pt x="33" y="26"/>
                  </a:lnTo>
                  <a:lnTo>
                    <a:pt x="36" y="18"/>
                  </a:lnTo>
                  <a:lnTo>
                    <a:pt x="36" y="15"/>
                  </a:lnTo>
                  <a:lnTo>
                    <a:pt x="36" y="7"/>
                  </a:lnTo>
                  <a:lnTo>
                    <a:pt x="33" y="4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15"/>
                  </a:lnTo>
                  <a:lnTo>
                    <a:pt x="7" y="15"/>
                  </a:lnTo>
                  <a:lnTo>
                    <a:pt x="11" y="7"/>
                  </a:lnTo>
                  <a:lnTo>
                    <a:pt x="18" y="4"/>
                  </a:lnTo>
                  <a:lnTo>
                    <a:pt x="25" y="7"/>
                  </a:lnTo>
                  <a:lnTo>
                    <a:pt x="29" y="15"/>
                  </a:lnTo>
                  <a:lnTo>
                    <a:pt x="25" y="22"/>
                  </a:lnTo>
                  <a:lnTo>
                    <a:pt x="14" y="33"/>
                  </a:lnTo>
                  <a:lnTo>
                    <a:pt x="3" y="40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36" y="51"/>
                  </a:lnTo>
                  <a:lnTo>
                    <a:pt x="36" y="44"/>
                  </a:lnTo>
                  <a:lnTo>
                    <a:pt x="11" y="44"/>
                  </a:lnTo>
                  <a:lnTo>
                    <a:pt x="7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33846" name="Rectangle 89"/>
            <p:cNvSpPr>
              <a:spLocks noChangeArrowheads="1"/>
            </p:cNvSpPr>
            <p:nvPr/>
          </p:nvSpPr>
          <p:spPr bwMode="auto">
            <a:xfrm>
              <a:off x="3034" y="3727"/>
              <a:ext cx="9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is-IS" altLang="en-US" b="0" dirty="0"/>
            </a:p>
          </p:txBody>
        </p:sp>
        <p:sp>
          <p:nvSpPr>
            <p:cNvPr id="33847" name="Rectangle 90"/>
            <p:cNvSpPr>
              <a:spLocks noChangeArrowheads="1"/>
            </p:cNvSpPr>
            <p:nvPr/>
          </p:nvSpPr>
          <p:spPr bwMode="auto">
            <a:xfrm>
              <a:off x="3125" y="3713"/>
              <a:ext cx="5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900" b="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  <a:endParaRPr lang="is-IS" altLang="en-US" b="0" dirty="0"/>
            </a:p>
          </p:txBody>
        </p:sp>
      </p:grpSp>
      <p:grpSp>
        <p:nvGrpSpPr>
          <p:cNvPr id="33832" name="Group 91"/>
          <p:cNvGrpSpPr>
            <a:grpSpLocks/>
          </p:cNvGrpSpPr>
          <p:nvPr/>
        </p:nvGrpSpPr>
        <p:grpSpPr bwMode="auto">
          <a:xfrm>
            <a:off x="5334012" y="5011738"/>
            <a:ext cx="228601" cy="1133475"/>
            <a:chOff x="3360" y="3157"/>
            <a:chExt cx="144" cy="714"/>
          </a:xfrm>
        </p:grpSpPr>
        <p:sp>
          <p:nvSpPr>
            <p:cNvPr id="33838" name="Line 92"/>
            <p:cNvSpPr>
              <a:spLocks noChangeShapeType="1"/>
            </p:cNvSpPr>
            <p:nvPr/>
          </p:nvSpPr>
          <p:spPr bwMode="auto">
            <a:xfrm>
              <a:off x="3433" y="3190"/>
              <a:ext cx="1" cy="508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33839" name="Oval 93"/>
            <p:cNvSpPr>
              <a:spLocks noChangeArrowheads="1"/>
            </p:cNvSpPr>
            <p:nvPr/>
          </p:nvSpPr>
          <p:spPr bwMode="auto">
            <a:xfrm>
              <a:off x="3400" y="3157"/>
              <a:ext cx="69" cy="6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s-IS" altLang="en-US" dirty="0"/>
            </a:p>
          </p:txBody>
        </p:sp>
        <p:sp>
          <p:nvSpPr>
            <p:cNvPr id="33840" name="Freeform 94"/>
            <p:cNvSpPr>
              <a:spLocks/>
            </p:cNvSpPr>
            <p:nvPr/>
          </p:nvSpPr>
          <p:spPr bwMode="auto">
            <a:xfrm>
              <a:off x="3462" y="3804"/>
              <a:ext cx="22" cy="51"/>
            </a:xfrm>
            <a:custGeom>
              <a:avLst/>
              <a:gdLst>
                <a:gd name="T0" fmla="*/ 22 w 22"/>
                <a:gd name="T1" fmla="*/ 0 h 51"/>
                <a:gd name="T2" fmla="*/ 18 w 22"/>
                <a:gd name="T3" fmla="*/ 0 h 51"/>
                <a:gd name="T4" fmla="*/ 11 w 22"/>
                <a:gd name="T5" fmla="*/ 4 h 51"/>
                <a:gd name="T6" fmla="*/ 0 w 22"/>
                <a:gd name="T7" fmla="*/ 11 h 51"/>
                <a:gd name="T8" fmla="*/ 0 w 22"/>
                <a:gd name="T9" fmla="*/ 18 h 51"/>
                <a:gd name="T10" fmla="*/ 7 w 22"/>
                <a:gd name="T11" fmla="*/ 15 h 51"/>
                <a:gd name="T12" fmla="*/ 15 w 22"/>
                <a:gd name="T13" fmla="*/ 11 h 51"/>
                <a:gd name="T14" fmla="*/ 15 w 22"/>
                <a:gd name="T15" fmla="*/ 51 h 51"/>
                <a:gd name="T16" fmla="*/ 22 w 22"/>
                <a:gd name="T17" fmla="*/ 51 h 51"/>
                <a:gd name="T18" fmla="*/ 22 w 22"/>
                <a:gd name="T19" fmla="*/ 4 h 51"/>
                <a:gd name="T20" fmla="*/ 22 w 22"/>
                <a:gd name="T21" fmla="*/ 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51"/>
                <a:gd name="T35" fmla="*/ 22 w 22"/>
                <a:gd name="T36" fmla="*/ 51 h 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51">
                  <a:moveTo>
                    <a:pt x="22" y="0"/>
                  </a:moveTo>
                  <a:lnTo>
                    <a:pt x="18" y="0"/>
                  </a:lnTo>
                  <a:lnTo>
                    <a:pt x="11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15" y="1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2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s-IS" dirty="0"/>
            </a:p>
          </p:txBody>
        </p:sp>
        <p:sp>
          <p:nvSpPr>
            <p:cNvPr id="33841" name="Rectangle 95"/>
            <p:cNvSpPr>
              <a:spLocks noChangeArrowheads="1"/>
            </p:cNvSpPr>
            <p:nvPr/>
          </p:nvSpPr>
          <p:spPr bwMode="auto">
            <a:xfrm>
              <a:off x="3360" y="3727"/>
              <a:ext cx="9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500" b="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is-IS" altLang="en-US" b="0" dirty="0"/>
            </a:p>
          </p:txBody>
        </p:sp>
        <p:sp>
          <p:nvSpPr>
            <p:cNvPr id="33842" name="Rectangle 96"/>
            <p:cNvSpPr>
              <a:spLocks noChangeArrowheads="1"/>
            </p:cNvSpPr>
            <p:nvPr/>
          </p:nvSpPr>
          <p:spPr bwMode="auto">
            <a:xfrm>
              <a:off x="3451" y="3713"/>
              <a:ext cx="5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900" b="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  <a:endParaRPr lang="is-IS" altLang="en-US" b="0" dirty="0"/>
            </a:p>
          </p:txBody>
        </p:sp>
      </p:grpSp>
      <p:grpSp>
        <p:nvGrpSpPr>
          <p:cNvPr id="21" name="Group 97"/>
          <p:cNvGrpSpPr>
            <a:grpSpLocks/>
          </p:cNvGrpSpPr>
          <p:nvPr/>
        </p:nvGrpSpPr>
        <p:grpSpPr bwMode="auto">
          <a:xfrm>
            <a:off x="3273425" y="3741738"/>
            <a:ext cx="4618038" cy="1154112"/>
            <a:chOff x="2062" y="2357"/>
            <a:chExt cx="2909" cy="727"/>
          </a:xfrm>
        </p:grpSpPr>
        <p:sp>
          <p:nvSpPr>
            <p:cNvPr id="33835" name="Line 98"/>
            <p:cNvSpPr>
              <a:spLocks noChangeShapeType="1"/>
            </p:cNvSpPr>
            <p:nvPr/>
          </p:nvSpPr>
          <p:spPr bwMode="auto">
            <a:xfrm flipV="1">
              <a:off x="3135" y="2496"/>
              <a:ext cx="201" cy="5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s-IS" dirty="0"/>
            </a:p>
          </p:txBody>
        </p:sp>
        <p:sp>
          <p:nvSpPr>
            <p:cNvPr id="33836" name="Line 99"/>
            <p:cNvSpPr>
              <a:spLocks noChangeShapeType="1"/>
            </p:cNvSpPr>
            <p:nvPr/>
          </p:nvSpPr>
          <p:spPr bwMode="auto">
            <a:xfrm flipV="1">
              <a:off x="2062" y="2434"/>
              <a:ext cx="1204" cy="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s-IS" dirty="0"/>
            </a:p>
          </p:txBody>
        </p:sp>
        <p:sp>
          <p:nvSpPr>
            <p:cNvPr id="33837" name="Rectangle 100"/>
            <p:cNvSpPr>
              <a:spLocks noChangeArrowheads="1"/>
            </p:cNvSpPr>
            <p:nvPr/>
          </p:nvSpPr>
          <p:spPr bwMode="auto">
            <a:xfrm>
              <a:off x="3218" y="2357"/>
              <a:ext cx="1753" cy="2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s-IS" altLang="en-US" sz="16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Allratap (e. </a:t>
              </a:r>
              <a:r>
                <a:rPr lang="is-IS" altLang="en-US" sz="1600" b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deadweight</a:t>
              </a:r>
              <a:r>
                <a:rPr lang="is-IS" altLang="en-US" sz="16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 loss)</a:t>
              </a:r>
              <a:endParaRPr lang="is-IS" altLang="en-US" sz="2000" b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199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13"/>
          <a:stretch>
            <a:fillRect/>
          </a:stretch>
        </p:blipFill>
        <p:spPr bwMode="auto">
          <a:xfrm>
            <a:off x="609600" y="1905000"/>
            <a:ext cx="807720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Áhrif tolls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916832"/>
            <a:ext cx="8001000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sz="1800" dirty="0"/>
              <a:t>                                          Án tolls                  Með tolli             Breyting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276872"/>
            <a:ext cx="1778051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sz="1800"/>
              <a:t>Neyzluafgangur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2636912"/>
            <a:ext cx="2286203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sz="1800" dirty="0"/>
              <a:t>Framleiðsluafgangur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2996952"/>
            <a:ext cx="2016224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sz="1800" dirty="0"/>
              <a:t>Tolltekjur ríkisins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3356992"/>
            <a:ext cx="1247457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sz="1800" dirty="0"/>
              <a:t>Allrahagur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955369" y="3910958"/>
            <a:ext cx="7361047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sz="1800" dirty="0"/>
              <a:t>Svæðið D + F sýnir samdrátt heildarafgangs, þ.e. </a:t>
            </a:r>
            <a:r>
              <a:rPr lang="is-I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allratap af tollum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3744" y="4543436"/>
            <a:ext cx="6568959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is-IS" altLang="en-US" sz="2800">
                <a:latin typeface="Cambria" panose="02040503050406030204" pitchFamily="18" charset="0"/>
                <a:ea typeface="Cambria" panose="02040503050406030204" pitchFamily="18" charset="0"/>
              </a:rPr>
              <a:t>Tollur dregur úr innflutningi og færir innanlandsmarkað nær jafnvægi án viðskipta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is-IS" altLang="en-US" sz="2800">
                <a:latin typeface="Cambria" panose="02040503050406030204" pitchFamily="18" charset="0"/>
                <a:ea typeface="Cambria" panose="02040503050406030204" pitchFamily="18" charset="0"/>
              </a:rPr>
              <a:t>Tollur minnkar hag af viðskiptum </a:t>
            </a:r>
          </a:p>
          <a:p>
            <a:pPr marL="914400" lvl="1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is-IS" alt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Allratap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is-I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54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8507288" cy="1143000"/>
          </a:xfrm>
        </p:spPr>
        <p:txBody>
          <a:bodyPr>
            <a:noAutofit/>
          </a:bodyPr>
          <a:lstStyle/>
          <a:p>
            <a:r>
              <a:rPr lang="is-IS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Tollar og kvótar: sama saga</a:t>
            </a:r>
            <a:endParaRPr lang="en-US" altLang="en-US" sz="5400" dirty="0">
              <a:solidFill>
                <a:srgbClr val="FFFF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Ef innflutningur er háður kvóta minnkar allrahagur líkt og þegar tollur er lagður á innflutning</a:t>
            </a:r>
          </a:p>
          <a:p>
            <a:pPr lvl="1"/>
            <a:r>
              <a:rPr lang="is-IS" altLang="en-US" sz="2900" dirty="0">
                <a:latin typeface="Cambria" panose="02040503050406030204" pitchFamily="18" charset="0"/>
                <a:ea typeface="Cambria" panose="02040503050406030204" pitchFamily="18" charset="0"/>
              </a:rPr>
              <a:t>Allrahagur minnkar</a:t>
            </a:r>
          </a:p>
          <a:p>
            <a:pPr lvl="1"/>
            <a:r>
              <a:rPr lang="is-IS" altLang="en-US" sz="2900" dirty="0">
                <a:latin typeface="Cambria" panose="02040503050406030204" pitchFamily="18" charset="0"/>
                <a:ea typeface="Cambria" panose="02040503050406030204" pitchFamily="18" charset="0"/>
              </a:rPr>
              <a:t>Allratap eykst – sami hlutur</a:t>
            </a:r>
          </a:p>
          <a:p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Kvótinn getur skert allrahag meira en tollur ef kvótasetningunni fylgir lýjandi hagsmunabarátta milli þeirra sem vilja hreppa kvótann</a:t>
            </a:r>
          </a:p>
        </p:txBody>
      </p:sp>
    </p:spTree>
    <p:extLst>
      <p:ext uri="{BB962C8B-B14F-4D97-AF65-F5344CB8AC3E}">
        <p14:creationId xmlns:p14="http://schemas.microsoft.com/office/powerpoint/2010/main" val="235372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Ef ríkið selur kvótann fullu verði eru tekjurnar af kvótanum jafnar tekjum af jafngildum tolli </a:t>
            </a:r>
          </a:p>
          <a:p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Tollur og kvóti hafa þá alveg sömu áhrif á innflutning og aðrar stærðir</a:t>
            </a:r>
          </a:p>
          <a:p>
            <a:pPr marL="0" indent="0">
              <a:buNone/>
            </a:pPr>
            <a:endParaRPr lang="is-IS" alt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8507288" cy="1143000"/>
          </a:xfrm>
        </p:spPr>
        <p:txBody>
          <a:bodyPr>
            <a:noAutofit/>
          </a:bodyPr>
          <a:lstStyle/>
          <a:p>
            <a:r>
              <a:rPr lang="is-IS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Tollar og kvótar: sama saga</a:t>
            </a:r>
            <a:endParaRPr lang="en-US" altLang="en-US" sz="5400" dirty="0">
              <a:solidFill>
                <a:srgbClr val="FFFFFF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94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7859216" cy="4846638"/>
          </a:xfrm>
        </p:spPr>
        <p:txBody>
          <a:bodyPr/>
          <a:lstStyle/>
          <a:p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Bæði tollar og kvótar</a:t>
            </a:r>
          </a:p>
          <a:p>
            <a:pPr lvl="1"/>
            <a:r>
              <a:rPr lang="is-I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Hækka innanlandsverð</a:t>
            </a:r>
          </a:p>
          <a:p>
            <a:pPr lvl="1"/>
            <a:r>
              <a:rPr lang="is-I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Draga úr velferð innlendra neytenda</a:t>
            </a:r>
          </a:p>
          <a:p>
            <a:pPr lvl="1"/>
            <a:r>
              <a:rPr lang="is-I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Auka velferð innlendra framleiðenda</a:t>
            </a:r>
          </a:p>
          <a:p>
            <a:pPr lvl="1"/>
            <a:r>
              <a:rPr lang="is-I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Valda allratapi</a:t>
            </a:r>
          </a:p>
          <a:p>
            <a:pPr>
              <a:defRPr/>
            </a:pP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Aðrir kostir erlendra viðskipta</a:t>
            </a:r>
          </a:p>
          <a:p>
            <a:pPr lvl="1">
              <a:defRPr/>
            </a:pPr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Aukið vöruval</a:t>
            </a:r>
          </a:p>
          <a:p>
            <a:pPr lvl="1">
              <a:defRPr/>
            </a:pPr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Minni kostnaður í krafti stærðarhagkvæmni</a:t>
            </a:r>
          </a:p>
          <a:p>
            <a:pPr lvl="1">
              <a:defRPr/>
            </a:pPr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Aukin samkeppni</a:t>
            </a:r>
          </a:p>
          <a:p>
            <a:pPr lvl="1">
              <a:defRPr/>
            </a:pPr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Viðskipti eru menntun, sagði Jón forseti</a:t>
            </a:r>
            <a:endParaRPr lang="is-IS" alt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is-IS" alt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8507288" cy="1143000"/>
          </a:xfrm>
        </p:spPr>
        <p:txBody>
          <a:bodyPr>
            <a:noAutofit/>
          </a:bodyPr>
          <a:lstStyle/>
          <a:p>
            <a:r>
              <a:rPr lang="is-IS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Tollar og kvótar: sama saga</a:t>
            </a:r>
            <a:endParaRPr lang="en-US" altLang="en-US" sz="5400" dirty="0">
              <a:solidFill>
                <a:srgbClr val="FFFFFF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81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8075240" cy="1143000"/>
          </a:xfrm>
        </p:spPr>
        <p:txBody>
          <a:bodyPr>
            <a:noAutofit/>
          </a:bodyPr>
          <a:lstStyle/>
          <a:p>
            <a:r>
              <a:rPr lang="is-IS" alt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Rök</a:t>
            </a:r>
            <a:r>
              <a:rPr lang="is-IS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fyrir viðskiptahömlum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Vögguvernd</a:t>
            </a:r>
          </a:p>
          <a:p>
            <a:pPr lvl="1">
              <a:defRPr/>
            </a:pPr>
            <a:r>
              <a:rPr lang="is-IS" sz="2900" dirty="0">
                <a:latin typeface="Cambria" panose="02040503050406030204" pitchFamily="18" charset="0"/>
                <a:ea typeface="Cambria" panose="02040503050406030204" pitchFamily="18" charset="0"/>
              </a:rPr>
              <a:t>Vernd ungra atvinnugreina</a:t>
            </a:r>
          </a:p>
          <a:p>
            <a:pPr>
              <a:defRPr/>
            </a:pP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Ranglát samkeppni</a:t>
            </a:r>
          </a:p>
          <a:p>
            <a:pPr lvl="1">
              <a:defRPr/>
            </a:pPr>
            <a:r>
              <a:rPr lang="is-IS" sz="2900" dirty="0">
                <a:latin typeface="Cambria" panose="02040503050406030204" pitchFamily="18" charset="0"/>
                <a:ea typeface="Cambria" panose="02040503050406030204" pitchFamily="18" charset="0"/>
              </a:rPr>
              <a:t>Ódýrt erlent vinnuafl</a:t>
            </a:r>
          </a:p>
          <a:p>
            <a:pPr lvl="1">
              <a:defRPr/>
            </a:pPr>
            <a:r>
              <a:rPr lang="is-IS" sz="2900" dirty="0">
                <a:latin typeface="Cambria" panose="02040503050406030204" pitchFamily="18" charset="0"/>
                <a:ea typeface="Cambria" panose="02040503050406030204" pitchFamily="18" charset="0"/>
              </a:rPr>
              <a:t>Viðskiptahagurinn nær ekki til allra</a:t>
            </a:r>
          </a:p>
          <a:p>
            <a:pPr lvl="2">
              <a:defRPr/>
            </a:pPr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Brexit, Trump, …</a:t>
            </a:r>
          </a:p>
          <a:p>
            <a:pPr>
              <a:defRPr/>
            </a:pP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Landvarnir</a:t>
            </a:r>
          </a:p>
          <a:p>
            <a:pPr>
              <a:defRPr/>
            </a:pP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Samningatækni</a:t>
            </a:r>
          </a:p>
          <a:p>
            <a:pPr lvl="1">
              <a:defRPr/>
            </a:pPr>
            <a:r>
              <a:rPr lang="is-IS" sz="2900" dirty="0"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Ég lækka mína tolla ef þú lækkar þína</a:t>
            </a:r>
          </a:p>
        </p:txBody>
      </p:sp>
    </p:spTree>
    <p:extLst>
      <p:ext uri="{BB962C8B-B14F-4D97-AF65-F5344CB8AC3E}">
        <p14:creationId xmlns:p14="http://schemas.microsoft.com/office/powerpoint/2010/main" val="420548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rgbClr val="A50021"/>
              </a:buClr>
            </a:pPr>
            <a:r>
              <a:rPr lang="is-IS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viðskiptabandalög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is-I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Einhliða frívæðing</a:t>
            </a:r>
            <a:endParaRPr lang="is-I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defRPr/>
            </a:pPr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Land afnemur viðskiptahömlur á eigin spýtur</a:t>
            </a:r>
          </a:p>
          <a:p>
            <a:pPr>
              <a:defRPr/>
            </a:pPr>
            <a:r>
              <a:rPr lang="is-I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Fjölhliða frívæðing</a:t>
            </a:r>
          </a:p>
          <a:p>
            <a:pPr lvl="1">
              <a:defRPr/>
            </a:pPr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Land afnemur viðskiptahömlur í félagi við önnur lönd sem gera slíkt hið sama</a:t>
            </a:r>
          </a:p>
          <a:p>
            <a:pPr>
              <a:defRPr/>
            </a:pPr>
            <a:r>
              <a:rPr lang="is-IS" sz="3100" dirty="0">
                <a:latin typeface="Cambria" panose="02040503050406030204" pitchFamily="18" charset="0"/>
                <a:ea typeface="Cambria" panose="02040503050406030204" pitchFamily="18" charset="0"/>
              </a:rPr>
              <a:t>Viðskiptabandalög</a:t>
            </a:r>
          </a:p>
          <a:p>
            <a:pPr lvl="1">
              <a:defRPr/>
            </a:pPr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EFTA – gagnkvæm tollfríðindi</a:t>
            </a:r>
          </a:p>
          <a:p>
            <a:pPr lvl="1">
              <a:defRPr/>
            </a:pPr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ESB – einn markaður, frelsin fjögur</a:t>
            </a:r>
          </a:p>
          <a:p>
            <a:pPr lvl="1">
              <a:defRPr/>
            </a:pPr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Bandaríkin – eitt ríki, 50 fylki</a:t>
            </a:r>
          </a:p>
        </p:txBody>
      </p:sp>
    </p:spTree>
    <p:extLst>
      <p:ext uri="{BB962C8B-B14F-4D97-AF65-F5344CB8AC3E}">
        <p14:creationId xmlns:p14="http://schemas.microsoft.com/office/powerpoint/2010/main" val="83794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73832"/>
            <a:ext cx="8003232" cy="1143000"/>
          </a:xfrm>
        </p:spPr>
        <p:txBody>
          <a:bodyPr>
            <a:noAutofit/>
          </a:bodyPr>
          <a:lstStyle/>
          <a:p>
            <a:r>
              <a:rPr lang="is-IS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Viðskiptasamningar og alþjóðaviðskiptastofnunin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94730"/>
            <a:ext cx="7239000" cy="4846638"/>
          </a:xfrm>
        </p:spPr>
        <p:txBody>
          <a:bodyPr/>
          <a:lstStyle/>
          <a:p>
            <a:pPr>
              <a:defRPr/>
            </a:pPr>
            <a:r>
              <a:rPr lang="is-IS" sz="3800" dirty="0">
                <a:latin typeface="Cambria" panose="02040503050406030204" pitchFamily="18" charset="0"/>
                <a:ea typeface="Cambria" panose="02040503050406030204" pitchFamily="18" charset="0"/>
              </a:rPr>
              <a:t>GATT</a:t>
            </a:r>
          </a:p>
          <a:p>
            <a:pPr lvl="1">
              <a:defRPr/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en-US" sz="2600" dirty="0"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General Agreement on Tariffs </a:t>
            </a:r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Trade</a:t>
            </a:r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 (GATT) er nafnið á runu viðskiptasamninga milli margra landa heims frá 1947 til þessa dags til að auka frelsi í alþjóðaviðskiptum</a:t>
            </a:r>
          </a:p>
          <a:p>
            <a:pPr lvl="1">
              <a:defRPr/>
            </a:pPr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Alþjóðaviðskiptastofnunin (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World Trade Organization</a:t>
            </a:r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, WTO) var stofnuð 1995 og sér nú um að reglur GATT séu virtar</a:t>
            </a:r>
          </a:p>
          <a:p>
            <a:pPr lvl="1">
              <a:defRPr/>
            </a:pPr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WTO heldur áfram að vinna að auknu viðskiptafrelsi um heiminn</a:t>
            </a:r>
          </a:p>
        </p:txBody>
      </p:sp>
    </p:spTree>
    <p:extLst>
      <p:ext uri="{BB962C8B-B14F-4D97-AF65-F5344CB8AC3E}">
        <p14:creationId xmlns:p14="http://schemas.microsoft.com/office/powerpoint/2010/main" val="327338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239000" cy="1143000"/>
          </a:xfrm>
        </p:spPr>
        <p:txBody>
          <a:bodyPr>
            <a:noAutofit/>
          </a:bodyPr>
          <a:lstStyle/>
          <a:p>
            <a:r>
              <a:rPr lang="is-I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Meðaltollar á innflutning 1988-2017 (%)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BA0C8D4-0AB2-436B-93E5-8AFFCCEBD8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812079"/>
              </p:ext>
            </p:extLst>
          </p:nvPr>
        </p:nvGraphicFramePr>
        <p:xfrm>
          <a:off x="457200" y="1822722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291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57808"/>
            <a:ext cx="8075240" cy="1143000"/>
          </a:xfrm>
        </p:spPr>
        <p:txBody>
          <a:bodyPr>
            <a:normAutofit fontScale="90000"/>
          </a:bodyPr>
          <a:lstStyle/>
          <a:p>
            <a:r>
              <a:rPr lang="is-I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Vaxandi viðskipti 1960-2018 </a:t>
            </a:r>
            <a:b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</a:b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(útflutningur og innflutningur, % af VLF)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B829744-069C-4815-975B-59CF350E61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245190"/>
              </p:ext>
            </p:extLst>
          </p:nvPr>
        </p:nvGraphicFramePr>
        <p:xfrm>
          <a:off x="457200" y="1822722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C21A770-FF3D-4905-AE73-2C9F14EA7A39}"/>
              </a:ext>
            </a:extLst>
          </p:cNvPr>
          <p:cNvSpPr txBox="1"/>
          <p:nvPr/>
        </p:nvSpPr>
        <p:spPr>
          <a:xfrm rot="21286033">
            <a:off x="4945310" y="5182533"/>
            <a:ext cx="3734968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sz="2400" dirty="0">
                <a:latin typeface="Cambria" panose="02040503050406030204" pitchFamily="18" charset="0"/>
                <a:ea typeface="Cambria" panose="02040503050406030204" pitchFamily="18" charset="0"/>
              </a:rPr>
              <a:t>ESB er mun opnara en BNA</a:t>
            </a:r>
          </a:p>
        </p:txBody>
      </p:sp>
    </p:spTree>
    <p:extLst>
      <p:ext uri="{BB962C8B-B14F-4D97-AF65-F5344CB8AC3E}">
        <p14:creationId xmlns:p14="http://schemas.microsoft.com/office/powerpoint/2010/main" val="29856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838200"/>
            <a:ext cx="799288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Af hverju ræðst framleiðslu- og viðskiptamunstrið?</a:t>
            </a:r>
          </a:p>
        </p:txBody>
      </p:sp>
      <p:sp>
        <p:nvSpPr>
          <p:cNvPr id="1091587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2590800"/>
            <a:ext cx="7272337" cy="4052888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474A81"/>
              </a:buClr>
              <a:buFont typeface="Monotype Sorts" pitchFamily="2" charset="2"/>
              <a:buNone/>
              <a:tabLst>
                <a:tab pos="857250" algn="l"/>
              </a:tabLst>
              <a:defRPr/>
            </a:pP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Framleiðslumunstrið og viðskiptamunstrið – þ.e. hver sérhæfir sig í hvaða framleiðslu og hvaða þjónustu til útflutnings – það fer eftir </a:t>
            </a:r>
            <a:r>
              <a:rPr lang="is-I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fórnarkostnaði</a:t>
            </a: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 framleiðslunnar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1587" grpId="0" build="p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Yfirlit</a:t>
            </a:r>
          </a:p>
        </p:txBody>
      </p:sp>
      <p:sp>
        <p:nvSpPr>
          <p:cNvPr id="11335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6457950" cy="3376613"/>
          </a:xfrm>
        </p:spPr>
        <p:txBody>
          <a:bodyPr/>
          <a:lstStyle/>
          <a:p>
            <a:pPr marL="358775" indent="-358775" eaLnBrk="1" hangingPunct="1">
              <a:buSzPct val="75000"/>
              <a:buFont typeface="Wingdings" pitchFamily="2" charset="2"/>
              <a:buChar char="q"/>
            </a:pPr>
            <a:r>
              <a:rPr lang="is-IS" sz="4000" dirty="0">
                <a:latin typeface="Cambria" panose="02040503050406030204" pitchFamily="18" charset="0"/>
                <a:ea typeface="Cambria" panose="02040503050406030204" pitchFamily="18" charset="0"/>
              </a:rPr>
              <a:t>Viðskipti gera mönnum kleift að neyta meiri, betri og fjölbreyttari vöru og þjónustu en ella væri hægt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571" grpId="0" build="p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800600"/>
          </a:xfrm>
        </p:spPr>
        <p:txBody>
          <a:bodyPr/>
          <a:lstStyle/>
          <a:p>
            <a:pPr marL="358775" indent="-358775" eaLnBrk="1" hangingPunct="1">
              <a:buSzPct val="75000"/>
              <a:buFont typeface="Wingdings" pitchFamily="2" charset="2"/>
              <a:buChar char="q"/>
            </a:pP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Sá sem getur framleitt vöru með minni fyrirhöfn en keppinauturinn hefur allsherjaryfirburði í framleiðslu vörunnar </a:t>
            </a:r>
          </a:p>
          <a:p>
            <a:pPr marL="358775" indent="-358775" eaLnBrk="1" hangingPunct="1">
              <a:buSzPct val="75000"/>
              <a:buFont typeface="Wingdings" pitchFamily="2" charset="2"/>
              <a:buChar char="q"/>
            </a:pP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Sá sem getur framleitt vöru með minni fórnarkostnaði en keppinauturinn hefur hlutfallsyfirburði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Yfirlit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5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619" grpId="0" build="p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73360" y="1762125"/>
            <a:ext cx="7239000" cy="4846638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pPr marL="360000" indent="-3600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Hagur af viðskiptum ræðst af hlutfallsyfirburðum, ekki allsherjaryfirburðum </a:t>
            </a:r>
          </a:p>
          <a:p>
            <a:pPr marL="360000" indent="-3600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Reglan um hlutfallsyfirburði á við um þjóðir ekki síður en einstaklinga </a:t>
            </a:r>
          </a:p>
          <a:p>
            <a:pPr marL="360000" indent="-3600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Það borgar sig fyrir smáþjóðir að skipta við stórþjóðir og öfugt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Yfirlit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Áhrif erlendra viðskipta má ráða af samanburði innanlandsverð við heimsmarkaðsverð</a:t>
            </a:r>
          </a:p>
          <a:p>
            <a:pPr lvl="1"/>
            <a:r>
              <a:rPr lang="is-IS" alt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Lágt innanlandsverð bendir til að landið hafi hlutfallsyfirburði í framleiðslu vörunnar og að landið muni þá framleiða  vöruna til útflutnings </a:t>
            </a:r>
          </a:p>
          <a:p>
            <a:pPr lvl="1"/>
            <a:r>
              <a:rPr lang="is-IS" alt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Hátt innanlandsverð bendir til að önnur lönd hafi hlutfallsyfirburði í framleiðslu vörunnar og að landið muni þá heldur flytja vöruna inn frá öðrum löndum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Yfirlit</a:t>
            </a:r>
          </a:p>
        </p:txBody>
      </p:sp>
    </p:spTree>
    <p:extLst>
      <p:ext uri="{BB962C8B-B14F-4D97-AF65-F5344CB8AC3E}">
        <p14:creationId xmlns:p14="http://schemas.microsoft.com/office/powerpoint/2010/main" val="242019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Þegar land leyfir viðskipti og gerist útflytjandi vegnar framleiðendum betur og neytendum vegnar verr en áður</a:t>
            </a:r>
          </a:p>
          <a:p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Þegar land leyfir viðskipti og gerist innflytjandi vegnar neytendum betur og framleiðendum vegnar verr en áður</a:t>
            </a:r>
          </a:p>
          <a:p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Allrahagur eykst í báðum dæmum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Yfirlit</a:t>
            </a:r>
          </a:p>
        </p:txBody>
      </p:sp>
    </p:spTree>
    <p:extLst>
      <p:ext uri="{BB962C8B-B14F-4D97-AF65-F5344CB8AC3E}">
        <p14:creationId xmlns:p14="http://schemas.microsoft.com/office/powerpoint/2010/main" val="137969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Tollur – skattur á innflutning – færir innanlandsmarkaðinn nær jafnvægi án viðskipta og dregur því úr hag af viðskiptum</a:t>
            </a:r>
          </a:p>
          <a:p>
            <a:pPr lvl="1"/>
            <a:r>
              <a:rPr lang="is-IS" altLang="en-US" sz="2900" dirty="0">
                <a:latin typeface="Cambria" panose="02040503050406030204" pitchFamily="18" charset="0"/>
                <a:ea typeface="Cambria" panose="02040503050406030204" pitchFamily="18" charset="0"/>
              </a:rPr>
              <a:t>M.ö.o.: Tollar skerða almannahag</a:t>
            </a:r>
          </a:p>
          <a:p>
            <a:r>
              <a:rPr lang="is-I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Innflutningskvótar hafa svipuð áhrif og tollar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 rot="21420000">
            <a:off x="3202427" y="4140874"/>
            <a:ext cx="52641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sz="18000" dirty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Endir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Yfirlit</a:t>
            </a:r>
          </a:p>
        </p:txBody>
      </p:sp>
    </p:spTree>
    <p:extLst>
      <p:ext uri="{BB962C8B-B14F-4D97-AF65-F5344CB8AC3E}">
        <p14:creationId xmlns:p14="http://schemas.microsoft.com/office/powerpoint/2010/main" val="6940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73588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Dæmisaga* um nútímahagkerfi</a:t>
            </a:r>
          </a:p>
        </p:txBody>
      </p:sp>
      <p:sp>
        <p:nvSpPr>
          <p:cNvPr id="1093635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1752600"/>
            <a:ext cx="6948510" cy="3276600"/>
          </a:xfrm>
          <a:noFill/>
          <a:ln w="38100">
            <a:solidFill>
              <a:srgbClr val="474A8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577850" indent="-461963" eaLnBrk="1" fontAlgn="auto" hangingPunct="1">
              <a:lnSpc>
                <a:spcPct val="90000"/>
              </a:lnSpc>
              <a:spcAft>
                <a:spcPts val="0"/>
              </a:spcAft>
              <a:buSzPct val="75000"/>
              <a:buFont typeface="Wingdings" pitchFamily="2" charset="2"/>
              <a:buChar char="q"/>
              <a:tabLst>
                <a:tab pos="577850" algn="l"/>
                <a:tab pos="857250" algn="l"/>
              </a:tabLst>
              <a:defRPr/>
            </a:pP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Hugsum okkur</a:t>
            </a:r>
          </a:p>
          <a:p>
            <a:pPr marL="977900"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tabLst>
                <a:tab pos="577850" algn="l"/>
                <a:tab pos="857250" algn="l"/>
              </a:tabLst>
              <a:defRPr/>
            </a:pPr>
            <a:r>
              <a:rPr lang="is-I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Tvær vörur: </a:t>
            </a:r>
            <a:r>
              <a:rPr lang="is-I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Kjöt og kartöflur</a:t>
            </a:r>
          </a:p>
          <a:p>
            <a:pPr marL="977900"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tabLst>
                <a:tab pos="577850" algn="l"/>
                <a:tab pos="857250" algn="l"/>
              </a:tabLst>
              <a:defRPr/>
            </a:pPr>
            <a:r>
              <a:rPr lang="is-I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Tvo bændur: </a:t>
            </a:r>
            <a:r>
              <a:rPr lang="is-I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Kúabóndi og kartöflubóndi</a:t>
            </a:r>
            <a:endParaRPr lang="is-IS" sz="4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7850" indent="-461963" eaLnBrk="1" fontAlgn="auto" hangingPunct="1">
              <a:lnSpc>
                <a:spcPct val="90000"/>
              </a:lnSpc>
              <a:spcAft>
                <a:spcPts val="0"/>
              </a:spcAft>
              <a:buSzPct val="75000"/>
              <a:buFont typeface="Wingdings" pitchFamily="2" charset="2"/>
              <a:buChar char="q"/>
              <a:tabLst>
                <a:tab pos="577850" algn="l"/>
                <a:tab pos="857250" algn="l"/>
              </a:tabLst>
              <a:defRPr/>
            </a:pP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Hvað á hvor þeirra að framleiða?</a:t>
            </a:r>
          </a:p>
          <a:p>
            <a:pPr marL="577850" indent="-461963" eaLnBrk="1" fontAlgn="auto" hangingPunct="1">
              <a:lnSpc>
                <a:spcPct val="90000"/>
              </a:lnSpc>
              <a:spcAft>
                <a:spcPts val="0"/>
              </a:spcAft>
              <a:buSzPct val="75000"/>
              <a:buFont typeface="Wingdings" pitchFamily="2" charset="2"/>
              <a:buChar char="q"/>
              <a:tabLst>
                <a:tab pos="577850" algn="l"/>
                <a:tab pos="857250" algn="l"/>
              </a:tabLst>
              <a:defRPr/>
            </a:pP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Hvers vegna skipta þeir hvor við annan?</a:t>
            </a:r>
          </a:p>
        </p:txBody>
      </p:sp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105400"/>
            <a:ext cx="2827338" cy="14398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09363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7038" y="4200525"/>
            <a:ext cx="2366962" cy="2657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093648" name="Text Box 16"/>
          <p:cNvSpPr txBox="1">
            <a:spLocks noChangeArrowheads="1"/>
          </p:cNvSpPr>
          <p:nvPr/>
        </p:nvSpPr>
        <p:spPr bwMode="auto">
          <a:xfrm rot="21420000">
            <a:off x="1971576" y="6088569"/>
            <a:ext cx="4911922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*Dæmisaga er einfalt líkan!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9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9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9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93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93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93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93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3635" grpId="0" build="p" bldLvl="2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8ACD5D1977BB41A31F184DBDE400AD" ma:contentTypeVersion="8" ma:contentTypeDescription="Create a new document." ma:contentTypeScope="" ma:versionID="c2c79cefe11e5a3ae110765b6d8bb642">
  <xsd:schema xmlns:xsd="http://www.w3.org/2001/XMLSchema" xmlns:xs="http://www.w3.org/2001/XMLSchema" xmlns:p="http://schemas.microsoft.com/office/2006/metadata/properties" xmlns:ns3="0fc118d9-ad1b-4cbf-b6c2-52dec790812e" targetNamespace="http://schemas.microsoft.com/office/2006/metadata/properties" ma:root="true" ma:fieldsID="1063db7fd87986de3082a5e00cac9675" ns3:_="">
    <xsd:import namespace="0fc118d9-ad1b-4cbf-b6c2-52dec790812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c118d9-ad1b-4cbf-b6c2-52dec79081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B96229-6BBD-40D6-BFDD-0934D9C4CA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c118d9-ad1b-4cbf-b6c2-52dec79081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32EFD5-CA82-44FB-8D41-08FBDADDBC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254EF2-255A-4B61-ABCF-473CEB93018E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0fc118d9-ad1b-4cbf-b6c2-52dec790812e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1219</TotalTime>
  <Pages>64</Pages>
  <Words>3289</Words>
  <Application>Microsoft Office PowerPoint</Application>
  <PresentationFormat>On-screen Show (4:3)</PresentationFormat>
  <Paragraphs>873</Paragraphs>
  <Slides>85</Slides>
  <Notes>83</Notes>
  <HiddenSlides>18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85</vt:i4>
      </vt:variant>
    </vt:vector>
  </HeadingPairs>
  <TitlesOfParts>
    <vt:vector size="98" baseType="lpstr">
      <vt:lpstr>Arial</vt:lpstr>
      <vt:lpstr>Bernard MT Condensed</vt:lpstr>
      <vt:lpstr>Cambria</vt:lpstr>
      <vt:lpstr>Monotype Sorts</vt:lpstr>
      <vt:lpstr>Tahoma</vt:lpstr>
      <vt:lpstr>Times New Roman</vt:lpstr>
      <vt:lpstr>Trebuchet MS</vt:lpstr>
      <vt:lpstr>Wingdings</vt:lpstr>
      <vt:lpstr>Wingdings 2</vt:lpstr>
      <vt:lpstr>Opulent</vt:lpstr>
      <vt:lpstr>Clip</vt:lpstr>
      <vt:lpstr>Worksheet</vt:lpstr>
      <vt:lpstr>Photo Editor Photo</vt:lpstr>
      <vt:lpstr>Hagur af viðskiptum</vt:lpstr>
      <vt:lpstr>viðskipti</vt:lpstr>
      <vt:lpstr>Hvernig er bezt að mæta óskum okkar og þörfum í opnum heimi?</vt:lpstr>
      <vt:lpstr>Viðskipti</vt:lpstr>
      <vt:lpstr>Viðskipti</vt:lpstr>
      <vt:lpstr>Hvers vegna viðskipti?</vt:lpstr>
      <vt:lpstr>PowerPoint Presentation</vt:lpstr>
      <vt:lpstr>Af hverju ræðst framleiðslu- og viðskiptamunstrið?</vt:lpstr>
      <vt:lpstr>Dæmisaga* um nútímahagkerfi</vt:lpstr>
      <vt:lpstr>Framleiðslukostir hvors bónda</vt:lpstr>
      <vt:lpstr>Framleiðslukostir hvors bónda</vt:lpstr>
      <vt:lpstr>Sjálfsþurftarbúskapur</vt:lpstr>
      <vt:lpstr>  Hingað og ekki lengra</vt:lpstr>
      <vt:lpstr>Framleiðslujaðar kartöflubóndans</vt:lpstr>
      <vt:lpstr>Framleiðslujaðar kúabóndans</vt:lpstr>
      <vt:lpstr>Neyzla við  sjálfsþurftarbúskap</vt:lpstr>
      <vt:lpstr>Hagur af viðskiptum: Yfirlit</vt:lpstr>
      <vt:lpstr>Báðir bændur sérhæfa sig og skipta hvor við hinn</vt:lpstr>
      <vt:lpstr>Viðskipti færa neyzlujaðarinn út</vt:lpstr>
      <vt:lpstr>Viðskipti færa neyzlujaðarinn út</vt:lpstr>
      <vt:lpstr>Viðskipti færa neyzlujaðarinn út</vt:lpstr>
      <vt:lpstr>Viðskipti færa neyzlujaðarinn út</vt:lpstr>
      <vt:lpstr>Viðskiptaþríhyrningarnir tveir eru alveg eins</vt:lpstr>
      <vt:lpstr>Hagur af viðskiptum: Yfirlit</vt:lpstr>
      <vt:lpstr>Hagur af viðskiptum: Yfirlit</vt:lpstr>
      <vt:lpstr>Neyzla í krafti viðskipta</vt:lpstr>
      <vt:lpstr>Reglan um  hlutfallsyfirburði</vt:lpstr>
      <vt:lpstr>Munur á  framleiðslukostnaði</vt:lpstr>
      <vt:lpstr>Allsherjaryfirburðir</vt:lpstr>
      <vt:lpstr>Hlutfallsyfirburðir</vt:lpstr>
      <vt:lpstr>Sérhæfing og viðskipti</vt:lpstr>
      <vt:lpstr>Allsherjaryfirburðir</vt:lpstr>
      <vt:lpstr>Fórnarkostnaður kjöts og kartaflna</vt:lpstr>
      <vt:lpstr>Hlutfallsyfirburðir</vt:lpstr>
      <vt:lpstr>Hlutfallsyfirburðir</vt:lpstr>
      <vt:lpstr>Reglan um  hlutfallsyfirburði</vt:lpstr>
      <vt:lpstr>Hagur af viðskiptum</vt:lpstr>
      <vt:lpstr>Adam Smith og  viðskipti</vt:lpstr>
      <vt:lpstr>David Ricardo og  viðskipti</vt:lpstr>
      <vt:lpstr>PowerPoint Presentation</vt:lpstr>
      <vt:lpstr>PowerPoint Presentation</vt:lpstr>
      <vt:lpstr>PowerPoint Presentation</vt:lpstr>
      <vt:lpstr>PowerPoint Presentation</vt:lpstr>
      <vt:lpstr>Hvað þýðir þetta?</vt:lpstr>
      <vt:lpstr>athugum málið betur</vt:lpstr>
      <vt:lpstr>Af hverju ráðast viðskipti?</vt:lpstr>
      <vt:lpstr> mynd 1. jafnvægi án erlendra viðskipta</vt:lpstr>
      <vt:lpstr>Jafnvægi án erlendra viðskipta</vt:lpstr>
      <vt:lpstr>Heimsmarkaðsverð og hlutfallsyfirburðir</vt:lpstr>
      <vt:lpstr>Heimsmarkaðsverð og hlutfallsyfirburðir</vt:lpstr>
      <vt:lpstr>Áhrif erlendra viðskipta á útflutningsland</vt:lpstr>
      <vt:lpstr>mynd 2. útflutningsland</vt:lpstr>
      <vt:lpstr>mynd 3. áhrif frjálsra viðskipta  á velferð í útflutningslandi</vt:lpstr>
      <vt:lpstr>mynd 3. áhrif frjálsra viðskipta  á velferð í útflutningslandi</vt:lpstr>
      <vt:lpstr>Áhrif frjálsra viðskipta á velferð í útflutningslandi</vt:lpstr>
      <vt:lpstr>Hver vinnur? Hver tapar?</vt:lpstr>
      <vt:lpstr>Áhrif erlendra viðskipta á innflutningsland</vt:lpstr>
      <vt:lpstr>mynd 4. innflutningsland</vt:lpstr>
      <vt:lpstr>mynd 5. áhrif frjálsra viðskipta  á velferð í innflutningslandi</vt:lpstr>
      <vt:lpstr>mynd 5. áhrif frjálsra viðskipta  á velferð í innflutningslandi</vt:lpstr>
      <vt:lpstr>Áhrif frjálsra viðskipta á velferð í innflutningslandi</vt:lpstr>
      <vt:lpstr>Hver vinnur? Hver tapar?</vt:lpstr>
      <vt:lpstr>Hagur af viðskiptum</vt:lpstr>
      <vt:lpstr>Hagur af viðskiptum</vt:lpstr>
      <vt:lpstr>mynd 6. áhrif tolls</vt:lpstr>
      <vt:lpstr>mynd 6. áhrif tolls</vt:lpstr>
      <vt:lpstr>mynd 6. áhrif tolls</vt:lpstr>
      <vt:lpstr>mynd 6. áhrif tolls</vt:lpstr>
      <vt:lpstr>mynd 6. áhrif tolls</vt:lpstr>
      <vt:lpstr>mynd 6. áhrif tolls</vt:lpstr>
      <vt:lpstr>Áhrif tolls</vt:lpstr>
      <vt:lpstr>Tollar og kvótar: sama saga</vt:lpstr>
      <vt:lpstr>Tollar og kvótar: sama saga</vt:lpstr>
      <vt:lpstr>Tollar og kvótar: sama saga</vt:lpstr>
      <vt:lpstr>Rök fyrir viðskiptahömlum</vt:lpstr>
      <vt:lpstr>viðskiptabandalög</vt:lpstr>
      <vt:lpstr>Viðskiptasamningar og alþjóðaviðskiptastofnunin</vt:lpstr>
      <vt:lpstr>Meðaltollar á innflutning 1988-2017 (%)</vt:lpstr>
      <vt:lpstr>Vaxandi viðskipti 1960-2018  (útflutningur og innflutningur, % af VLF)</vt:lpstr>
      <vt:lpstr>Yfirlit</vt:lpstr>
      <vt:lpstr>Yfirlit</vt:lpstr>
      <vt:lpstr>Yfirlit</vt:lpstr>
      <vt:lpstr>Yfirlit</vt:lpstr>
      <vt:lpstr>Yfirlit</vt:lpstr>
      <vt:lpstr>Yfirlit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34</dc:title>
  <dc:subject>Five Debates Over Macroeconomic Policies</dc:subject>
  <dc:creator>Mark P. Karscig</dc:creator>
  <cp:keywords>price elasticity</cp:keywords>
  <cp:lastModifiedBy>Þorvaldur Gylfason</cp:lastModifiedBy>
  <cp:revision>217</cp:revision>
  <cp:lastPrinted>2019-08-21T16:12:32Z</cp:lastPrinted>
  <dcterms:created xsi:type="dcterms:W3CDTF">1998-06-22T00:04:04Z</dcterms:created>
  <dcterms:modified xsi:type="dcterms:W3CDTF">2020-08-25T18:43:58Z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0x010100D58ACD5D1977BB41A31F184DBDE400AD</vt:lpwstr>
  </property>
</Properties>
</file>