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8"/>
  </p:notesMasterIdLst>
  <p:sldIdLst>
    <p:sldId id="256" r:id="rId2"/>
    <p:sldId id="257" r:id="rId3"/>
    <p:sldId id="258" r:id="rId4"/>
    <p:sldId id="335" r:id="rId5"/>
    <p:sldId id="309" r:id="rId6"/>
    <p:sldId id="310" r:id="rId7"/>
    <p:sldId id="311" r:id="rId8"/>
    <p:sldId id="312" r:id="rId9"/>
    <p:sldId id="313" r:id="rId10"/>
    <p:sldId id="314" r:id="rId11"/>
    <p:sldId id="338" r:id="rId12"/>
    <p:sldId id="316" r:id="rId13"/>
    <p:sldId id="330" r:id="rId14"/>
    <p:sldId id="331" r:id="rId15"/>
    <p:sldId id="317" r:id="rId16"/>
    <p:sldId id="318" r:id="rId17"/>
    <p:sldId id="319" r:id="rId18"/>
    <p:sldId id="327" r:id="rId19"/>
    <p:sldId id="337" r:id="rId20"/>
    <p:sldId id="328" r:id="rId21"/>
    <p:sldId id="329" r:id="rId22"/>
    <p:sldId id="321" r:id="rId23"/>
    <p:sldId id="322" r:id="rId24"/>
    <p:sldId id="323" r:id="rId25"/>
    <p:sldId id="325" r:id="rId26"/>
    <p:sldId id="264" r:id="rId27"/>
    <p:sldId id="334" r:id="rId28"/>
    <p:sldId id="332" r:id="rId29"/>
    <p:sldId id="333" r:id="rId30"/>
    <p:sldId id="336" r:id="rId31"/>
    <p:sldId id="306" r:id="rId32"/>
    <p:sldId id="279" r:id="rId33"/>
    <p:sldId id="286" r:id="rId34"/>
    <p:sldId id="295" r:id="rId35"/>
    <p:sldId id="299" r:id="rId36"/>
    <p:sldId id="302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Gylfason" userId="d2d5e679-93b2-45aa-8dcd-f9f23119a28e" providerId="ADAL" clId="{6F322E33-8C3D-4904-948E-AB218A646176}"/>
    <pc:docChg chg="custSel addSld delSld modSld">
      <pc:chgData name="Þorvaldur Gylfason" userId="d2d5e679-93b2-45aa-8dcd-f9f23119a28e" providerId="ADAL" clId="{6F322E33-8C3D-4904-948E-AB218A646176}" dt="2020-08-26T15:17:35.345" v="65" actId="790"/>
      <pc:docMkLst>
        <pc:docMk/>
      </pc:docMkLst>
      <pc:sldChg chg="modSp mod">
        <pc:chgData name="Þorvaldur Gylfason" userId="d2d5e679-93b2-45aa-8dcd-f9f23119a28e" providerId="ADAL" clId="{6F322E33-8C3D-4904-948E-AB218A646176}" dt="2020-08-26T14:59:45.347" v="1" actId="20577"/>
        <pc:sldMkLst>
          <pc:docMk/>
          <pc:sldMk cId="0" sldId="256"/>
        </pc:sldMkLst>
        <pc:spChg chg="mod">
          <ac:chgData name="Þorvaldur Gylfason" userId="d2d5e679-93b2-45aa-8dcd-f9f23119a28e" providerId="ADAL" clId="{6F322E33-8C3D-4904-948E-AB218A646176}" dt="2020-08-26T14:59:45.347" v="1" actId="20577"/>
          <ac:spMkLst>
            <pc:docMk/>
            <pc:sldMk cId="0" sldId="256"/>
            <ac:spMk id="2052" creationId="{00000000-0000-0000-0000-000000000000}"/>
          </ac:spMkLst>
        </pc:spChg>
      </pc:sldChg>
      <pc:sldChg chg="modSp mod">
        <pc:chgData name="Þorvaldur Gylfason" userId="d2d5e679-93b2-45aa-8dcd-f9f23119a28e" providerId="ADAL" clId="{6F322E33-8C3D-4904-948E-AB218A646176}" dt="2020-08-26T15:00:09.052" v="2" actId="790"/>
        <pc:sldMkLst>
          <pc:docMk/>
          <pc:sldMk cId="0" sldId="258"/>
        </pc:sldMkLst>
        <pc:spChg chg="mod">
          <ac:chgData name="Þorvaldur Gylfason" userId="d2d5e679-93b2-45aa-8dcd-f9f23119a28e" providerId="ADAL" clId="{6F322E33-8C3D-4904-948E-AB218A646176}" dt="2020-08-26T15:00:09.052" v="2" actId="790"/>
          <ac:spMkLst>
            <pc:docMk/>
            <pc:sldMk cId="0" sldId="258"/>
            <ac:spMk id="7170" creationId="{00000000-0000-0000-0000-000000000000}"/>
          </ac:spMkLst>
        </pc:spChg>
      </pc:sldChg>
      <pc:sldChg chg="modSp mod">
        <pc:chgData name="Þorvaldur Gylfason" userId="d2d5e679-93b2-45aa-8dcd-f9f23119a28e" providerId="ADAL" clId="{6F322E33-8C3D-4904-948E-AB218A646176}" dt="2020-08-26T15:17:35.345" v="65" actId="790"/>
        <pc:sldMkLst>
          <pc:docMk/>
          <pc:sldMk cId="0" sldId="279"/>
        </pc:sldMkLst>
        <pc:spChg chg="mod">
          <ac:chgData name="Þorvaldur Gylfason" userId="d2d5e679-93b2-45aa-8dcd-f9f23119a28e" providerId="ADAL" clId="{6F322E33-8C3D-4904-948E-AB218A646176}" dt="2020-08-26T15:17:35.345" v="65" actId="790"/>
          <ac:spMkLst>
            <pc:docMk/>
            <pc:sldMk cId="0" sldId="279"/>
            <ac:spMk id="20482" creationId="{00000000-0000-0000-0000-000000000000}"/>
          </ac:spMkLst>
        </pc:spChg>
      </pc:sldChg>
      <pc:sldChg chg="modSp mod">
        <pc:chgData name="Þorvaldur Gylfason" userId="d2d5e679-93b2-45aa-8dcd-f9f23119a28e" providerId="ADAL" clId="{6F322E33-8C3D-4904-948E-AB218A646176}" dt="2020-08-26T15:00:35.862" v="7" actId="20577"/>
        <pc:sldMkLst>
          <pc:docMk/>
          <pc:sldMk cId="0" sldId="309"/>
        </pc:sldMkLst>
        <pc:spChg chg="mod">
          <ac:chgData name="Þorvaldur Gylfason" userId="d2d5e679-93b2-45aa-8dcd-f9f23119a28e" providerId="ADAL" clId="{6F322E33-8C3D-4904-948E-AB218A646176}" dt="2020-08-26T15:00:35.862" v="7" actId="20577"/>
          <ac:spMkLst>
            <pc:docMk/>
            <pc:sldMk cId="0" sldId="309"/>
            <ac:spMk id="3" creationId="{00000000-0000-0000-0000-000000000000}"/>
          </ac:spMkLst>
        </pc:spChg>
      </pc:sldChg>
      <pc:sldChg chg="modSp mod">
        <pc:chgData name="Þorvaldur Gylfason" userId="d2d5e679-93b2-45aa-8dcd-f9f23119a28e" providerId="ADAL" clId="{6F322E33-8C3D-4904-948E-AB218A646176}" dt="2020-08-26T15:02:09.398" v="28" actId="790"/>
        <pc:sldMkLst>
          <pc:docMk/>
          <pc:sldMk cId="0" sldId="314"/>
        </pc:sldMkLst>
        <pc:spChg chg="mod">
          <ac:chgData name="Þorvaldur Gylfason" userId="d2d5e679-93b2-45aa-8dcd-f9f23119a28e" providerId="ADAL" clId="{6F322E33-8C3D-4904-948E-AB218A646176}" dt="2020-08-26T15:02:09.398" v="28" actId="790"/>
          <ac:spMkLst>
            <pc:docMk/>
            <pc:sldMk cId="0" sldId="314"/>
            <ac:spMk id="2" creationId="{00000000-0000-0000-0000-000000000000}"/>
          </ac:spMkLst>
        </pc:spChg>
      </pc:sldChg>
      <pc:sldChg chg="del">
        <pc:chgData name="Þorvaldur Gylfason" userId="d2d5e679-93b2-45aa-8dcd-f9f23119a28e" providerId="ADAL" clId="{6F322E33-8C3D-4904-948E-AB218A646176}" dt="2020-08-26T15:06:45.042" v="41" actId="2696"/>
        <pc:sldMkLst>
          <pc:docMk/>
          <pc:sldMk cId="0" sldId="315"/>
        </pc:sldMkLst>
      </pc:sldChg>
      <pc:sldChg chg="addSp delSp modSp mod modAnim">
        <pc:chgData name="Þorvaldur Gylfason" userId="d2d5e679-93b2-45aa-8dcd-f9f23119a28e" providerId="ADAL" clId="{6F322E33-8C3D-4904-948E-AB218A646176}" dt="2020-08-26T15:10:51.461" v="64" actId="1076"/>
        <pc:sldMkLst>
          <pc:docMk/>
          <pc:sldMk cId="0" sldId="316"/>
        </pc:sldMkLst>
        <pc:spChg chg="add">
          <ac:chgData name="Þorvaldur Gylfason" userId="d2d5e679-93b2-45aa-8dcd-f9f23119a28e" providerId="ADAL" clId="{6F322E33-8C3D-4904-948E-AB218A646176}" dt="2020-08-26T15:07:44.106" v="45" actId="22"/>
          <ac:spMkLst>
            <pc:docMk/>
            <pc:sldMk cId="0" sldId="316"/>
            <ac:spMk id="2" creationId="{7CC96F58-3C7A-4561-B0DC-CB1945058BC9}"/>
          </ac:spMkLst>
        </pc:spChg>
        <pc:spChg chg="add mod">
          <ac:chgData name="Þorvaldur Gylfason" userId="d2d5e679-93b2-45aa-8dcd-f9f23119a28e" providerId="ADAL" clId="{6F322E33-8C3D-4904-948E-AB218A646176}" dt="2020-08-26T15:10:51.461" v="64" actId="1076"/>
          <ac:spMkLst>
            <pc:docMk/>
            <pc:sldMk cId="0" sldId="316"/>
            <ac:spMk id="23" creationId="{43CDBFC0-7A73-4137-82AB-5C7E00D4B584}"/>
          </ac:spMkLst>
        </pc:spChg>
        <pc:spChg chg="del">
          <ac:chgData name="Þorvaldur Gylfason" userId="d2d5e679-93b2-45aa-8dcd-f9f23119a28e" providerId="ADAL" clId="{6F322E33-8C3D-4904-948E-AB218A646176}" dt="2020-08-26T15:07:36.492" v="44" actId="21"/>
          <ac:spMkLst>
            <pc:docMk/>
            <pc:sldMk cId="0" sldId="316"/>
            <ac:spMk id="24587" creationId="{00000000-0000-0000-0000-000000000000}"/>
          </ac:spMkLst>
        </pc:spChg>
      </pc:sldChg>
      <pc:sldChg chg="addSp delSp modSp add mod modAnim">
        <pc:chgData name="Þorvaldur Gylfason" userId="d2d5e679-93b2-45aa-8dcd-f9f23119a28e" providerId="ADAL" clId="{6F322E33-8C3D-4904-948E-AB218A646176}" dt="2020-08-26T15:09:03.904" v="56" actId="1076"/>
        <pc:sldMkLst>
          <pc:docMk/>
          <pc:sldMk cId="240712284" sldId="338"/>
        </pc:sldMkLst>
        <pc:spChg chg="add mod">
          <ac:chgData name="Þorvaldur Gylfason" userId="d2d5e679-93b2-45aa-8dcd-f9f23119a28e" providerId="ADAL" clId="{6F322E33-8C3D-4904-948E-AB218A646176}" dt="2020-08-26T15:09:03.904" v="56" actId="1076"/>
          <ac:spMkLst>
            <pc:docMk/>
            <pc:sldMk cId="240712284" sldId="338"/>
            <ac:spMk id="2" creationId="{ADB48EEB-53E0-4DA1-8A25-9C02EAAD3F85}"/>
          </ac:spMkLst>
        </pc:spChg>
        <pc:spChg chg="add">
          <ac:chgData name="Þorvaldur Gylfason" userId="d2d5e679-93b2-45aa-8dcd-f9f23119a28e" providerId="ADAL" clId="{6F322E33-8C3D-4904-948E-AB218A646176}" dt="2020-08-26T15:05:15.849" v="38" actId="22"/>
          <ac:spMkLst>
            <pc:docMk/>
            <pc:sldMk cId="240712284" sldId="338"/>
            <ac:spMk id="3" creationId="{0170CC69-A169-41FE-AE3F-0E2C3960CB39}"/>
          </ac:spMkLst>
        </pc:spChg>
        <pc:spChg chg="del">
          <ac:chgData name="Þorvaldur Gylfason" userId="d2d5e679-93b2-45aa-8dcd-f9f23119a28e" providerId="ADAL" clId="{6F322E33-8C3D-4904-948E-AB218A646176}" dt="2020-08-26T15:05:13.547" v="37" actId="21"/>
          <ac:spMkLst>
            <pc:docMk/>
            <pc:sldMk cId="240712284" sldId="338"/>
            <ac:spMk id="23564" creationId="{00000000-0000-0000-0000-000000000000}"/>
          </ac:spMkLst>
        </pc:spChg>
      </pc:sldChg>
    </pc:docChg>
  </pc:docChgLst>
  <pc:docChgLst>
    <pc:chgData name="Þorvaldur Gylfason" userId="d2d5e679-93b2-45aa-8dcd-f9f23119a28e" providerId="ADAL" clId="{051239CE-C776-4866-8069-19B9E1473CC6}"/>
    <pc:docChg chg="modSld">
      <pc:chgData name="Þorvaldur Gylfason" userId="d2d5e679-93b2-45aa-8dcd-f9f23119a28e" providerId="ADAL" clId="{051239CE-C776-4866-8069-19B9E1473CC6}" dt="2020-09-23T16:27:00.850" v="10" actId="14100"/>
      <pc:docMkLst>
        <pc:docMk/>
      </pc:docMkLst>
      <pc:sldChg chg="modSp mod">
        <pc:chgData name="Þorvaldur Gylfason" userId="d2d5e679-93b2-45aa-8dcd-f9f23119a28e" providerId="ADAL" clId="{051239CE-C776-4866-8069-19B9E1473CC6}" dt="2020-09-23T15:35:40.342" v="0" actId="6549"/>
        <pc:sldMkLst>
          <pc:docMk/>
          <pc:sldMk cId="0" sldId="309"/>
        </pc:sldMkLst>
        <pc:spChg chg="mod">
          <ac:chgData name="Þorvaldur Gylfason" userId="d2d5e679-93b2-45aa-8dcd-f9f23119a28e" providerId="ADAL" clId="{051239CE-C776-4866-8069-19B9E1473CC6}" dt="2020-09-23T15:35:40.342" v="0" actId="6549"/>
          <ac:spMkLst>
            <pc:docMk/>
            <pc:sldMk cId="0" sldId="309"/>
            <ac:spMk id="3" creationId="{00000000-0000-0000-0000-000000000000}"/>
          </ac:spMkLst>
        </pc:spChg>
      </pc:sldChg>
      <pc:sldChg chg="modSp mod">
        <pc:chgData name="Þorvaldur Gylfason" userId="d2d5e679-93b2-45aa-8dcd-f9f23119a28e" providerId="ADAL" clId="{051239CE-C776-4866-8069-19B9E1473CC6}" dt="2020-09-23T16:09:58.554" v="1" actId="20577"/>
        <pc:sldMkLst>
          <pc:docMk/>
          <pc:sldMk cId="0" sldId="322"/>
        </pc:sldMkLst>
        <pc:spChg chg="mod">
          <ac:chgData name="Þorvaldur Gylfason" userId="d2d5e679-93b2-45aa-8dcd-f9f23119a28e" providerId="ADAL" clId="{051239CE-C776-4866-8069-19B9E1473CC6}" dt="2020-09-23T16:09:58.554" v="1" actId="20577"/>
          <ac:spMkLst>
            <pc:docMk/>
            <pc:sldMk cId="0" sldId="322"/>
            <ac:spMk id="2" creationId="{00000000-0000-0000-0000-000000000000}"/>
          </ac:spMkLst>
        </pc:spChg>
      </pc:sldChg>
      <pc:sldChg chg="modSp mod">
        <pc:chgData name="Þorvaldur Gylfason" userId="d2d5e679-93b2-45aa-8dcd-f9f23119a28e" providerId="ADAL" clId="{051239CE-C776-4866-8069-19B9E1473CC6}" dt="2020-09-23T16:27:00.850" v="10" actId="14100"/>
        <pc:sldMkLst>
          <pc:docMk/>
          <pc:sldMk cId="3222845711" sldId="332"/>
        </pc:sldMkLst>
        <pc:spChg chg="mod">
          <ac:chgData name="Þorvaldur Gylfason" userId="d2d5e679-93b2-45aa-8dcd-f9f23119a28e" providerId="ADAL" clId="{051239CE-C776-4866-8069-19B9E1473CC6}" dt="2020-09-23T16:27:00.850" v="10" actId="14100"/>
          <ac:spMkLst>
            <pc:docMk/>
            <pc:sldMk cId="3222845711" sldId="332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Desktop\N&#253;%20g&#246;gn\Gini%20Simulation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Desktop\N&#253;%20g&#246;gn\Gini%20Simulation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Local%20Settings\Temporary%20Internet%20Files\Content.Outlook\6PK80IRD\GDP%20per%20hour%202005%20fyrir%20Sk&#237;rni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1920-1929</c:v>
                </c:pt>
                <c:pt idx="1">
                  <c:v>1990-2008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14.5</c:v>
                </c:pt>
                <c:pt idx="1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6-4AD4-A5FF-6ECEDD3C4C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1920-1929</c:v>
                </c:pt>
                <c:pt idx="1">
                  <c:v>1990-2008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</c:v>
                </c:pt>
                <c:pt idx="1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6-4AD4-A5FF-6ECEDD3C4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839800"/>
        <c:axId val="375843720"/>
      </c:barChart>
      <c:catAx>
        <c:axId val="375839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43720"/>
        <c:crosses val="autoZero"/>
        <c:auto val="1"/>
        <c:lblAlgn val="ctr"/>
        <c:lblOffset val="100"/>
        <c:noMultiLvlLbl val="0"/>
      </c:catAx>
      <c:valAx>
        <c:axId val="375843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39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1920-1929</c:v>
                </c:pt>
                <c:pt idx="1">
                  <c:v>1990-2008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13.8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B-4EB0-A0E5-5074319BC2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1920-1929</c:v>
                </c:pt>
                <c:pt idx="1">
                  <c:v>1990-2008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13.9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B-4EB0-A0E5-5074319BC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842152"/>
        <c:axId val="375847640"/>
      </c:barChart>
      <c:catAx>
        <c:axId val="375842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47640"/>
        <c:crosses val="autoZero"/>
        <c:auto val="1"/>
        <c:lblAlgn val="ctr"/>
        <c:lblOffset val="100"/>
        <c:noMultiLvlLbl val="0"/>
      </c:catAx>
      <c:valAx>
        <c:axId val="375847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42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1920-1929</c:v>
                </c:pt>
                <c:pt idx="1">
                  <c:v>1990-2008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6.5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7-44D8-AEB9-4DD63649E2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1920-1929</c:v>
                </c:pt>
                <c:pt idx="1">
                  <c:v>1990-2008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F7-44D8-AEB9-4DD63649E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848032"/>
        <c:axId val="375848424"/>
      </c:barChart>
      <c:catAx>
        <c:axId val="37584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48424"/>
        <c:crosses val="autoZero"/>
        <c:auto val="1"/>
        <c:lblAlgn val="ctr"/>
        <c:lblOffset val="100"/>
        <c:noMultiLvlLbl val="0"/>
      </c:catAx>
      <c:valAx>
        <c:axId val="375848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4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1920-1929</c:v>
                </c:pt>
                <c:pt idx="1">
                  <c:v>1990-2008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6-44B5-82B7-F2F383D6DF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1920-1929</c:v>
                </c:pt>
                <c:pt idx="1">
                  <c:v>1990-2008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76-44B5-82B7-F2F383D6D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838624"/>
        <c:axId val="375845288"/>
      </c:barChart>
      <c:catAx>
        <c:axId val="37583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45288"/>
        <c:crosses val="autoZero"/>
        <c:auto val="1"/>
        <c:lblAlgn val="ctr"/>
        <c:lblOffset val="100"/>
        <c:noMultiLvlLbl val="0"/>
      </c:catAx>
      <c:valAx>
        <c:axId val="375845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3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18.899999999999999</c:v>
                </c:pt>
                <c:pt idx="1">
                  <c:v>20.100000000000001</c:v>
                </c:pt>
                <c:pt idx="2">
                  <c:v>21.6</c:v>
                </c:pt>
                <c:pt idx="3">
                  <c:v>24</c:v>
                </c:pt>
                <c:pt idx="4">
                  <c:v>27.1</c:v>
                </c:pt>
                <c:pt idx="5">
                  <c:v>32.800000000000004</c:v>
                </c:pt>
                <c:pt idx="6">
                  <c:v>40.1</c:v>
                </c:pt>
                <c:pt idx="7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6-4A86-A7A5-E66E18185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845680"/>
        <c:axId val="375837056"/>
      </c:barChart>
      <c:catAx>
        <c:axId val="37584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37056"/>
        <c:crosses val="autoZero"/>
        <c:auto val="1"/>
        <c:lblAlgn val="ctr"/>
        <c:lblOffset val="100"/>
        <c:noMultiLvlLbl val="0"/>
      </c:catAx>
      <c:valAx>
        <c:axId val="37583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4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3.3</c:v>
                </c:pt>
                <c:pt idx="1">
                  <c:v>4.0999999999999996</c:v>
                </c:pt>
                <c:pt idx="2">
                  <c:v>4.7</c:v>
                </c:pt>
                <c:pt idx="3">
                  <c:v>7.7</c:v>
                </c:pt>
                <c:pt idx="4">
                  <c:v>10.9</c:v>
                </c:pt>
                <c:pt idx="5">
                  <c:v>15.1</c:v>
                </c:pt>
                <c:pt idx="6">
                  <c:v>21.1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E-453C-BA41-80E036648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842544"/>
        <c:axId val="375843328"/>
      </c:barChart>
      <c:catAx>
        <c:axId val="37584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43328"/>
        <c:crosses val="autoZero"/>
        <c:auto val="1"/>
        <c:lblAlgn val="ctr"/>
        <c:lblOffset val="100"/>
        <c:noMultiLvlLbl val="0"/>
      </c:catAx>
      <c:valAx>
        <c:axId val="375843328"/>
        <c:scaling>
          <c:orientation val="minMax"/>
          <c:max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is-IS"/>
          </a:p>
        </c:txPr>
        <c:crossAx val="37584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27884062571361"/>
          <c:y val="6.8572604012141797E-2"/>
          <c:w val="0.80265469957293545"/>
          <c:h val="0.67709317930641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9"/>
            <c:spPr>
              <a:noFill/>
              <a:ln w="25400"/>
            </c:spPr>
          </c:marker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spPr>
              <a:ln w="38100">
                <a:solidFill>
                  <a:srgbClr val="C0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Gini!$B$18:$K$18</c:f>
              <c:numCache>
                <c:formatCode>0.0</c:formatCode>
                <c:ptCount val="10"/>
                <c:pt idx="0" formatCode="General">
                  <c:v>0</c:v>
                </c:pt>
                <c:pt idx="1">
                  <c:v>31.622776601683789</c:v>
                </c:pt>
                <c:pt idx="2">
                  <c:v>4.1633319989322652</c:v>
                </c:pt>
                <c:pt idx="3">
                  <c:v>5.2704627669472988</c:v>
                </c:pt>
                <c:pt idx="4">
                  <c:v>5.9254629448770597</c:v>
                </c:pt>
                <c:pt idx="5">
                  <c:v>7</c:v>
                </c:pt>
                <c:pt idx="6">
                  <c:v>10.110500592068762</c:v>
                </c:pt>
                <c:pt idx="7">
                  <c:v>13.605554421305706</c:v>
                </c:pt>
                <c:pt idx="8">
                  <c:v>18.493242008906851</c:v>
                </c:pt>
                <c:pt idx="9">
                  <c:v>23.247461032216933</c:v>
                </c:pt>
              </c:numCache>
            </c:numRef>
          </c:xVal>
          <c:yVal>
            <c:numRef>
              <c:f>Gini!$B$19:$K$19</c:f>
              <c:numCache>
                <c:formatCode>0.0</c:formatCode>
                <c:ptCount val="10"/>
                <c:pt idx="0">
                  <c:v>0</c:v>
                </c:pt>
                <c:pt idx="1">
                  <c:v>100</c:v>
                </c:pt>
                <c:pt idx="2">
                  <c:v>24.666666666666664</c:v>
                </c:pt>
                <c:pt idx="3">
                  <c:v>27.777777777777779</c:v>
                </c:pt>
                <c:pt idx="4">
                  <c:v>35.777777777777779</c:v>
                </c:pt>
                <c:pt idx="5">
                  <c:v>40</c:v>
                </c:pt>
                <c:pt idx="6">
                  <c:v>55.555555555555557</c:v>
                </c:pt>
                <c:pt idx="7">
                  <c:v>65.555555555555458</c:v>
                </c:pt>
                <c:pt idx="8">
                  <c:v>77.555555555555458</c:v>
                </c:pt>
                <c:pt idx="9">
                  <c:v>85.777777777777658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972-483B-8F49-FD711A2B4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894344"/>
        <c:axId val="374894736"/>
      </c:scatterChart>
      <c:valAx>
        <c:axId val="374894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Trebuchet MS" panose="020B0603020202020204" pitchFamily="34" charset="0"/>
                  </a:defRPr>
                </a:pPr>
                <a:r>
                  <a:rPr lang="is-IS" sz="1600">
                    <a:latin typeface="Trebuchet MS" panose="020B0603020202020204" pitchFamily="34" charset="0"/>
                  </a:rPr>
                  <a:t>Staðalfrávik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rebuchet MS" panose="020B0603020202020204" pitchFamily="34" charset="0"/>
                <a:ea typeface="Calibri"/>
                <a:cs typeface="Calibri"/>
              </a:defRPr>
            </a:pPr>
            <a:endParaRPr lang="is-IS"/>
          </a:p>
        </c:txPr>
        <c:crossAx val="374894736"/>
        <c:crosses val="autoZero"/>
        <c:crossBetween val="midCat"/>
      </c:valAx>
      <c:valAx>
        <c:axId val="37489473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rebuchet MS" panose="020B0603020202020204" pitchFamily="34" charset="0"/>
                  </a:defRPr>
                </a:pPr>
                <a:r>
                  <a:rPr lang="is-IS" sz="1600">
                    <a:latin typeface="Trebuchet MS" panose="020B0603020202020204" pitchFamily="34" charset="0"/>
                  </a:rPr>
                  <a:t>Gini-stuðull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rebuchet MS" panose="020B0603020202020204" pitchFamily="34" charset="0"/>
              </a:defRPr>
            </a:pPr>
            <a:endParaRPr lang="is-IS"/>
          </a:p>
        </c:txPr>
        <c:crossAx val="37489434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00005289715696"/>
          <c:y val="6.7643961659421922E-2"/>
          <c:w val="0.81000032958997781"/>
          <c:h val="0.6772838570010104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9"/>
            <c:spPr>
              <a:noFill/>
              <a:ln w="25400"/>
            </c:spPr>
          </c:marker>
          <c:trendline>
            <c:spPr>
              <a:ln w="38100">
                <a:solidFill>
                  <a:srgbClr val="C0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Gini!$B$19:$K$19</c:f>
              <c:numCache>
                <c:formatCode>0.0</c:formatCode>
                <c:ptCount val="10"/>
                <c:pt idx="0">
                  <c:v>0</c:v>
                </c:pt>
                <c:pt idx="1">
                  <c:v>100</c:v>
                </c:pt>
                <c:pt idx="2">
                  <c:v>24.666666666666664</c:v>
                </c:pt>
                <c:pt idx="3">
                  <c:v>27.777777777777779</c:v>
                </c:pt>
                <c:pt idx="4">
                  <c:v>35.777777777777779</c:v>
                </c:pt>
                <c:pt idx="5">
                  <c:v>40</c:v>
                </c:pt>
                <c:pt idx="6">
                  <c:v>55.555555555555557</c:v>
                </c:pt>
                <c:pt idx="7">
                  <c:v>65.555555555555458</c:v>
                </c:pt>
                <c:pt idx="8">
                  <c:v>77.555555555555458</c:v>
                </c:pt>
                <c:pt idx="9">
                  <c:v>85.777777777777658</c:v>
                </c:pt>
              </c:numCache>
            </c:numRef>
          </c:xVal>
          <c:yVal>
            <c:numRef>
              <c:f>Gini!$B$20:$K$20</c:f>
              <c:numCache>
                <c:formatCode>General</c:formatCode>
                <c:ptCount val="10"/>
                <c:pt idx="0">
                  <c:v>1</c:v>
                </c:pt>
                <c:pt idx="2">
                  <c:v>3.1</c:v>
                </c:pt>
                <c:pt idx="3">
                  <c:v>3</c:v>
                </c:pt>
                <c:pt idx="4" formatCode="0.0">
                  <c:v>5.4285714285714288</c:v>
                </c:pt>
                <c:pt idx="5" formatCode="0.0">
                  <c:v>6.8333333333333481</c:v>
                </c:pt>
                <c:pt idx="6">
                  <c:v>12.5</c:v>
                </c:pt>
                <c:pt idx="7" formatCode="0.0">
                  <c:v>23.33333333333324</c:v>
                </c:pt>
                <c:pt idx="8">
                  <c:v>40</c:v>
                </c:pt>
                <c:pt idx="9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0A-448D-B8FD-09412BBEA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545080"/>
        <c:axId val="470545864"/>
      </c:scatterChart>
      <c:valAx>
        <c:axId val="470545080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Trebuchet MS" panose="020B0603020202020204" pitchFamily="34" charset="0"/>
                  </a:defRPr>
                </a:pPr>
                <a:r>
                  <a:rPr lang="en-US" sz="1600">
                    <a:latin typeface="Trebuchet MS" panose="020B0603020202020204" pitchFamily="34" charset="0"/>
                  </a:rPr>
                  <a:t>Gini-stuðull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rebuchet MS" panose="020B0603020202020204" pitchFamily="34" charset="0"/>
                <a:ea typeface="Calibri"/>
                <a:cs typeface="Calibri"/>
              </a:defRPr>
            </a:pPr>
            <a:endParaRPr lang="is-IS"/>
          </a:p>
        </c:txPr>
        <c:crossAx val="470545864"/>
        <c:crosses val="autoZero"/>
        <c:crossBetween val="midCat"/>
      </c:valAx>
      <c:valAx>
        <c:axId val="470545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rebuchet MS" panose="020B0603020202020204" pitchFamily="34" charset="0"/>
                  </a:defRPr>
                </a:pPr>
                <a:r>
                  <a:rPr lang="is-IS" sz="1600">
                    <a:latin typeface="Trebuchet MS" panose="020B0603020202020204" pitchFamily="34" charset="0"/>
                  </a:rPr>
                  <a:t>20/20-hlutfall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rebuchet MS" panose="020B0603020202020204" pitchFamily="34" charset="0"/>
              </a:defRPr>
            </a:pPr>
            <a:endParaRPr lang="is-IS"/>
          </a:p>
        </c:txPr>
        <c:crossAx val="4705450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4323549953556"/>
          <c:y val="5.4820542381110386E-2"/>
          <c:w val="0.80893068742332463"/>
          <c:h val="0.797733409821675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Ástralía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E3-47DB-B15D-6FE9C723F6A7}"/>
                </c:ext>
              </c:extLst>
            </c:dLbl>
            <c:dLbl>
              <c:idx val="1"/>
              <c:layout>
                <c:manualLayout>
                  <c:x val="-3.6310925951973843E-3"/>
                  <c:y val="5.810413833014182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Austurríki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E3-47DB-B15D-6FE9C723F6A7}"/>
                </c:ext>
              </c:extLst>
            </c:dLbl>
            <c:dLbl>
              <c:idx val="2"/>
              <c:layout>
                <c:manualLayout>
                  <c:x val="-0.12220278583321789"/>
                  <c:y val="4.886155171164692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Belgía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E3-47DB-B15D-6FE9C723F6A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/>
                      <a:t>Kanada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E3-47DB-B15D-6FE9C723F6A7}"/>
                </c:ext>
              </c:extLst>
            </c:dLbl>
            <c:dLbl>
              <c:idx val="5"/>
              <c:layout>
                <c:manualLayout>
                  <c:x val="-1.216777460215525E-3"/>
                  <c:y val="-1.363934343031546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Tékkland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5E3-47DB-B15D-6FE9C723F6A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200"/>
                      <a:t>Danmörk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E3-47DB-B15D-6FE9C723F6A7}"/>
                </c:ext>
              </c:extLst>
            </c:dLbl>
            <c:dLbl>
              <c:idx val="8"/>
              <c:layout>
                <c:manualLayout>
                  <c:x val="-1.5381736510342481E-3"/>
                  <c:y val="5.0962347136272318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Finnland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E3-47DB-B15D-6FE9C723F6A7}"/>
                </c:ext>
              </c:extLst>
            </c:dLbl>
            <c:dLbl>
              <c:idx val="9"/>
              <c:layout>
                <c:manualLayout>
                  <c:x val="-2.6709523986730301E-2"/>
                  <c:y val="-3.01485875295801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Frakkland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E3-47DB-B15D-6FE9C723F6A7}"/>
                </c:ext>
              </c:extLst>
            </c:dLbl>
            <c:dLbl>
              <c:idx val="10"/>
              <c:layout>
                <c:manualLayout>
                  <c:x val="-2.1953965818184364E-3"/>
                  <c:y val="-9.5225739525133246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Þýzkaland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E3-47DB-B15D-6FE9C723F6A7}"/>
                </c:ext>
              </c:extLst>
            </c:dLbl>
            <c:dLbl>
              <c:idx val="15"/>
              <c:layout>
                <c:manualLayout>
                  <c:x val="-1.0273834228825445E-2"/>
                  <c:y val="-2.4477496938430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Ítalía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5E3-47DB-B15D-6FE9C723F6A7}"/>
                </c:ext>
              </c:extLst>
            </c:dLbl>
            <c:dLbl>
              <c:idx val="21"/>
              <c:layout>
                <c:manualLayout>
                  <c:x val="-6.0958931833538291E-4"/>
                  <c:y val="-2.027671506588831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Holland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5E3-47DB-B15D-6FE9C723F6A7}"/>
                </c:ext>
              </c:extLst>
            </c:dLbl>
            <c:dLbl>
              <c:idx val="23"/>
              <c:layout>
                <c:manualLayout>
                  <c:x val="-0.11415995242596751"/>
                  <c:y val="7.6166606955081276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Noregur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5E3-47DB-B15D-6FE9C723F6A7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sz="1200"/>
                      <a:t>Spánn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5E3-47DB-B15D-6FE9C723F6A7}"/>
                </c:ext>
              </c:extLst>
            </c:dLbl>
            <c:dLbl>
              <c:idx val="30"/>
              <c:layout>
                <c:manualLayout>
                  <c:x val="-0.12398850479000165"/>
                  <c:y val="-9.9501496244725797E-4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Svíþjóð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5E3-47DB-B15D-6FE9C723F6A7}"/>
                </c:ext>
              </c:extLst>
            </c:dLbl>
            <c:dLbl>
              <c:idx val="31"/>
              <c:layout>
                <c:manualLayout>
                  <c:x val="-5.0366751113263566E-2"/>
                  <c:y val="3.013296590021704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Sviss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5E3-47DB-B15D-6FE9C723F6A7}"/>
                </c:ext>
              </c:extLst>
            </c:dLbl>
            <c:dLbl>
              <c:idx val="33"/>
              <c:layout>
                <c:manualLayout>
                  <c:x val="-8.4881152720410226E-3"/>
                  <c:y val="1.202762638366194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Bretland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5E3-47DB-B15D-6FE9C723F6A7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r>
                      <a:rPr lang="en-US" sz="1200"/>
                      <a:t>Bandaríkin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5E3-47DB-B15D-6FE9C723F6A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>
                <a:solidFill>
                  <a:srgbClr val="FF0000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Newgraphs!$D$2:$D$36</c:f>
              <c:numCache>
                <c:formatCode>General</c:formatCode>
                <c:ptCount val="35"/>
                <c:pt idx="0">
                  <c:v>35.200000000000003</c:v>
                </c:pt>
                <c:pt idx="1">
                  <c:v>30</c:v>
                </c:pt>
                <c:pt idx="2">
                  <c:v>25</c:v>
                </c:pt>
                <c:pt idx="3">
                  <c:v>33.1</c:v>
                </c:pt>
                <c:pt idx="5">
                  <c:v>25.4</c:v>
                </c:pt>
                <c:pt idx="6">
                  <c:v>24.7</c:v>
                </c:pt>
                <c:pt idx="7">
                  <c:v>37.200000000000003</c:v>
                </c:pt>
                <c:pt idx="8">
                  <c:v>26.9</c:v>
                </c:pt>
                <c:pt idx="9">
                  <c:v>32.700000000000003</c:v>
                </c:pt>
                <c:pt idx="10">
                  <c:v>28.3</c:v>
                </c:pt>
                <c:pt idx="11">
                  <c:v>35.4</c:v>
                </c:pt>
                <c:pt idx="12">
                  <c:v>26.9</c:v>
                </c:pt>
                <c:pt idx="13">
                  <c:v>35.9</c:v>
                </c:pt>
                <c:pt idx="14">
                  <c:v>35.9</c:v>
                </c:pt>
                <c:pt idx="15">
                  <c:v>36</c:v>
                </c:pt>
                <c:pt idx="16">
                  <c:v>24.9</c:v>
                </c:pt>
                <c:pt idx="17">
                  <c:v>33.6</c:v>
                </c:pt>
                <c:pt idx="18">
                  <c:v>31.9</c:v>
                </c:pt>
                <c:pt idx="21">
                  <c:v>30.9</c:v>
                </c:pt>
                <c:pt idx="22">
                  <c:v>36.200000000000003</c:v>
                </c:pt>
                <c:pt idx="23">
                  <c:v>25.8</c:v>
                </c:pt>
                <c:pt idx="24">
                  <c:v>34.1</c:v>
                </c:pt>
                <c:pt idx="25">
                  <c:v>38.5</c:v>
                </c:pt>
                <c:pt idx="26">
                  <c:v>25.8</c:v>
                </c:pt>
                <c:pt idx="27">
                  <c:v>28.4</c:v>
                </c:pt>
                <c:pt idx="28">
                  <c:v>31.6</c:v>
                </c:pt>
                <c:pt idx="29">
                  <c:v>33.200000000000003</c:v>
                </c:pt>
                <c:pt idx="30">
                  <c:v>25</c:v>
                </c:pt>
                <c:pt idx="31">
                  <c:v>33.1</c:v>
                </c:pt>
                <c:pt idx="32">
                  <c:v>40</c:v>
                </c:pt>
                <c:pt idx="33">
                  <c:v>36</c:v>
                </c:pt>
                <c:pt idx="34">
                  <c:v>40.800000000000004</c:v>
                </c:pt>
              </c:numCache>
            </c:numRef>
          </c:xVal>
          <c:yVal>
            <c:numRef>
              <c:f>Newgraphs!$E$2:$E$36</c:f>
              <c:numCache>
                <c:formatCode>General</c:formatCode>
                <c:ptCount val="35"/>
                <c:pt idx="0">
                  <c:v>178.4</c:v>
                </c:pt>
                <c:pt idx="1">
                  <c:v>178.6</c:v>
                </c:pt>
                <c:pt idx="2">
                  <c:v>179.4</c:v>
                </c:pt>
                <c:pt idx="3">
                  <c:v>179.3</c:v>
                </c:pt>
                <c:pt idx="5">
                  <c:v>180.3</c:v>
                </c:pt>
                <c:pt idx="6">
                  <c:v>183.2</c:v>
                </c:pt>
                <c:pt idx="8">
                  <c:v>178.4</c:v>
                </c:pt>
                <c:pt idx="9">
                  <c:v>177</c:v>
                </c:pt>
                <c:pt idx="10">
                  <c:v>179.6</c:v>
                </c:pt>
                <c:pt idx="15">
                  <c:v>177</c:v>
                </c:pt>
                <c:pt idx="21">
                  <c:v>184</c:v>
                </c:pt>
                <c:pt idx="23">
                  <c:v>179.9</c:v>
                </c:pt>
                <c:pt idx="29">
                  <c:v>176.6</c:v>
                </c:pt>
                <c:pt idx="30">
                  <c:v>180.4</c:v>
                </c:pt>
                <c:pt idx="31">
                  <c:v>178</c:v>
                </c:pt>
                <c:pt idx="33">
                  <c:v>176.9</c:v>
                </c:pt>
                <c:pt idx="34">
                  <c:v>178.1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15E3-47DB-B15D-6FE9C723F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546256"/>
        <c:axId val="470546648"/>
      </c:scatterChart>
      <c:valAx>
        <c:axId val="470546256"/>
        <c:scaling>
          <c:orientation val="minMax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rebuchet MS" panose="020B0603020202020204" pitchFamily="34" charset="0"/>
                    <a:ea typeface="Arial"/>
                    <a:cs typeface="Arial"/>
                  </a:defRPr>
                </a:pPr>
                <a:r>
                  <a:rPr lang="is-IS" sz="1600" b="0">
                    <a:latin typeface="Trebuchet MS" panose="020B0603020202020204" pitchFamily="34" charset="0"/>
                  </a:rPr>
                  <a:t>Gini-vísitala ójafnaðar, ýmis ár</a:t>
                </a:r>
              </a:p>
            </c:rich>
          </c:tx>
          <c:layout>
            <c:manualLayout>
              <c:xMode val="edge"/>
              <c:yMode val="edge"/>
              <c:x val="0.37810938563235152"/>
              <c:y val="0.933603507939306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rebuchet MS" panose="020B0603020202020204" pitchFamily="34" charset="0"/>
                <a:ea typeface="Arial"/>
                <a:cs typeface="Arial"/>
              </a:defRPr>
            </a:pPr>
            <a:endParaRPr lang="is-IS"/>
          </a:p>
        </c:txPr>
        <c:crossAx val="470546648"/>
        <c:crosses val="autoZero"/>
        <c:crossBetween val="midCat"/>
      </c:valAx>
      <c:valAx>
        <c:axId val="4705466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rebuchet MS" panose="020B0603020202020204" pitchFamily="34" charset="0"/>
                    <a:ea typeface="Arial"/>
                    <a:cs typeface="Arial"/>
                  </a:defRPr>
                </a:pPr>
                <a:r>
                  <a:rPr lang="is-IS" sz="1600" b="0">
                    <a:latin typeface="Trebuchet MS" panose="020B0603020202020204" pitchFamily="34" charset="0"/>
                  </a:rPr>
                  <a:t>Meðalhæð fullvaxinna karlmanna (sentimetrar)</a:t>
                </a:r>
              </a:p>
            </c:rich>
          </c:tx>
          <c:layout>
            <c:manualLayout>
              <c:xMode val="edge"/>
              <c:yMode val="edge"/>
              <c:x val="1.695331486341985E-2"/>
              <c:y val="9.4754220207770176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rebuchet MS" panose="020B0603020202020204" pitchFamily="34" charset="0"/>
                <a:ea typeface="Arial"/>
                <a:cs typeface="Arial"/>
              </a:defRPr>
            </a:pPr>
            <a:endParaRPr lang="is-IS"/>
          </a:p>
        </c:txPr>
        <c:crossAx val="470546256"/>
        <c:crosses val="autoZero"/>
        <c:crossBetween val="midCat"/>
      </c:valAx>
      <c:spPr>
        <a:gradFill rotWithShape="0">
          <a:gsLst>
            <a:gs pos="0">
              <a:srgbClr val="C0C0C0">
                <a:gamma/>
                <a:tint val="0"/>
                <a:invGamma/>
              </a:srgbClr>
            </a:gs>
            <a:gs pos="100000">
              <a:srgbClr val="C0C0C0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s-I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03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81" y="0"/>
            <a:ext cx="317003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0899B25-1DB3-41DD-9FFE-6E433D460B0A}" type="datetimeFigureOut">
              <a:rPr lang="en-GB"/>
              <a:pPr/>
              <a:t>23/09/2020</a:t>
            </a:fld>
            <a:endParaRPr lang="en-GB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95" y="4560570"/>
            <a:ext cx="585081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602"/>
            <a:ext cx="317003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81" y="9119602"/>
            <a:ext cx="317003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DA17B59-6666-4ADA-A9FA-980CFA1C8C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28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96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DE080-FE46-451C-AD34-F5091B076673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735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979912-C61F-45A0-BCEC-21C90DAB6DC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1812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D0A07A-2935-4F2D-8562-1A56133D705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038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7B59-6666-4ADA-A9FA-980CFA1C8C3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57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DDF67-6455-4B46-B1F1-14B5141271E8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8654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C169A-DA9B-4313-9510-36FE784FF774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3698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8B2C0-0CC7-4B3B-901E-438269555132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2519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7B59-6666-4ADA-A9FA-980CFA1C8C3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93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7B59-6666-4ADA-A9FA-980CFA1C8C3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532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7B59-6666-4ADA-A9FA-980CFA1C8C3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30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C24F9-E78A-4F07-A375-61B594F05E89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8910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27F44-387A-44C0-AD4C-77335F268ADA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4668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555B9E-03F7-4132-A038-E140821F97E7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4993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D3387-A4F5-4B22-BA9F-777F4458D591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365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09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48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68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59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07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1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57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80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6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0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7B59-6666-4ADA-A9FA-980CFA1C8C3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7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6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89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1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04186-1D24-422A-898E-619BB884A17B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719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(P06)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2100"/>
            <a:ext cx="5181600" cy="34417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610600" y="0"/>
            <a:ext cx="533400" cy="6858000"/>
          </a:xfrm>
          <a:prstGeom prst="rect">
            <a:avLst/>
          </a:prstGeom>
          <a:solidFill>
            <a:srgbClr val="411D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b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7696200" y="2514600"/>
            <a:ext cx="1066800" cy="182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b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0" y="2895600"/>
            <a:ext cx="3124200" cy="1143000"/>
          </a:xfrm>
        </p:spPr>
        <p:txBody>
          <a:bodyPr anchorCtr="1"/>
          <a:lstStyle>
            <a:lvl1pPr>
              <a:defRPr sz="15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/>
              <a:t>Click to editaster title style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5334000" cy="2590800"/>
          </a:xfr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rgbClr val="0094B9"/>
                </a:solidFill>
                <a:latin typeface="Arial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0955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341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is-I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603A-4469-4951-918D-F468510DD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3" y="1455738"/>
            <a:ext cx="8389937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5194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4" r:id="rId3"/>
    <p:sldLayoutId id="2147483675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7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 bldLvl="2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318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318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318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318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31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oxeu.org/article/human-development-inequality-and-long-working-hours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mit.edu/2016/study-rich-poor-huge-mortality-gap-us-041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rebuchet MS" panose="020B0603020202020204" pitchFamily="34" charset="0"/>
              </a:rPr>
              <a:t>16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sz="4800" dirty="0">
                <a:latin typeface="Trebuchet MS" panose="020B0603020202020204" pitchFamily="34" charset="0"/>
              </a:rPr>
              <a:t>Misskipting</a:t>
            </a:r>
            <a:br>
              <a:rPr lang="is-IS" sz="4800" dirty="0">
                <a:latin typeface="Trebuchet MS" panose="020B0603020202020204" pitchFamily="34" charset="0"/>
              </a:rPr>
            </a:br>
            <a:r>
              <a:rPr lang="is-IS" sz="4800" dirty="0">
                <a:latin typeface="Trebuchet MS" panose="020B0603020202020204" pitchFamily="34" charset="0"/>
              </a:rPr>
              <a:t>og fátækt</a:t>
            </a:r>
            <a:endParaRPr lang="is-I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51482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Stjórnleysi</a:t>
            </a:r>
            <a:r>
              <a:rPr lang="is-IS" dirty="0">
                <a:latin typeface="Trebuchet MS" panose="020B0603020202020204" pitchFamily="34" charset="0"/>
              </a:rPr>
              <a:t>: Tekjuskiptingin er réttlát ef allir njóta sömu tækifæra hvort sem frjáls markaður leiðir til ójafnaðar eða ekki án afskipta almannavaldsins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Afskipti</a:t>
            </a:r>
            <a:r>
              <a:rPr lang="is-IS" dirty="0">
                <a:latin typeface="Trebuchet MS" panose="020B0603020202020204" pitchFamily="34" charset="0"/>
              </a:rPr>
              <a:t>: Tekjuskiptingin er réttlát ef allir njóta sömu tækifæra og almannavaldið stuðlar að því að ...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John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Rawls</a:t>
            </a:r>
            <a:r>
              <a:rPr lang="is-IS" dirty="0">
                <a:latin typeface="Trebuchet MS" panose="020B0603020202020204" pitchFamily="34" charset="0"/>
              </a:rPr>
              <a:t>: Fátæklingar hafi sem mestar tekjur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Rawls á hvolfi</a:t>
            </a:r>
            <a:r>
              <a:rPr lang="is-IS" dirty="0">
                <a:latin typeface="Trebuchet MS" panose="020B0603020202020204" pitchFamily="34" charset="0"/>
              </a:rPr>
              <a:t>: Auðmenn hafi sem mestar tekjur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Millivegur</a:t>
            </a:r>
            <a:r>
              <a:rPr lang="is-IS" dirty="0">
                <a:latin typeface="Trebuchet MS" panose="020B0603020202020204" pitchFamily="34" charset="0"/>
              </a:rPr>
              <a:t>: Miðstéttin hafi sem mestar tekjur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Annar millivegur</a:t>
            </a:r>
            <a:r>
              <a:rPr lang="is-IS" dirty="0">
                <a:latin typeface="Trebuchet MS" panose="020B0603020202020204" pitchFamily="34" charset="0"/>
              </a:rPr>
              <a:t>: Meðaltekjur séu sem mestar og þess sé einnig gætt að ójöfnuður keyri ekki úr hófi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s-IS" dirty="0">
              <a:latin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s-IS" dirty="0">
                <a:latin typeface="Trebuchet MS" panose="020B0603020202020204" pitchFamily="34" charset="0"/>
              </a:rPr>
              <a:t>Hvað er réttlát tekjuskipting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1800225" y="1844675"/>
            <a:ext cx="0" cy="388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800225" y="5730875"/>
            <a:ext cx="533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857875" y="5857875"/>
            <a:ext cx="127278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is-IS" sz="2000">
                <a:latin typeface="Trebuchet MS" panose="020B0603020202020204" pitchFamily="34" charset="0"/>
              </a:rPr>
              <a:t>Jöfnuður</a:t>
            </a:r>
            <a:endParaRPr lang="en-US" sz="2000">
              <a:latin typeface="Trebuchet MS" panose="020B0603020202020204" pitchFamily="34" charset="0"/>
            </a:endParaRPr>
          </a:p>
        </p:txBody>
      </p:sp>
      <p:sp>
        <p:nvSpPr>
          <p:cNvPr id="23557" name="Arc 5"/>
          <p:cNvSpPr>
            <a:spLocks/>
          </p:cNvSpPr>
          <p:nvPr/>
        </p:nvSpPr>
        <p:spPr bwMode="auto">
          <a:xfrm>
            <a:off x="4191000" y="2362200"/>
            <a:ext cx="1905000" cy="2819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401414" name="Arc 6"/>
          <p:cNvSpPr>
            <a:spLocks/>
          </p:cNvSpPr>
          <p:nvPr/>
        </p:nvSpPr>
        <p:spPr bwMode="auto">
          <a:xfrm flipH="1" flipV="1">
            <a:off x="2133600" y="2362200"/>
            <a:ext cx="2057400" cy="28352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s-IS"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2166938" y="4648200"/>
            <a:ext cx="197970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Suður-Afríka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01416" name="Rectangle 8"/>
          <p:cNvSpPr>
            <a:spLocks noChangeArrowheads="1"/>
          </p:cNvSpPr>
          <p:nvPr/>
        </p:nvSpPr>
        <p:spPr bwMode="auto">
          <a:xfrm>
            <a:off x="5929313" y="3286125"/>
            <a:ext cx="123751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Svíþjóð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01417" name="Rectangle 9"/>
          <p:cNvSpPr>
            <a:spLocks noChangeArrowheads="1"/>
          </p:cNvSpPr>
          <p:nvPr/>
        </p:nvSpPr>
        <p:spPr bwMode="auto">
          <a:xfrm>
            <a:off x="5334000" y="2514600"/>
            <a:ext cx="16014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Frakkland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928688" y="244475"/>
            <a:ext cx="72247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40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Jöfnuður og hagkvæmni</a:t>
            </a: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2057400" y="4419600"/>
            <a:ext cx="228600" cy="2286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5618163" y="3429000"/>
            <a:ext cx="228600" cy="2286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 rot="-5400000">
            <a:off x="-400050" y="3471863"/>
            <a:ext cx="3629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>
                <a:solidFill>
                  <a:srgbClr val="000000"/>
                </a:solidFill>
                <a:latin typeface="Trebuchet MS" panose="020B0603020202020204" pitchFamily="34" charset="0"/>
              </a:rPr>
              <a:t>Hagkvæmni (tekjur á mann)</a:t>
            </a:r>
            <a:endParaRPr lang="en-US" sz="20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 flipH="1" flipV="1">
            <a:off x="3222625" y="2743200"/>
            <a:ext cx="381000" cy="6858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4876800" y="1857375"/>
            <a:ext cx="1266825" cy="657225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401426" name="Oval 18"/>
          <p:cNvSpPr>
            <a:spLocks noChangeArrowheads="1"/>
          </p:cNvSpPr>
          <p:nvPr/>
        </p:nvSpPr>
        <p:spPr bwMode="auto">
          <a:xfrm>
            <a:off x="6019800" y="1066800"/>
            <a:ext cx="2743200" cy="10763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427" name="Text Box 19"/>
          <p:cNvSpPr txBox="1">
            <a:spLocks noChangeArrowheads="1"/>
          </p:cNvSpPr>
          <p:nvPr/>
        </p:nvSpPr>
        <p:spPr bwMode="auto">
          <a:xfrm>
            <a:off x="6127750" y="1219200"/>
            <a:ext cx="251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Aukinn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jöfnuður slævir hagkvæmni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01428" name="Oval 20"/>
          <p:cNvSpPr>
            <a:spLocks noChangeArrowheads="1"/>
          </p:cNvSpPr>
          <p:nvPr/>
        </p:nvSpPr>
        <p:spPr bwMode="auto">
          <a:xfrm>
            <a:off x="2819400" y="3429000"/>
            <a:ext cx="2743200" cy="1071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401429" name="Text Box 21"/>
          <p:cNvSpPr txBox="1">
            <a:spLocks noChangeArrowheads="1"/>
          </p:cNvSpPr>
          <p:nvPr/>
        </p:nvSpPr>
        <p:spPr bwMode="auto">
          <a:xfrm>
            <a:off x="3014663" y="3635514"/>
            <a:ext cx="2373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Aukinn jöfnuður glæðir hagkvæmni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4103688" y="2254250"/>
            <a:ext cx="228600" cy="2286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401431" name="Text Box 23"/>
          <p:cNvSpPr txBox="1">
            <a:spLocks noChangeArrowheads="1"/>
          </p:cNvSpPr>
          <p:nvPr/>
        </p:nvSpPr>
        <p:spPr bwMode="auto">
          <a:xfrm>
            <a:off x="3429000" y="1857375"/>
            <a:ext cx="2024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Draumaland?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50" y="4286250"/>
            <a:ext cx="2000250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>
                <a:latin typeface="Trebuchet MS" panose="020B0603020202020204" pitchFamily="34" charset="0"/>
              </a:rPr>
              <a:t>Hvar er bezt að vera?</a:t>
            </a:r>
          </a:p>
        </p:txBody>
      </p:sp>
      <p:sp>
        <p:nvSpPr>
          <p:cNvPr id="2" name="Arc 6">
            <a:extLst>
              <a:ext uri="{FF2B5EF4-FFF2-40B4-BE49-F238E27FC236}">
                <a16:creationId xmlns:a16="http://schemas.microsoft.com/office/drawing/2014/main" id="{ADB48EEB-53E0-4DA1-8A25-9C02EAAD3F85}"/>
              </a:ext>
            </a:extLst>
          </p:cNvPr>
          <p:cNvSpPr>
            <a:spLocks/>
          </p:cNvSpPr>
          <p:nvPr/>
        </p:nvSpPr>
        <p:spPr bwMode="auto">
          <a:xfrm rot="16885125" flipH="1" flipV="1">
            <a:off x="5045773" y="1500742"/>
            <a:ext cx="1062652" cy="2042599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s-IS"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0170CC69-A169-41FE-AE3F-0E2C3960C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2616200"/>
            <a:ext cx="228600" cy="2286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27" grpId="0"/>
      <p:bldP spid="401429" grpId="0"/>
      <p:bldP spid="401431" grpId="0"/>
      <p:bldP spid="2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1800225" y="1844675"/>
            <a:ext cx="0" cy="388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800225" y="5730875"/>
            <a:ext cx="533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857875" y="5857875"/>
            <a:ext cx="127278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is-IS" sz="2000">
                <a:latin typeface="Trebuchet MS" panose="020B0603020202020204" pitchFamily="34" charset="0"/>
              </a:rPr>
              <a:t>Jöfnuður</a:t>
            </a:r>
            <a:endParaRPr lang="en-US" sz="2000">
              <a:latin typeface="Trebuchet MS" panose="020B0603020202020204" pitchFamily="34" charset="0"/>
            </a:endParaRPr>
          </a:p>
        </p:txBody>
      </p:sp>
      <p:sp>
        <p:nvSpPr>
          <p:cNvPr id="24581" name="Arc 5"/>
          <p:cNvSpPr>
            <a:spLocks/>
          </p:cNvSpPr>
          <p:nvPr/>
        </p:nvSpPr>
        <p:spPr bwMode="auto">
          <a:xfrm>
            <a:off x="4191000" y="2362200"/>
            <a:ext cx="1905000" cy="2819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401414" name="Arc 6"/>
          <p:cNvSpPr>
            <a:spLocks/>
          </p:cNvSpPr>
          <p:nvPr/>
        </p:nvSpPr>
        <p:spPr bwMode="auto">
          <a:xfrm flipH="1" flipV="1">
            <a:off x="2133600" y="2362200"/>
            <a:ext cx="2057400" cy="28352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s-IS"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2166938" y="4648200"/>
            <a:ext cx="197970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Suður-Afríka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01417" name="Rectangle 9"/>
          <p:cNvSpPr>
            <a:spLocks noChangeArrowheads="1"/>
          </p:cNvSpPr>
          <p:nvPr/>
        </p:nvSpPr>
        <p:spPr bwMode="auto">
          <a:xfrm>
            <a:off x="5643563" y="3000375"/>
            <a:ext cx="123751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Svíþjóð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928688" y="244475"/>
            <a:ext cx="72247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40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Jöfnuður og hagkvæmni</a:t>
            </a:r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2057400" y="4419600"/>
            <a:ext cx="228600" cy="2286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 rot="-5400000">
            <a:off x="-746125" y="3430587"/>
            <a:ext cx="432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Hagkvæmni (tekjur á vinnustund)</a:t>
            </a: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589" name="Line 16"/>
          <p:cNvSpPr>
            <a:spLocks noChangeShapeType="1"/>
          </p:cNvSpPr>
          <p:nvPr/>
        </p:nvSpPr>
        <p:spPr bwMode="auto">
          <a:xfrm flipH="1" flipV="1">
            <a:off x="3222625" y="2743200"/>
            <a:ext cx="381000" cy="6858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 flipH="1">
            <a:off x="4876800" y="1905000"/>
            <a:ext cx="1143000" cy="6096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401426" name="Oval 18"/>
          <p:cNvSpPr>
            <a:spLocks noChangeArrowheads="1"/>
          </p:cNvSpPr>
          <p:nvPr/>
        </p:nvSpPr>
        <p:spPr bwMode="auto">
          <a:xfrm>
            <a:off x="6019800" y="1066800"/>
            <a:ext cx="2743200" cy="10763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401427" name="Text Box 19"/>
          <p:cNvSpPr txBox="1">
            <a:spLocks noChangeArrowheads="1"/>
          </p:cNvSpPr>
          <p:nvPr/>
        </p:nvSpPr>
        <p:spPr bwMode="auto">
          <a:xfrm>
            <a:off x="6127750" y="12954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Aukinn jöfnuður slævir hagkvæmni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01428" name="Oval 20"/>
          <p:cNvSpPr>
            <a:spLocks noChangeArrowheads="1"/>
          </p:cNvSpPr>
          <p:nvPr/>
        </p:nvSpPr>
        <p:spPr bwMode="auto">
          <a:xfrm>
            <a:off x="2819400" y="3429000"/>
            <a:ext cx="2743200" cy="1071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401429" name="Text Box 21"/>
          <p:cNvSpPr txBox="1">
            <a:spLocks noChangeArrowheads="1"/>
          </p:cNvSpPr>
          <p:nvPr/>
        </p:nvSpPr>
        <p:spPr bwMode="auto">
          <a:xfrm>
            <a:off x="3014663" y="3657600"/>
            <a:ext cx="2373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Aukinn jöfnuður glæðir hagkvæmni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4595" name="Oval 22"/>
          <p:cNvSpPr>
            <a:spLocks noChangeArrowheads="1"/>
          </p:cNvSpPr>
          <p:nvPr/>
        </p:nvSpPr>
        <p:spPr bwMode="auto">
          <a:xfrm>
            <a:off x="4103688" y="2254250"/>
            <a:ext cx="228600" cy="2286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401431" name="Text Box 23"/>
          <p:cNvSpPr txBox="1">
            <a:spLocks noChangeArrowheads="1"/>
          </p:cNvSpPr>
          <p:nvPr/>
        </p:nvSpPr>
        <p:spPr bwMode="auto">
          <a:xfrm>
            <a:off x="3573463" y="1857375"/>
            <a:ext cx="1587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Frakkland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4597" name="Oval 11"/>
          <p:cNvSpPr>
            <a:spLocks noChangeArrowheads="1"/>
          </p:cNvSpPr>
          <p:nvPr/>
        </p:nvSpPr>
        <p:spPr bwMode="auto">
          <a:xfrm>
            <a:off x="2928938" y="2714625"/>
            <a:ext cx="228600" cy="2286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762124" y="2197101"/>
            <a:ext cx="171841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Bandaríkin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3" name="Arc 6">
            <a:extLst>
              <a:ext uri="{FF2B5EF4-FFF2-40B4-BE49-F238E27FC236}">
                <a16:creationId xmlns:a16="http://schemas.microsoft.com/office/drawing/2014/main" id="{43CDBFC0-7A73-4137-82AB-5C7E00D4B584}"/>
              </a:ext>
            </a:extLst>
          </p:cNvPr>
          <p:cNvSpPr>
            <a:spLocks/>
          </p:cNvSpPr>
          <p:nvPr/>
        </p:nvSpPr>
        <p:spPr bwMode="auto">
          <a:xfrm rot="17406019" flipH="1" flipV="1">
            <a:off x="5786141" y="2194677"/>
            <a:ext cx="997563" cy="228042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s-IS"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Oval 12">
            <a:extLst>
              <a:ext uri="{FF2B5EF4-FFF2-40B4-BE49-F238E27FC236}">
                <a16:creationId xmlns:a16="http://schemas.microsoft.com/office/drawing/2014/main" id="{7CC96F58-3C7A-4561-B0DC-CB194505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000375"/>
            <a:ext cx="228600" cy="2286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Þrír skyldir mælikvarðar á tekjudreifingu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Gini-stuðull</a:t>
            </a:r>
            <a:r>
              <a:rPr lang="is-IS" dirty="0">
                <a:latin typeface="Trebuchet MS" panose="020B0603020202020204" pitchFamily="34" charset="0"/>
              </a:rPr>
              <a:t> (frá 0 til 1)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Leiddur af </a:t>
            </a:r>
            <a:r>
              <a:rPr lang="is-IS" dirty="0" err="1">
                <a:latin typeface="Trebuchet MS" panose="020B0603020202020204" pitchFamily="34" charset="0"/>
              </a:rPr>
              <a:t>Lórenz-kúrfu</a:t>
            </a:r>
            <a:endParaRPr lang="is-IS" dirty="0">
              <a:latin typeface="Trebuchet MS" panose="020B0603020202020204" pitchFamily="34" charset="0"/>
            </a:endParaRPr>
          </a:p>
          <a:p>
            <a:pPr lvl="1"/>
            <a:r>
              <a:rPr lang="is-IS" b="1" dirty="0">
                <a:latin typeface="Trebuchet MS" panose="020B0603020202020204" pitchFamily="34" charset="0"/>
              </a:rPr>
              <a:t>Gini = A/(A + B)</a:t>
            </a:r>
          </a:p>
          <a:p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Staðalfrávik</a:t>
            </a:r>
            <a:r>
              <a:rPr lang="is-IS" dirty="0">
                <a:latin typeface="Trebuchet MS" panose="020B0603020202020204" pitchFamily="34" charset="0"/>
              </a:rPr>
              <a:t> 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Lýsir frávikum frá meðaltali</a:t>
            </a:r>
          </a:p>
          <a:p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20/20 hlutfall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Hlutfall tekna 20% tekjuhæstu einstaklinganna af tekjum 20% tekjulægstu einstaklingunum</a:t>
            </a:r>
          </a:p>
          <a:p>
            <a:r>
              <a:rPr lang="is-IS" dirty="0">
                <a:latin typeface="Trebuchet MS" panose="020B0603020202020204" pitchFamily="34" charset="0"/>
              </a:rPr>
              <a:t>Kvarðarnir þrír fylgjast að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19800" y="1600200"/>
            <a:ext cx="0" cy="228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019800" y="3886200"/>
            <a:ext cx="2362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019800" y="1600200"/>
            <a:ext cx="2362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0" y="1600200"/>
            <a:ext cx="0" cy="228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019800" y="1600200"/>
            <a:ext cx="2362200" cy="228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Arc 16"/>
          <p:cNvSpPr/>
          <p:nvPr/>
        </p:nvSpPr>
        <p:spPr bwMode="auto">
          <a:xfrm rot="5013230">
            <a:off x="3962520" y="-539482"/>
            <a:ext cx="3945313" cy="4868427"/>
          </a:xfrm>
          <a:prstGeom prst="arc">
            <a:avLst>
              <a:gd name="adj1" fmla="val 16200000"/>
              <a:gd name="adj2" fmla="val 209790"/>
            </a:avLst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3886200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b="0" dirty="0">
                <a:latin typeface="Trebuchet MS" panose="020B0603020202020204" pitchFamily="34" charset="0"/>
              </a:rPr>
              <a:t>% af einstaklingum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900902" y="2346249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b="0" dirty="0">
                <a:latin typeface="Trebuchet MS" panose="020B0603020202020204" pitchFamily="34" charset="0"/>
              </a:rPr>
              <a:t>% af tekjum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0" y="327660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274320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Staðalfrávik normaldreifingar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8" y="1524000"/>
            <a:ext cx="4114800" cy="25935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>
                <a:latin typeface="Trebuchet MS" panose="020B0603020202020204" pitchFamily="34" charset="0"/>
              </a:rPr>
              <a:t>Normaldreifing með meðaltalið 0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0 er líklegasta gildi z</a:t>
            </a:r>
          </a:p>
          <a:p>
            <a:r>
              <a:rPr lang="is-IS">
                <a:latin typeface="Trebuchet MS" panose="020B0603020202020204" pitchFamily="34" charset="0"/>
              </a:rPr>
              <a:t>68% líkur á að z sé innan eins staðalfráviks frá meðaltalinu</a:t>
            </a:r>
          </a:p>
          <a:p>
            <a:r>
              <a:rPr lang="is-IS">
                <a:latin typeface="Trebuchet MS" panose="020B0603020202020204" pitchFamily="34" charset="0"/>
              </a:rPr>
              <a:t>95% líkur á að z sé innan tveggja staðalfrávika frá meðaltalinu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578444" y="2590800"/>
            <a:ext cx="6096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143000" y="2667000"/>
            <a:ext cx="1752600" cy="2209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 rot="21431216">
            <a:off x="841463" y="4876800"/>
            <a:ext cx="2475358" cy="46166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s-IS" dirty="0">
                <a:solidFill>
                  <a:schemeClr val="tx1"/>
                </a:solidFill>
                <a:latin typeface="Trebuchet MS" panose="020B0603020202020204" pitchFamily="34" charset="0"/>
              </a:rPr>
              <a:t>Eitt staðalfrávik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867400"/>
            <a:ext cx="373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>
                <a:latin typeface="Trebuchet MS" panose="020B0603020202020204" pitchFamily="34" charset="0"/>
              </a:rPr>
              <a:t>Lóðréttur ás sýnir líkindi</a:t>
            </a:r>
          </a:p>
        </p:txBody>
      </p:sp>
    </p:spTree>
    <p:extLst>
      <p:ext uri="{BB962C8B-B14F-4D97-AF65-F5344CB8AC3E}">
        <p14:creationId xmlns:p14="http://schemas.microsoft.com/office/powerpoint/2010/main" val="13415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5" y="1143000"/>
          <a:ext cx="823437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accent4"/>
                          </a:solidFill>
                          <a:latin typeface="Calibri"/>
                        </a:rPr>
                        <a:t>Árni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accent4"/>
                          </a:solidFill>
                          <a:latin typeface="Calibri"/>
                        </a:rPr>
                        <a:t>Bjarni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 err="1">
                          <a:solidFill>
                            <a:schemeClr val="accent4"/>
                          </a:solidFill>
                          <a:latin typeface="Calibri"/>
                        </a:rPr>
                        <a:t>Ceres</a:t>
                      </a:r>
                      <a:endParaRPr lang="is-IS" sz="1600" b="0" i="0" u="none" strike="noStrike" dirty="0">
                        <a:solidFill>
                          <a:schemeClr val="accent4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accent4"/>
                          </a:solidFill>
                          <a:latin typeface="Calibri"/>
                        </a:rPr>
                        <a:t>Davíð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accent4"/>
                          </a:solidFill>
                          <a:latin typeface="Calibri"/>
                        </a:rPr>
                        <a:t>Einar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accent4"/>
                          </a:solidFill>
                          <a:latin typeface="Calibri"/>
                        </a:rPr>
                        <a:t>Finnur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accent4"/>
                          </a:solidFill>
                          <a:latin typeface="Calibri"/>
                        </a:rPr>
                        <a:t>Gunnar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accent4"/>
                          </a:solidFill>
                          <a:latin typeface="Calibri"/>
                        </a:rPr>
                        <a:t>Hannes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accent4"/>
                          </a:solidFill>
                          <a:latin typeface="Calibri"/>
                        </a:rPr>
                        <a:t>Ingiríður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accent4"/>
                          </a:solidFill>
                          <a:latin typeface="Calibri"/>
                        </a:rPr>
                        <a:t>Jósefína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Meðaltal  </a:t>
                      </a:r>
                      <a:r>
                        <a:rPr lang="is-IS" sz="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         </a:t>
                      </a:r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Staðalfrávik</a:t>
                      </a:r>
                      <a:r>
                        <a:rPr lang="is-IS" sz="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</a:t>
                      </a:r>
                      <a:r>
                        <a:rPr lang="is-IS" sz="800" b="0" i="0" u="none" strike="noStrike" baseline="0" dirty="0">
                          <a:solidFill>
                            <a:srgbClr val="0070C0"/>
                          </a:solidFill>
                          <a:latin typeface="Calibri"/>
                        </a:rPr>
                        <a:t>    </a:t>
                      </a:r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20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13,6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18,5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23,2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31,6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Gini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20/20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5,4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6,8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23,3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45,0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s-I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s-IS" sz="3600" dirty="0">
                <a:latin typeface="Trebuchet MS" panose="020B0603020202020204" pitchFamily="34" charset="0"/>
              </a:rPr>
              <a:t>Tíu dæmi um tekjuskiptingu milli tíu manna: Skiptum 100 í tíu staði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s-IS" dirty="0">
                <a:latin typeface="Trebuchet MS" panose="020B0603020202020204" pitchFamily="34" charset="0"/>
              </a:rPr>
              <a:t>Gini og staðalfrávik tekjuskiptingar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57803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3429000"/>
            <a:ext cx="2667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000" dirty="0">
                <a:latin typeface="Trebuchet MS" panose="020B0603020202020204" pitchFamily="34" charset="0"/>
              </a:rPr>
              <a:t>Gini-stuðullinn speglar staðalfrávik tekjudreifingarinnar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s-IS" dirty="0">
                <a:latin typeface="Trebuchet MS" panose="020B0603020202020204" pitchFamily="34" charset="0"/>
              </a:rPr>
              <a:t>Gini og 20/20-hlutfallið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46948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785938" y="2000250"/>
            <a:ext cx="2214562" cy="1047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000" dirty="0">
                <a:latin typeface="Trebuchet MS" panose="020B0603020202020204" pitchFamily="34" charset="0"/>
              </a:rPr>
              <a:t>Gini-stuðullinn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000" dirty="0">
                <a:latin typeface="Trebuchet MS" panose="020B0603020202020204" pitchFamily="34" charset="0"/>
              </a:rPr>
              <a:t>er nátengdur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000" dirty="0">
                <a:latin typeface="Trebuchet MS" panose="020B0603020202020204" pitchFamily="34" charset="0"/>
              </a:rPr>
              <a:t>20/20-hlutfallinu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Gini-stuðlar 1950-2008</a:t>
            </a:r>
          </a:p>
        </p:txBody>
      </p:sp>
      <p:pic>
        <p:nvPicPr>
          <p:cNvPr id="66562" name="Picture 2" descr="http://upload.wikimedia.org/wikipedia/commons/thumb/0/01/Gini_since_WWII.svg/1900px-Gini_since_WWII.sv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19" y="1447800"/>
            <a:ext cx="7172362" cy="5194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01EA-4A19-4F5E-8AC4-6B5DE353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>
                <a:latin typeface="Trebuchet MS" panose="020B0603020202020204" pitchFamily="34" charset="0"/>
              </a:rPr>
              <a:t>Gini-stuðlar 2004-2014</a:t>
            </a:r>
            <a:endParaRPr lang="is-IS" dirty="0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CA3F9372-55B8-46B9-BA2E-5F6FB1AD1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7562"/>
            <a:ext cx="7620000" cy="3914775"/>
          </a:xfrm>
        </p:spPr>
      </p:pic>
    </p:spTree>
    <p:extLst>
      <p:ext uri="{BB962C8B-B14F-4D97-AF65-F5344CB8AC3E}">
        <p14:creationId xmlns:p14="http://schemas.microsoft.com/office/powerpoint/2010/main" val="24508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Af hverju ráðast tekjur manna?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6477000" cy="4343400"/>
          </a:xfrm>
          <a:noFill/>
        </p:spPr>
        <p:txBody>
          <a:bodyPr anchor="ctr"/>
          <a:lstStyle/>
          <a:p>
            <a:pPr marL="342000" indent="-342000">
              <a:buFont typeface="Arial" pitchFamily="34" charset="0"/>
              <a:buChar char="•"/>
            </a:pPr>
            <a:r>
              <a:rPr lang="is-IS" dirty="0">
                <a:latin typeface="Trebuchet MS" panose="020B0603020202020204" pitchFamily="34" charset="0"/>
              </a:rPr>
              <a:t>Tekjur manns fara jafnan eftir framboði og eftirspurn eftir vinnu hans eða hennar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is-IS" dirty="0">
                <a:latin typeface="Trebuchet MS" panose="020B0603020202020204" pitchFamily="34" charset="0"/>
              </a:rPr>
              <a:t>Vinnuframboð hvers og eins og mótsvarandi eftirspurn fara eftir hæfileikum, mannauði, launum, mismunun á vinnumarkaði o.s.frv.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>
                <a:latin typeface="Trebuchet MS" panose="020B0603020202020204" pitchFamily="34" charset="0"/>
              </a:rPr>
              <a:t>Ísland: Gini-stuðull 1993-2009</a:t>
            </a:r>
          </a:p>
        </p:txBody>
      </p:sp>
      <p:pic>
        <p:nvPicPr>
          <p:cNvPr id="4" name="Picture 2" descr="https://notendur.hi.is/gylfason/img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3312" y="1447800"/>
            <a:ext cx="5789775" cy="5194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349030">
            <a:off x="2286432" y="3014027"/>
            <a:ext cx="366452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000" b="0" dirty="0">
                <a:latin typeface="Trebuchet MS" panose="020B0603020202020204" pitchFamily="34" charset="0"/>
              </a:rPr>
              <a:t>Rauðar súlur: Allar tekjur taldar, einnig fjármagnstekjur</a:t>
            </a:r>
          </a:p>
        </p:txBody>
      </p:sp>
      <p:sp>
        <p:nvSpPr>
          <p:cNvPr id="6" name="TextBox 5"/>
          <p:cNvSpPr txBox="1"/>
          <p:nvPr/>
        </p:nvSpPr>
        <p:spPr>
          <a:xfrm rot="21262553">
            <a:off x="2073671" y="4654377"/>
            <a:ext cx="5404043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000" b="0">
                <a:latin typeface="Trebuchet MS" panose="020B0603020202020204" pitchFamily="34" charset="0"/>
              </a:rPr>
              <a:t>Gráar súlur: Fjármagnstekjur ekki taldar með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7847" y="4829408"/>
            <a:ext cx="3326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0" dirty="0">
                <a:latin typeface="Trebuchet MS" panose="020B0603020202020204" pitchFamily="34" charset="0"/>
              </a:rPr>
              <a:t>Heimild: Ríkisskattstjóri, http://www.rsk.is/.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Ísland: Eignaskipting 1997-2013</a:t>
            </a:r>
          </a:p>
        </p:txBody>
      </p:sp>
      <p:pic>
        <p:nvPicPr>
          <p:cNvPr id="2050" name="Picture 2" descr="http://blog.pressan.is/stefano/files/2014/10/Hlutfall-me%C3%B0-neikv%C3%A6%C3%B0a-eiginfj%C3%A1rst%C3%B6%C3%B0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93" y="1447800"/>
            <a:ext cx="7641614" cy="5194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-318914" y="4448408"/>
            <a:ext cx="1981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0" dirty="0">
                <a:latin typeface="Trebuchet MS" panose="020B0603020202020204" pitchFamily="34" charset="0"/>
              </a:rPr>
              <a:t>Heimild: Hagstofa Íslands.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1792"/>
            <a:ext cx="8229600" cy="5072062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sz="2400" dirty="0">
                <a:latin typeface="Trebuchet MS" panose="020B0603020202020204" pitchFamily="34" charset="0"/>
              </a:rPr>
              <a:t>Bandaríkjamenn lifa nú mun skemur en Evrópumenn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sz="2400" dirty="0">
                <a:latin typeface="Trebuchet MS" panose="020B0603020202020204" pitchFamily="34" charset="0"/>
              </a:rPr>
              <a:t>1960: lifðu 6 mánuðum lengur en Evrópumenn (ESB)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sz="2400" dirty="0">
                <a:latin typeface="Trebuchet MS" panose="020B0603020202020204" pitchFamily="34" charset="0"/>
              </a:rPr>
              <a:t>2015: lifðu 28 mánuðum skemur en Evrópumenn (ESB)</a:t>
            </a:r>
          </a:p>
          <a:p>
            <a:pPr marL="1021842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sz="2000" dirty="0">
                <a:latin typeface="Trebuchet MS" panose="020B0603020202020204" pitchFamily="34" charset="0"/>
              </a:rPr>
              <a:t>Viðsnúningur um næstum 3 ár (34 mánuðir)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sz="2400" dirty="0">
                <a:latin typeface="Trebuchet MS" panose="020B0603020202020204" pitchFamily="34" charset="0"/>
              </a:rPr>
              <a:t>Hvítir Bandaríkjamenn voru hærri í loftinu en Þjóðverjar, eru nú lægri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sz="2400" dirty="0">
                <a:latin typeface="Trebuchet MS" panose="020B0603020202020204" pitchFamily="34" charset="0"/>
              </a:rPr>
              <a:t>1960: Kaninn var 2-3 cm hærri að vexti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sz="2400" dirty="0">
                <a:latin typeface="Trebuchet MS" panose="020B0603020202020204" pitchFamily="34" charset="0"/>
              </a:rPr>
              <a:t>2000: Kaninn er 2-3 cm </a:t>
            </a: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lægri</a:t>
            </a:r>
            <a:r>
              <a:rPr lang="is-IS" sz="2400" dirty="0">
                <a:latin typeface="Trebuchet MS" panose="020B0603020202020204" pitchFamily="34" charset="0"/>
              </a:rPr>
              <a:t> að vexti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sz="2400" dirty="0">
                <a:latin typeface="Trebuchet MS" panose="020B0603020202020204" pitchFamily="34" charset="0"/>
              </a:rPr>
              <a:t>Líkamshæð fer að mestu eftir efnahag og félagsskilyrðum í æsku og er endanleg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sz="2400" dirty="0">
                <a:latin typeface="Trebuchet MS" panose="020B0603020202020204" pitchFamily="34" charset="0"/>
              </a:rPr>
              <a:t>Getur vísað á hagsæld aftur í tímann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sz="2400" dirty="0">
                <a:latin typeface="Trebuchet MS" panose="020B0603020202020204" pitchFamily="34" charset="0"/>
              </a:rPr>
              <a:t>Næring, umhverfi, heilsufar, húsakostur, streita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sz="2400" dirty="0">
                <a:latin typeface="Trebuchet MS" panose="020B0603020202020204" pitchFamily="34" charset="0"/>
              </a:rPr>
              <a:t>Er Kaninn þá að dragast aftur úr Evrópu?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is-IS" sz="2400" dirty="0">
              <a:latin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s-IS" dirty="0">
                <a:latin typeface="Trebuchet MS" panose="020B0603020202020204" pitchFamily="34" charset="0"/>
              </a:rPr>
              <a:t>Ýmsir félagsvísar: Sama saga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s-IS" dirty="0">
                <a:latin typeface="Trebuchet MS" panose="020B0603020202020204" pitchFamily="34" charset="0"/>
              </a:rPr>
              <a:t>Vestur-Þjóðverjar 20-70 ára, karlar og konur, eru að jafnaði 1 cm hærri að vexti en Austur-Þjóðverjar </a:t>
            </a:r>
          </a:p>
          <a:p>
            <a:pPr eaLnBrk="1" hangingPunct="1"/>
            <a:r>
              <a:rPr lang="is-IS" dirty="0">
                <a:latin typeface="Trebuchet MS" panose="020B0603020202020204" pitchFamily="34" charset="0"/>
              </a:rPr>
              <a:t>Bandarískir hátekjumenn af báðum kynjum og á öllum aldri eru 1-2 cm hærri en bandarískir lágtekjumenn</a:t>
            </a:r>
          </a:p>
          <a:p>
            <a:pPr eaLnBrk="1" hangingPunct="1"/>
            <a:r>
              <a:rPr lang="is-IS" dirty="0">
                <a:latin typeface="Trebuchet MS" panose="020B0603020202020204" pitchFamily="34" charset="0"/>
              </a:rPr>
              <a:t>Háskólagengnir Bandaríkjamenn af báðum kynjum og á öllum aldri eru að jafnaði 3-4 cm hærri en þeir Bandaríkjamenn sem hættu námi að lokinni grunnskólavist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s-IS" dirty="0">
                <a:latin typeface="Trebuchet MS" panose="020B0603020202020204" pitchFamily="34" charset="0"/>
              </a:rPr>
              <a:t>Mannmælingar: Önnur dæmi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s-IS" dirty="0">
                <a:latin typeface="Trebuchet MS" panose="020B0603020202020204" pitchFamily="34" charset="0"/>
              </a:rPr>
              <a:t>Líkamshæð og ójöfnuður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03090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dirty="0">
                <a:latin typeface="Trebuchet MS" panose="020B0603020202020204" pitchFamily="34" charset="0"/>
              </a:rPr>
              <a:t>Æ fleiri Evrópulönd hafa nú meiri tekjur á vinnustund en Bandaríkin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dirty="0">
                <a:latin typeface="Trebuchet MS" panose="020B0603020202020204" pitchFamily="34" charset="0"/>
              </a:rPr>
              <a:t>Evrópumenn hafa vaxið Bandaríkjamönnum yfir höfuð – bókstaflega! – frá 1960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dirty="0">
                <a:latin typeface="Trebuchet MS" panose="020B0603020202020204" pitchFamily="34" charset="0"/>
              </a:rPr>
              <a:t>Fátæk lágstétt dregur niður meðalhæðina og vinnuframleiðni í Bandaríkjunum, ekki í Evrópu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dirty="0">
                <a:latin typeface="Trebuchet MS" panose="020B0603020202020204" pitchFamily="34" charset="0"/>
              </a:rPr>
              <a:t>Þetta leynist í tölum um VLF á mann því Kaninn bætir skaðann með mikilli vinnu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dirty="0">
                <a:latin typeface="Trebuchet MS" panose="020B0603020202020204" pitchFamily="34" charset="0"/>
              </a:rPr>
              <a:t>Evrópumenn vinna minna en Bandaríkjamenn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dirty="0">
                <a:latin typeface="Trebuchet MS" panose="020B0603020202020204" pitchFamily="34" charset="0"/>
              </a:rPr>
              <a:t>Evrópa hefur efni á að vinna minna í krafti betri og jafnari lífskjara – eða hvað? Það er spurningin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s-IS" dirty="0">
              <a:latin typeface="Trebuchet MS" panose="020B0603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s-IS" dirty="0">
              <a:latin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is-IS" dirty="0">
                <a:latin typeface="Trebuchet MS" panose="020B0603020202020204" pitchFamily="34" charset="0"/>
              </a:rPr>
              <a:t>Evrópa dregur á Bandaríkin, </a:t>
            </a:r>
            <a:br>
              <a:rPr lang="is-IS" dirty="0">
                <a:latin typeface="Trebuchet MS" panose="020B0603020202020204" pitchFamily="34" charset="0"/>
              </a:rPr>
            </a:br>
            <a:r>
              <a:rPr lang="is-IS" dirty="0">
                <a:latin typeface="Trebuchet MS" panose="020B0603020202020204" pitchFamily="34" charset="0"/>
              </a:rPr>
              <a:t>eða hvað?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Þróun ójafnaðar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194300"/>
          </a:xfrm>
        </p:spPr>
        <p:txBody>
          <a:bodyPr/>
          <a:lstStyle/>
          <a:p>
            <a:pPr lvl="1"/>
            <a:r>
              <a:rPr lang="is-IS">
                <a:latin typeface="Trebuchet MS" panose="020B0603020202020204" pitchFamily="34" charset="0"/>
              </a:rPr>
              <a:t>Ójöfnuður </a:t>
            </a:r>
            <a:r>
              <a:rPr lang="is-I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milli landa</a:t>
            </a:r>
            <a:r>
              <a:rPr lang="is-IS">
                <a:latin typeface="Trebuchet MS" panose="020B0603020202020204" pitchFamily="34" charset="0"/>
              </a:rPr>
              <a:t> hefur minnkað með tímanum</a:t>
            </a:r>
          </a:p>
          <a:p>
            <a:pPr lvl="2"/>
            <a:r>
              <a:rPr lang="is-IS">
                <a:latin typeface="Trebuchet MS" panose="020B0603020202020204" pitchFamily="34" charset="0"/>
              </a:rPr>
              <a:t>Indland og Kína eru nú miðlungstekjulönd</a:t>
            </a:r>
          </a:p>
          <a:p>
            <a:pPr lvl="2"/>
            <a:r>
              <a:rPr lang="is-IS">
                <a:latin typeface="Trebuchet MS" panose="020B0603020202020204" pitchFamily="34" charset="0"/>
              </a:rPr>
              <a:t>Munið: 6 af 8 milljörðum jarðarbúa búa í miðlungstekjulöndum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Ójöfnuður </a:t>
            </a:r>
            <a:r>
              <a:rPr lang="is-I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innan landa</a:t>
            </a:r>
            <a:r>
              <a:rPr lang="is-IS">
                <a:latin typeface="Trebuchet MS" panose="020B0603020202020204" pitchFamily="34" charset="0"/>
              </a:rPr>
              <a:t> hefur víða aukizt</a:t>
            </a:r>
          </a:p>
          <a:p>
            <a:pPr lvl="2"/>
            <a:r>
              <a:rPr lang="is-IS">
                <a:latin typeface="Trebuchet MS" panose="020B0603020202020204" pitchFamily="34" charset="0"/>
              </a:rPr>
              <a:t>Frá 1980 til 2015 jók ríkasta 1% heimilanna hlutdeild sína í </a:t>
            </a:r>
          </a:p>
          <a:p>
            <a:pPr lvl="3"/>
            <a:r>
              <a:rPr lang="is-I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Þjóðartekjum fyrir skatt</a:t>
            </a:r>
            <a:r>
              <a:rPr lang="is-IS" sz="2000">
                <a:latin typeface="Trebuchet MS" panose="020B0603020202020204" pitchFamily="34" charset="0"/>
              </a:rPr>
              <a:t> úr 8% í 12% í Evrópu og í 20% Bandaríkjunum </a:t>
            </a:r>
          </a:p>
          <a:p>
            <a:pPr lvl="3"/>
            <a:r>
              <a:rPr lang="is-I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Hreinum þjóðarauði</a:t>
            </a:r>
            <a:r>
              <a:rPr lang="is-IS" sz="2000">
                <a:latin typeface="Trebuchet MS" panose="020B0603020202020204" pitchFamily="34" charset="0"/>
              </a:rPr>
              <a:t> úr 20% í 40% bæði í Evrópu og Bandaríkjunum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>
                <a:latin typeface="Trebuchet MS" panose="020B0603020202020204" pitchFamily="34" charset="0"/>
              </a:rPr>
              <a:t>Ójöfnuður hefur aukizt víða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194300"/>
          </a:xfrm>
        </p:spPr>
        <p:txBody>
          <a:bodyPr/>
          <a:lstStyle/>
          <a:p>
            <a:pPr>
              <a:buNone/>
            </a:pPr>
            <a:r>
              <a:rPr lang="is-IS" sz="3000">
                <a:latin typeface="Trebuchet MS" panose="020B0603020202020204" pitchFamily="34" charset="0"/>
              </a:rPr>
              <a:t>Tvær ástæður</a:t>
            </a:r>
          </a:p>
          <a:p>
            <a:pPr lvl="1"/>
            <a:r>
              <a:rPr lang="is-IS" sz="2600">
                <a:latin typeface="Trebuchet MS" panose="020B0603020202020204" pitchFamily="34" charset="0"/>
              </a:rPr>
              <a:t>Eftirspurn eftir ófaglærðu vinnuafli hefur minnkað og eftirspurn eftir faglærðu vinnuafli hefur aukizt</a:t>
            </a:r>
          </a:p>
          <a:p>
            <a:pPr lvl="2"/>
            <a:r>
              <a:rPr lang="is-IS" sz="2200">
                <a:latin typeface="Trebuchet MS" panose="020B0603020202020204" pitchFamily="34" charset="0"/>
              </a:rPr>
              <a:t>Aukin samkeppni frá láglaunalöndum</a:t>
            </a:r>
          </a:p>
          <a:p>
            <a:pPr lvl="2"/>
            <a:r>
              <a:rPr lang="is-IS" sz="2200">
                <a:latin typeface="Trebuchet MS" panose="020B0603020202020204" pitchFamily="34" charset="0"/>
              </a:rPr>
              <a:t>Breytt tækni</a:t>
            </a:r>
          </a:p>
          <a:p>
            <a:pPr lvl="2"/>
            <a:r>
              <a:rPr lang="is-IS" sz="2200">
                <a:latin typeface="Trebuchet MS" panose="020B0603020202020204" pitchFamily="34" charset="0"/>
              </a:rPr>
              <a:t>Því hafa laun ófaglærðs verkafólks lækkað í hlutfalli við laun faglærðra starfsmanna</a:t>
            </a:r>
          </a:p>
          <a:p>
            <a:pPr lvl="2"/>
            <a:r>
              <a:rPr lang="is-IS" sz="2200">
                <a:latin typeface="Trebuchet MS" panose="020B0603020202020204" pitchFamily="34" charset="0"/>
              </a:rPr>
              <a:t>Þess vegna m.a. hefur ójöfnuður aukizt</a:t>
            </a:r>
          </a:p>
          <a:p>
            <a:pPr lvl="1"/>
            <a:r>
              <a:rPr lang="is-IS" sz="2600">
                <a:latin typeface="Trebuchet MS" panose="020B0603020202020204" pitchFamily="34" charset="0"/>
              </a:rPr>
              <a:t>Stjórnvöld hafa fært til skattbyrði til að færa fé frá fátækum og miðlungstekjuhópum til hátekjuhópa</a:t>
            </a:r>
          </a:p>
          <a:p>
            <a:pPr lvl="2"/>
            <a:r>
              <a:rPr lang="is-IS" sz="2200">
                <a:latin typeface="Trebuchet MS" panose="020B0603020202020204" pitchFamily="34" charset="0"/>
              </a:rPr>
              <a:t>T.d. í Bandaríkjunum og á Íslandi</a:t>
            </a:r>
          </a:p>
        </p:txBody>
      </p:sp>
    </p:spTree>
    <p:extLst>
      <p:ext uri="{BB962C8B-B14F-4D97-AF65-F5344CB8AC3E}">
        <p14:creationId xmlns:p14="http://schemas.microsoft.com/office/powerpoint/2010/main" val="38085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219200"/>
          </a:xfrm>
        </p:spPr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Þjóðartekjur á vinnustund, einnig með leiðréttingu fyrir ójöfnuð (2014)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://voxeu.org/sites/default/files/image/FromMay2014/gylfasonfig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2" y="1822728"/>
            <a:ext cx="7555555" cy="44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00801">
            <a:off x="5293392" y="1757054"/>
            <a:ext cx="3217547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3200" dirty="0" err="1">
                <a:latin typeface="Trebuchet MS" panose="020B0603020202020204" pitchFamily="34" charset="0"/>
              </a:rPr>
              <a:t>y</a:t>
            </a:r>
            <a:r>
              <a:rPr lang="is-IS" sz="3200" baseline="30000" dirty="0" err="1">
                <a:latin typeface="Trebuchet MS" panose="020B0603020202020204" pitchFamily="34" charset="0"/>
              </a:rPr>
              <a:t>adj</a:t>
            </a:r>
            <a:r>
              <a:rPr lang="is-IS" sz="3200" dirty="0">
                <a:latin typeface="Trebuchet MS" panose="020B0603020202020204" pitchFamily="34" charset="0"/>
              </a:rPr>
              <a:t> = y(1 - Gini)</a:t>
            </a:r>
            <a:endParaRPr lang="en-US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Aðrar útfærslur</a:t>
            </a:r>
            <a:endParaRPr lang="en-US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s-IS">
                    <a:latin typeface="Trebuchet MS" panose="020B0603020202020204" pitchFamily="34" charset="0"/>
                  </a:rPr>
                  <a:t>Þjóðartekjur á mann eða vinnustund</a:t>
                </a:r>
              </a:p>
              <a:p>
                <a:r>
                  <a:rPr lang="is-IS">
                    <a:latin typeface="Trebuchet MS" panose="020B0603020202020204" pitchFamily="34" charset="0"/>
                  </a:rPr>
                  <a:t>Þjóðartekjur á mann eða vinnustund með leiðréttingu fyrir ójöfnuð</a:t>
                </a:r>
              </a:p>
              <a:p>
                <a:r>
                  <a:rPr lang="is-IS">
                    <a:latin typeface="Trebuchet MS" panose="020B0603020202020204" pitchFamily="34" charset="0"/>
                  </a:rPr>
                  <a:t>Lífskjaravísitala, t.d. </a:t>
                </a:r>
                <a:r>
                  <a:rPr lang="is-I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Human Development Index</a:t>
                </a:r>
                <a:r>
                  <a:rPr lang="is-IS">
                    <a:latin typeface="Trebuchet MS" panose="020B0603020202020204" pitchFamily="34" charset="0"/>
                  </a:rPr>
                  <a:t> sem tekur mið af þjóðartekjum á mann, menntun og heilbrigði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s-IS" b="0" i="1" smtClean="0">
                        <a:latin typeface="Cambria Math" panose="02040503050406030204" pitchFamily="18" charset="0"/>
                      </a:rPr>
                      <m:t>𝐻𝐷𝐼</m:t>
                    </m:r>
                    <m:r>
                      <a:rPr lang="is-IS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is-I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𝑇𝑒𝑘𝑗𝑢𝑟</m:t>
                        </m:r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𝑀𝑒𝑛𝑛𝑡𝑢𝑛</m:t>
                        </m:r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𝐿𝑎𝑛𝑔𝑙</m:t>
                        </m:r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𝑓𝑖</m:t>
                        </m:r>
                      </m:e>
                    </m:rad>
                  </m:oMath>
                </a14:m>
                <a:endParaRPr lang="is-IS">
                  <a:latin typeface="Trebuchet MS" panose="020B0603020202020204" pitchFamily="34" charset="0"/>
                </a:endParaRPr>
              </a:p>
              <a:p>
                <a:pPr lvl="1"/>
                <a:r>
                  <a:rPr lang="is-IS">
                    <a:latin typeface="Trebuchet MS" panose="020B0603020202020204" pitchFamily="34" charset="0"/>
                  </a:rPr>
                  <a:t>HDI með leiðréttingu fyrir ójöfnuð</a:t>
                </a:r>
              </a:p>
              <a:p>
                <a:pPr lvl="2"/>
                <a:r>
                  <a:rPr lang="is-IS">
                    <a:latin typeface="Trebuchet MS" panose="020B0603020202020204" pitchFamily="34" charset="0"/>
                  </a:rPr>
                  <a:t>Bandaríkin falla úr 8. sæti í 28. sæti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5" t="-1526" r="-2545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21353796">
            <a:off x="5193491" y="6094944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0" dirty="0">
                <a:latin typeface="Trebuchet MS" panose="020B0603020202020204" pitchFamily="34" charset="0"/>
              </a:rPr>
              <a:t>Heimild: </a:t>
            </a:r>
            <a:r>
              <a:rPr lang="is-IS" b="0" dirty="0">
                <a:latin typeface="Trebuchet MS" panose="020B0603020202020204" pitchFamily="34" charset="0"/>
                <a:hlinkClick r:id="rId3"/>
              </a:rPr>
              <a:t>Gylfason (2016)</a:t>
            </a:r>
            <a:endParaRPr lang="en-US" b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>
                <a:latin typeface="Trebuchet MS" panose="020B0603020202020204" pitchFamily="34" charset="0"/>
              </a:rPr>
              <a:t>Að mæla misskiptingu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92300"/>
            <a:ext cx="6629400" cy="4127500"/>
          </a:xfrm>
        </p:spPr>
        <p:txBody>
          <a:bodyPr/>
          <a:lstStyle/>
          <a:p>
            <a:r>
              <a:rPr lang="is-IS">
                <a:latin typeface="Trebuchet MS" panose="020B0603020202020204" pitchFamily="34" charset="0"/>
              </a:rPr>
              <a:t>Hversu mikill er ójöfnuðurinn?</a:t>
            </a:r>
          </a:p>
          <a:p>
            <a:r>
              <a:rPr lang="is-IS">
                <a:latin typeface="Trebuchet MS" panose="020B0603020202020204" pitchFamily="34" charset="0"/>
              </a:rPr>
              <a:t>Er auðvelt að slá máli á ójöfnuð?</a:t>
            </a:r>
          </a:p>
          <a:p>
            <a:r>
              <a:rPr lang="is-IS">
                <a:latin typeface="Trebuchet MS" panose="020B0603020202020204" pitchFamily="34" charset="0"/>
              </a:rPr>
              <a:t>Hversu auðveldlega flyzt fólk milli tekjuhópa?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Misskipting heilbrigðis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15 ára munur á ævilíkum, þ.e. langlífi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Ríkasti hundraðshluti bandarískra karlmanna, þ.e. sá hundraðshluti (1%) sem á mestar eignir, lifir nú að jafnaði næstum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15 árum lengur </a:t>
            </a:r>
            <a:r>
              <a:rPr lang="is-IS" dirty="0">
                <a:latin typeface="Trebuchet MS" panose="020B0603020202020204" pitchFamily="34" charset="0"/>
              </a:rPr>
              <a:t>en fátækasti hundraðshlutinn, þ.e. sá hundraðshluti (1%) sem á minnstar eignir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Munurinn á ævilíkum ríkra og fátækra kvenna þar vestra á sama kvarða er minni eða 10 ár frekar en tæp 15 ár</a:t>
            </a:r>
          </a:p>
          <a:p>
            <a:pPr lvl="2"/>
            <a:r>
              <a:rPr lang="is-IS" dirty="0">
                <a:latin typeface="Trebuchet MS" panose="020B0603020202020204" pitchFamily="34" charset="0"/>
              </a:rPr>
              <a:t>Bilið milli ríkra og fátækra breikkar hratt</a:t>
            </a:r>
          </a:p>
        </p:txBody>
      </p:sp>
      <p:sp>
        <p:nvSpPr>
          <p:cNvPr id="4" name="TextBox 3"/>
          <p:cNvSpPr txBox="1"/>
          <p:nvPr/>
        </p:nvSpPr>
        <p:spPr>
          <a:xfrm rot="21353796">
            <a:off x="5892440" y="6066082"/>
            <a:ext cx="285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0" dirty="0">
                <a:latin typeface="Trebuchet MS" panose="020B0603020202020204" pitchFamily="34" charset="0"/>
              </a:rPr>
              <a:t>Heimild: </a:t>
            </a:r>
            <a:r>
              <a:rPr lang="is-IS" b="0" dirty="0">
                <a:latin typeface="Trebuchet MS" panose="020B0603020202020204" pitchFamily="34" charset="0"/>
                <a:hlinkClick r:id="rId2"/>
              </a:rPr>
              <a:t>MIT </a:t>
            </a:r>
            <a:r>
              <a:rPr lang="is-IS" b="0" dirty="0" err="1">
                <a:latin typeface="Trebuchet MS" panose="020B0603020202020204" pitchFamily="34" charset="0"/>
                <a:hlinkClick r:id="rId2"/>
              </a:rPr>
              <a:t>News</a:t>
            </a:r>
            <a:r>
              <a:rPr lang="is-IS" b="0" dirty="0">
                <a:latin typeface="Trebuchet MS" panose="020B0603020202020204" pitchFamily="34" charset="0"/>
              </a:rPr>
              <a:t>.</a:t>
            </a:r>
            <a:endParaRPr lang="en-US" b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Fátækt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>
                <a:latin typeface="Trebuchet MS" panose="020B0603020202020204" pitchFamily="34" charset="0"/>
              </a:rPr>
              <a:t>Fátæktarstigið er það hlutfall mannfjöldans (í %) sem býr við fjölskyldutekjur neðan við fátækramörk</a:t>
            </a:r>
          </a:p>
          <a:p>
            <a:r>
              <a:rPr lang="is-IS">
                <a:latin typeface="Trebuchet MS" panose="020B0603020202020204" pitchFamily="34" charset="0"/>
              </a:rPr>
              <a:t>Í Evrópu eru fátækramörkin skilgreind sem 60% af meðaltekjum</a:t>
            </a:r>
          </a:p>
          <a:p>
            <a:pPr lvl="1">
              <a:buFont typeface="Courier New" pitchFamily="49" charset="0"/>
              <a:buChar char="o"/>
            </a:pPr>
            <a:r>
              <a:rPr lang="is-IS">
                <a:latin typeface="Trebuchet MS" panose="020B0603020202020204" pitchFamily="34" charset="0"/>
              </a:rPr>
              <a:t>Ef meðaltekjur fjölskyldna eru €20,000, þá eru allar fjölskyldur með minna en €12,000 í tekjur flokkaðar sem fátækar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>
                <a:latin typeface="Trebuchet MS" panose="020B0603020202020204" pitchFamily="34" charset="0"/>
              </a:rPr>
              <a:t>Ólík sjónarmið um endurdreifingu auðs og tekna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>
                <a:latin typeface="Trebuchet MS" panose="020B0603020202020204" pitchFamily="34" charset="0"/>
              </a:rPr>
              <a:t>Hvernig á almannavaldið að bregðast við ójöfnuði og fátækt?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Stefnuspurning, ekki staðreyndaspurning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Hagfræðin kann ekki svar við spurningunni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Svarið fer eftir stjórnmálasjónarmiðum</a:t>
            </a:r>
          </a:p>
          <a:p>
            <a:r>
              <a:rPr lang="is-IS">
                <a:latin typeface="Trebuchet MS" panose="020B0603020202020204" pitchFamily="34" charset="0"/>
              </a:rPr>
              <a:t>Hvað á helzt að hámarka?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Nyt eða hamingju heildarinnar?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Nyt eða hamingju hinna verst settu?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Nyt eða hamingju hinna bezt settu?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Leiðir til endurdreifingar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is-IS" sz="3000" dirty="0">
                <a:latin typeface="Trebuchet MS" panose="020B0603020202020204" pitchFamily="34" charset="0"/>
              </a:rPr>
              <a:t>Lágmarkslaun</a:t>
            </a:r>
          </a:p>
          <a:p>
            <a:pPr lvl="1">
              <a:spcBef>
                <a:spcPts val="300"/>
              </a:spcBef>
            </a:pPr>
            <a:r>
              <a:rPr lang="is-IS" sz="2600" dirty="0">
                <a:latin typeface="Trebuchet MS" panose="020B0603020202020204" pitchFamily="34" charset="0"/>
              </a:rPr>
              <a:t>Munum skoða í kaflanum um atvinnuleysi</a:t>
            </a:r>
          </a:p>
          <a:p>
            <a:pPr lvl="1">
              <a:spcBef>
                <a:spcPts val="300"/>
              </a:spcBef>
            </a:pPr>
            <a:r>
              <a:rPr lang="is-IS" sz="2600" dirty="0">
                <a:latin typeface="Trebuchet MS" panose="020B0603020202020204" pitchFamily="34" charset="0"/>
              </a:rPr>
              <a:t>Áhrif fara eftir verðteygni vinnuaflseftirspurnar</a:t>
            </a:r>
          </a:p>
          <a:p>
            <a:pPr lvl="3">
              <a:spcBef>
                <a:spcPts val="300"/>
              </a:spcBef>
            </a:pPr>
            <a:r>
              <a:rPr lang="is-IS" dirty="0">
                <a:latin typeface="Trebuchet MS" panose="020B0603020202020204" pitchFamily="34" charset="0"/>
              </a:rPr>
              <a:t>Lítil teygni þýðir lítil áhrif á – þ.e. litlu minni – atvinnu</a:t>
            </a:r>
          </a:p>
          <a:p>
            <a:pPr lvl="3">
              <a:spcBef>
                <a:spcPts val="300"/>
              </a:spcBef>
            </a:pPr>
            <a:r>
              <a:rPr lang="is-IS" dirty="0">
                <a:latin typeface="Trebuchet MS" panose="020B0603020202020204" pitchFamily="34" charset="0"/>
              </a:rPr>
              <a:t>Mikil teygni þýðir mikil áhrif á – þ.e. miklu minni – atvinnu</a:t>
            </a:r>
          </a:p>
          <a:p>
            <a:pPr>
              <a:spcBef>
                <a:spcPts val="300"/>
              </a:spcBef>
            </a:pPr>
            <a:r>
              <a:rPr lang="is-IS" sz="3000" dirty="0">
                <a:latin typeface="Trebuchet MS" panose="020B0603020202020204" pitchFamily="34" charset="0"/>
              </a:rPr>
              <a:t>Almannatryggingar</a:t>
            </a:r>
          </a:p>
          <a:p>
            <a:pPr lvl="1">
              <a:spcBef>
                <a:spcPts val="300"/>
              </a:spcBef>
            </a:pPr>
            <a:r>
              <a:rPr lang="is-IS" sz="2600" dirty="0">
                <a:latin typeface="Trebuchet MS" panose="020B0603020202020204" pitchFamily="34" charset="0"/>
              </a:rPr>
              <a:t>Heilbrigðistryggingar</a:t>
            </a:r>
          </a:p>
          <a:p>
            <a:pPr lvl="1">
              <a:spcBef>
                <a:spcPts val="300"/>
              </a:spcBef>
            </a:pPr>
            <a:r>
              <a:rPr lang="is-IS" sz="2600" dirty="0">
                <a:latin typeface="Trebuchet MS" panose="020B0603020202020204" pitchFamily="34" charset="0"/>
              </a:rPr>
              <a:t>Atvinnuleysisbætur</a:t>
            </a:r>
          </a:p>
          <a:p>
            <a:pPr>
              <a:spcBef>
                <a:spcPts val="300"/>
              </a:spcBef>
            </a:pPr>
            <a:r>
              <a:rPr lang="is-IS" sz="3000" dirty="0">
                <a:latin typeface="Trebuchet MS" panose="020B0603020202020204" pitchFamily="34" charset="0"/>
              </a:rPr>
              <a:t>Neikvæður tekjuskattur</a:t>
            </a:r>
          </a:p>
          <a:p>
            <a:pPr>
              <a:spcBef>
                <a:spcPts val="300"/>
              </a:spcBef>
            </a:pPr>
            <a:r>
              <a:rPr lang="is-IS" sz="3000" dirty="0">
                <a:latin typeface="Trebuchet MS" panose="020B0603020202020204" pitchFamily="34" charset="0"/>
              </a:rPr>
              <a:t>Bætur</a:t>
            </a:r>
          </a:p>
          <a:p>
            <a:pPr lvl="1">
              <a:spcBef>
                <a:spcPts val="300"/>
              </a:spcBef>
            </a:pPr>
            <a:r>
              <a:rPr lang="is-IS" sz="2600" dirty="0">
                <a:latin typeface="Trebuchet MS" panose="020B0603020202020204" pitchFamily="34" charset="0"/>
              </a:rPr>
              <a:t>Matargjafir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486400" y="3962400"/>
            <a:ext cx="0" cy="228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486400" y="5181600"/>
            <a:ext cx="2057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486400" y="4495800"/>
            <a:ext cx="1752600" cy="13716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39017" y="5257800"/>
            <a:ext cx="904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b="0" dirty="0">
                <a:latin typeface="Trebuchet MS" panose="020B0603020202020204" pitchFamily="34" charset="0"/>
              </a:rPr>
              <a:t>Tekjur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722546" y="4300370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b="0" dirty="0">
                <a:latin typeface="Trebuchet MS" panose="020B0603020202020204" pitchFamily="34" charset="0"/>
              </a:rPr>
              <a:t>Skattur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086600" y="46482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91200" y="5181600"/>
            <a:ext cx="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105400" y="4953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Trebuchet MS" panose="020B0603020202020204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Fátækrahjálp og vinnuhvatar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Aðstoð við fátæka, sé hún ekki vel hönnuð, getur dregið úr hvata þeirra til að vinna fyrir sér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Ef fjölskylda þarf </a:t>
            </a:r>
            <a:r>
              <a:rPr lang="is-IS" dirty="0">
                <a:solidFill>
                  <a:srgbClr val="000000"/>
                </a:solidFill>
                <a:latin typeface="Trebuchet MS" panose="020B0603020202020204" pitchFamily="34" charset="0"/>
              </a:rPr>
              <a:t>€</a:t>
            </a:r>
            <a:r>
              <a:rPr lang="is-IS" dirty="0">
                <a:latin typeface="Trebuchet MS" panose="020B0603020202020204" pitchFamily="34" charset="0"/>
              </a:rPr>
              <a:t>10,000 til mannsæmandi framfærslu og …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Almannavaldið tryggir hverri fjölskyldu </a:t>
            </a:r>
            <a:r>
              <a:rPr lang="is-IS" dirty="0">
                <a:solidFill>
                  <a:srgbClr val="000000"/>
                </a:solidFill>
                <a:latin typeface="Trebuchet MS" panose="020B0603020202020204" pitchFamily="34" charset="0"/>
              </a:rPr>
              <a:t>€</a:t>
            </a:r>
            <a:r>
              <a:rPr lang="is-IS" dirty="0">
                <a:latin typeface="Trebuchet MS" panose="020B0603020202020204" pitchFamily="34" charset="0"/>
              </a:rPr>
              <a:t>10,000  tekjur …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Þá hafa fjölskyldur með minna en </a:t>
            </a:r>
            <a:r>
              <a:rPr lang="is-IS" dirty="0">
                <a:solidFill>
                  <a:srgbClr val="000000"/>
                </a:solidFill>
                <a:latin typeface="Trebuchet MS" panose="020B0603020202020204" pitchFamily="34" charset="0"/>
              </a:rPr>
              <a:t>€</a:t>
            </a:r>
            <a:r>
              <a:rPr lang="is-IS" dirty="0">
                <a:latin typeface="Trebuchet MS" panose="020B0603020202020204" pitchFamily="34" charset="0"/>
              </a:rPr>
              <a:t>10,000 í tekjur engan efnahagslegan hvata til að vinna</a:t>
            </a:r>
          </a:p>
          <a:p>
            <a:pPr lvl="2"/>
            <a:r>
              <a:rPr lang="is-IS" dirty="0">
                <a:latin typeface="Trebuchet MS" panose="020B0603020202020204" pitchFamily="34" charset="0"/>
              </a:rPr>
              <a:t>Hægt er að binda stuðninginn við áskilnað um að taka þeirri vinnu sem býðst</a:t>
            </a:r>
          </a:p>
          <a:p>
            <a:endParaRPr lang="is-IS" dirty="0">
              <a:latin typeface="Trebuchet MS" panose="020B0603020202020204" pitchFamily="34" charset="0"/>
            </a:endParaRPr>
          </a:p>
          <a:p>
            <a:endParaRPr lang="is-IS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362909">
            <a:off x="6622305" y="4403696"/>
            <a:ext cx="229925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Bodoni MT Black" panose="02070A03080606020203" pitchFamily="18" charset="0"/>
              </a:rPr>
              <a:t>Borgaralaun?</a:t>
            </a:r>
            <a:endParaRPr lang="en-US" dirty="0"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Yfirlit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3000">
                <a:latin typeface="Trebuchet MS" panose="020B0603020202020204" pitchFamily="34" charset="0"/>
              </a:rPr>
              <a:t>Gögn um tekjuskiptingu vitna um talsverða misskiptingu tekna og auðs</a:t>
            </a:r>
          </a:p>
          <a:p>
            <a:r>
              <a:rPr lang="is-IS" sz="3000">
                <a:latin typeface="Trebuchet MS" panose="020B0603020202020204" pitchFamily="34" charset="0"/>
              </a:rPr>
              <a:t>Mat á misskiptingu er ýmsum erfiðleikum bundið</a:t>
            </a:r>
          </a:p>
          <a:p>
            <a:r>
              <a:rPr lang="is-IS" sz="3000">
                <a:latin typeface="Trebuchet MS" panose="020B0603020202020204" pitchFamily="34" charset="0"/>
              </a:rPr>
              <a:t>Skoðanir eru skiptar um þörfina fyrir endurdreifingu tekna af hálfu almannavaldsins</a:t>
            </a:r>
          </a:p>
          <a:p>
            <a:pPr lvl="1"/>
            <a:r>
              <a:rPr lang="is-IS" sz="2600">
                <a:latin typeface="Trebuchet MS" panose="020B0603020202020204" pitchFamily="34" charset="0"/>
              </a:rPr>
              <a:t>Sumir kjósa sæmilegan jöfnuð, aðrir sjá ekkert athugavert við mikinn ójöfnuð</a:t>
            </a:r>
          </a:p>
          <a:p>
            <a:pPr lvl="1"/>
            <a:r>
              <a:rPr lang="is-IS" sz="2600">
                <a:latin typeface="Trebuchet MS" panose="020B0603020202020204" pitchFamily="34" charset="0"/>
              </a:rPr>
              <a:t>Ójöfnuður hefur skyndilega gosið upp sem eitt helzta ágreiningsefni á vettvangi stjórnmálanna</a:t>
            </a:r>
          </a:p>
          <a:p>
            <a:endParaRPr lang="is-IS">
              <a:latin typeface="Trebuchet MS" panose="020B0603020202020204" pitchFamily="34" charset="0"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Yfirlit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Fátækrahjálp tekur á sig ýmsar myndir 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Lágmarkslaun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Almannatryggingar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Neikvæður tekjuskattur</a:t>
            </a:r>
          </a:p>
          <a:p>
            <a:pPr lvl="1"/>
            <a:r>
              <a:rPr lang="is-IS" dirty="0">
                <a:latin typeface="Trebuchet MS" panose="020B0603020202020204" pitchFamily="34" charset="0"/>
              </a:rPr>
              <a:t>Bætur í fríðu</a:t>
            </a:r>
          </a:p>
          <a:p>
            <a:r>
              <a:rPr lang="is-IS" dirty="0">
                <a:latin typeface="Trebuchet MS" panose="020B0603020202020204" pitchFamily="34" charset="0"/>
              </a:rPr>
              <a:t>Aðstoð við lágtekjufólk eftir þessum leiðum hjálpar sumum fjölskyldum að brjótast undan fátækt, en getur einnig haft ótilætlaðar aukaverkanir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Skiptir misskipting máli?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6629400" cy="4127500"/>
          </a:xfrm>
        </p:spPr>
        <p:txBody>
          <a:bodyPr/>
          <a:lstStyle/>
          <a:p>
            <a:r>
              <a:rPr lang="is-IS">
                <a:latin typeface="Trebuchet MS" panose="020B0603020202020204" pitchFamily="34" charset="0"/>
              </a:rPr>
              <a:t>Hvort kysir þú heldur?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Kauphækkun um </a:t>
            </a:r>
            <a:r>
              <a:rPr lang="is-I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5%</a:t>
            </a:r>
            <a:r>
              <a:rPr lang="is-IS">
                <a:latin typeface="Trebuchet MS" panose="020B0603020202020204" pitchFamily="34" charset="0"/>
              </a:rPr>
              <a:t> handa þér og einnig handa öllum öðrum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Kauphækkun um </a:t>
            </a:r>
            <a:r>
              <a:rPr lang="is-I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7%</a:t>
            </a:r>
            <a:r>
              <a:rPr lang="is-IS">
                <a:latin typeface="Trebuchet MS" panose="020B0603020202020204" pitchFamily="34" charset="0"/>
              </a:rPr>
              <a:t> handa þér og </a:t>
            </a:r>
            <a:r>
              <a:rPr lang="is-I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12%</a:t>
            </a:r>
            <a:r>
              <a:rPr lang="is-IS">
                <a:latin typeface="Trebuchet MS" panose="020B0603020202020204" pitchFamily="34" charset="0"/>
              </a:rPr>
              <a:t> handa öllum öðrum </a:t>
            </a:r>
          </a:p>
          <a:p>
            <a:r>
              <a:rPr lang="is-IS">
                <a:latin typeface="Trebuchet MS" panose="020B0603020202020204" pitchFamily="34" charset="0"/>
              </a:rPr>
              <a:t>Niðurstaðan er jafnan sú að fleiri kjósa fyrri kostinn</a:t>
            </a:r>
          </a:p>
          <a:p>
            <a:pPr lvl="1"/>
            <a:r>
              <a:rPr lang="is-IS">
                <a:latin typeface="Trebuchet MS" panose="020B0603020202020204" pitchFamily="34" charset="0"/>
              </a:rPr>
              <a:t>Misskipting skiptir máli!</a:t>
            </a:r>
          </a:p>
        </p:txBody>
      </p:sp>
    </p:spTree>
    <p:extLst>
      <p:ext uri="{BB962C8B-B14F-4D97-AF65-F5344CB8AC3E}">
        <p14:creationId xmlns:p14="http://schemas.microsoft.com/office/powerpoint/2010/main" val="38062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panose="020B0603020202020204" pitchFamily="34" charset="0"/>
              </a:rPr>
              <a:t>Skyndimyndir af misskiptingu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94300"/>
          </a:xfrm>
        </p:spPr>
        <p:txBody>
          <a:bodyPr/>
          <a:lstStyle/>
          <a:p>
            <a:pPr marL="342900" lvl="3" indent="-342900"/>
            <a:r>
              <a:rPr lang="is-IS" sz="3200" dirty="0">
                <a:latin typeface="Trebuchet MS" panose="020B0603020202020204" pitchFamily="34" charset="0"/>
              </a:rPr>
              <a:t>Hlutfall launa bandarískra forstjóra og venjulegra starfsmanna hækkaði úr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20 1965</a:t>
            </a:r>
            <a:r>
              <a:rPr lang="is-IS" sz="3200" dirty="0">
                <a:latin typeface="Trebuchet MS" panose="020B0603020202020204" pitchFamily="34" charset="0"/>
              </a:rPr>
              <a:t> í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58 1989</a:t>
            </a:r>
            <a:r>
              <a:rPr lang="is-IS" sz="3200" dirty="0">
                <a:latin typeface="Trebuchet MS" panose="020B0603020202020204" pitchFamily="34" charset="0"/>
              </a:rPr>
              <a:t>,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270 2008</a:t>
            </a:r>
            <a:r>
              <a:rPr lang="is-IS" sz="3200" dirty="0">
                <a:latin typeface="Trebuchet MS" panose="020B0603020202020204" pitchFamily="34" charset="0"/>
              </a:rPr>
              <a:t> og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312 2017</a:t>
            </a:r>
            <a:endParaRPr lang="is-IS" sz="3200" dirty="0">
              <a:latin typeface="Trebuchet MS" panose="020B0603020202020204" pitchFamily="34" charset="0"/>
            </a:endParaRPr>
          </a:p>
          <a:p>
            <a:pPr marL="800100" lvl="4" indent="-342900"/>
            <a:r>
              <a:rPr lang="is-IS" sz="2400" dirty="0">
                <a:latin typeface="Trebuchet MS" panose="020B0603020202020204" pitchFamily="34" charset="0"/>
              </a:rPr>
              <a:t>Heimild: Economic Policy Institute (2018)</a:t>
            </a:r>
          </a:p>
          <a:p>
            <a:pPr marL="342900" lvl="3" indent="-342900"/>
            <a:r>
              <a:rPr lang="is-IS" sz="3200" dirty="0">
                <a:latin typeface="Trebuchet MS" panose="020B0603020202020204" pitchFamily="34" charset="0"/>
              </a:rPr>
              <a:t>Hlutdeild 10% tekjuhæstu í þjóðartekjum Bandaríkjanna hækkaði úr 40% 1920 í 50% 1929 og aftur frá 1990 til 2008 borið saman við 20% á Norðurlöndum og 25% á meginlandi Evrópu</a:t>
            </a:r>
          </a:p>
          <a:p>
            <a:pPr marL="800100" lvl="4" indent="-342900"/>
            <a:r>
              <a:rPr lang="is-IS" sz="2400" dirty="0">
                <a:latin typeface="Trebuchet MS" panose="020B0603020202020204" pitchFamily="34" charset="0"/>
              </a:rPr>
              <a:t>Heimild: Thomas Piketty, </a:t>
            </a:r>
            <a:r>
              <a:rPr lang="is-IS" sz="2400" i="1" dirty="0">
                <a:latin typeface="Trebuchet MS" panose="020B0603020202020204" pitchFamily="34" charset="0"/>
              </a:rPr>
              <a:t>Capital</a:t>
            </a:r>
            <a:r>
              <a:rPr lang="is-IS" sz="2400" dirty="0">
                <a:latin typeface="Trebuchet MS" panose="020B0603020202020204" pitchFamily="34" charset="0"/>
              </a:rPr>
              <a:t> (2014)</a:t>
            </a:r>
            <a:endParaRPr lang="is-IS" sz="2800" dirty="0">
              <a:latin typeface="Trebuchet MS" panose="020B0603020202020204" pitchFamily="34" charset="0"/>
            </a:endParaRPr>
          </a:p>
          <a:p>
            <a:endParaRPr lang="is-IS" sz="44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Hlutdeild 1% tekjuhæstu í þjóðartekjum (%)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211" y="1535113"/>
            <a:ext cx="4040188" cy="639762"/>
          </a:xfrm>
        </p:spPr>
        <p:txBody>
          <a:bodyPr/>
          <a:lstStyle/>
          <a:p>
            <a:pPr algn="ctr"/>
            <a:r>
              <a:rPr lang="is-IS" dirty="0">
                <a:latin typeface="Trebuchet MS" panose="020B0603020202020204" pitchFamily="34" charset="0"/>
              </a:rPr>
              <a:t>Bandaríkin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dirty="0">
                <a:latin typeface="Trebuchet MS" panose="020B0603020202020204" pitchFamily="34" charset="0"/>
              </a:rPr>
              <a:t>Svíþjóð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8061047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67185038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81800" y="6165304"/>
            <a:ext cx="1775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0">
                <a:latin typeface="Trebuchet MS" panose="020B0603020202020204" pitchFamily="34" charset="0"/>
              </a:rPr>
              <a:t>Heimild:</a:t>
            </a:r>
            <a:r>
              <a:rPr lang="is-IS" sz="1200">
                <a:latin typeface="Trebuchet MS" panose="020B0603020202020204" pitchFamily="34" charset="0"/>
              </a:rPr>
              <a:t> </a:t>
            </a:r>
            <a:r>
              <a:rPr lang="is-IS" sz="1200" b="0">
                <a:latin typeface="Trebuchet MS" panose="020B0603020202020204" pitchFamily="34" charset="0"/>
              </a:rPr>
              <a:t>Piketty (2014)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Hlutdeild 0,1% tekjuhæstu í þjóðartekjum (%)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dirty="0">
                <a:latin typeface="Trebuchet MS" panose="020B0603020202020204" pitchFamily="34" charset="0"/>
              </a:rPr>
              <a:t>Bandaríkin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dirty="0">
                <a:latin typeface="Trebuchet MS" panose="020B0603020202020204" pitchFamily="34" charset="0"/>
              </a:rPr>
              <a:t>Svíþjóð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1492483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03355167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6165304"/>
            <a:ext cx="1775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0">
                <a:latin typeface="Trebuchet MS" panose="020B0603020202020204" pitchFamily="34" charset="0"/>
              </a:rPr>
              <a:t>Heimild: Piketty (2014)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5495" cy="1143000"/>
          </a:xfrm>
        </p:spPr>
        <p:txBody>
          <a:bodyPr>
            <a:noAutofit/>
          </a:bodyPr>
          <a:lstStyle/>
          <a:p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Ísland: Hlutdeild 10% og 1% tekjuhæstu í ráðstöfunartekjum (%)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/>
              <a:t>10% </a:t>
            </a:r>
            <a:r>
              <a:rPr lang="is-IS">
                <a:latin typeface="Trebuchet MS" panose="020B0603020202020204" pitchFamily="34" charset="0"/>
              </a:rPr>
              <a:t>tekjuhæstu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/>
              <a:t>1% </a:t>
            </a:r>
            <a:r>
              <a:rPr lang="is-IS">
                <a:latin typeface="Trebuchet MS" panose="020B0603020202020204" pitchFamily="34" charset="0"/>
              </a:rPr>
              <a:t>tekjuhæstu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7844276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76436008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86400" y="6126163"/>
            <a:ext cx="3326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0" dirty="0">
                <a:latin typeface="Trebuchet MS" panose="020B0603020202020204" pitchFamily="34" charset="0"/>
              </a:rPr>
              <a:t>Heimild: Ríkisskattstjóri, http://www.rsk.is/.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dirty="0">
                <a:latin typeface="Trebuchet MS" panose="020B0603020202020204" pitchFamily="34" charset="0"/>
              </a:rPr>
              <a:t>Hugsum um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þjóðarbúið eins og verðbréf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dirty="0">
                <a:latin typeface="Trebuchet MS" panose="020B0603020202020204" pitchFamily="34" charset="0"/>
              </a:rPr>
              <a:t>Verðbréf bera arð og fela í sér áhættu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dirty="0">
                <a:latin typeface="Trebuchet MS" panose="020B0603020202020204" pitchFamily="34" charset="0"/>
              </a:rPr>
              <a:t>Arðurinn er í beinu hlutfalli við áhættuna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Fæstir kjósa </a:t>
            </a:r>
            <a:r>
              <a:rPr lang="is-IS" dirty="0">
                <a:latin typeface="Trebuchet MS" panose="020B0603020202020204" pitchFamily="34" charset="0"/>
              </a:rPr>
              <a:t>að taka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enga áhættu</a:t>
            </a:r>
            <a:r>
              <a:rPr lang="is-IS" dirty="0">
                <a:latin typeface="Trebuchet MS" panose="020B0603020202020204" pitchFamily="34" charset="0"/>
              </a:rPr>
              <a:t> því þá verður arðurinn of rýr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Fæstir kjósa </a:t>
            </a:r>
            <a:r>
              <a:rPr lang="is-IS" dirty="0">
                <a:latin typeface="Trebuchet MS" panose="020B0603020202020204" pitchFamily="34" charset="0"/>
              </a:rPr>
              <a:t>að stefna á sem allra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mestan arð</a:t>
            </a:r>
            <a:r>
              <a:rPr lang="is-IS" dirty="0">
                <a:latin typeface="Trebuchet MS" panose="020B0603020202020204" pitchFamily="34" charset="0"/>
              </a:rPr>
              <a:t> því þá verður áhættan of mikil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Flestir fara milliveginn </a:t>
            </a:r>
            <a:r>
              <a:rPr lang="is-IS" dirty="0">
                <a:latin typeface="Trebuchet MS" panose="020B0603020202020204" pitchFamily="34" charset="0"/>
              </a:rPr>
              <a:t>og sætta sig við minni arð en ella til að halda áhættunni í skefjum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dirty="0">
                <a:latin typeface="Trebuchet MS" panose="020B0603020202020204" pitchFamily="34" charset="0"/>
              </a:rPr>
              <a:t>Getum við heimfært þessa hugsun á þjóðarbúið?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s-IS" dirty="0">
                <a:latin typeface="Trebuchet MS" panose="020B0603020202020204" pitchFamily="34" charset="0"/>
              </a:rPr>
              <a:t>Hvað er réttlát tekjuskipting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etemplate">
  <a:themeElements>
    <a:clrScheme name="3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e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e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C:\WINDOWS\Desktop\approved new ppt\3etemplate.pot</Template>
  <TotalTime>724</TotalTime>
  <Words>1740</Words>
  <Application>Microsoft Office PowerPoint</Application>
  <PresentationFormat>On-screen Show (4:3)</PresentationFormat>
  <Paragraphs>409</Paragraphs>
  <Slides>36</Slides>
  <Notes>31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Bodoni MT Black</vt:lpstr>
      <vt:lpstr>Calibri</vt:lpstr>
      <vt:lpstr>Cambria Math</vt:lpstr>
      <vt:lpstr>Courier New</vt:lpstr>
      <vt:lpstr>Times New Roman</vt:lpstr>
      <vt:lpstr>Trebuchet MS</vt:lpstr>
      <vt:lpstr>Verdana</vt:lpstr>
      <vt:lpstr>Wingdings 3</vt:lpstr>
      <vt:lpstr>3etemplate</vt:lpstr>
      <vt:lpstr>16</vt:lpstr>
      <vt:lpstr>Af hverju ráðast tekjur manna?</vt:lpstr>
      <vt:lpstr>Að mæla misskiptingu</vt:lpstr>
      <vt:lpstr>Skiptir misskipting máli?</vt:lpstr>
      <vt:lpstr>Skyndimyndir af misskiptingu</vt:lpstr>
      <vt:lpstr>Hlutdeild 1% tekjuhæstu í þjóðartekjum (%)</vt:lpstr>
      <vt:lpstr>Hlutdeild 0,1% tekjuhæstu í þjóðartekjum (%)</vt:lpstr>
      <vt:lpstr>Ísland: Hlutdeild 10% og 1% tekjuhæstu í ráðstöfunartekjum (%)</vt:lpstr>
      <vt:lpstr>Hvað er réttlát tekjuskipting ?</vt:lpstr>
      <vt:lpstr>Hvað er réttlát tekjuskipting ?</vt:lpstr>
      <vt:lpstr>PowerPoint Presentation</vt:lpstr>
      <vt:lpstr>PowerPoint Presentation</vt:lpstr>
      <vt:lpstr>Þrír skyldir mælikvarðar á tekjudreifingu</vt:lpstr>
      <vt:lpstr>Staðalfrávik normaldreifingar</vt:lpstr>
      <vt:lpstr>Tíu dæmi um tekjuskiptingu milli tíu manna: Skiptum 100 í tíu staði</vt:lpstr>
      <vt:lpstr>Gini og staðalfrávik tekjuskiptingar</vt:lpstr>
      <vt:lpstr>Gini og 20/20-hlutfallið</vt:lpstr>
      <vt:lpstr>Gini-stuðlar 1950-2008</vt:lpstr>
      <vt:lpstr>Gini-stuðlar 2004-2014</vt:lpstr>
      <vt:lpstr>Ísland: Gini-stuðull 1993-2009</vt:lpstr>
      <vt:lpstr>Ísland: Eignaskipting 1997-2013</vt:lpstr>
      <vt:lpstr>Ýmsir félagsvísar: Sama saga</vt:lpstr>
      <vt:lpstr>Mannmælingar: Önnur dæmi</vt:lpstr>
      <vt:lpstr>Líkamshæð og ójöfnuður</vt:lpstr>
      <vt:lpstr>Evrópa dregur á Bandaríkin,  eða hvað?</vt:lpstr>
      <vt:lpstr>Þróun ójafnaðar</vt:lpstr>
      <vt:lpstr>Ójöfnuður hefur aukizt víða</vt:lpstr>
      <vt:lpstr>Þjóðartekjur á vinnustund, einnig með leiðréttingu fyrir ójöfnuð (2014)</vt:lpstr>
      <vt:lpstr>Aðrar útfærslur</vt:lpstr>
      <vt:lpstr>Misskipting heilbrigðis</vt:lpstr>
      <vt:lpstr>Fátækt</vt:lpstr>
      <vt:lpstr>Ólík sjónarmið um endurdreifingu auðs og tekna</vt:lpstr>
      <vt:lpstr>Leiðir til endurdreifingar</vt:lpstr>
      <vt:lpstr>Fátækrahjálp og vinnuhvatar</vt:lpstr>
      <vt:lpstr>Yfirlit</vt:lpstr>
      <vt:lpstr>Yfirlit</vt:lpstr>
    </vt:vector>
  </TitlesOfParts>
  <Company>OffCenter Concepts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</dc:title>
  <dc:creator>Sheryl Nelson</dc:creator>
  <cp:lastModifiedBy>Þorvaldur Gylfason</cp:lastModifiedBy>
  <cp:revision>68</cp:revision>
  <cp:lastPrinted>2018-09-19T14:00:54Z</cp:lastPrinted>
  <dcterms:created xsi:type="dcterms:W3CDTF">2003-02-01T21:50:18Z</dcterms:created>
  <dcterms:modified xsi:type="dcterms:W3CDTF">2020-09-23T16:27:18Z</dcterms:modified>
</cp:coreProperties>
</file>