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8.xml" ContentType="application/vnd.openxmlformats-officedocument.drawingml.chart+xml"/>
  <Override PartName="/ppt/notesSlides/notesSlide48.xml" ContentType="application/vnd.openxmlformats-officedocument.presentationml.notesSlide+xml"/>
  <Override PartName="/ppt/charts/chart9.xml" ContentType="application/vnd.openxmlformats-officedocument.drawingml.chart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0" r:id="rId4"/>
  </p:sldMasterIdLst>
  <p:notesMasterIdLst>
    <p:notesMasterId r:id="rId61"/>
  </p:notesMasterIdLst>
  <p:handoutMasterIdLst>
    <p:handoutMasterId r:id="rId62"/>
  </p:handoutMasterIdLst>
  <p:sldIdLst>
    <p:sldId id="427" r:id="rId5"/>
    <p:sldId id="459" r:id="rId6"/>
    <p:sldId id="474" r:id="rId7"/>
    <p:sldId id="428" r:id="rId8"/>
    <p:sldId id="429" r:id="rId9"/>
    <p:sldId id="431" r:id="rId10"/>
    <p:sldId id="433" r:id="rId11"/>
    <p:sldId id="432" r:id="rId12"/>
    <p:sldId id="430" r:id="rId13"/>
    <p:sldId id="363" r:id="rId14"/>
    <p:sldId id="365" r:id="rId15"/>
    <p:sldId id="366" r:id="rId16"/>
    <p:sldId id="417" r:id="rId17"/>
    <p:sldId id="418" r:id="rId18"/>
    <p:sldId id="419" r:id="rId19"/>
    <p:sldId id="420" r:id="rId20"/>
    <p:sldId id="421" r:id="rId21"/>
    <p:sldId id="488" r:id="rId22"/>
    <p:sldId id="475" r:id="rId23"/>
    <p:sldId id="476" r:id="rId24"/>
    <p:sldId id="477" r:id="rId25"/>
    <p:sldId id="478" r:id="rId26"/>
    <p:sldId id="484" r:id="rId27"/>
    <p:sldId id="485" r:id="rId28"/>
    <p:sldId id="486" r:id="rId29"/>
    <p:sldId id="487" r:id="rId30"/>
    <p:sldId id="491" r:id="rId31"/>
    <p:sldId id="490" r:id="rId32"/>
    <p:sldId id="481" r:id="rId33"/>
    <p:sldId id="371" r:id="rId34"/>
    <p:sldId id="407" r:id="rId35"/>
    <p:sldId id="408" r:id="rId36"/>
    <p:sldId id="423" r:id="rId37"/>
    <p:sldId id="424" r:id="rId38"/>
    <p:sldId id="425" r:id="rId39"/>
    <p:sldId id="426" r:id="rId40"/>
    <p:sldId id="379" r:id="rId41"/>
    <p:sldId id="410" r:id="rId42"/>
    <p:sldId id="380" r:id="rId43"/>
    <p:sldId id="383" r:id="rId44"/>
    <p:sldId id="384" r:id="rId45"/>
    <p:sldId id="385" r:id="rId46"/>
    <p:sldId id="386" r:id="rId47"/>
    <p:sldId id="413" r:id="rId48"/>
    <p:sldId id="387" r:id="rId49"/>
    <p:sldId id="388" r:id="rId50"/>
    <p:sldId id="389" r:id="rId51"/>
    <p:sldId id="390" r:id="rId52"/>
    <p:sldId id="470" r:id="rId53"/>
    <p:sldId id="471" r:id="rId54"/>
    <p:sldId id="472" r:id="rId55"/>
    <p:sldId id="394" r:id="rId56"/>
    <p:sldId id="414" r:id="rId57"/>
    <p:sldId id="444" r:id="rId58"/>
    <p:sldId id="445" r:id="rId59"/>
    <p:sldId id="396" r:id="rId60"/>
  </p:sldIdLst>
  <p:sldSz cx="9144000" cy="6858000" type="screen4x3"/>
  <p:notesSz cx="6996113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rgbClr val="000066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rgbClr val="000066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rgbClr val="000066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rgbClr val="000066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09A0E"/>
    <a:srgbClr val="DE381C"/>
    <a:srgbClr val="7A0014"/>
    <a:srgbClr val="CC4A22"/>
    <a:srgbClr val="B2381C"/>
    <a:srgbClr val="B2001E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89FDB-D979-466E-BB6B-9A1B23CC3FB9}" v="573" dt="2020-08-28T14:14:29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2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70" y="-78"/>
      </p:cViewPr>
      <p:guideLst>
        <p:guide orient="horz" pos="2924"/>
        <p:guide pos="22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6.xml"/><Relationship Id="rId13" Type="http://schemas.openxmlformats.org/officeDocument/2006/relationships/slide" Target="slides/slide51.xml"/><Relationship Id="rId3" Type="http://schemas.openxmlformats.org/officeDocument/2006/relationships/slide" Target="slides/slide20.xml"/><Relationship Id="rId7" Type="http://schemas.openxmlformats.org/officeDocument/2006/relationships/slide" Target="slides/slide45.xml"/><Relationship Id="rId12" Type="http://schemas.openxmlformats.org/officeDocument/2006/relationships/slide" Target="slides/slide50.xml"/><Relationship Id="rId2" Type="http://schemas.openxmlformats.org/officeDocument/2006/relationships/slide" Target="slides/slide19.xml"/><Relationship Id="rId16" Type="http://schemas.openxmlformats.org/officeDocument/2006/relationships/slide" Target="slides/slide55.xml"/><Relationship Id="rId1" Type="http://schemas.openxmlformats.org/officeDocument/2006/relationships/slide" Target="slides/slide11.xml"/><Relationship Id="rId6" Type="http://schemas.openxmlformats.org/officeDocument/2006/relationships/slide" Target="slides/slide43.xml"/><Relationship Id="rId11" Type="http://schemas.openxmlformats.org/officeDocument/2006/relationships/slide" Target="slides/slide49.xml"/><Relationship Id="rId5" Type="http://schemas.openxmlformats.org/officeDocument/2006/relationships/slide" Target="slides/slide42.xml"/><Relationship Id="rId15" Type="http://schemas.openxmlformats.org/officeDocument/2006/relationships/slide" Target="slides/slide54.xml"/><Relationship Id="rId10" Type="http://schemas.openxmlformats.org/officeDocument/2006/relationships/slide" Target="slides/slide48.xml"/><Relationship Id="rId4" Type="http://schemas.openxmlformats.org/officeDocument/2006/relationships/slide" Target="slides/slide21.xml"/><Relationship Id="rId9" Type="http://schemas.openxmlformats.org/officeDocument/2006/relationships/slide" Target="slides/slide47.xml"/><Relationship Id="rId14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Þorvaldur Gylfason" userId="d2d5e679-93b2-45aa-8dcd-f9f23119a28e" providerId="ADAL" clId="{AD789FDB-D979-466E-BB6B-9A1B23CC3FB9}"/>
    <pc:docChg chg="custSel delSld modSld">
      <pc:chgData name="Þorvaldur Gylfason" userId="d2d5e679-93b2-45aa-8dcd-f9f23119a28e" providerId="ADAL" clId="{AD789FDB-D979-466E-BB6B-9A1B23CC3FB9}" dt="2020-08-28T14:14:29.369" v="707" actId="20577"/>
      <pc:docMkLst>
        <pc:docMk/>
      </pc:docMkLst>
      <pc:sldChg chg="modSp mod modAnim">
        <pc:chgData name="Þorvaldur Gylfason" userId="d2d5e679-93b2-45aa-8dcd-f9f23119a28e" providerId="ADAL" clId="{AD789FDB-D979-466E-BB6B-9A1B23CC3FB9}" dt="2020-08-25T18:14:48.966" v="652"/>
        <pc:sldMkLst>
          <pc:docMk/>
          <pc:sldMk cId="0" sldId="366"/>
        </pc:sldMkLst>
        <pc:spChg chg="mod">
          <ac:chgData name="Þorvaldur Gylfason" userId="d2d5e679-93b2-45aa-8dcd-f9f23119a28e" providerId="ADAL" clId="{AD789FDB-D979-466E-BB6B-9A1B23CC3FB9}" dt="2020-08-24T17:59:54.501" v="388" actId="1076"/>
          <ac:spMkLst>
            <pc:docMk/>
            <pc:sldMk cId="0" sldId="366"/>
            <ac:spMk id="1083398" creationId="{00000000-0000-0000-0000-000000000000}"/>
          </ac:spMkLst>
        </pc:spChg>
      </pc:sldChg>
      <pc:sldChg chg="modSp modAnim">
        <pc:chgData name="Þorvaldur Gylfason" userId="d2d5e679-93b2-45aa-8dcd-f9f23119a28e" providerId="ADAL" clId="{AD789FDB-D979-466E-BB6B-9A1B23CC3FB9}" dt="2020-08-25T18:21:01.387" v="655" actId="20577"/>
        <pc:sldMkLst>
          <pc:docMk/>
          <pc:sldMk cId="0" sldId="396"/>
        </pc:sldMkLst>
        <pc:spChg chg="mod">
          <ac:chgData name="Þorvaldur Gylfason" userId="d2d5e679-93b2-45aa-8dcd-f9f23119a28e" providerId="ADAL" clId="{AD789FDB-D979-466E-BB6B-9A1B23CC3FB9}" dt="2020-08-25T18:21:01.387" v="655" actId="20577"/>
          <ac:spMkLst>
            <pc:docMk/>
            <pc:sldMk cId="0" sldId="396"/>
            <ac:spMk id="1144835" creationId="{00000000-0000-0000-0000-000000000000}"/>
          </ac:spMkLst>
        </pc:spChg>
      </pc:sldChg>
      <pc:sldChg chg="modSp">
        <pc:chgData name="Þorvaldur Gylfason" userId="d2d5e679-93b2-45aa-8dcd-f9f23119a28e" providerId="ADAL" clId="{AD789FDB-D979-466E-BB6B-9A1B23CC3FB9}" dt="2020-08-25T18:15:11.403" v="653" actId="6549"/>
        <pc:sldMkLst>
          <pc:docMk/>
          <pc:sldMk cId="0" sldId="417"/>
        </pc:sldMkLst>
        <pc:spChg chg="mod">
          <ac:chgData name="Þorvaldur Gylfason" userId="d2d5e679-93b2-45aa-8dcd-f9f23119a28e" providerId="ADAL" clId="{AD789FDB-D979-466E-BB6B-9A1B23CC3FB9}" dt="2020-08-25T18:15:11.403" v="653" actId="6549"/>
          <ac:spMkLst>
            <pc:docMk/>
            <pc:sldMk cId="0" sldId="417"/>
            <ac:spMk id="6" creationId="{00000000-0000-0000-0000-000000000000}"/>
          </ac:spMkLst>
        </pc:spChg>
      </pc:sldChg>
      <pc:sldChg chg="modSp mod">
        <pc:chgData name="Þorvaldur Gylfason" userId="d2d5e679-93b2-45aa-8dcd-f9f23119a28e" providerId="ADAL" clId="{AD789FDB-D979-466E-BB6B-9A1B23CC3FB9}" dt="2020-08-24T18:00:33.131" v="389" actId="14100"/>
        <pc:sldMkLst>
          <pc:docMk/>
          <pc:sldMk cId="0" sldId="419"/>
        </pc:sldMkLst>
        <pc:spChg chg="mod">
          <ac:chgData name="Þorvaldur Gylfason" userId="d2d5e679-93b2-45aa-8dcd-f9f23119a28e" providerId="ADAL" clId="{AD789FDB-D979-466E-BB6B-9A1B23CC3FB9}" dt="2020-08-24T18:00:33.131" v="389" actId="14100"/>
          <ac:spMkLst>
            <pc:docMk/>
            <pc:sldMk cId="0" sldId="419"/>
            <ac:spMk id="2" creationId="{00000000-0000-0000-0000-000000000000}"/>
          </ac:spMkLst>
        </pc:spChg>
      </pc:sldChg>
      <pc:sldChg chg="modSp mod">
        <pc:chgData name="Þorvaldur Gylfason" userId="d2d5e679-93b2-45aa-8dcd-f9f23119a28e" providerId="ADAL" clId="{AD789FDB-D979-466E-BB6B-9A1B23CC3FB9}" dt="2020-08-24T18:41:38.580" v="480" actId="14100"/>
        <pc:sldMkLst>
          <pc:docMk/>
          <pc:sldMk cId="0" sldId="420"/>
        </pc:sldMkLst>
        <pc:spChg chg="mod">
          <ac:chgData name="Þorvaldur Gylfason" userId="d2d5e679-93b2-45aa-8dcd-f9f23119a28e" providerId="ADAL" clId="{AD789FDB-D979-466E-BB6B-9A1B23CC3FB9}" dt="2020-08-24T18:41:38.580" v="480" actId="14100"/>
          <ac:spMkLst>
            <pc:docMk/>
            <pc:sldMk cId="0" sldId="420"/>
            <ac:spMk id="11" creationId="{00000000-0000-0000-0000-000000000000}"/>
          </ac:spMkLst>
        </pc:spChg>
      </pc:sldChg>
      <pc:sldChg chg="modSp mod">
        <pc:chgData name="Þorvaldur Gylfason" userId="d2d5e679-93b2-45aa-8dcd-f9f23119a28e" providerId="ADAL" clId="{AD789FDB-D979-466E-BB6B-9A1B23CC3FB9}" dt="2020-08-24T14:10:18.942" v="3" actId="6549"/>
        <pc:sldMkLst>
          <pc:docMk/>
          <pc:sldMk cId="0" sldId="427"/>
        </pc:sldMkLst>
        <pc:spChg chg="mod">
          <ac:chgData name="Þorvaldur Gylfason" userId="d2d5e679-93b2-45aa-8dcd-f9f23119a28e" providerId="ADAL" clId="{AD789FDB-D979-466E-BB6B-9A1B23CC3FB9}" dt="2020-08-24T14:10:18.942" v="3" actId="6549"/>
          <ac:spMkLst>
            <pc:docMk/>
            <pc:sldMk cId="0" sldId="427"/>
            <ac:spMk id="1159175" creationId="{00000000-0000-0000-0000-000000000000}"/>
          </ac:spMkLst>
        </pc:spChg>
      </pc:sldChg>
      <pc:sldChg chg="modSp mod">
        <pc:chgData name="Þorvaldur Gylfason" userId="d2d5e679-93b2-45aa-8dcd-f9f23119a28e" providerId="ADAL" clId="{AD789FDB-D979-466E-BB6B-9A1B23CC3FB9}" dt="2020-08-24T17:54:21.176" v="277" actId="255"/>
        <pc:sldMkLst>
          <pc:docMk/>
          <pc:sldMk cId="0" sldId="428"/>
        </pc:sldMkLst>
        <pc:spChg chg="mod">
          <ac:chgData name="Þorvaldur Gylfason" userId="d2d5e679-93b2-45aa-8dcd-f9f23119a28e" providerId="ADAL" clId="{AD789FDB-D979-466E-BB6B-9A1B23CC3FB9}" dt="2020-08-24T17:54:21.176" v="277" actId="255"/>
          <ac:spMkLst>
            <pc:docMk/>
            <pc:sldMk cId="0" sldId="428"/>
            <ac:spMk id="13315" creationId="{00000000-0000-0000-0000-000000000000}"/>
          </ac:spMkLst>
        </pc:spChg>
      </pc:sldChg>
      <pc:sldChg chg="delSp modSp mod">
        <pc:chgData name="Þorvaldur Gylfason" userId="d2d5e679-93b2-45aa-8dcd-f9f23119a28e" providerId="ADAL" clId="{AD789FDB-D979-466E-BB6B-9A1B23CC3FB9}" dt="2020-08-28T14:13:43.537" v="668" actId="20577"/>
        <pc:sldMkLst>
          <pc:docMk/>
          <pc:sldMk cId="0" sldId="429"/>
        </pc:sldMkLst>
        <pc:spChg chg="del">
          <ac:chgData name="Þorvaldur Gylfason" userId="d2d5e679-93b2-45aa-8dcd-f9f23119a28e" providerId="ADAL" clId="{AD789FDB-D979-466E-BB6B-9A1B23CC3FB9}" dt="2020-08-24T14:40:50.912" v="29" actId="478"/>
          <ac:spMkLst>
            <pc:docMk/>
            <pc:sldMk cId="0" sldId="429"/>
            <ac:spMk id="4" creationId="{00000000-0000-0000-0000-000000000000}"/>
          </ac:spMkLst>
        </pc:spChg>
        <pc:spChg chg="mod">
          <ac:chgData name="Þorvaldur Gylfason" userId="d2d5e679-93b2-45aa-8dcd-f9f23119a28e" providerId="ADAL" clId="{AD789FDB-D979-466E-BB6B-9A1B23CC3FB9}" dt="2020-08-28T14:13:43.537" v="668" actId="20577"/>
          <ac:spMkLst>
            <pc:docMk/>
            <pc:sldMk cId="0" sldId="429"/>
            <ac:spMk id="1188867" creationId="{00000000-0000-0000-0000-000000000000}"/>
          </ac:spMkLst>
        </pc:spChg>
      </pc:sldChg>
      <pc:sldChg chg="modSp mod modAnim">
        <pc:chgData name="Þorvaldur Gylfason" userId="d2d5e679-93b2-45aa-8dcd-f9f23119a28e" providerId="ADAL" clId="{AD789FDB-D979-466E-BB6B-9A1B23CC3FB9}" dt="2020-08-28T14:14:29.369" v="707" actId="20577"/>
        <pc:sldMkLst>
          <pc:docMk/>
          <pc:sldMk cId="0" sldId="430"/>
        </pc:sldMkLst>
        <pc:spChg chg="mod">
          <ac:chgData name="Þorvaldur Gylfason" userId="d2d5e679-93b2-45aa-8dcd-f9f23119a28e" providerId="ADAL" clId="{AD789FDB-D979-466E-BB6B-9A1B23CC3FB9}" dt="2020-08-28T14:14:29.369" v="707" actId="20577"/>
          <ac:spMkLst>
            <pc:docMk/>
            <pc:sldMk cId="0" sldId="430"/>
            <ac:spMk id="1190915" creationId="{00000000-0000-0000-0000-000000000000}"/>
          </ac:spMkLst>
        </pc:spChg>
      </pc:sldChg>
      <pc:sldChg chg="modSp mod modAnim modShow">
        <pc:chgData name="Þorvaldur Gylfason" userId="d2d5e679-93b2-45aa-8dcd-f9f23119a28e" providerId="ADAL" clId="{AD789FDB-D979-466E-BB6B-9A1B23CC3FB9}" dt="2020-08-24T18:39:56.089" v="464" actId="20577"/>
        <pc:sldMkLst>
          <pc:docMk/>
          <pc:sldMk cId="0" sldId="431"/>
        </pc:sldMkLst>
        <pc:spChg chg="mod">
          <ac:chgData name="Þorvaldur Gylfason" userId="d2d5e679-93b2-45aa-8dcd-f9f23119a28e" providerId="ADAL" clId="{AD789FDB-D979-466E-BB6B-9A1B23CC3FB9}" dt="2020-08-24T18:39:56.089" v="464" actId="20577"/>
          <ac:spMkLst>
            <pc:docMk/>
            <pc:sldMk cId="0" sldId="431"/>
            <ac:spMk id="1188867" creationId="{00000000-0000-0000-0000-000000000000}"/>
          </ac:spMkLst>
        </pc:spChg>
      </pc:sldChg>
      <pc:sldChg chg="mod modShow">
        <pc:chgData name="Þorvaldur Gylfason" userId="d2d5e679-93b2-45aa-8dcd-f9f23119a28e" providerId="ADAL" clId="{AD789FDB-D979-466E-BB6B-9A1B23CC3FB9}" dt="2020-08-24T18:06:51.634" v="390" actId="729"/>
        <pc:sldMkLst>
          <pc:docMk/>
          <pc:sldMk cId="0" sldId="432"/>
        </pc:sldMkLst>
      </pc:sldChg>
      <pc:sldChg chg="del">
        <pc:chgData name="Þorvaldur Gylfason" userId="d2d5e679-93b2-45aa-8dcd-f9f23119a28e" providerId="ADAL" clId="{AD789FDB-D979-466E-BB6B-9A1B23CC3FB9}" dt="2020-08-24T14:44:06.803" v="152" actId="2696"/>
        <pc:sldMkLst>
          <pc:docMk/>
          <pc:sldMk cId="0" sldId="438"/>
        </pc:sldMkLst>
      </pc:sldChg>
      <pc:sldChg chg="modSp mod">
        <pc:chgData name="Þorvaldur Gylfason" userId="d2d5e679-93b2-45aa-8dcd-f9f23119a28e" providerId="ADAL" clId="{AD789FDB-D979-466E-BB6B-9A1B23CC3FB9}" dt="2020-08-25T18:07:46.372" v="571" actId="20577"/>
        <pc:sldMkLst>
          <pc:docMk/>
          <pc:sldMk cId="4285503915" sldId="459"/>
        </pc:sldMkLst>
        <pc:spChg chg="mod">
          <ac:chgData name="Þorvaldur Gylfason" userId="d2d5e679-93b2-45aa-8dcd-f9f23119a28e" providerId="ADAL" clId="{AD789FDB-D979-466E-BB6B-9A1B23CC3FB9}" dt="2020-08-25T18:04:22.499" v="529" actId="1076"/>
          <ac:spMkLst>
            <pc:docMk/>
            <pc:sldMk cId="4285503915" sldId="459"/>
            <ac:spMk id="2" creationId="{B6C0955B-A4FB-4C37-B28A-C2ABA4FC078B}"/>
          </ac:spMkLst>
        </pc:spChg>
        <pc:spChg chg="mod">
          <ac:chgData name="Þorvaldur Gylfason" userId="d2d5e679-93b2-45aa-8dcd-f9f23119a28e" providerId="ADAL" clId="{AD789FDB-D979-466E-BB6B-9A1B23CC3FB9}" dt="2020-08-25T18:07:46.372" v="571" actId="20577"/>
          <ac:spMkLst>
            <pc:docMk/>
            <pc:sldMk cId="4285503915" sldId="459"/>
            <ac:spMk id="3" creationId="{00000000-0000-0000-0000-000000000000}"/>
          </ac:spMkLst>
        </pc:spChg>
      </pc:sldChg>
      <pc:sldChg chg="modSp mod modAnim">
        <pc:chgData name="Þorvaldur Gylfason" userId="d2d5e679-93b2-45aa-8dcd-f9f23119a28e" providerId="ADAL" clId="{AD789FDB-D979-466E-BB6B-9A1B23CC3FB9}" dt="2020-08-25T18:13:12.361" v="649" actId="20577"/>
        <pc:sldMkLst>
          <pc:docMk/>
          <pc:sldMk cId="3133874104" sldId="474"/>
        </pc:sldMkLst>
        <pc:spChg chg="mod">
          <ac:chgData name="Þorvaldur Gylfason" userId="d2d5e679-93b2-45aa-8dcd-f9f23119a28e" providerId="ADAL" clId="{AD789FDB-D979-466E-BB6B-9A1B23CC3FB9}" dt="2020-08-24T17:52:43.037" v="273" actId="790"/>
          <ac:spMkLst>
            <pc:docMk/>
            <pc:sldMk cId="3133874104" sldId="474"/>
            <ac:spMk id="2" creationId="{00000000-0000-0000-0000-000000000000}"/>
          </ac:spMkLst>
        </pc:spChg>
        <pc:spChg chg="mod">
          <ac:chgData name="Þorvaldur Gylfason" userId="d2d5e679-93b2-45aa-8dcd-f9f23119a28e" providerId="ADAL" clId="{AD789FDB-D979-466E-BB6B-9A1B23CC3FB9}" dt="2020-08-25T18:13:12.361" v="649" actId="20577"/>
          <ac:spMkLst>
            <pc:docMk/>
            <pc:sldMk cId="3133874104" sldId="474"/>
            <ac:spMk id="3" creationId="{00000000-0000-0000-0000-000000000000}"/>
          </ac:spMkLst>
        </pc:spChg>
      </pc:sldChg>
      <pc:sldChg chg="modSp modAnim">
        <pc:chgData name="Þorvaldur Gylfason" userId="d2d5e679-93b2-45aa-8dcd-f9f23119a28e" providerId="ADAL" clId="{AD789FDB-D979-466E-BB6B-9A1B23CC3FB9}" dt="2020-08-24T14:46:08.086" v="165" actId="20577"/>
        <pc:sldMkLst>
          <pc:docMk/>
          <pc:sldMk cId="1936038935" sldId="475"/>
        </pc:sldMkLst>
        <pc:spChg chg="mod">
          <ac:chgData name="Þorvaldur Gylfason" userId="d2d5e679-93b2-45aa-8dcd-f9f23119a28e" providerId="ADAL" clId="{AD789FDB-D979-466E-BB6B-9A1B23CC3FB9}" dt="2020-08-24T14:46:08.086" v="165" actId="20577"/>
          <ac:spMkLst>
            <pc:docMk/>
            <pc:sldMk cId="1936038935" sldId="475"/>
            <ac:spMk id="113459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Phillipsk&#250;rfa%20&#205;sland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Phillipsk&#250;rfa%20&#205;slan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Danmörk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Data!$B$2:$BH$2</c:f>
              <c:numCache>
                <c:formatCode>General</c:formatCode>
                <c:ptCount val="59"/>
                <c:pt idx="0">
                  <c:v>21075.599516009526</c:v>
                </c:pt>
                <c:pt idx="1">
                  <c:v>22263.998525062907</c:v>
                </c:pt>
                <c:pt idx="2">
                  <c:v>23343.234046090201</c:v>
                </c:pt>
                <c:pt idx="3">
                  <c:v>23307.609923676635</c:v>
                </c:pt>
                <c:pt idx="4">
                  <c:v>25265.476955039194</c:v>
                </c:pt>
                <c:pt idx="5">
                  <c:v>26211.336792599017</c:v>
                </c:pt>
                <c:pt idx="6">
                  <c:v>26714.384248432274</c:v>
                </c:pt>
                <c:pt idx="7">
                  <c:v>27411.473287620414</c:v>
                </c:pt>
                <c:pt idx="8">
                  <c:v>28328.068470582606</c:v>
                </c:pt>
                <c:pt idx="9">
                  <c:v>29953.009381082593</c:v>
                </c:pt>
                <c:pt idx="10">
                  <c:v>30541.926131424574</c:v>
                </c:pt>
                <c:pt idx="11">
                  <c:v>31241.866625420142</c:v>
                </c:pt>
                <c:pt idx="12">
                  <c:v>32284.274566080989</c:v>
                </c:pt>
                <c:pt idx="13">
                  <c:v>33403.116312513768</c:v>
                </c:pt>
                <c:pt idx="14">
                  <c:v>32874.775971292416</c:v>
                </c:pt>
                <c:pt idx="15">
                  <c:v>32302.688223821769</c:v>
                </c:pt>
                <c:pt idx="16">
                  <c:v>34130.589663119936</c:v>
                </c:pt>
                <c:pt idx="17">
                  <c:v>34660.812364739184</c:v>
                </c:pt>
                <c:pt idx="18">
                  <c:v>35322.587882090382</c:v>
                </c:pt>
                <c:pt idx="19">
                  <c:v>36599.229371821792</c:v>
                </c:pt>
                <c:pt idx="20">
                  <c:v>36378.193820314649</c:v>
                </c:pt>
                <c:pt idx="21">
                  <c:v>36146.132585646817</c:v>
                </c:pt>
                <c:pt idx="22">
                  <c:v>37505.540682052015</c:v>
                </c:pt>
                <c:pt idx="23">
                  <c:v>38505.638763988783</c:v>
                </c:pt>
                <c:pt idx="24">
                  <c:v>40130.855644614414</c:v>
                </c:pt>
                <c:pt idx="25">
                  <c:v>41720.657411957123</c:v>
                </c:pt>
                <c:pt idx="26">
                  <c:v>43708.254694926662</c:v>
                </c:pt>
                <c:pt idx="27">
                  <c:v>43763.90410907461</c:v>
                </c:pt>
                <c:pt idx="28">
                  <c:v>43736.68078898159</c:v>
                </c:pt>
                <c:pt idx="29">
                  <c:v>43992.478427209295</c:v>
                </c:pt>
                <c:pt idx="30">
                  <c:v>44569.011124229568</c:v>
                </c:pt>
                <c:pt idx="31">
                  <c:v>45073.025211396991</c:v>
                </c:pt>
                <c:pt idx="32">
                  <c:v>45803.400091209704</c:v>
                </c:pt>
                <c:pt idx="33">
                  <c:v>45655.918621669349</c:v>
                </c:pt>
                <c:pt idx="34">
                  <c:v>47928.365798493127</c:v>
                </c:pt>
                <c:pt idx="35">
                  <c:v>49122.88193439207</c:v>
                </c:pt>
                <c:pt idx="36">
                  <c:v>50262.225502985435</c:v>
                </c:pt>
                <c:pt idx="37">
                  <c:v>51685.980516732277</c:v>
                </c:pt>
                <c:pt idx="38">
                  <c:v>52640.939520155553</c:v>
                </c:pt>
                <c:pt idx="39">
                  <c:v>54013.777978609134</c:v>
                </c:pt>
                <c:pt idx="40">
                  <c:v>55850.636429635837</c:v>
                </c:pt>
                <c:pt idx="41">
                  <c:v>56108.962719463285</c:v>
                </c:pt>
                <c:pt idx="42">
                  <c:v>56190.814522353336</c:v>
                </c:pt>
                <c:pt idx="43">
                  <c:v>56256.767611139105</c:v>
                </c:pt>
                <c:pt idx="44">
                  <c:v>57608.734894508285</c:v>
                </c:pt>
                <c:pt idx="45">
                  <c:v>58792.671381824308</c:v>
                </c:pt>
                <c:pt idx="46">
                  <c:v>60892.766609424616</c:v>
                </c:pt>
                <c:pt idx="47">
                  <c:v>61174.54514642345</c:v>
                </c:pt>
                <c:pt idx="48">
                  <c:v>60504.775299088637</c:v>
                </c:pt>
                <c:pt idx="49">
                  <c:v>57229.051637888115</c:v>
                </c:pt>
                <c:pt idx="50">
                  <c:v>58041.411224560128</c:v>
                </c:pt>
                <c:pt idx="51">
                  <c:v>58575.618916291503</c:v>
                </c:pt>
                <c:pt idx="52">
                  <c:v>58487.78636509653</c:v>
                </c:pt>
                <c:pt idx="53">
                  <c:v>58788.081787016665</c:v>
                </c:pt>
                <c:pt idx="54">
                  <c:v>59437.933897330229</c:v>
                </c:pt>
                <c:pt idx="55">
                  <c:v>60402.133219600837</c:v>
                </c:pt>
                <c:pt idx="56">
                  <c:v>61370.785705523464</c:v>
                </c:pt>
                <c:pt idx="57">
                  <c:v>62356.751713337515</c:v>
                </c:pt>
                <c:pt idx="58">
                  <c:v>62888.727191629921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90-4455-AE1F-786E7FEA1577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Finnland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Data!$B$3:$BH$3</c:f>
              <c:numCache>
                <c:formatCode>General</c:formatCode>
                <c:ptCount val="59"/>
                <c:pt idx="0">
                  <c:v>12195.328064267944</c:v>
                </c:pt>
                <c:pt idx="1">
                  <c:v>13030.459883855732</c:v>
                </c:pt>
                <c:pt idx="2">
                  <c:v>13328.081916059222</c:v>
                </c:pt>
                <c:pt idx="3">
                  <c:v>13668.943927765285</c:v>
                </c:pt>
                <c:pt idx="4">
                  <c:v>14305.21315043211</c:v>
                </c:pt>
                <c:pt idx="5">
                  <c:v>15013.66297112672</c:v>
                </c:pt>
                <c:pt idx="6">
                  <c:v>15312.411889681447</c:v>
                </c:pt>
                <c:pt idx="7">
                  <c:v>15560.018009967103</c:v>
                </c:pt>
                <c:pt idx="8">
                  <c:v>15847.101308079245</c:v>
                </c:pt>
                <c:pt idx="9">
                  <c:v>17377.440691585405</c:v>
                </c:pt>
                <c:pt idx="10">
                  <c:v>18373.790651660009</c:v>
                </c:pt>
                <c:pt idx="11">
                  <c:v>18783.126289610904</c:v>
                </c:pt>
                <c:pt idx="12">
                  <c:v>20116.005769232215</c:v>
                </c:pt>
                <c:pt idx="13">
                  <c:v>21399.000380890328</c:v>
                </c:pt>
                <c:pt idx="14">
                  <c:v>21976.229503234899</c:v>
                </c:pt>
                <c:pt idx="15">
                  <c:v>22273.793084078814</c:v>
                </c:pt>
                <c:pt idx="16">
                  <c:v>22283.226403649409</c:v>
                </c:pt>
                <c:pt idx="17">
                  <c:v>22274.200343896686</c:v>
                </c:pt>
                <c:pt idx="18">
                  <c:v>22858.814888849676</c:v>
                </c:pt>
                <c:pt idx="19">
                  <c:v>24424.299633710103</c:v>
                </c:pt>
                <c:pt idx="20">
                  <c:v>25660.587886509711</c:v>
                </c:pt>
                <c:pt idx="21">
                  <c:v>25882.207209724747</c:v>
                </c:pt>
                <c:pt idx="22">
                  <c:v>26532.209183881925</c:v>
                </c:pt>
                <c:pt idx="23">
                  <c:v>27197.714620021718</c:v>
                </c:pt>
                <c:pt idx="24">
                  <c:v>27922.283931564401</c:v>
                </c:pt>
                <c:pt idx="25">
                  <c:v>28789.486709614546</c:v>
                </c:pt>
                <c:pt idx="26">
                  <c:v>29478.427786169897</c:v>
                </c:pt>
                <c:pt idx="27">
                  <c:v>30441.131580031168</c:v>
                </c:pt>
                <c:pt idx="28">
                  <c:v>31934.107510094564</c:v>
                </c:pt>
                <c:pt idx="29">
                  <c:v>33437.88440696679</c:v>
                </c:pt>
                <c:pt idx="30">
                  <c:v>33514.923031274368</c:v>
                </c:pt>
                <c:pt idx="31">
                  <c:v>31360.954387064961</c:v>
                </c:pt>
                <c:pt idx="32">
                  <c:v>30148.435007373631</c:v>
                </c:pt>
                <c:pt idx="33">
                  <c:v>29782.543526668796</c:v>
                </c:pt>
                <c:pt idx="34">
                  <c:v>30822.608359714068</c:v>
                </c:pt>
                <c:pt idx="35">
                  <c:v>31997.004165002025</c:v>
                </c:pt>
                <c:pt idx="36">
                  <c:v>33059.096694304753</c:v>
                </c:pt>
                <c:pt idx="37">
                  <c:v>35021.586626969547</c:v>
                </c:pt>
                <c:pt idx="38">
                  <c:v>36824.847965246961</c:v>
                </c:pt>
                <c:pt idx="39">
                  <c:v>38372.222041335204</c:v>
                </c:pt>
                <c:pt idx="40">
                  <c:v>40450.373374893694</c:v>
                </c:pt>
                <c:pt idx="41">
                  <c:v>41399.943581057421</c:v>
                </c:pt>
                <c:pt idx="42">
                  <c:v>41993.689022188511</c:v>
                </c:pt>
                <c:pt idx="43">
                  <c:v>42729.024467158088</c:v>
                </c:pt>
                <c:pt idx="44">
                  <c:v>44277.8427026504</c:v>
                </c:pt>
                <c:pt idx="45">
                  <c:v>45353.259999707676</c:v>
                </c:pt>
                <c:pt idx="46">
                  <c:v>47011.657598012003</c:v>
                </c:pt>
                <c:pt idx="47">
                  <c:v>49239.193957243901</c:v>
                </c:pt>
                <c:pt idx="48">
                  <c:v>49363.69719648239</c:v>
                </c:pt>
                <c:pt idx="49">
                  <c:v>45065.75349435924</c:v>
                </c:pt>
                <c:pt idx="50">
                  <c:v>46202.415162845442</c:v>
                </c:pt>
                <c:pt idx="51">
                  <c:v>47171.022064800243</c:v>
                </c:pt>
                <c:pt idx="52">
                  <c:v>46277.556282870581</c:v>
                </c:pt>
                <c:pt idx="53">
                  <c:v>45715.646816353379</c:v>
                </c:pt>
                <c:pt idx="54">
                  <c:v>45239.368803162324</c:v>
                </c:pt>
                <c:pt idx="55">
                  <c:v>45316.354270658318</c:v>
                </c:pt>
                <c:pt idx="56">
                  <c:v>46438.822742312819</c:v>
                </c:pt>
                <c:pt idx="57">
                  <c:v>47558.888476066044</c:v>
                </c:pt>
                <c:pt idx="58">
                  <c:v>48579.871294814373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90-4455-AE1F-786E7FEA1577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Ísland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Data!$B$4:$BH$4</c:f>
              <c:numCache>
                <c:formatCode>General</c:formatCode>
                <c:ptCount val="59"/>
                <c:pt idx="0">
                  <c:v>11700.552414146903</c:v>
                </c:pt>
                <c:pt idx="1">
                  <c:v>11465.033979806934</c:v>
                </c:pt>
                <c:pt idx="2">
                  <c:v>12190.168982603747</c:v>
                </c:pt>
                <c:pt idx="3">
                  <c:v>13206.577450461758</c:v>
                </c:pt>
                <c:pt idx="4">
                  <c:v>14260.428651843311</c:v>
                </c:pt>
                <c:pt idx="5">
                  <c:v>15048.652081120013</c:v>
                </c:pt>
                <c:pt idx="6">
                  <c:v>16088.520868583968</c:v>
                </c:pt>
                <c:pt idx="7">
                  <c:v>15630.40434092446</c:v>
                </c:pt>
                <c:pt idx="8">
                  <c:v>14573.9563898457</c:v>
                </c:pt>
                <c:pt idx="9">
                  <c:v>14782.029532818104</c:v>
                </c:pt>
                <c:pt idx="10">
                  <c:v>16580.07326290218</c:v>
                </c:pt>
                <c:pt idx="11">
                  <c:v>18594.585010120387</c:v>
                </c:pt>
                <c:pt idx="12">
                  <c:v>19456.342916119262</c:v>
                </c:pt>
                <c:pt idx="13">
                  <c:v>20469.30074842618</c:v>
                </c:pt>
                <c:pt idx="14">
                  <c:v>21346.574132946862</c:v>
                </c:pt>
                <c:pt idx="15">
                  <c:v>21211.488601511108</c:v>
                </c:pt>
                <c:pt idx="16">
                  <c:v>22253.513045542844</c:v>
                </c:pt>
                <c:pt idx="17">
                  <c:v>24037.172891134011</c:v>
                </c:pt>
                <c:pt idx="18">
                  <c:v>25285.287404461229</c:v>
                </c:pt>
                <c:pt idx="19">
                  <c:v>26256.127743503337</c:v>
                </c:pt>
                <c:pt idx="20">
                  <c:v>27472.854414461079</c:v>
                </c:pt>
                <c:pt idx="21">
                  <c:v>28319.714561376597</c:v>
                </c:pt>
                <c:pt idx="22">
                  <c:v>28545.774488029467</c:v>
                </c:pt>
                <c:pt idx="23">
                  <c:v>27564.318059585195</c:v>
                </c:pt>
                <c:pt idx="24">
                  <c:v>28398.812252573116</c:v>
                </c:pt>
                <c:pt idx="25">
                  <c:v>29103.793732644885</c:v>
                </c:pt>
                <c:pt idx="26">
                  <c:v>30703.006605174825</c:v>
                </c:pt>
                <c:pt idx="27">
                  <c:v>32963.721196548337</c:v>
                </c:pt>
                <c:pt idx="28">
                  <c:v>32422.342227340727</c:v>
                </c:pt>
                <c:pt idx="29">
                  <c:v>32106.062146874865</c:v>
                </c:pt>
                <c:pt idx="30">
                  <c:v>32229.884190644214</c:v>
                </c:pt>
                <c:pt idx="31">
                  <c:v>31787.236819421236</c:v>
                </c:pt>
                <c:pt idx="32">
                  <c:v>30331.21245394232</c:v>
                </c:pt>
                <c:pt idx="33">
                  <c:v>30418.718591177749</c:v>
                </c:pt>
                <c:pt idx="34">
                  <c:v>31244.47136249952</c:v>
                </c:pt>
                <c:pt idx="35">
                  <c:v>31111.667890159359</c:v>
                </c:pt>
                <c:pt idx="36">
                  <c:v>32359.270996518131</c:v>
                </c:pt>
                <c:pt idx="37">
                  <c:v>33247.147199763596</c:v>
                </c:pt>
                <c:pt idx="38">
                  <c:v>35226.960384832149</c:v>
                </c:pt>
                <c:pt idx="39">
                  <c:v>36210.673013843792</c:v>
                </c:pt>
                <c:pt idx="40">
                  <c:v>37465.449803528718</c:v>
                </c:pt>
                <c:pt idx="41">
                  <c:v>38412.137217000294</c:v>
                </c:pt>
                <c:pt idx="42">
                  <c:v>38330.125445854785</c:v>
                </c:pt>
                <c:pt idx="43">
                  <c:v>38928.987409874222</c:v>
                </c:pt>
                <c:pt idx="44">
                  <c:v>41692.095054653699</c:v>
                </c:pt>
                <c:pt idx="45">
                  <c:v>43635.0158688476</c:v>
                </c:pt>
                <c:pt idx="46">
                  <c:v>44859.832541347838</c:v>
                </c:pt>
                <c:pt idx="47">
                  <c:v>47835.384237161627</c:v>
                </c:pt>
                <c:pt idx="48">
                  <c:v>47889.386545182664</c:v>
                </c:pt>
                <c:pt idx="49">
                  <c:v>44491.736012898567</c:v>
                </c:pt>
                <c:pt idx="50">
                  <c:v>43024.923837735099</c:v>
                </c:pt>
                <c:pt idx="51">
                  <c:v>43700.792992695802</c:v>
                </c:pt>
                <c:pt idx="52">
                  <c:v>44032.424537696694</c:v>
                </c:pt>
                <c:pt idx="53">
                  <c:v>45420.990330501831</c:v>
                </c:pt>
                <c:pt idx="54">
                  <c:v>45852.913451827008</c:v>
                </c:pt>
                <c:pt idx="55">
                  <c:v>47405.043173123333</c:v>
                </c:pt>
                <c:pt idx="56">
                  <c:v>50188.498419477983</c:v>
                </c:pt>
                <c:pt idx="57">
                  <c:v>51281.987741836499</c:v>
                </c:pt>
                <c:pt idx="58">
                  <c:v>52103.170304708648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90-4455-AE1F-786E7FEA1577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Noregur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Data!$B$5:$BH$5</c:f>
              <c:numCache>
                <c:formatCode>General</c:formatCode>
                <c:ptCount val="59"/>
                <c:pt idx="0">
                  <c:v>23183.559831932063</c:v>
                </c:pt>
                <c:pt idx="1">
                  <c:v>24443.005132825223</c:v>
                </c:pt>
                <c:pt idx="2">
                  <c:v>24929.725377191295</c:v>
                </c:pt>
                <c:pt idx="3">
                  <c:v>25678.429677388463</c:v>
                </c:pt>
                <c:pt idx="4">
                  <c:v>26761.90372126599</c:v>
                </c:pt>
                <c:pt idx="5">
                  <c:v>27958.25927588066</c:v>
                </c:pt>
                <c:pt idx="6">
                  <c:v>28786.159685193663</c:v>
                </c:pt>
                <c:pt idx="7">
                  <c:v>30332.240028640335</c:v>
                </c:pt>
                <c:pt idx="8">
                  <c:v>30758.068177104233</c:v>
                </c:pt>
                <c:pt idx="9">
                  <c:v>31882.780579350085</c:v>
                </c:pt>
                <c:pt idx="10">
                  <c:v>32267.079677202299</c:v>
                </c:pt>
                <c:pt idx="11">
                  <c:v>33859.127245684853</c:v>
                </c:pt>
                <c:pt idx="12">
                  <c:v>35392.302064633339</c:v>
                </c:pt>
                <c:pt idx="13">
                  <c:v>36738.731025898283</c:v>
                </c:pt>
                <c:pt idx="14">
                  <c:v>37943.884962052165</c:v>
                </c:pt>
                <c:pt idx="15">
                  <c:v>39603.706546118374</c:v>
                </c:pt>
                <c:pt idx="16">
                  <c:v>41714.733247473465</c:v>
                </c:pt>
                <c:pt idx="17">
                  <c:v>43267.074897583698</c:v>
                </c:pt>
                <c:pt idx="18">
                  <c:v>44770.021042535256</c:v>
                </c:pt>
                <c:pt idx="19">
                  <c:v>46568.727335767668</c:v>
                </c:pt>
                <c:pt idx="20">
                  <c:v>48538.244017104756</c:v>
                </c:pt>
                <c:pt idx="21">
                  <c:v>49144.626186646776</c:v>
                </c:pt>
                <c:pt idx="22">
                  <c:v>49079.690430318209</c:v>
                </c:pt>
                <c:pt idx="23">
                  <c:v>50860.85516090798</c:v>
                </c:pt>
                <c:pt idx="24">
                  <c:v>53787.177309229148</c:v>
                </c:pt>
                <c:pt idx="25">
                  <c:v>56604.382253572978</c:v>
                </c:pt>
                <c:pt idx="26">
                  <c:v>58682.827096366746</c:v>
                </c:pt>
                <c:pt idx="27">
                  <c:v>59432.930469173749</c:v>
                </c:pt>
                <c:pt idx="28">
                  <c:v>58963.135464175779</c:v>
                </c:pt>
                <c:pt idx="29">
                  <c:v>59329.916334871574</c:v>
                </c:pt>
                <c:pt idx="30">
                  <c:v>60268.657940094148</c:v>
                </c:pt>
                <c:pt idx="31">
                  <c:v>61832.412957477005</c:v>
                </c:pt>
                <c:pt idx="32">
                  <c:v>63673.976491940564</c:v>
                </c:pt>
                <c:pt idx="33">
                  <c:v>65097.067566861777</c:v>
                </c:pt>
                <c:pt idx="34">
                  <c:v>67999.732710691242</c:v>
                </c:pt>
                <c:pt idx="35">
                  <c:v>70457.693102405741</c:v>
                </c:pt>
                <c:pt idx="36">
                  <c:v>73626.157761275361</c:v>
                </c:pt>
                <c:pt idx="37">
                  <c:v>77097.845878290667</c:v>
                </c:pt>
                <c:pt idx="38">
                  <c:v>78651.550884410244</c:v>
                </c:pt>
                <c:pt idx="39">
                  <c:v>79687.508244297598</c:v>
                </c:pt>
                <c:pt idx="40">
                  <c:v>81709.662940204405</c:v>
                </c:pt>
                <c:pt idx="41">
                  <c:v>82992.531860025119</c:v>
                </c:pt>
                <c:pt idx="42">
                  <c:v>83732.938943883448</c:v>
                </c:pt>
                <c:pt idx="43">
                  <c:v>84008.961695492981</c:v>
                </c:pt>
                <c:pt idx="44">
                  <c:v>86820.341309993659</c:v>
                </c:pt>
                <c:pt idx="45">
                  <c:v>88494.364327699353</c:v>
                </c:pt>
                <c:pt idx="46">
                  <c:v>89887.019517036228</c:v>
                </c:pt>
                <c:pt idx="47">
                  <c:v>91617.279152267001</c:v>
                </c:pt>
                <c:pt idx="48">
                  <c:v>90917.498614930286</c:v>
                </c:pt>
                <c:pt idx="49">
                  <c:v>88259.967719830907</c:v>
                </c:pt>
                <c:pt idx="50">
                  <c:v>87770.266844340091</c:v>
                </c:pt>
                <c:pt idx="51">
                  <c:v>87481.148348935487</c:v>
                </c:pt>
                <c:pt idx="52">
                  <c:v>88689.490957740389</c:v>
                </c:pt>
                <c:pt idx="53">
                  <c:v>88538.697651382405</c:v>
                </c:pt>
                <c:pt idx="54">
                  <c:v>89274.956140490409</c:v>
                </c:pt>
                <c:pt idx="55">
                  <c:v>90132.349517559342</c:v>
                </c:pt>
                <c:pt idx="56">
                  <c:v>90402.6021928798</c:v>
                </c:pt>
                <c:pt idx="57">
                  <c:v>91451.350523416884</c:v>
                </c:pt>
                <c:pt idx="58">
                  <c:v>92121.421134647404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90-4455-AE1F-786E7FEA1577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Svíþjóð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Data!$B$1:$BH$1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Data!$B$6:$BH$6</c:f>
              <c:numCache>
                <c:formatCode>General</c:formatCode>
                <c:ptCount val="59"/>
                <c:pt idx="0">
                  <c:v>18142.875876038288</c:v>
                </c:pt>
                <c:pt idx="1">
                  <c:v>19083.558969995433</c:v>
                </c:pt>
                <c:pt idx="2">
                  <c:v>19786.851530222291</c:v>
                </c:pt>
                <c:pt idx="3">
                  <c:v>20723.937843018746</c:v>
                </c:pt>
                <c:pt idx="4">
                  <c:v>21972.834698493451</c:v>
                </c:pt>
                <c:pt idx="5">
                  <c:v>22598.666261891627</c:v>
                </c:pt>
                <c:pt idx="6">
                  <c:v>22852.671164888274</c:v>
                </c:pt>
                <c:pt idx="7">
                  <c:v>23441.237889084412</c:v>
                </c:pt>
                <c:pt idx="8">
                  <c:v>24157.940216896812</c:v>
                </c:pt>
                <c:pt idx="9">
                  <c:v>25190.519561994919</c:v>
                </c:pt>
                <c:pt idx="10">
                  <c:v>26500.863741510362</c:v>
                </c:pt>
                <c:pt idx="11">
                  <c:v>26567.761157628633</c:v>
                </c:pt>
                <c:pt idx="12">
                  <c:v>27095.641673884264</c:v>
                </c:pt>
                <c:pt idx="13">
                  <c:v>28122.277119635273</c:v>
                </c:pt>
                <c:pt idx="14">
                  <c:v>28937.593902131026</c:v>
                </c:pt>
                <c:pt idx="15">
                  <c:v>29558.667952294956</c:v>
                </c:pt>
                <c:pt idx="16">
                  <c:v>29762.988730269302</c:v>
                </c:pt>
                <c:pt idx="17">
                  <c:v>29184.060751535962</c:v>
                </c:pt>
                <c:pt idx="18">
                  <c:v>29608.90297368406</c:v>
                </c:pt>
                <c:pt idx="19">
                  <c:v>30678.864371979849</c:v>
                </c:pt>
                <c:pt idx="20">
                  <c:v>31137.124734746922</c:v>
                </c:pt>
                <c:pt idx="21">
                  <c:v>31241.258743965966</c:v>
                </c:pt>
                <c:pt idx="22">
                  <c:v>31613.271960075865</c:v>
                </c:pt>
                <c:pt idx="23">
                  <c:v>32199.544842769254</c:v>
                </c:pt>
                <c:pt idx="24">
                  <c:v>33530.95264601519</c:v>
                </c:pt>
                <c:pt idx="25">
                  <c:v>34198.813476438292</c:v>
                </c:pt>
                <c:pt idx="26">
                  <c:v>35037.63261133535</c:v>
                </c:pt>
                <c:pt idx="27">
                  <c:v>36092.106897168618</c:v>
                </c:pt>
                <c:pt idx="28">
                  <c:v>36845.984589088293</c:v>
                </c:pt>
                <c:pt idx="29">
                  <c:v>37572.657874151089</c:v>
                </c:pt>
                <c:pt idx="30">
                  <c:v>37564.858093257957</c:v>
                </c:pt>
                <c:pt idx="31">
                  <c:v>36882.111100074071</c:v>
                </c:pt>
                <c:pt idx="32">
                  <c:v>36241.605170627401</c:v>
                </c:pt>
                <c:pt idx="33">
                  <c:v>35287.43312212138</c:v>
                </c:pt>
                <c:pt idx="34">
                  <c:v>36469.775665744302</c:v>
                </c:pt>
                <c:pt idx="35">
                  <c:v>37737.359802066501</c:v>
                </c:pt>
                <c:pt idx="36">
                  <c:v>38249.681672073537</c:v>
                </c:pt>
                <c:pt idx="37">
                  <c:v>39341.095675946548</c:v>
                </c:pt>
                <c:pt idx="38">
                  <c:v>40986.77536577329</c:v>
                </c:pt>
                <c:pt idx="39">
                  <c:v>42792.370025106444</c:v>
                </c:pt>
                <c:pt idx="40">
                  <c:v>44751.21468697823</c:v>
                </c:pt>
                <c:pt idx="41">
                  <c:v>45333.480271854904</c:v>
                </c:pt>
                <c:pt idx="42">
                  <c:v>46123.936988260008</c:v>
                </c:pt>
                <c:pt idx="43">
                  <c:v>47037.011352580193</c:v>
                </c:pt>
                <c:pt idx="44">
                  <c:v>48872.083071683199</c:v>
                </c:pt>
                <c:pt idx="45">
                  <c:v>50048.087452192252</c:v>
                </c:pt>
                <c:pt idx="46">
                  <c:v>52106.21151313973</c:v>
                </c:pt>
                <c:pt idx="47">
                  <c:v>53483.956705469973</c:v>
                </c:pt>
                <c:pt idx="48">
                  <c:v>52773.292917602768</c:v>
                </c:pt>
                <c:pt idx="49">
                  <c:v>49606.838489724476</c:v>
                </c:pt>
                <c:pt idx="50">
                  <c:v>52132.918527158123</c:v>
                </c:pt>
                <c:pt idx="51">
                  <c:v>53126.971328596745</c:v>
                </c:pt>
                <c:pt idx="52">
                  <c:v>52577.985893911951</c:v>
                </c:pt>
                <c:pt idx="53">
                  <c:v>52779.954668166487</c:v>
                </c:pt>
                <c:pt idx="54">
                  <c:v>53618.575507866793</c:v>
                </c:pt>
                <c:pt idx="55">
                  <c:v>55418.984280028206</c:v>
                </c:pt>
                <c:pt idx="56">
                  <c:v>56195.881382449472</c:v>
                </c:pt>
                <c:pt idx="57">
                  <c:v>56610.684988495152</c:v>
                </c:pt>
                <c:pt idx="58">
                  <c:v>57232.085490629353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90-4455-AE1F-786E7FEA1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0412208"/>
        <c:axId val="618957232"/>
      </c:lineChart>
      <c:catAx>
        <c:axId val="12404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618957232"/>
        <c:crosses val="autoZero"/>
        <c:auto val="1"/>
        <c:lblAlgn val="ctr"/>
        <c:lblOffset val="100"/>
        <c:tickLblSkip val="2"/>
        <c:noMultiLvlLbl val="0"/>
      </c:catAx>
      <c:valAx>
        <c:axId val="61895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24041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33084680204449"/>
          <c:y val="3.4797523561693695E-2"/>
          <c:w val="0.1975837822903716"/>
          <c:h val="0.386100014071610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Danmörk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Data!$B$2:$AD$2</c:f>
              <c:numCache>
                <c:formatCode>General</c:formatCode>
                <c:ptCount val="29"/>
                <c:pt idx="0">
                  <c:v>33785.650143474486</c:v>
                </c:pt>
                <c:pt idx="1">
                  <c:v>34167.71928045751</c:v>
                </c:pt>
                <c:pt idx="2">
                  <c:v>34721.381781385644</c:v>
                </c:pt>
                <c:pt idx="3">
                  <c:v>34609.583085232225</c:v>
                </c:pt>
                <c:pt idx="4">
                  <c:v>36332.217340492956</c:v>
                </c:pt>
                <c:pt idx="5">
                  <c:v>37237.723279265658</c:v>
                </c:pt>
                <c:pt idx="6">
                  <c:v>38101.40551566123</c:v>
                </c:pt>
                <c:pt idx="7">
                  <c:v>39180.686558051639</c:v>
                </c:pt>
                <c:pt idx="8">
                  <c:v>39904.595614527869</c:v>
                </c:pt>
                <c:pt idx="9">
                  <c:v>40945.279235071655</c:v>
                </c:pt>
                <c:pt idx="10">
                  <c:v>42337.71436935119</c:v>
                </c:pt>
                <c:pt idx="11">
                  <c:v>42533.539258232937</c:v>
                </c:pt>
                <c:pt idx="12">
                  <c:v>42595.587221746151</c:v>
                </c:pt>
                <c:pt idx="13">
                  <c:v>42645.583125343539</c:v>
                </c:pt>
                <c:pt idx="14">
                  <c:v>43670.445299512408</c:v>
                </c:pt>
                <c:pt idx="15">
                  <c:v>44567.93130926611</c:v>
                </c:pt>
                <c:pt idx="16">
                  <c:v>46159.91373916372</c:v>
                </c:pt>
                <c:pt idx="17">
                  <c:v>46373.516662559232</c:v>
                </c:pt>
                <c:pt idx="18">
                  <c:v>45865.795957793584</c:v>
                </c:pt>
                <c:pt idx="19">
                  <c:v>43382.625459001516</c:v>
                </c:pt>
                <c:pt idx="20">
                  <c:v>43998.436671628529</c:v>
                </c:pt>
                <c:pt idx="21">
                  <c:v>44403.394145925668</c:v>
                </c:pt>
                <c:pt idx="22">
                  <c:v>44336.812461229747</c:v>
                </c:pt>
                <c:pt idx="23">
                  <c:v>44564.452155464867</c:v>
                </c:pt>
                <c:pt idx="24">
                  <c:v>45057.074169959516</c:v>
                </c:pt>
                <c:pt idx="25">
                  <c:v>45787.987873205224</c:v>
                </c:pt>
                <c:pt idx="26">
                  <c:v>46522.27730827409</c:v>
                </c:pt>
                <c:pt idx="27">
                  <c:v>47269.691301833722</c:v>
                </c:pt>
                <c:pt idx="28">
                  <c:v>47672.956641161036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6A-49FE-9467-1B43FC5EBAC3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Finnland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Data!$B$3:$AD$3</c:f>
              <c:numCache>
                <c:formatCode>General</c:formatCode>
                <c:ptCount val="29"/>
                <c:pt idx="0">
                  <c:v>28905.570324172259</c:v>
                </c:pt>
                <c:pt idx="1">
                  <c:v>27047.839901722607</c:v>
                </c:pt>
                <c:pt idx="2">
                  <c:v>26002.079952747521</c:v>
                </c:pt>
                <c:pt idx="3">
                  <c:v>25686.510022401573</c:v>
                </c:pt>
                <c:pt idx="4">
                  <c:v>26583.533331845989</c:v>
                </c:pt>
                <c:pt idx="5">
                  <c:v>27596.412893183093</c:v>
                </c:pt>
                <c:pt idx="6">
                  <c:v>28512.434400017228</c:v>
                </c:pt>
                <c:pt idx="7">
                  <c:v>30205.020437174098</c:v>
                </c:pt>
                <c:pt idx="8">
                  <c:v>31760.276803951347</c:v>
                </c:pt>
                <c:pt idx="9">
                  <c:v>33094.838429900243</c:v>
                </c:pt>
                <c:pt idx="10">
                  <c:v>34887.178799006651</c:v>
                </c:pt>
                <c:pt idx="11">
                  <c:v>35706.153330035457</c:v>
                </c:pt>
                <c:pt idx="12">
                  <c:v>36218.240157364773</c:v>
                </c:pt>
                <c:pt idx="13">
                  <c:v>36852.443923746396</c:v>
                </c:pt>
                <c:pt idx="14">
                  <c:v>38188.251091902719</c:v>
                </c:pt>
                <c:pt idx="15">
                  <c:v>39115.764793154929</c:v>
                </c:pt>
                <c:pt idx="16">
                  <c:v>40546.080726104905</c:v>
                </c:pt>
                <c:pt idx="17">
                  <c:v>42467.260996199657</c:v>
                </c:pt>
                <c:pt idx="18">
                  <c:v>42574.641136504222</c:v>
                </c:pt>
                <c:pt idx="19">
                  <c:v>38867.799446456942</c:v>
                </c:pt>
                <c:pt idx="20">
                  <c:v>39848.13449787745</c:v>
                </c:pt>
                <c:pt idx="21">
                  <c:v>40683.527582170289</c:v>
                </c:pt>
                <c:pt idx="22">
                  <c:v>39912.941358006501</c:v>
                </c:pt>
                <c:pt idx="23">
                  <c:v>39428.312060631288</c:v>
                </c:pt>
                <c:pt idx="24">
                  <c:v>39017.537206954781</c:v>
                </c:pt>
                <c:pt idx="25">
                  <c:v>39083.934758951786</c:v>
                </c:pt>
                <c:pt idx="26">
                  <c:v>40052.028623102946</c:v>
                </c:pt>
                <c:pt idx="27">
                  <c:v>41018.050201147089</c:v>
                </c:pt>
                <c:pt idx="28">
                  <c:v>41898.615871537026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6A-49FE-9467-1B43FC5EBAC3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Ísland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Data!$B$4:$AD$4</c:f>
              <c:numCache>
                <c:formatCode>General</c:formatCode>
                <c:ptCount val="29"/>
                <c:pt idx="0">
                  <c:v>30066.34933675448</c:v>
                </c:pt>
                <c:pt idx="1">
                  <c:v>29653.416096986602</c:v>
                </c:pt>
                <c:pt idx="2">
                  <c:v>28295.132059837531</c:v>
                </c:pt>
                <c:pt idx="3">
                  <c:v>28376.764065576914</c:v>
                </c:pt>
                <c:pt idx="4">
                  <c:v>29147.085520705212</c:v>
                </c:pt>
                <c:pt idx="5">
                  <c:v>29023.19690947426</c:v>
                </c:pt>
                <c:pt idx="6">
                  <c:v>30187.050636267715</c:v>
                </c:pt>
                <c:pt idx="7">
                  <c:v>31015.325287726711</c:v>
                </c:pt>
                <c:pt idx="8">
                  <c:v>32862.237131768117</c:v>
                </c:pt>
                <c:pt idx="9">
                  <c:v>33779.914880030912</c:v>
                </c:pt>
                <c:pt idx="10">
                  <c:v>34950.460733536325</c:v>
                </c:pt>
                <c:pt idx="11">
                  <c:v>35833.598703185235</c:v>
                </c:pt>
                <c:pt idx="12">
                  <c:v>35757.092236503529</c:v>
                </c:pt>
                <c:pt idx="13">
                  <c:v>36315.753661043484</c:v>
                </c:pt>
                <c:pt idx="14">
                  <c:v>38893.378799613238</c:v>
                </c:pt>
                <c:pt idx="15">
                  <c:v>40705.874792079834</c:v>
                </c:pt>
                <c:pt idx="16">
                  <c:v>41848.471697828674</c:v>
                </c:pt>
                <c:pt idx="17">
                  <c:v>44624.279895795444</c:v>
                </c:pt>
                <c:pt idx="18">
                  <c:v>44674.657124839992</c:v>
                </c:pt>
                <c:pt idx="19">
                  <c:v>41505.084835234389</c:v>
                </c:pt>
                <c:pt idx="20">
                  <c:v>40136.737154895185</c:v>
                </c:pt>
                <c:pt idx="21">
                  <c:v>40767.236414488681</c:v>
                </c:pt>
                <c:pt idx="22">
                  <c:v>41076.606123175967</c:v>
                </c:pt>
                <c:pt idx="23">
                  <c:v>42371.959961762383</c:v>
                </c:pt>
                <c:pt idx="24">
                  <c:v>42774.888851471318</c:v>
                </c:pt>
                <c:pt idx="25">
                  <c:v>44222.826862678987</c:v>
                </c:pt>
                <c:pt idx="26">
                  <c:v>46819.433704487448</c:v>
                </c:pt>
                <c:pt idx="27">
                  <c:v>47839.519031743621</c:v>
                </c:pt>
                <c:pt idx="28">
                  <c:v>48605.577068394348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6A-49FE-9467-1B43FC5EBAC3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Noregur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Data!$B$5:$AD$5</c:f>
              <c:numCache>
                <c:formatCode>General</c:formatCode>
                <c:ptCount val="29"/>
                <c:pt idx="0">
                  <c:v>42813.764961902474</c:v>
                </c:pt>
                <c:pt idx="1">
                  <c:v>43924.628254043011</c:v>
                </c:pt>
                <c:pt idx="2">
                  <c:v>45232.84169402541</c:v>
                </c:pt>
                <c:pt idx="3">
                  <c:v>46243.779864601885</c:v>
                </c:pt>
                <c:pt idx="4">
                  <c:v>48305.780703488119</c:v>
                </c:pt>
                <c:pt idx="5">
                  <c:v>50051.871326596585</c:v>
                </c:pt>
                <c:pt idx="6">
                  <c:v>52302.69133539412</c:v>
                </c:pt>
                <c:pt idx="7">
                  <c:v>54768.915806671779</c:v>
                </c:pt>
                <c:pt idx="8">
                  <c:v>55872.63975251199</c:v>
                </c:pt>
                <c:pt idx="9">
                  <c:v>56608.565131186529</c:v>
                </c:pt>
                <c:pt idx="10">
                  <c:v>58045.067267225728</c:v>
                </c:pt>
                <c:pt idx="11">
                  <c:v>58956.3941539921</c:v>
                </c:pt>
                <c:pt idx="12">
                  <c:v>59482.365960033429</c:v>
                </c:pt>
                <c:pt idx="13">
                  <c:v>59678.447532370657</c:v>
                </c:pt>
                <c:pt idx="14">
                  <c:v>61675.600781635927</c:v>
                </c:pt>
                <c:pt idx="15">
                  <c:v>62864.796467594388</c:v>
                </c:pt>
                <c:pt idx="16">
                  <c:v>63854.11353532318</c:v>
                </c:pt>
                <c:pt idx="17">
                  <c:v>65083.25869763075</c:v>
                </c:pt>
                <c:pt idx="18">
                  <c:v>64586.14725572295</c:v>
                </c:pt>
                <c:pt idx="19">
                  <c:v>62698.285355183005</c:v>
                </c:pt>
                <c:pt idx="20">
                  <c:v>62350.410706875067</c:v>
                </c:pt>
                <c:pt idx="21">
                  <c:v>62145.026154912819</c:v>
                </c:pt>
                <c:pt idx="22">
                  <c:v>63003.410897746282</c:v>
                </c:pt>
                <c:pt idx="23">
                  <c:v>62896.290059206003</c:v>
                </c:pt>
                <c:pt idx="24">
                  <c:v>63419.314778542022</c:v>
                </c:pt>
                <c:pt idx="25">
                  <c:v>64028.391532204056</c:v>
                </c:pt>
                <c:pt idx="26">
                  <c:v>64220.374146666734</c:v>
                </c:pt>
                <c:pt idx="27">
                  <c:v>64965.385999634032</c:v>
                </c:pt>
                <c:pt idx="28">
                  <c:v>65441.392047182286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6A-49FE-9467-1B43FC5EBAC3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Svíþjóð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Data!$B$6:$AD$6</c:f>
              <c:numCache>
                <c:formatCode>General</c:formatCode>
                <c:ptCount val="29"/>
                <c:pt idx="0">
                  <c:v>30975.982407661202</c:v>
                </c:pt>
                <c:pt idx="1">
                  <c:v>30412.98922937621</c:v>
                </c:pt>
                <c:pt idx="2">
                  <c:v>29884.828032725676</c:v>
                </c:pt>
                <c:pt idx="3">
                  <c:v>29098.017750758729</c:v>
                </c:pt>
                <c:pt idx="4">
                  <c:v>30072.977425574227</c:v>
                </c:pt>
                <c:pt idx="5">
                  <c:v>31118.227318691588</c:v>
                </c:pt>
                <c:pt idx="6">
                  <c:v>31540.687938481507</c:v>
                </c:pt>
                <c:pt idx="7">
                  <c:v>32440.667938392999</c:v>
                </c:pt>
                <c:pt idx="8">
                  <c:v>33797.695429197433</c:v>
                </c:pt>
                <c:pt idx="9">
                  <c:v>35286.588805661675</c:v>
                </c:pt>
                <c:pt idx="10">
                  <c:v>36901.852135948851</c:v>
                </c:pt>
                <c:pt idx="11">
                  <c:v>37381.988343809666</c:v>
                </c:pt>
                <c:pt idx="12">
                  <c:v>38033.798961078486</c:v>
                </c:pt>
                <c:pt idx="13">
                  <c:v>38786.720092201962</c:v>
                </c:pt>
                <c:pt idx="14">
                  <c:v>40299.920252485099</c:v>
                </c:pt>
                <c:pt idx="15">
                  <c:v>41269.653477925363</c:v>
                </c:pt>
                <c:pt idx="16">
                  <c:v>42966.782601810839</c:v>
                </c:pt>
                <c:pt idx="17">
                  <c:v>44102.871302955718</c:v>
                </c:pt>
                <c:pt idx="18">
                  <c:v>43516.857935459804</c:v>
                </c:pt>
                <c:pt idx="19">
                  <c:v>40905.799578494451</c:v>
                </c:pt>
                <c:pt idx="20">
                  <c:v>42988.805205871824</c:v>
                </c:pt>
                <c:pt idx="21">
                  <c:v>43808.501157157087</c:v>
                </c:pt>
                <c:pt idx="22">
                  <c:v>43355.807761520096</c:v>
                </c:pt>
                <c:pt idx="23">
                  <c:v>43522.351215049821</c:v>
                </c:pt>
                <c:pt idx="24">
                  <c:v>44213.877968931462</c:v>
                </c:pt>
                <c:pt idx="25">
                  <c:v>45698.495062775357</c:v>
                </c:pt>
                <c:pt idx="26">
                  <c:v>46339.124422200061</c:v>
                </c:pt>
                <c:pt idx="27">
                  <c:v>46681.171480426841</c:v>
                </c:pt>
                <c:pt idx="28">
                  <c:v>47193.57834149988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B6A-49FE-9467-1B43FC5E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4987168"/>
        <c:axId val="1425253632"/>
      </c:lineChart>
      <c:catAx>
        <c:axId val="128498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425253632"/>
        <c:crosses val="autoZero"/>
        <c:auto val="1"/>
        <c:lblAlgn val="ctr"/>
        <c:lblOffset val="100"/>
        <c:noMultiLvlLbl val="0"/>
      </c:catAx>
      <c:valAx>
        <c:axId val="142525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28498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454137311783401"/>
          <c:y val="0.40427013529791161"/>
          <c:w val="0.21161887000966986"/>
          <c:h val="0.401822252868895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644978588202803E-2"/>
          <c:y val="3.1529691303538658E-2"/>
          <c:w val="0.90789680895151259"/>
          <c:h val="0.84947173690298317"/>
        </c:manualLayout>
      </c:layout>
      <c:lineChart>
        <c:grouping val="standar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Danmörk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Sheet1!$G$2:$G$50</c:f>
              <c:numCache>
                <c:formatCode>General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Sheet1!$H$2:$H$50</c:f>
              <c:numCache>
                <c:formatCode>0.0</c:formatCode>
                <c:ptCount val="49"/>
                <c:pt idx="0">
                  <c:v>41.664231999999998</c:v>
                </c:pt>
                <c:pt idx="1">
                  <c:v>43.779127000000003</c:v>
                </c:pt>
                <c:pt idx="2">
                  <c:v>46.104143999999998</c:v>
                </c:pt>
                <c:pt idx="3">
                  <c:v>48.618934000000003</c:v>
                </c:pt>
                <c:pt idx="4">
                  <c:v>48.930602</c:v>
                </c:pt>
                <c:pt idx="5">
                  <c:v>50.941521000000002</c:v>
                </c:pt>
                <c:pt idx="6">
                  <c:v>52.823436000000001</c:v>
                </c:pt>
                <c:pt idx="7">
                  <c:v>54.781495999999997</c:v>
                </c:pt>
                <c:pt idx="8">
                  <c:v>56.352483999999997</c:v>
                </c:pt>
                <c:pt idx="9">
                  <c:v>58.292484999999999</c:v>
                </c:pt>
                <c:pt idx="10">
                  <c:v>57.843043000000002</c:v>
                </c:pt>
                <c:pt idx="11">
                  <c:v>59.545696</c:v>
                </c:pt>
                <c:pt idx="12">
                  <c:v>61.207495999999999</c:v>
                </c:pt>
                <c:pt idx="13">
                  <c:v>63.031058999999999</c:v>
                </c:pt>
                <c:pt idx="14">
                  <c:v>64.936425</c:v>
                </c:pt>
                <c:pt idx="15">
                  <c:v>66.578671999999997</c:v>
                </c:pt>
                <c:pt idx="16">
                  <c:v>68.022125000000003</c:v>
                </c:pt>
                <c:pt idx="17">
                  <c:v>69.403593000000001</c:v>
                </c:pt>
                <c:pt idx="18">
                  <c:v>70.765587999999994</c:v>
                </c:pt>
                <c:pt idx="19">
                  <c:v>72.247010000000003</c:v>
                </c:pt>
                <c:pt idx="20">
                  <c:v>74.361153000000002</c:v>
                </c:pt>
                <c:pt idx="21">
                  <c:v>76.30489</c:v>
                </c:pt>
                <c:pt idx="22">
                  <c:v>77.618679999999998</c:v>
                </c:pt>
                <c:pt idx="23">
                  <c:v>79.101446999999993</c:v>
                </c:pt>
                <c:pt idx="24">
                  <c:v>84.151532000000003</c:v>
                </c:pt>
                <c:pt idx="25">
                  <c:v>85.403801999999999</c:v>
                </c:pt>
                <c:pt idx="26">
                  <c:v>87.439965999999998</c:v>
                </c:pt>
                <c:pt idx="27">
                  <c:v>88.073757000000001</c:v>
                </c:pt>
                <c:pt idx="28">
                  <c:v>87.972307999999998</c:v>
                </c:pt>
                <c:pt idx="29">
                  <c:v>88.868329000000003</c:v>
                </c:pt>
                <c:pt idx="30">
                  <c:v>90.926831000000007</c:v>
                </c:pt>
                <c:pt idx="31">
                  <c:v>90.605822000000003</c:v>
                </c:pt>
                <c:pt idx="32">
                  <c:v>91.350757999999999</c:v>
                </c:pt>
                <c:pt idx="33">
                  <c:v>92.85839</c:v>
                </c:pt>
                <c:pt idx="34">
                  <c:v>95.823565000000002</c:v>
                </c:pt>
                <c:pt idx="35">
                  <c:v>97.135281000000006</c:v>
                </c:pt>
                <c:pt idx="36">
                  <c:v>98.415417000000005</c:v>
                </c:pt>
                <c:pt idx="37">
                  <c:v>98.596925999999996</c:v>
                </c:pt>
                <c:pt idx="38">
                  <c:v>97.129084000000006</c:v>
                </c:pt>
                <c:pt idx="39">
                  <c:v>96.233833000000004</c:v>
                </c:pt>
                <c:pt idx="40">
                  <c:v>100</c:v>
                </c:pt>
                <c:pt idx="41">
                  <c:v>100.346254</c:v>
                </c:pt>
                <c:pt idx="42">
                  <c:v>102.264117</c:v>
                </c:pt>
                <c:pt idx="43">
                  <c:v>103.068264</c:v>
                </c:pt>
                <c:pt idx="44">
                  <c:v>104.700969</c:v>
                </c:pt>
                <c:pt idx="45">
                  <c:v>106.196093</c:v>
                </c:pt>
                <c:pt idx="46">
                  <c:v>106.742312</c:v>
                </c:pt>
                <c:pt idx="47">
                  <c:v>107.957032</c:v>
                </c:pt>
                <c:pt idx="48">
                  <c:v>108.62937100000001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5D-4075-ADC7-3170D4419950}"/>
            </c:ext>
          </c:extLst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Finnland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Sheet1!$G$2:$G$50</c:f>
              <c:numCache>
                <c:formatCode>General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Sheet1!$I$2:$I$50</c:f>
              <c:numCache>
                <c:formatCode>0.0</c:formatCode>
                <c:ptCount val="49"/>
                <c:pt idx="0">
                  <c:v>31.341677000000001</c:v>
                </c:pt>
                <c:pt idx="1">
                  <c:v>32.888137999999998</c:v>
                </c:pt>
                <c:pt idx="2">
                  <c:v>35.395457999999998</c:v>
                </c:pt>
                <c:pt idx="3">
                  <c:v>37.474665000000002</c:v>
                </c:pt>
                <c:pt idx="4">
                  <c:v>38.685341000000001</c:v>
                </c:pt>
                <c:pt idx="5">
                  <c:v>39.759493999999997</c:v>
                </c:pt>
                <c:pt idx="6">
                  <c:v>40.330592000000003</c:v>
                </c:pt>
                <c:pt idx="7">
                  <c:v>41.357675</c:v>
                </c:pt>
                <c:pt idx="8">
                  <c:v>42.847437999999997</c:v>
                </c:pt>
                <c:pt idx="9">
                  <c:v>45.495097999999999</c:v>
                </c:pt>
                <c:pt idx="10">
                  <c:v>47.092213999999998</c:v>
                </c:pt>
                <c:pt idx="11">
                  <c:v>46.976649999999999</c:v>
                </c:pt>
                <c:pt idx="12">
                  <c:v>48.270485999999998</c:v>
                </c:pt>
                <c:pt idx="13">
                  <c:v>50.047932000000003</c:v>
                </c:pt>
                <c:pt idx="14">
                  <c:v>51.609485999999997</c:v>
                </c:pt>
                <c:pt idx="15">
                  <c:v>53.349302000000002</c:v>
                </c:pt>
                <c:pt idx="16">
                  <c:v>55.622185000000002</c:v>
                </c:pt>
                <c:pt idx="17">
                  <c:v>57.112122999999997</c:v>
                </c:pt>
                <c:pt idx="18">
                  <c:v>59.210498000000001</c:v>
                </c:pt>
                <c:pt idx="19">
                  <c:v>61.782186000000003</c:v>
                </c:pt>
                <c:pt idx="20">
                  <c:v>63.690561000000002</c:v>
                </c:pt>
                <c:pt idx="21">
                  <c:v>64.261289000000005</c:v>
                </c:pt>
                <c:pt idx="22">
                  <c:v>66.630150999999998</c:v>
                </c:pt>
                <c:pt idx="23">
                  <c:v>70.255824000000004</c:v>
                </c:pt>
                <c:pt idx="24">
                  <c:v>73.220657000000003</c:v>
                </c:pt>
                <c:pt idx="25">
                  <c:v>74.923058999999995</c:v>
                </c:pt>
                <c:pt idx="26">
                  <c:v>76.613393000000002</c:v>
                </c:pt>
                <c:pt idx="27">
                  <c:v>79.168992000000003</c:v>
                </c:pt>
                <c:pt idx="28">
                  <c:v>82.431072999999998</c:v>
                </c:pt>
                <c:pt idx="29">
                  <c:v>83.850448</c:v>
                </c:pt>
                <c:pt idx="30">
                  <c:v>87.416634000000002</c:v>
                </c:pt>
                <c:pt idx="31">
                  <c:v>89.413527999999999</c:v>
                </c:pt>
                <c:pt idx="32">
                  <c:v>90.379839000000004</c:v>
                </c:pt>
                <c:pt idx="33">
                  <c:v>92.505459999999999</c:v>
                </c:pt>
                <c:pt idx="34">
                  <c:v>95.535858000000005</c:v>
                </c:pt>
                <c:pt idx="35">
                  <c:v>97.221716000000001</c:v>
                </c:pt>
                <c:pt idx="36">
                  <c:v>99.596744000000001</c:v>
                </c:pt>
                <c:pt idx="37">
                  <c:v>102.70218300000001</c:v>
                </c:pt>
                <c:pt idx="38">
                  <c:v>101.567556</c:v>
                </c:pt>
                <c:pt idx="39">
                  <c:v>96.852717999999996</c:v>
                </c:pt>
                <c:pt idx="40">
                  <c:v>100</c:v>
                </c:pt>
                <c:pt idx="41">
                  <c:v>101.59732099999999</c:v>
                </c:pt>
                <c:pt idx="42">
                  <c:v>100.03254699999999</c:v>
                </c:pt>
                <c:pt idx="43">
                  <c:v>100.62235</c:v>
                </c:pt>
                <c:pt idx="44">
                  <c:v>100.66214100000001</c:v>
                </c:pt>
                <c:pt idx="45">
                  <c:v>101.23866599999999</c:v>
                </c:pt>
                <c:pt idx="46">
                  <c:v>103.77258399999999</c:v>
                </c:pt>
                <c:pt idx="47">
                  <c:v>105.69813499999999</c:v>
                </c:pt>
                <c:pt idx="48">
                  <c:v>105.607782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5D-4075-ADC7-3170D4419950}"/>
            </c:ext>
          </c:extLst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Ísland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Sheet1!$G$2:$G$50</c:f>
              <c:numCache>
                <c:formatCode>General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Sheet1!$J$2:$J$50</c:f>
              <c:numCache>
                <c:formatCode>0.0</c:formatCode>
                <c:ptCount val="49"/>
                <c:pt idx="0">
                  <c:v>34.004953999999998</c:v>
                </c:pt>
                <c:pt idx="1">
                  <c:v>37.432597000000001</c:v>
                </c:pt>
                <c:pt idx="2">
                  <c:v>39.293877999999999</c:v>
                </c:pt>
                <c:pt idx="3">
                  <c:v>41.231633000000002</c:v>
                </c:pt>
                <c:pt idx="4">
                  <c:v>42.731172000000001</c:v>
                </c:pt>
                <c:pt idx="5">
                  <c:v>42.790762999999998</c:v>
                </c:pt>
                <c:pt idx="6">
                  <c:v>44.547942999999997</c:v>
                </c:pt>
                <c:pt idx="7">
                  <c:v>49.451090000000001</c:v>
                </c:pt>
                <c:pt idx="8">
                  <c:v>52.013399999999997</c:v>
                </c:pt>
                <c:pt idx="9">
                  <c:v>54.581586000000001</c:v>
                </c:pt>
                <c:pt idx="10">
                  <c:v>56.304561999999997</c:v>
                </c:pt>
                <c:pt idx="11">
                  <c:v>56.005339999999997</c:v>
                </c:pt>
                <c:pt idx="12">
                  <c:v>55.702306999999998</c:v>
                </c:pt>
                <c:pt idx="13">
                  <c:v>54.008265999999999</c:v>
                </c:pt>
                <c:pt idx="14">
                  <c:v>55.531607000000001</c:v>
                </c:pt>
                <c:pt idx="15">
                  <c:v>55.376088000000003</c:v>
                </c:pt>
                <c:pt idx="16">
                  <c:v>57.301746000000001</c:v>
                </c:pt>
                <c:pt idx="17">
                  <c:v>58.852024999999998</c:v>
                </c:pt>
                <c:pt idx="18">
                  <c:v>60.324401000000002</c:v>
                </c:pt>
                <c:pt idx="19">
                  <c:v>61.536779000000003</c:v>
                </c:pt>
                <c:pt idx="20">
                  <c:v>63.219298999999999</c:v>
                </c:pt>
                <c:pt idx="21">
                  <c:v>62.980390999999997</c:v>
                </c:pt>
                <c:pt idx="22">
                  <c:v>60.855499000000002</c:v>
                </c:pt>
                <c:pt idx="23">
                  <c:v>61.256194999999998</c:v>
                </c:pt>
                <c:pt idx="24">
                  <c:v>64.028625000000005</c:v>
                </c:pt>
                <c:pt idx="25">
                  <c:v>62.763601999999999</c:v>
                </c:pt>
                <c:pt idx="26">
                  <c:v>64.861558000000002</c:v>
                </c:pt>
                <c:pt idx="27">
                  <c:v>67.565199000000007</c:v>
                </c:pt>
                <c:pt idx="28">
                  <c:v>70.267015999999998</c:v>
                </c:pt>
                <c:pt idx="29">
                  <c:v>71.388046000000003</c:v>
                </c:pt>
                <c:pt idx="30">
                  <c:v>71.201290999999998</c:v>
                </c:pt>
                <c:pt idx="31">
                  <c:v>72.303325000000001</c:v>
                </c:pt>
                <c:pt idx="32">
                  <c:v>75.384334999999993</c:v>
                </c:pt>
                <c:pt idx="33">
                  <c:v>78.453834999999998</c:v>
                </c:pt>
                <c:pt idx="34">
                  <c:v>84.757259000000005</c:v>
                </c:pt>
                <c:pt idx="35">
                  <c:v>87.703498999999994</c:v>
                </c:pt>
                <c:pt idx="36">
                  <c:v>88.405665999999997</c:v>
                </c:pt>
                <c:pt idx="37">
                  <c:v>93.735870000000006</c:v>
                </c:pt>
                <c:pt idx="38">
                  <c:v>94.747006999999996</c:v>
                </c:pt>
                <c:pt idx="39">
                  <c:v>101.67347100000001</c:v>
                </c:pt>
                <c:pt idx="40">
                  <c:v>100</c:v>
                </c:pt>
                <c:pt idx="41">
                  <c:v>100.150329</c:v>
                </c:pt>
                <c:pt idx="42">
                  <c:v>100.50035800000001</c:v>
                </c:pt>
                <c:pt idx="43">
                  <c:v>102.08917099999999</c:v>
                </c:pt>
                <c:pt idx="44">
                  <c:v>102.417635</c:v>
                </c:pt>
                <c:pt idx="45">
                  <c:v>104.406218</c:v>
                </c:pt>
                <c:pt idx="46">
                  <c:v>107.42668999999999</c:v>
                </c:pt>
                <c:pt idx="47">
                  <c:v>108.721799</c:v>
                </c:pt>
                <c:pt idx="48">
                  <c:v>111.642161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5D-4075-ADC7-3170D4419950}"/>
            </c:ext>
          </c:extLst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Noregur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Sheet1!$G$2:$G$50</c:f>
              <c:numCache>
                <c:formatCode>General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Sheet1!$K$2:$K$50</c:f>
              <c:numCache>
                <c:formatCode>0.0</c:formatCode>
                <c:ptCount val="49"/>
                <c:pt idx="0">
                  <c:v>35.760536999999999</c:v>
                </c:pt>
                <c:pt idx="1">
                  <c:v>37.927548999999999</c:v>
                </c:pt>
                <c:pt idx="2">
                  <c:v>40.21734</c:v>
                </c:pt>
                <c:pt idx="3">
                  <c:v>42.082726999999998</c:v>
                </c:pt>
                <c:pt idx="4">
                  <c:v>43.689632000000003</c:v>
                </c:pt>
                <c:pt idx="5">
                  <c:v>45.547570999999998</c:v>
                </c:pt>
                <c:pt idx="6">
                  <c:v>48.136806999999997</c:v>
                </c:pt>
                <c:pt idx="7">
                  <c:v>49.857553000000003</c:v>
                </c:pt>
                <c:pt idx="8">
                  <c:v>52.062412999999999</c:v>
                </c:pt>
                <c:pt idx="9">
                  <c:v>54.320776000000002</c:v>
                </c:pt>
                <c:pt idx="10">
                  <c:v>55.472082</c:v>
                </c:pt>
                <c:pt idx="11">
                  <c:v>55.994951</c:v>
                </c:pt>
                <c:pt idx="12">
                  <c:v>56.509658000000002</c:v>
                </c:pt>
                <c:pt idx="13">
                  <c:v>59.080965999999997</c:v>
                </c:pt>
                <c:pt idx="14">
                  <c:v>62.391832000000001</c:v>
                </c:pt>
                <c:pt idx="15">
                  <c:v>64.328992</c:v>
                </c:pt>
                <c:pt idx="16">
                  <c:v>64.988201000000004</c:v>
                </c:pt>
                <c:pt idx="17">
                  <c:v>65.985172000000006</c:v>
                </c:pt>
                <c:pt idx="18">
                  <c:v>66.060743000000002</c:v>
                </c:pt>
                <c:pt idx="19">
                  <c:v>68.831145000000006</c:v>
                </c:pt>
                <c:pt idx="20">
                  <c:v>71.159032999999994</c:v>
                </c:pt>
                <c:pt idx="21">
                  <c:v>74.217611000000005</c:v>
                </c:pt>
                <c:pt idx="22">
                  <c:v>76.520127000000002</c:v>
                </c:pt>
                <c:pt idx="23">
                  <c:v>78.314965999999998</c:v>
                </c:pt>
                <c:pt idx="24">
                  <c:v>81.273689000000005</c:v>
                </c:pt>
                <c:pt idx="25">
                  <c:v>83.871431000000001</c:v>
                </c:pt>
                <c:pt idx="26">
                  <c:v>86.659723999999997</c:v>
                </c:pt>
                <c:pt idx="27">
                  <c:v>88.936879000000005</c:v>
                </c:pt>
                <c:pt idx="28">
                  <c:v>89.024403000000007</c:v>
                </c:pt>
                <c:pt idx="29">
                  <c:v>90.042353000000006</c:v>
                </c:pt>
                <c:pt idx="30">
                  <c:v>93.533506000000003</c:v>
                </c:pt>
                <c:pt idx="31">
                  <c:v>96.859919000000005</c:v>
                </c:pt>
                <c:pt idx="32">
                  <c:v>98.875836000000007</c:v>
                </c:pt>
                <c:pt idx="33">
                  <c:v>101.846891</c:v>
                </c:pt>
                <c:pt idx="34">
                  <c:v>103.76722700000001</c:v>
                </c:pt>
                <c:pt idx="35">
                  <c:v>104.843245</c:v>
                </c:pt>
                <c:pt idx="36">
                  <c:v>104.012086</c:v>
                </c:pt>
                <c:pt idx="37">
                  <c:v>102.197068</c:v>
                </c:pt>
                <c:pt idx="38">
                  <c:v>99.169968999999995</c:v>
                </c:pt>
                <c:pt idx="39">
                  <c:v>99.447621999999996</c:v>
                </c:pt>
                <c:pt idx="40">
                  <c:v>100</c:v>
                </c:pt>
                <c:pt idx="41">
                  <c:v>99.226873999999995</c:v>
                </c:pt>
                <c:pt idx="42">
                  <c:v>99.986743000000004</c:v>
                </c:pt>
                <c:pt idx="43">
                  <c:v>100.689584</c:v>
                </c:pt>
                <c:pt idx="44">
                  <c:v>101.282949</c:v>
                </c:pt>
                <c:pt idx="45">
                  <c:v>102.69895</c:v>
                </c:pt>
                <c:pt idx="46">
                  <c:v>103.469858</c:v>
                </c:pt>
                <c:pt idx="47">
                  <c:v>105.22516400000001</c:v>
                </c:pt>
                <c:pt idx="48">
                  <c:v>105.04476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5D-4075-ADC7-3170D4419950}"/>
            </c:ext>
          </c:extLst>
        </c:ser>
        <c:ser>
          <c:idx val="4"/>
          <c:order val="4"/>
          <c:tx>
            <c:strRef>
              <c:f>Sheet1!$L$1</c:f>
              <c:strCache>
                <c:ptCount val="1"/>
                <c:pt idx="0">
                  <c:v>Svíþjóð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Sheet1!$G$2:$G$50</c:f>
              <c:numCache>
                <c:formatCode>General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Sheet1!$L$2:$L$50</c:f>
              <c:numCache>
                <c:formatCode>0.0</c:formatCode>
                <c:ptCount val="49"/>
                <c:pt idx="0">
                  <c:v>46.909134999999999</c:v>
                </c:pt>
                <c:pt idx="1">
                  <c:v>48.331521000000002</c:v>
                </c:pt>
                <c:pt idx="2">
                  <c:v>50.447094</c:v>
                </c:pt>
                <c:pt idx="3">
                  <c:v>52.775284999999997</c:v>
                </c:pt>
                <c:pt idx="4">
                  <c:v>54.016019999999997</c:v>
                </c:pt>
                <c:pt idx="5">
                  <c:v>55.141500000000001</c:v>
                </c:pt>
                <c:pt idx="6">
                  <c:v>55.128946999999997</c:v>
                </c:pt>
                <c:pt idx="7">
                  <c:v>55.290371999999998</c:v>
                </c:pt>
                <c:pt idx="8">
                  <c:v>57.364534999999997</c:v>
                </c:pt>
                <c:pt idx="9">
                  <c:v>59.225712999999999</c:v>
                </c:pt>
                <c:pt idx="10">
                  <c:v>59.399532000000001</c:v>
                </c:pt>
                <c:pt idx="11">
                  <c:v>59.917102</c:v>
                </c:pt>
                <c:pt idx="12">
                  <c:v>60.216605999999999</c:v>
                </c:pt>
                <c:pt idx="13">
                  <c:v>60.874611999999999</c:v>
                </c:pt>
                <c:pt idx="14">
                  <c:v>62.836277000000003</c:v>
                </c:pt>
                <c:pt idx="15">
                  <c:v>63.359667000000002</c:v>
                </c:pt>
                <c:pt idx="16">
                  <c:v>64.757127999999994</c:v>
                </c:pt>
                <c:pt idx="17">
                  <c:v>65.932990000000004</c:v>
                </c:pt>
                <c:pt idx="18">
                  <c:v>65.872445999999997</c:v>
                </c:pt>
                <c:pt idx="19">
                  <c:v>66.695601999999994</c:v>
                </c:pt>
                <c:pt idx="20">
                  <c:v>66.769596000000007</c:v>
                </c:pt>
                <c:pt idx="21">
                  <c:v>67.571966000000003</c:v>
                </c:pt>
                <c:pt idx="22">
                  <c:v>69.124761000000007</c:v>
                </c:pt>
                <c:pt idx="23">
                  <c:v>70.650676000000004</c:v>
                </c:pt>
                <c:pt idx="24">
                  <c:v>72.505229</c:v>
                </c:pt>
                <c:pt idx="25">
                  <c:v>74.019891000000001</c:v>
                </c:pt>
                <c:pt idx="26">
                  <c:v>75.147718999999995</c:v>
                </c:pt>
                <c:pt idx="27">
                  <c:v>78.085707999999997</c:v>
                </c:pt>
                <c:pt idx="28">
                  <c:v>80.152880999999994</c:v>
                </c:pt>
                <c:pt idx="29">
                  <c:v>81.595876000000004</c:v>
                </c:pt>
                <c:pt idx="30">
                  <c:v>84.591040000000007</c:v>
                </c:pt>
                <c:pt idx="31">
                  <c:v>85.403782000000007</c:v>
                </c:pt>
                <c:pt idx="32">
                  <c:v>88.390381000000005</c:v>
                </c:pt>
                <c:pt idx="33">
                  <c:v>91.755968999999993</c:v>
                </c:pt>
                <c:pt idx="34">
                  <c:v>94.943338999999995</c:v>
                </c:pt>
                <c:pt idx="35">
                  <c:v>97.425852000000006</c:v>
                </c:pt>
                <c:pt idx="36">
                  <c:v>100.64779</c:v>
                </c:pt>
                <c:pt idx="37">
                  <c:v>100.97136500000001</c:v>
                </c:pt>
                <c:pt idx="38">
                  <c:v>99.174654000000004</c:v>
                </c:pt>
                <c:pt idx="39">
                  <c:v>96.810525999999996</c:v>
                </c:pt>
                <c:pt idx="40">
                  <c:v>100</c:v>
                </c:pt>
                <c:pt idx="41">
                  <c:v>100.737892</c:v>
                </c:pt>
                <c:pt idx="42">
                  <c:v>100.580511</c:v>
                </c:pt>
                <c:pt idx="43">
                  <c:v>101.407201</c:v>
                </c:pt>
                <c:pt idx="44">
                  <c:v>102.604969</c:v>
                </c:pt>
                <c:pt idx="45">
                  <c:v>105.54523</c:v>
                </c:pt>
                <c:pt idx="46">
                  <c:v>105.616122</c:v>
                </c:pt>
                <c:pt idx="47">
                  <c:v>106.228792</c:v>
                </c:pt>
                <c:pt idx="48">
                  <c:v>106.493038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95D-4075-ADC7-3170D4419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7453696"/>
        <c:axId val="1237531408"/>
      </c:lineChart>
      <c:catAx>
        <c:axId val="148745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237531408"/>
        <c:crosses val="autoZero"/>
        <c:auto val="1"/>
        <c:lblAlgn val="ctr"/>
        <c:lblOffset val="100"/>
        <c:noMultiLvlLbl val="0"/>
      </c:catAx>
      <c:valAx>
        <c:axId val="123753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48745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979969609062031E-2"/>
          <c:y val="3.4797523561693695E-2"/>
          <c:w val="0.22916272965879264"/>
          <c:h val="0.35465553647703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443586120716"/>
          <c:y val="3.7137406435306698E-2"/>
          <c:w val="0.83984095766207767"/>
          <c:h val="0.81711796442111406"/>
        </c:manualLayout>
      </c:layout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Danmörk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Data!$B$2:$AD$2</c:f>
              <c:numCache>
                <c:formatCode>General</c:formatCode>
                <c:ptCount val="29"/>
                <c:pt idx="0">
                  <c:v>82.405998229980497</c:v>
                </c:pt>
                <c:pt idx="1">
                  <c:v>82.282997131347699</c:v>
                </c:pt>
                <c:pt idx="2">
                  <c:v>82.036003112792997</c:v>
                </c:pt>
                <c:pt idx="3">
                  <c:v>81.185997009277301</c:v>
                </c:pt>
                <c:pt idx="4">
                  <c:v>78.710998535156307</c:v>
                </c:pt>
                <c:pt idx="5">
                  <c:v>79.560997009277301</c:v>
                </c:pt>
                <c:pt idx="6">
                  <c:v>79.497001647949205</c:v>
                </c:pt>
                <c:pt idx="7">
                  <c:v>79.851997375488295</c:v>
                </c:pt>
                <c:pt idx="8">
                  <c:v>79.383003234863295</c:v>
                </c:pt>
                <c:pt idx="9">
                  <c:v>80.551002502441406</c:v>
                </c:pt>
                <c:pt idx="10">
                  <c:v>79.847999572753906</c:v>
                </c:pt>
                <c:pt idx="11">
                  <c:v>79</c:v>
                </c:pt>
                <c:pt idx="12">
                  <c:v>79.821998596191406</c:v>
                </c:pt>
                <c:pt idx="13">
                  <c:v>79.181999206542997</c:v>
                </c:pt>
                <c:pt idx="14">
                  <c:v>79.975997924804702</c:v>
                </c:pt>
                <c:pt idx="15">
                  <c:v>79.694999694824205</c:v>
                </c:pt>
                <c:pt idx="16">
                  <c:v>80.521003723144503</c:v>
                </c:pt>
                <c:pt idx="17">
                  <c:v>80.228996276855497</c:v>
                </c:pt>
                <c:pt idx="18">
                  <c:v>80.803001403808594</c:v>
                </c:pt>
                <c:pt idx="19">
                  <c:v>80.277999877929702</c:v>
                </c:pt>
                <c:pt idx="20">
                  <c:v>79.322998046875</c:v>
                </c:pt>
                <c:pt idx="21">
                  <c:v>79.039001464843807</c:v>
                </c:pt>
                <c:pt idx="22">
                  <c:v>78.347999572753906</c:v>
                </c:pt>
                <c:pt idx="23">
                  <c:v>77.894996643066406</c:v>
                </c:pt>
                <c:pt idx="24">
                  <c:v>77.938003540039105</c:v>
                </c:pt>
                <c:pt idx="25">
                  <c:v>78.382003784179702</c:v>
                </c:pt>
                <c:pt idx="26">
                  <c:v>79.944999694824205</c:v>
                </c:pt>
                <c:pt idx="27">
                  <c:v>78.835998535156307</c:v>
                </c:pt>
                <c:pt idx="28">
                  <c:v>78.844001770019503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AE-4AFB-8863-AD3388FBFC60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Finnland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Data!$B$3:$AD$3</c:f>
              <c:numCache>
                <c:formatCode>General</c:formatCode>
                <c:ptCount val="29"/>
                <c:pt idx="0">
                  <c:v>77.116996765136705</c:v>
                </c:pt>
                <c:pt idx="1">
                  <c:v>75.730003356933594</c:v>
                </c:pt>
                <c:pt idx="2">
                  <c:v>74.314002990722699</c:v>
                </c:pt>
                <c:pt idx="3">
                  <c:v>73.521003723144503</c:v>
                </c:pt>
                <c:pt idx="4">
                  <c:v>72.763000488281307</c:v>
                </c:pt>
                <c:pt idx="5">
                  <c:v>71.915000915527301</c:v>
                </c:pt>
                <c:pt idx="6">
                  <c:v>71.455001831054702</c:v>
                </c:pt>
                <c:pt idx="7">
                  <c:v>72.597999572753906</c:v>
                </c:pt>
                <c:pt idx="8">
                  <c:v>72.861000061035199</c:v>
                </c:pt>
                <c:pt idx="9">
                  <c:v>73.899002075195298</c:v>
                </c:pt>
                <c:pt idx="10">
                  <c:v>74.197998046875</c:v>
                </c:pt>
                <c:pt idx="11">
                  <c:v>74.637001037597699</c:v>
                </c:pt>
                <c:pt idx="12">
                  <c:v>74.941001892089801</c:v>
                </c:pt>
                <c:pt idx="13">
                  <c:v>74.7239990234375</c:v>
                </c:pt>
                <c:pt idx="14">
                  <c:v>74.441001892089801</c:v>
                </c:pt>
                <c:pt idx="15">
                  <c:v>74.504997253417997</c:v>
                </c:pt>
                <c:pt idx="16">
                  <c:v>75.085998535156307</c:v>
                </c:pt>
                <c:pt idx="17">
                  <c:v>75.4219970703125</c:v>
                </c:pt>
                <c:pt idx="18">
                  <c:v>75.833000183105497</c:v>
                </c:pt>
                <c:pt idx="19">
                  <c:v>74.768997192382798</c:v>
                </c:pt>
                <c:pt idx="20">
                  <c:v>74.338996887207003</c:v>
                </c:pt>
                <c:pt idx="21">
                  <c:v>74.672996520996094</c:v>
                </c:pt>
                <c:pt idx="22">
                  <c:v>74.961997985839801</c:v>
                </c:pt>
                <c:pt idx="23">
                  <c:v>74.911003112792997</c:v>
                </c:pt>
                <c:pt idx="24">
                  <c:v>75.207000732421903</c:v>
                </c:pt>
                <c:pt idx="25">
                  <c:v>75.633003234863295</c:v>
                </c:pt>
                <c:pt idx="26">
                  <c:v>75.778999328613295</c:v>
                </c:pt>
                <c:pt idx="27">
                  <c:v>76.635002136230497</c:v>
                </c:pt>
                <c:pt idx="28">
                  <c:v>76.737998962402301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AE-4AFB-8863-AD3388FBFC60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Ísland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Data!$B$4:$AD$4</c:f>
              <c:numCache>
                <c:formatCode>General</c:formatCode>
                <c:ptCount val="29"/>
                <c:pt idx="0">
                  <c:v>81.537002563476605</c:v>
                </c:pt>
                <c:pt idx="1">
                  <c:v>81.650001525878906</c:v>
                </c:pt>
                <c:pt idx="2">
                  <c:v>82.678001403808594</c:v>
                </c:pt>
                <c:pt idx="3">
                  <c:v>82.390998840332003</c:v>
                </c:pt>
                <c:pt idx="4">
                  <c:v>82.825996398925795</c:v>
                </c:pt>
                <c:pt idx="5">
                  <c:v>85.668998718261705</c:v>
                </c:pt>
                <c:pt idx="6">
                  <c:v>84.237998962402301</c:v>
                </c:pt>
                <c:pt idx="7">
                  <c:v>83.408996582031307</c:v>
                </c:pt>
                <c:pt idx="8">
                  <c:v>85.170997619628906</c:v>
                </c:pt>
                <c:pt idx="9">
                  <c:v>86.583999633789105</c:v>
                </c:pt>
                <c:pt idx="10">
                  <c:v>88.372001647949205</c:v>
                </c:pt>
                <c:pt idx="11">
                  <c:v>88.297996520996094</c:v>
                </c:pt>
                <c:pt idx="12">
                  <c:v>86.876998901367202</c:v>
                </c:pt>
                <c:pt idx="13">
                  <c:v>86.685997009277301</c:v>
                </c:pt>
                <c:pt idx="14">
                  <c:v>86.292999267578097</c:v>
                </c:pt>
                <c:pt idx="15">
                  <c:v>85.679000854492202</c:v>
                </c:pt>
                <c:pt idx="16">
                  <c:v>86.674003601074205</c:v>
                </c:pt>
                <c:pt idx="17">
                  <c:v>86.704002380371094</c:v>
                </c:pt>
                <c:pt idx="18">
                  <c:v>85.754997253417997</c:v>
                </c:pt>
                <c:pt idx="19">
                  <c:v>84.100997924804702</c:v>
                </c:pt>
                <c:pt idx="20">
                  <c:v>84.361000061035199</c:v>
                </c:pt>
                <c:pt idx="21">
                  <c:v>84.156997680664105</c:v>
                </c:pt>
                <c:pt idx="22">
                  <c:v>84.516998291015597</c:v>
                </c:pt>
                <c:pt idx="23">
                  <c:v>85.558998107910199</c:v>
                </c:pt>
                <c:pt idx="24">
                  <c:v>87.024002075195298</c:v>
                </c:pt>
                <c:pt idx="25">
                  <c:v>88.087997436523395</c:v>
                </c:pt>
                <c:pt idx="26">
                  <c:v>89.086997985839801</c:v>
                </c:pt>
                <c:pt idx="27">
                  <c:v>88.3489990234375</c:v>
                </c:pt>
                <c:pt idx="28">
                  <c:v>88.316001892089801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AE-4AFB-8863-AD3388FBFC60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Noregur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Data!$B$5:$AD$5</c:f>
              <c:numCache>
                <c:formatCode>General</c:formatCode>
                <c:ptCount val="29"/>
                <c:pt idx="0">
                  <c:v>76.320999145507798</c:v>
                </c:pt>
                <c:pt idx="1">
                  <c:v>75.510002136230497</c:v>
                </c:pt>
                <c:pt idx="2">
                  <c:v>75.376998901367202</c:v>
                </c:pt>
                <c:pt idx="3">
                  <c:v>75.028999328613295</c:v>
                </c:pt>
                <c:pt idx="4">
                  <c:v>75.523002624511705</c:v>
                </c:pt>
                <c:pt idx="5">
                  <c:v>76.730003356933594</c:v>
                </c:pt>
                <c:pt idx="6">
                  <c:v>78.166000366210895</c:v>
                </c:pt>
                <c:pt idx="7">
                  <c:v>79.841003417968807</c:v>
                </c:pt>
                <c:pt idx="8">
                  <c:v>80.850997924804702</c:v>
                </c:pt>
                <c:pt idx="9">
                  <c:v>80.295997619628906</c:v>
                </c:pt>
                <c:pt idx="10">
                  <c:v>80.445999145507798</c:v>
                </c:pt>
                <c:pt idx="11">
                  <c:v>80.247001647949205</c:v>
                </c:pt>
                <c:pt idx="12">
                  <c:v>80.310997009277301</c:v>
                </c:pt>
                <c:pt idx="13">
                  <c:v>78.5780029296875</c:v>
                </c:pt>
                <c:pt idx="14">
                  <c:v>78.351997375488295</c:v>
                </c:pt>
                <c:pt idx="15">
                  <c:v>77.917999267578097</c:v>
                </c:pt>
                <c:pt idx="16">
                  <c:v>78.084999084472699</c:v>
                </c:pt>
                <c:pt idx="17">
                  <c:v>78.855003356933594</c:v>
                </c:pt>
                <c:pt idx="18">
                  <c:v>80.038002014160199</c:v>
                </c:pt>
                <c:pt idx="19">
                  <c:v>78.818000793457003</c:v>
                </c:pt>
                <c:pt idx="20">
                  <c:v>78.004997253417997</c:v>
                </c:pt>
                <c:pt idx="21">
                  <c:v>77.668998718261705</c:v>
                </c:pt>
                <c:pt idx="22">
                  <c:v>78.055000305175795</c:v>
                </c:pt>
                <c:pt idx="23">
                  <c:v>77.983001708984403</c:v>
                </c:pt>
                <c:pt idx="24">
                  <c:v>77.877998352050795</c:v>
                </c:pt>
                <c:pt idx="25">
                  <c:v>78.182998657226605</c:v>
                </c:pt>
                <c:pt idx="26">
                  <c:v>77.969001770019503</c:v>
                </c:pt>
                <c:pt idx="27">
                  <c:v>77.233001708984403</c:v>
                </c:pt>
                <c:pt idx="28">
                  <c:v>77.266998291015597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AE-4AFB-8863-AD3388FBFC60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Svíþjóð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Data!$B$6:$AD$6</c:f>
              <c:numCache>
                <c:formatCode>General</c:formatCode>
                <c:ptCount val="29"/>
                <c:pt idx="0">
                  <c:v>83.986000061035199</c:v>
                </c:pt>
                <c:pt idx="1">
                  <c:v>83.055000305175795</c:v>
                </c:pt>
                <c:pt idx="2">
                  <c:v>81.224998474121094</c:v>
                </c:pt>
                <c:pt idx="3">
                  <c:v>79.279998779296903</c:v>
                </c:pt>
                <c:pt idx="4">
                  <c:v>78.317001342773395</c:v>
                </c:pt>
                <c:pt idx="5">
                  <c:v>79.055999755859403</c:v>
                </c:pt>
                <c:pt idx="6">
                  <c:v>79.011001586914105</c:v>
                </c:pt>
                <c:pt idx="7">
                  <c:v>78.5260009765625</c:v>
                </c:pt>
                <c:pt idx="8">
                  <c:v>78.204002380371094</c:v>
                </c:pt>
                <c:pt idx="9">
                  <c:v>78.491996765136705</c:v>
                </c:pt>
                <c:pt idx="10">
                  <c:v>77.731002807617202</c:v>
                </c:pt>
                <c:pt idx="11">
                  <c:v>78.051002502441406</c:v>
                </c:pt>
                <c:pt idx="12">
                  <c:v>77.7969970703125</c:v>
                </c:pt>
                <c:pt idx="13">
                  <c:v>77.820999145507798</c:v>
                </c:pt>
                <c:pt idx="14">
                  <c:v>77.597999572753906</c:v>
                </c:pt>
                <c:pt idx="15">
                  <c:v>78.246002197265597</c:v>
                </c:pt>
                <c:pt idx="16">
                  <c:v>78.811996459960895</c:v>
                </c:pt>
                <c:pt idx="17">
                  <c:v>79.227996826171903</c:v>
                </c:pt>
                <c:pt idx="18">
                  <c:v>79.388000488281307</c:v>
                </c:pt>
                <c:pt idx="19">
                  <c:v>78.859001159667997</c:v>
                </c:pt>
                <c:pt idx="20">
                  <c:v>78.956001281738295</c:v>
                </c:pt>
                <c:pt idx="21">
                  <c:v>79.696998596191406</c:v>
                </c:pt>
                <c:pt idx="22">
                  <c:v>80.066001892089801</c:v>
                </c:pt>
                <c:pt idx="23">
                  <c:v>80.990997314453097</c:v>
                </c:pt>
                <c:pt idx="24">
                  <c:v>81.527000427246094</c:v>
                </c:pt>
                <c:pt idx="25">
                  <c:v>81.876998901367202</c:v>
                </c:pt>
                <c:pt idx="26">
                  <c:v>82.245002746582003</c:v>
                </c:pt>
                <c:pt idx="27">
                  <c:v>82.737998962402301</c:v>
                </c:pt>
                <c:pt idx="28">
                  <c:v>82.924003601074205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CAE-4AFB-8863-AD3388FBF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0342944"/>
        <c:axId val="1672998432"/>
      </c:lineChart>
      <c:catAx>
        <c:axId val="12903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672998432"/>
        <c:crosses val="autoZero"/>
        <c:auto val="1"/>
        <c:lblAlgn val="ctr"/>
        <c:lblOffset val="100"/>
        <c:noMultiLvlLbl val="0"/>
      </c:catAx>
      <c:valAx>
        <c:axId val="1672998432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2903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284905888116557"/>
          <c:y val="0.55805288227860417"/>
          <c:w val="0.35172269832366537"/>
          <c:h val="0.2937989695732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2594307136315"/>
          <c:y val="3.7137406435306698E-2"/>
          <c:w val="0.77325873490340313"/>
          <c:h val="0.81721711869349678"/>
        </c:manualLayout>
      </c:layout>
      <c:lineChart>
        <c:grouping val="standard"/>
        <c:varyColors val="0"/>
        <c:ser>
          <c:idx val="0"/>
          <c:order val="0"/>
          <c:tx>
            <c:strRef>
              <c:f>'[Groningen 2019.xlsx]Nordic hours 2'!$A$6</c:f>
              <c:strCache>
                <c:ptCount val="1"/>
                <c:pt idx="0">
                  <c:v>Danmörk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'[Groningen 2019.xlsx]Nordic hours 2'!$B$5:$AE$5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'[Groningen 2019.xlsx]Nordic hours 2'!$B$6:$AE$6</c:f>
              <c:numCache>
                <c:formatCode>#,##0</c:formatCode>
                <c:ptCount val="30"/>
                <c:pt idx="0">
                  <c:v>1440.4997551336514</c:v>
                </c:pt>
                <c:pt idx="1">
                  <c:v>1437.3112929071435</c:v>
                </c:pt>
                <c:pt idx="2">
                  <c:v>1452.3665974871208</c:v>
                </c:pt>
                <c:pt idx="3">
                  <c:v>1448.9191758863465</c:v>
                </c:pt>
                <c:pt idx="4">
                  <c:v>1406.66186407378</c:v>
                </c:pt>
                <c:pt idx="5">
                  <c:v>1419.1434215664506</c:v>
                </c:pt>
                <c:pt idx="6">
                  <c:v>1412.2639757085942</c:v>
                </c:pt>
                <c:pt idx="7">
                  <c:v>1428.0894549098496</c:v>
                </c:pt>
                <c:pt idx="8">
                  <c:v>1441.134979278203</c:v>
                </c:pt>
                <c:pt idx="9">
                  <c:v>1456.4972557107178</c:v>
                </c:pt>
                <c:pt idx="10">
                  <c:v>1465.9372447961091</c:v>
                </c:pt>
                <c:pt idx="11">
                  <c:v>1468.6771106247329</c:v>
                </c:pt>
                <c:pt idx="12">
                  <c:v>1462.5845844407731</c:v>
                </c:pt>
                <c:pt idx="13">
                  <c:v>1457.8290105667627</c:v>
                </c:pt>
                <c:pt idx="14">
                  <c:v>1458.0755425177194</c:v>
                </c:pt>
                <c:pt idx="15">
                  <c:v>1451.3639172738901</c:v>
                </c:pt>
                <c:pt idx="16">
                  <c:v>1455.7018067844017</c:v>
                </c:pt>
                <c:pt idx="17">
                  <c:v>1432.7697679928308</c:v>
                </c:pt>
                <c:pt idx="18">
                  <c:v>1430.0546003047302</c:v>
                </c:pt>
                <c:pt idx="19">
                  <c:v>1417.0283952563632</c:v>
                </c:pt>
                <c:pt idx="20">
                  <c:v>1422.3063568471873</c:v>
                </c:pt>
                <c:pt idx="21">
                  <c:v>1436.9801516527132</c:v>
                </c:pt>
                <c:pt idx="22">
                  <c:v>1423.3478265583831</c:v>
                </c:pt>
                <c:pt idx="23">
                  <c:v>1425.6351214574897</c:v>
                </c:pt>
                <c:pt idx="24">
                  <c:v>1413.8082286033734</c:v>
                </c:pt>
                <c:pt idx="25">
                  <c:v>1407.1481088723931</c:v>
                </c:pt>
                <c:pt idx="26">
                  <c:v>1412.4081871467231</c:v>
                </c:pt>
                <c:pt idx="27">
                  <c:v>1404.8553202277601</c:v>
                </c:pt>
                <c:pt idx="28">
                  <c:v>1391.8372566505695</c:v>
                </c:pt>
                <c:pt idx="29">
                  <c:v>1387.6618013860666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EB-42A7-8917-6717D039A712}"/>
            </c:ext>
          </c:extLst>
        </c:ser>
        <c:ser>
          <c:idx val="1"/>
          <c:order val="1"/>
          <c:tx>
            <c:strRef>
              <c:f>'[Groningen 2019.xlsx]Nordic hours 2'!$A$7</c:f>
              <c:strCache>
                <c:ptCount val="1"/>
                <c:pt idx="0">
                  <c:v>Finnland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'[Groningen 2019.xlsx]Nordic hours 2'!$B$5:$AE$5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'[Groningen 2019.xlsx]Nordic hours 2'!$B$7:$AE$7</c:f>
              <c:numCache>
                <c:formatCode>#,##0</c:formatCode>
                <c:ptCount val="30"/>
                <c:pt idx="0">
                  <c:v>1769.1191292078211</c:v>
                </c:pt>
                <c:pt idx="1">
                  <c:v>1747.4367737525631</c:v>
                </c:pt>
                <c:pt idx="2">
                  <c:v>1752.7573529411766</c:v>
                </c:pt>
                <c:pt idx="3">
                  <c:v>1755.3394262255022</c:v>
                </c:pt>
                <c:pt idx="4">
                  <c:v>1774.842642612876</c:v>
                </c:pt>
                <c:pt idx="5">
                  <c:v>1776.0518114530582</c:v>
                </c:pt>
                <c:pt idx="6">
                  <c:v>1774.8919827172347</c:v>
                </c:pt>
                <c:pt idx="7">
                  <c:v>1764.7249941981897</c:v>
                </c:pt>
                <c:pt idx="8">
                  <c:v>1754.3971566572498</c:v>
                </c:pt>
                <c:pt idx="9">
                  <c:v>1757.2578135419908</c:v>
                </c:pt>
                <c:pt idx="10">
                  <c:v>1742.0702258190836</c:v>
                </c:pt>
                <c:pt idx="11">
                  <c:v>1722.5939269171386</c:v>
                </c:pt>
                <c:pt idx="12">
                  <c:v>1713.776570919428</c:v>
                </c:pt>
                <c:pt idx="13">
                  <c:v>1705.2792136259641</c:v>
                </c:pt>
                <c:pt idx="14">
                  <c:v>1707.3222109875296</c:v>
                </c:pt>
                <c:pt idx="15">
                  <c:v>1697.0878619430848</c:v>
                </c:pt>
                <c:pt idx="16">
                  <c:v>1692.9031206713926</c:v>
                </c:pt>
                <c:pt idx="17">
                  <c:v>1691.4914835055247</c:v>
                </c:pt>
                <c:pt idx="18">
                  <c:v>1684.5124282982792</c:v>
                </c:pt>
                <c:pt idx="19">
                  <c:v>1660.655737704918</c:v>
                </c:pt>
                <c:pt idx="20">
                  <c:v>1667.7671310089379</c:v>
                </c:pt>
                <c:pt idx="21">
                  <c:v>1662.4527926853509</c:v>
                </c:pt>
                <c:pt idx="22">
                  <c:v>1650.2600882723834</c:v>
                </c:pt>
                <c:pt idx="23">
                  <c:v>1639.5856485156376</c:v>
                </c:pt>
                <c:pt idx="24">
                  <c:v>1636.3310069790627</c:v>
                </c:pt>
                <c:pt idx="25">
                  <c:v>1637.1950001996727</c:v>
                </c:pt>
                <c:pt idx="26">
                  <c:v>1634.5458159411648</c:v>
                </c:pt>
                <c:pt idx="27">
                  <c:v>1630.5594845198807</c:v>
                </c:pt>
                <c:pt idx="28">
                  <c:v>1629.778441051544</c:v>
                </c:pt>
                <c:pt idx="29">
                  <c:v>1646.075665797752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EB-42A7-8917-6717D039A712}"/>
            </c:ext>
          </c:extLst>
        </c:ser>
        <c:ser>
          <c:idx val="2"/>
          <c:order val="2"/>
          <c:tx>
            <c:strRef>
              <c:f>'[Groningen 2019.xlsx]Nordic hours 2'!$A$8</c:f>
              <c:strCache>
                <c:ptCount val="1"/>
                <c:pt idx="0">
                  <c:v>Ísland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'[Groningen 2019.xlsx]Nordic hours 2'!$B$5:$AE$5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'[Groningen 2019.xlsx]Nordic hours 2'!$B$8:$AE$8</c:f>
              <c:numCache>
                <c:formatCode>#,##0</c:formatCode>
                <c:ptCount val="30"/>
                <c:pt idx="0">
                  <c:v>1667.5421660340467</c:v>
                </c:pt>
                <c:pt idx="1">
                  <c:v>1671.1068647132915</c:v>
                </c:pt>
                <c:pt idx="2">
                  <c:v>1671.1068647132915</c:v>
                </c:pt>
                <c:pt idx="3">
                  <c:v>1686.0943702264151</c:v>
                </c:pt>
                <c:pt idx="4">
                  <c:v>1657.7846375905146</c:v>
                </c:pt>
                <c:pt idx="5">
                  <c:v>1644.462410467738</c:v>
                </c:pt>
                <c:pt idx="6">
                  <c:v>1661.9478335663823</c:v>
                </c:pt>
                <c:pt idx="7">
                  <c:v>1686.9270094215885</c:v>
                </c:pt>
                <c:pt idx="8">
                  <c:v>1667.7763079325971</c:v>
                </c:pt>
                <c:pt idx="9">
                  <c:v>1647.7929672484322</c:v>
                </c:pt>
                <c:pt idx="10">
                  <c:v>1698.5839581540181</c:v>
                </c:pt>
                <c:pt idx="11">
                  <c:v>1709.408267691274</c:v>
                </c:pt>
                <c:pt idx="12">
                  <c:v>1675.270060689159</c:v>
                </c:pt>
                <c:pt idx="13">
                  <c:v>1641.9644928822174</c:v>
                </c:pt>
                <c:pt idx="14">
                  <c:v>1648.6256064436059</c:v>
                </c:pt>
                <c:pt idx="15">
                  <c:v>1640.2992144918705</c:v>
                </c:pt>
                <c:pt idx="16">
                  <c:v>1630.3075441497881</c:v>
                </c:pt>
                <c:pt idx="17">
                  <c:v>1608.6589250752761</c:v>
                </c:pt>
                <c:pt idx="18">
                  <c:v>1610.3242034656232</c:v>
                </c:pt>
                <c:pt idx="19">
                  <c:v>1522.8041362530414</c:v>
                </c:pt>
                <c:pt idx="20">
                  <c:v>1514.3191620455946</c:v>
                </c:pt>
                <c:pt idx="21">
                  <c:v>1524.3361753958588</c:v>
                </c:pt>
                <c:pt idx="22">
                  <c:v>1509.5095693779906</c:v>
                </c:pt>
                <c:pt idx="23">
                  <c:v>1510.4845300642148</c:v>
                </c:pt>
                <c:pt idx="24">
                  <c:v>1503.261117445838</c:v>
                </c:pt>
                <c:pt idx="25">
                  <c:v>1503.6252771618624</c:v>
                </c:pt>
                <c:pt idx="26">
                  <c:v>1493.5029146793854</c:v>
                </c:pt>
                <c:pt idx="27">
                  <c:v>1482.7319062181448</c:v>
                </c:pt>
                <c:pt idx="28">
                  <c:v>1468.629866929522</c:v>
                </c:pt>
                <c:pt idx="29">
                  <c:v>1469.6214138859593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EB-42A7-8917-6717D039A712}"/>
            </c:ext>
          </c:extLst>
        </c:ser>
        <c:ser>
          <c:idx val="3"/>
          <c:order val="3"/>
          <c:tx>
            <c:strRef>
              <c:f>'[Groningen 2019.xlsx]Nordic hours 2'!$A$9</c:f>
              <c:strCache>
                <c:ptCount val="1"/>
                <c:pt idx="0">
                  <c:v>Noregur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'[Groningen 2019.xlsx]Nordic hours 2'!$B$5:$AE$5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'[Groningen 2019.xlsx]Nordic hours 2'!$B$9:$AE$9</c:f>
              <c:numCache>
                <c:formatCode>#,##0</c:formatCode>
                <c:ptCount val="30"/>
                <c:pt idx="0">
                  <c:v>1502.6711996114618</c:v>
                </c:pt>
                <c:pt idx="1">
                  <c:v>1500.4906771344456</c:v>
                </c:pt>
                <c:pt idx="2">
                  <c:v>1510.3244837758111</c:v>
                </c:pt>
                <c:pt idx="3">
                  <c:v>1506.588579795022</c:v>
                </c:pt>
                <c:pt idx="4">
                  <c:v>1504.5739046701974</c:v>
                </c:pt>
                <c:pt idx="5">
                  <c:v>1487.7358490566037</c:v>
                </c:pt>
                <c:pt idx="6">
                  <c:v>1482.200647249191</c:v>
                </c:pt>
                <c:pt idx="7">
                  <c:v>1477.5381850853548</c:v>
                </c:pt>
                <c:pt idx="8">
                  <c:v>1475.711159737418</c:v>
                </c:pt>
                <c:pt idx="9">
                  <c:v>1474.8482220294884</c:v>
                </c:pt>
                <c:pt idx="10">
                  <c:v>1456.4655172413793</c:v>
                </c:pt>
                <c:pt idx="11">
                  <c:v>1430.8419243986255</c:v>
                </c:pt>
                <c:pt idx="12">
                  <c:v>1416.3457424047924</c:v>
                </c:pt>
                <c:pt idx="13">
                  <c:v>1404.50411433521</c:v>
                </c:pt>
                <c:pt idx="14">
                  <c:v>1423.8382099827884</c:v>
                </c:pt>
                <c:pt idx="15">
                  <c:v>1427.7824978759559</c:v>
                </c:pt>
                <c:pt idx="16">
                  <c:v>1425.2259654889071</c:v>
                </c:pt>
                <c:pt idx="17">
                  <c:v>1434.3195266272189</c:v>
                </c:pt>
                <c:pt idx="18">
                  <c:v>1438.6702330913261</c:v>
                </c:pt>
                <c:pt idx="19">
                  <c:v>1416.8905950095968</c:v>
                </c:pt>
                <c:pt idx="20">
                  <c:v>1426.4762639907372</c:v>
                </c:pt>
                <c:pt idx="21">
                  <c:v>1430.0380228136883</c:v>
                </c:pt>
                <c:pt idx="22">
                  <c:v>1428.4649776453055</c:v>
                </c:pt>
                <c:pt idx="23">
                  <c:v>1417.9874677478806</c:v>
                </c:pt>
                <c:pt idx="24">
                  <c:v>1420.2476329206117</c:v>
                </c:pt>
                <c:pt idx="25">
                  <c:v>1422.5607544432355</c:v>
                </c:pt>
                <c:pt idx="26">
                  <c:v>1426.1404779145546</c:v>
                </c:pt>
                <c:pt idx="27">
                  <c:v>1414.7564469914041</c:v>
                </c:pt>
                <c:pt idx="28">
                  <c:v>1416.3726182074806</c:v>
                </c:pt>
                <c:pt idx="29">
                  <c:v>1418.9816824646985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EB-42A7-8917-6717D039A712}"/>
            </c:ext>
          </c:extLst>
        </c:ser>
        <c:ser>
          <c:idx val="4"/>
          <c:order val="4"/>
          <c:tx>
            <c:strRef>
              <c:f>'[Groningen 2019.xlsx]Nordic hours 2'!$A$10</c:f>
              <c:strCache>
                <c:ptCount val="1"/>
                <c:pt idx="0">
                  <c:v>Svíþjóð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'[Groningen 2019.xlsx]Nordic hours 2'!$B$5:$AE$5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'[Groningen 2019.xlsx]Nordic hours 2'!$B$10:$AE$10</c:f>
              <c:numCache>
                <c:formatCode>#,##0</c:formatCode>
                <c:ptCount val="30"/>
                <c:pt idx="0">
                  <c:v>1560.9370958094967</c:v>
                </c:pt>
                <c:pt idx="1">
                  <c:v>1547.672094995298</c:v>
                </c:pt>
                <c:pt idx="2">
                  <c:v>1565.2800960760678</c:v>
                </c:pt>
                <c:pt idx="3">
                  <c:v>1596.9990980229636</c:v>
                </c:pt>
                <c:pt idx="4">
                  <c:v>1635.2218749230883</c:v>
                </c:pt>
                <c:pt idx="5">
                  <c:v>1640.3448860471312</c:v>
                </c:pt>
                <c:pt idx="6">
                  <c:v>1653.0408457237725</c:v>
                </c:pt>
                <c:pt idx="7">
                  <c:v>1657.9689354966365</c:v>
                </c:pt>
                <c:pt idx="8">
                  <c:v>1656.3190154205381</c:v>
                </c:pt>
                <c:pt idx="9">
                  <c:v>1664.8116825880841</c:v>
                </c:pt>
                <c:pt idx="10">
                  <c:v>1642.0825001162627</c:v>
                </c:pt>
                <c:pt idx="11">
                  <c:v>1618.207282913165</c:v>
                </c:pt>
                <c:pt idx="12">
                  <c:v>1594.8738960211235</c:v>
                </c:pt>
                <c:pt idx="13">
                  <c:v>1581.5632226012501</c:v>
                </c:pt>
                <c:pt idx="14">
                  <c:v>1605.5104675827724</c:v>
                </c:pt>
                <c:pt idx="15">
                  <c:v>1605.0635822199738</c:v>
                </c:pt>
                <c:pt idx="16">
                  <c:v>1599.1271707670044</c:v>
                </c:pt>
                <c:pt idx="17">
                  <c:v>1611.4954469100876</c:v>
                </c:pt>
                <c:pt idx="18">
                  <c:v>1616.8645404363447</c:v>
                </c:pt>
                <c:pt idx="19">
                  <c:v>1609.1474364730177</c:v>
                </c:pt>
                <c:pt idx="20">
                  <c:v>1635.0067812437469</c:v>
                </c:pt>
                <c:pt idx="21">
                  <c:v>1632.5169801462903</c:v>
                </c:pt>
                <c:pt idx="22">
                  <c:v>1618.3753295587155</c:v>
                </c:pt>
                <c:pt idx="23">
                  <c:v>1608.7182670491031</c:v>
                </c:pt>
                <c:pt idx="24">
                  <c:v>1609.422890192933</c:v>
                </c:pt>
                <c:pt idx="25">
                  <c:v>1610.0719723759205</c:v>
                </c:pt>
                <c:pt idx="26">
                  <c:v>1622.2873481057898</c:v>
                </c:pt>
                <c:pt idx="27">
                  <c:v>1608.6883642966893</c:v>
                </c:pt>
                <c:pt idx="28">
                  <c:v>1613.194458053264</c:v>
                </c:pt>
                <c:pt idx="29">
                  <c:v>1613.3555867467155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EB-42A7-8917-6717D039A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1948784"/>
        <c:axId val="1620617504"/>
      </c:lineChart>
      <c:catAx>
        <c:axId val="162194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620617504"/>
        <c:crosses val="autoZero"/>
        <c:auto val="1"/>
        <c:lblAlgn val="ctr"/>
        <c:lblOffset val="100"/>
        <c:noMultiLvlLbl val="0"/>
      </c:catAx>
      <c:valAx>
        <c:axId val="1620617504"/>
        <c:scaling>
          <c:orientation val="minMax"/>
          <c:min val="1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62194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77872524726114"/>
          <c:y val="0.59200349956255482"/>
          <c:w val="0.34090213926144713"/>
          <c:h val="0.26293477204238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25997032156372"/>
          <c:y val="3.5331729367162439E-2"/>
          <c:w val="0.79002747740391788"/>
          <c:h val="0.8386128122873528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Danmörk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Sheet1!$B$1:$AB$1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Sheet1!$B$2:$AB$2</c:f>
              <c:numCache>
                <c:formatCode>#,##0</c:formatCode>
                <c:ptCount val="27"/>
                <c:pt idx="0">
                  <c:v>1463.3385906762715</c:v>
                </c:pt>
                <c:pt idx="1">
                  <c:v>1459.7685916748683</c:v>
                </c:pt>
                <c:pt idx="2">
                  <c:v>1475.3985873028603</c:v>
                </c:pt>
                <c:pt idx="3">
                  <c:v>1472.3675881506886</c:v>
                </c:pt>
                <c:pt idx="4">
                  <c:v>1426.1416010809794</c:v>
                </c:pt>
                <c:pt idx="5">
                  <c:v>1439.9175972275702</c:v>
                </c:pt>
                <c:pt idx="6">
                  <c:v>1433.4070965280428</c:v>
                </c:pt>
                <c:pt idx="7">
                  <c:v>1449.0745481927711</c:v>
                </c:pt>
                <c:pt idx="8">
                  <c:v>1462.9034175334325</c:v>
                </c:pt>
                <c:pt idx="9">
                  <c:v>1479.4821099225378</c:v>
                </c:pt>
                <c:pt idx="10">
                  <c:v>1489.5670329670329</c:v>
                </c:pt>
                <c:pt idx="11">
                  <c:v>1492.9785921625544</c:v>
                </c:pt>
                <c:pt idx="12">
                  <c:v>1487.236040609137</c:v>
                </c:pt>
                <c:pt idx="13">
                  <c:v>1481.5453879941435</c:v>
                </c:pt>
                <c:pt idx="14">
                  <c:v>1481.1270250368188</c:v>
                </c:pt>
                <c:pt idx="15">
                  <c:v>1473.6877269426288</c:v>
                </c:pt>
                <c:pt idx="16">
                  <c:v>1478.5145700071073</c:v>
                </c:pt>
                <c:pt idx="17">
                  <c:v>1455.5224191866528</c:v>
                </c:pt>
                <c:pt idx="18">
                  <c:v>1449.7587628865979</c:v>
                </c:pt>
                <c:pt idx="19">
                  <c:v>1446.3676939426143</c:v>
                </c:pt>
                <c:pt idx="20">
                  <c:v>1435.9002900652647</c:v>
                </c:pt>
                <c:pt idx="21">
                  <c:v>1455.1625544267054</c:v>
                </c:pt>
                <c:pt idx="22">
                  <c:v>1437.4726277372263</c:v>
                </c:pt>
                <c:pt idx="23">
                  <c:v>1457.3091505650748</c:v>
                </c:pt>
                <c:pt idx="24">
                  <c:v>1458.0770343580471</c:v>
                </c:pt>
                <c:pt idx="25">
                  <c:v>1455.4570815450643</c:v>
                </c:pt>
                <c:pt idx="26">
                  <c:v>1454.0020814635448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32-414B-A111-240F2BBAC75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Finnland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Sheet1!$B$1:$AB$1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Sheet1!$B$3:$AB$3</c:f>
              <c:numCache>
                <c:formatCode>#,##0</c:formatCode>
                <c:ptCount val="27"/>
                <c:pt idx="0">
                  <c:v>1769.1191292078211</c:v>
                </c:pt>
                <c:pt idx="1">
                  <c:v>1747.4367737525631</c:v>
                </c:pt>
                <c:pt idx="2">
                  <c:v>1752.7573529411766</c:v>
                </c:pt>
                <c:pt idx="3">
                  <c:v>1755.3394262255022</c:v>
                </c:pt>
                <c:pt idx="4">
                  <c:v>1774.842642612876</c:v>
                </c:pt>
                <c:pt idx="5">
                  <c:v>1776.0518114530582</c:v>
                </c:pt>
                <c:pt idx="6">
                  <c:v>1774.8919827172347</c:v>
                </c:pt>
                <c:pt idx="7">
                  <c:v>1764.7249941981897</c:v>
                </c:pt>
                <c:pt idx="8">
                  <c:v>1754.3971566572498</c:v>
                </c:pt>
                <c:pt idx="9">
                  <c:v>1757.2578135419908</c:v>
                </c:pt>
                <c:pt idx="10">
                  <c:v>1742.0702258190836</c:v>
                </c:pt>
                <c:pt idx="11">
                  <c:v>1722.5939269171386</c:v>
                </c:pt>
                <c:pt idx="12">
                  <c:v>1713.776570919428</c:v>
                </c:pt>
                <c:pt idx="13">
                  <c:v>1705.2792136259641</c:v>
                </c:pt>
                <c:pt idx="14">
                  <c:v>1707.3222109875296</c:v>
                </c:pt>
                <c:pt idx="15">
                  <c:v>1697.0878619430848</c:v>
                </c:pt>
                <c:pt idx="16">
                  <c:v>1692.9031206713926</c:v>
                </c:pt>
                <c:pt idx="17">
                  <c:v>1691.4914835055247</c:v>
                </c:pt>
                <c:pt idx="18">
                  <c:v>1684.5124282982792</c:v>
                </c:pt>
                <c:pt idx="19">
                  <c:v>1660.655737704918</c:v>
                </c:pt>
                <c:pt idx="20">
                  <c:v>1667.7671310089379</c:v>
                </c:pt>
                <c:pt idx="21">
                  <c:v>1662.4527926853509</c:v>
                </c:pt>
                <c:pt idx="22">
                  <c:v>1650.2600882723834</c:v>
                </c:pt>
                <c:pt idx="23">
                  <c:v>1639.5856485156376</c:v>
                </c:pt>
                <c:pt idx="24">
                  <c:v>1642.8628644665171</c:v>
                </c:pt>
                <c:pt idx="25">
                  <c:v>1646.27627506933</c:v>
                </c:pt>
                <c:pt idx="26">
                  <c:v>1649.5692756195433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32-414B-A111-240F2BBAC75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Ísland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Sheet1!$B$1:$AB$1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Sheet1!$B$4:$AB$4</c:f>
              <c:numCache>
                <c:formatCode>#,##0</c:formatCode>
                <c:ptCount val="27"/>
                <c:pt idx="0">
                  <c:v>2002.7188532430007</c:v>
                </c:pt>
                <c:pt idx="1">
                  <c:v>2007</c:v>
                </c:pt>
                <c:pt idx="2">
                  <c:v>2007</c:v>
                </c:pt>
                <c:pt idx="3">
                  <c:v>2025</c:v>
                </c:pt>
                <c:pt idx="4">
                  <c:v>1991</c:v>
                </c:pt>
                <c:pt idx="5">
                  <c:v>1975</c:v>
                </c:pt>
                <c:pt idx="6">
                  <c:v>1996</c:v>
                </c:pt>
                <c:pt idx="7">
                  <c:v>2026</c:v>
                </c:pt>
                <c:pt idx="8">
                  <c:v>2003</c:v>
                </c:pt>
                <c:pt idx="9">
                  <c:v>1979</c:v>
                </c:pt>
                <c:pt idx="10">
                  <c:v>2040</c:v>
                </c:pt>
                <c:pt idx="11">
                  <c:v>2053</c:v>
                </c:pt>
                <c:pt idx="12">
                  <c:v>2012</c:v>
                </c:pt>
                <c:pt idx="13">
                  <c:v>1973</c:v>
                </c:pt>
                <c:pt idx="14">
                  <c:v>1979</c:v>
                </c:pt>
                <c:pt idx="15">
                  <c:v>1970</c:v>
                </c:pt>
                <c:pt idx="16">
                  <c:v>1958</c:v>
                </c:pt>
                <c:pt idx="17">
                  <c:v>1932</c:v>
                </c:pt>
                <c:pt idx="18">
                  <c:v>1934</c:v>
                </c:pt>
                <c:pt idx="19">
                  <c:v>1849</c:v>
                </c:pt>
                <c:pt idx="20">
                  <c:v>1834</c:v>
                </c:pt>
                <c:pt idx="21">
                  <c:v>1878</c:v>
                </c:pt>
                <c:pt idx="22">
                  <c:v>1853</c:v>
                </c:pt>
                <c:pt idx="23">
                  <c:v>1846</c:v>
                </c:pt>
                <c:pt idx="24">
                  <c:v>1864</c:v>
                </c:pt>
                <c:pt idx="25">
                  <c:v>1869.424</c:v>
                </c:pt>
                <c:pt idx="26">
                  <c:v>1869.424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32-414B-A111-240F2BBAC75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Noregur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Sheet1!$B$1:$AB$1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Sheet1!$B$5:$AB$5</c:f>
              <c:numCache>
                <c:formatCode>#,##0</c:formatCode>
                <c:ptCount val="27"/>
                <c:pt idx="0">
                  <c:v>1502.57431513503</c:v>
                </c:pt>
                <c:pt idx="1">
                  <c:v>1500.2943485086339</c:v>
                </c:pt>
                <c:pt idx="2">
                  <c:v>1510.0776718120146</c:v>
                </c:pt>
                <c:pt idx="3">
                  <c:v>1506.8339353704971</c:v>
                </c:pt>
                <c:pt idx="4">
                  <c:v>1504.9843486636166</c:v>
                </c:pt>
                <c:pt idx="5">
                  <c:v>1487.7577015615418</c:v>
                </c:pt>
                <c:pt idx="6">
                  <c:v>1482.5895953757224</c:v>
                </c:pt>
                <c:pt idx="7">
                  <c:v>1477.5596387977896</c:v>
                </c:pt>
                <c:pt idx="8">
                  <c:v>1475.5403868031854</c:v>
                </c:pt>
                <c:pt idx="9">
                  <c:v>1474.3984391935833</c:v>
                </c:pt>
                <c:pt idx="10">
                  <c:v>1456.5676596111568</c:v>
                </c:pt>
                <c:pt idx="11">
                  <c:v>1431.0507775582093</c:v>
                </c:pt>
                <c:pt idx="12">
                  <c:v>1416.5097569325571</c:v>
                </c:pt>
                <c:pt idx="13">
                  <c:v>1404.2175456828613</c:v>
                </c:pt>
                <c:pt idx="14">
                  <c:v>1424.1081034556958</c:v>
                </c:pt>
                <c:pt idx="15">
                  <c:v>1427.5762467080112</c:v>
                </c:pt>
                <c:pt idx="16">
                  <c:v>1425.3728277392054</c:v>
                </c:pt>
                <c:pt idx="17">
                  <c:v>1434.4892886732159</c:v>
                </c:pt>
                <c:pt idx="18">
                  <c:v>1438.517386320214</c:v>
                </c:pt>
                <c:pt idx="19">
                  <c:v>1416.8905950095968</c:v>
                </c:pt>
                <c:pt idx="20">
                  <c:v>1426.0466911055373</c:v>
                </c:pt>
                <c:pt idx="21">
                  <c:v>1430.152091254753</c:v>
                </c:pt>
                <c:pt idx="22">
                  <c:v>1428.012665300801</c:v>
                </c:pt>
                <c:pt idx="23">
                  <c:v>1418.1871797707252</c:v>
                </c:pt>
                <c:pt idx="24">
                  <c:v>1423.364315655185</c:v>
                </c:pt>
                <c:pt idx="25">
                  <c:v>1423.932739001232</c:v>
                </c:pt>
                <c:pt idx="26">
                  <c:v>1423.932739001232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32-414B-A111-240F2BBAC75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Svíþjóð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Sheet1!$B$1:$AB$1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Sheet1!$B$6:$AB$6</c:f>
              <c:numCache>
                <c:formatCode>#,##0</c:formatCode>
                <c:ptCount val="27"/>
                <c:pt idx="0">
                  <c:v>1560.9370958094967</c:v>
                </c:pt>
                <c:pt idx="1">
                  <c:v>1547.672094995298</c:v>
                </c:pt>
                <c:pt idx="2">
                  <c:v>1565.2800960760678</c:v>
                </c:pt>
                <c:pt idx="3">
                  <c:v>1596.9990980229636</c:v>
                </c:pt>
                <c:pt idx="4">
                  <c:v>1635.2218749230883</c:v>
                </c:pt>
                <c:pt idx="5">
                  <c:v>1640.3448860471312</c:v>
                </c:pt>
                <c:pt idx="6">
                  <c:v>1653.0408457237725</c:v>
                </c:pt>
                <c:pt idx="7">
                  <c:v>1657.9689354966365</c:v>
                </c:pt>
                <c:pt idx="8">
                  <c:v>1656.3190154205381</c:v>
                </c:pt>
                <c:pt idx="9">
                  <c:v>1664.8116825880841</c:v>
                </c:pt>
                <c:pt idx="10">
                  <c:v>1642.0825001162627</c:v>
                </c:pt>
                <c:pt idx="11">
                  <c:v>1618.207282913165</c:v>
                </c:pt>
                <c:pt idx="12">
                  <c:v>1594.8738960211235</c:v>
                </c:pt>
                <c:pt idx="13">
                  <c:v>1581.5632226012501</c:v>
                </c:pt>
                <c:pt idx="14">
                  <c:v>1605.5104675827724</c:v>
                </c:pt>
                <c:pt idx="15">
                  <c:v>1605.0635822199738</c:v>
                </c:pt>
                <c:pt idx="16">
                  <c:v>1599.1271707670044</c:v>
                </c:pt>
                <c:pt idx="17">
                  <c:v>1611.4954469100876</c:v>
                </c:pt>
                <c:pt idx="18">
                  <c:v>1616.8645404363447</c:v>
                </c:pt>
                <c:pt idx="19">
                  <c:v>1609.1474364730177</c:v>
                </c:pt>
                <c:pt idx="20">
                  <c:v>1635.0067812437469</c:v>
                </c:pt>
                <c:pt idx="21">
                  <c:v>1632.5169801462903</c:v>
                </c:pt>
                <c:pt idx="22">
                  <c:v>1618.3753295587155</c:v>
                </c:pt>
                <c:pt idx="23">
                  <c:v>1608.6494006849316</c:v>
                </c:pt>
                <c:pt idx="24">
                  <c:v>1610.5300935210794</c:v>
                </c:pt>
                <c:pt idx="25">
                  <c:v>1612.2979635138227</c:v>
                </c:pt>
                <c:pt idx="26">
                  <c:v>1613.9099634773434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32-414B-A111-240F2BBAC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343192"/>
        <c:axId val="519344368"/>
      </c:lineChart>
      <c:catAx>
        <c:axId val="51934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519344368"/>
        <c:crosses val="autoZero"/>
        <c:auto val="1"/>
        <c:lblAlgn val="ctr"/>
        <c:lblOffset val="100"/>
        <c:noMultiLvlLbl val="0"/>
      </c:catAx>
      <c:valAx>
        <c:axId val="519344368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51934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724040243391577"/>
          <c:y val="0.59508991931564115"/>
          <c:w val="0.28319249092961662"/>
          <c:h val="0.278366870807815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2594307136315"/>
          <c:y val="3.7137406435306698E-2"/>
          <c:w val="0.77325873490340313"/>
          <c:h val="0.81721711869349678"/>
        </c:manualLayout>
      </c:layout>
      <c:lineChart>
        <c:grouping val="standard"/>
        <c:varyColors val="0"/>
        <c:ser>
          <c:idx val="0"/>
          <c:order val="0"/>
          <c:tx>
            <c:strRef>
              <c:f>'[Groningen 2019.xlsx]Nordic hours 2'!$A$6</c:f>
              <c:strCache>
                <c:ptCount val="1"/>
                <c:pt idx="0">
                  <c:v>Danmörk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'[Groningen 2019.xlsx]Nordic hours 2'!$B$5:$AE$5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'[Groningen 2019.xlsx]Nordic hours 2'!$B$6:$AE$6</c:f>
              <c:numCache>
                <c:formatCode>#,##0</c:formatCode>
                <c:ptCount val="30"/>
                <c:pt idx="0">
                  <c:v>1440.4997551336514</c:v>
                </c:pt>
                <c:pt idx="1">
                  <c:v>1437.3112929071435</c:v>
                </c:pt>
                <c:pt idx="2">
                  <c:v>1452.3665974871208</c:v>
                </c:pt>
                <c:pt idx="3">
                  <c:v>1448.9191758863465</c:v>
                </c:pt>
                <c:pt idx="4">
                  <c:v>1406.66186407378</c:v>
                </c:pt>
                <c:pt idx="5">
                  <c:v>1419.1434215664506</c:v>
                </c:pt>
                <c:pt idx="6">
                  <c:v>1412.2639757085942</c:v>
                </c:pt>
                <c:pt idx="7">
                  <c:v>1428.0894549098496</c:v>
                </c:pt>
                <c:pt idx="8">
                  <c:v>1441.134979278203</c:v>
                </c:pt>
                <c:pt idx="9">
                  <c:v>1456.4972557107178</c:v>
                </c:pt>
                <c:pt idx="10">
                  <c:v>1465.9372447961091</c:v>
                </c:pt>
                <c:pt idx="11">
                  <c:v>1468.6771106247329</c:v>
                </c:pt>
                <c:pt idx="12">
                  <c:v>1462.5845844407731</c:v>
                </c:pt>
                <c:pt idx="13">
                  <c:v>1457.8290105667627</c:v>
                </c:pt>
                <c:pt idx="14">
                  <c:v>1458.0755425177194</c:v>
                </c:pt>
                <c:pt idx="15">
                  <c:v>1451.3639172738901</c:v>
                </c:pt>
                <c:pt idx="16">
                  <c:v>1455.7018067844017</c:v>
                </c:pt>
                <c:pt idx="17">
                  <c:v>1432.7697679928308</c:v>
                </c:pt>
                <c:pt idx="18">
                  <c:v>1430.0546003047302</c:v>
                </c:pt>
                <c:pt idx="19">
                  <c:v>1417.0283952563632</c:v>
                </c:pt>
                <c:pt idx="20">
                  <c:v>1422.3063568471873</c:v>
                </c:pt>
                <c:pt idx="21">
                  <c:v>1436.9801516527132</c:v>
                </c:pt>
                <c:pt idx="22">
                  <c:v>1423.3478265583831</c:v>
                </c:pt>
                <c:pt idx="23">
                  <c:v>1425.6351214574897</c:v>
                </c:pt>
                <c:pt idx="24">
                  <c:v>1413.8082286033734</c:v>
                </c:pt>
                <c:pt idx="25">
                  <c:v>1407.1481088723931</c:v>
                </c:pt>
                <c:pt idx="26">
                  <c:v>1412.4081871467231</c:v>
                </c:pt>
                <c:pt idx="27">
                  <c:v>1404.8553202277601</c:v>
                </c:pt>
                <c:pt idx="28">
                  <c:v>1391.8372566505695</c:v>
                </c:pt>
                <c:pt idx="29">
                  <c:v>1387.6618013860666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40-4C94-9999-44FB50A10F3E}"/>
            </c:ext>
          </c:extLst>
        </c:ser>
        <c:ser>
          <c:idx val="1"/>
          <c:order val="1"/>
          <c:tx>
            <c:strRef>
              <c:f>'[Groningen 2019.xlsx]Nordic hours 2'!$A$7</c:f>
              <c:strCache>
                <c:ptCount val="1"/>
                <c:pt idx="0">
                  <c:v>Finnland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'[Groningen 2019.xlsx]Nordic hours 2'!$B$5:$AE$5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'[Groningen 2019.xlsx]Nordic hours 2'!$B$7:$AE$7</c:f>
              <c:numCache>
                <c:formatCode>#,##0</c:formatCode>
                <c:ptCount val="30"/>
                <c:pt idx="0">
                  <c:v>1769.1191292078211</c:v>
                </c:pt>
                <c:pt idx="1">
                  <c:v>1747.4367737525631</c:v>
                </c:pt>
                <c:pt idx="2">
                  <c:v>1752.7573529411766</c:v>
                </c:pt>
                <c:pt idx="3">
                  <c:v>1755.3394262255022</c:v>
                </c:pt>
                <c:pt idx="4">
                  <c:v>1774.842642612876</c:v>
                </c:pt>
                <c:pt idx="5">
                  <c:v>1776.0518114530582</c:v>
                </c:pt>
                <c:pt idx="6">
                  <c:v>1774.8919827172347</c:v>
                </c:pt>
                <c:pt idx="7">
                  <c:v>1764.7249941981897</c:v>
                </c:pt>
                <c:pt idx="8">
                  <c:v>1754.3971566572498</c:v>
                </c:pt>
                <c:pt idx="9">
                  <c:v>1757.2578135419908</c:v>
                </c:pt>
                <c:pt idx="10">
                  <c:v>1742.0702258190836</c:v>
                </c:pt>
                <c:pt idx="11">
                  <c:v>1722.5939269171386</c:v>
                </c:pt>
                <c:pt idx="12">
                  <c:v>1713.776570919428</c:v>
                </c:pt>
                <c:pt idx="13">
                  <c:v>1705.2792136259641</c:v>
                </c:pt>
                <c:pt idx="14">
                  <c:v>1707.3222109875296</c:v>
                </c:pt>
                <c:pt idx="15">
                  <c:v>1697.0878619430848</c:v>
                </c:pt>
                <c:pt idx="16">
                  <c:v>1692.9031206713926</c:v>
                </c:pt>
                <c:pt idx="17">
                  <c:v>1691.4914835055247</c:v>
                </c:pt>
                <c:pt idx="18">
                  <c:v>1684.5124282982792</c:v>
                </c:pt>
                <c:pt idx="19">
                  <c:v>1660.655737704918</c:v>
                </c:pt>
                <c:pt idx="20">
                  <c:v>1667.7671310089379</c:v>
                </c:pt>
                <c:pt idx="21">
                  <c:v>1662.4527926853509</c:v>
                </c:pt>
                <c:pt idx="22">
                  <c:v>1650.2600882723834</c:v>
                </c:pt>
                <c:pt idx="23">
                  <c:v>1639.5856485156376</c:v>
                </c:pt>
                <c:pt idx="24">
                  <c:v>1636.3310069790627</c:v>
                </c:pt>
                <c:pt idx="25">
                  <c:v>1637.1950001996727</c:v>
                </c:pt>
                <c:pt idx="26">
                  <c:v>1634.5458159411648</c:v>
                </c:pt>
                <c:pt idx="27">
                  <c:v>1630.5594845198807</c:v>
                </c:pt>
                <c:pt idx="28">
                  <c:v>1629.778441051544</c:v>
                </c:pt>
                <c:pt idx="29">
                  <c:v>1646.075665797752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40-4C94-9999-44FB50A10F3E}"/>
            </c:ext>
          </c:extLst>
        </c:ser>
        <c:ser>
          <c:idx val="2"/>
          <c:order val="2"/>
          <c:tx>
            <c:strRef>
              <c:f>'[Groningen 2019.xlsx]Nordic hours 2'!$A$8</c:f>
              <c:strCache>
                <c:ptCount val="1"/>
                <c:pt idx="0">
                  <c:v>Ísland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'[Groningen 2019.xlsx]Nordic hours 2'!$B$5:$AE$5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'[Groningen 2019.xlsx]Nordic hours 2'!$B$8:$AE$8</c:f>
              <c:numCache>
                <c:formatCode>#,##0</c:formatCode>
                <c:ptCount val="30"/>
                <c:pt idx="0">
                  <c:v>1667.5421660340467</c:v>
                </c:pt>
                <c:pt idx="1">
                  <c:v>1671.1068647132915</c:v>
                </c:pt>
                <c:pt idx="2">
                  <c:v>1671.1068647132915</c:v>
                </c:pt>
                <c:pt idx="3">
                  <c:v>1686.0943702264151</c:v>
                </c:pt>
                <c:pt idx="4">
                  <c:v>1657.7846375905146</c:v>
                </c:pt>
                <c:pt idx="5">
                  <c:v>1644.462410467738</c:v>
                </c:pt>
                <c:pt idx="6">
                  <c:v>1661.9478335663823</c:v>
                </c:pt>
                <c:pt idx="7">
                  <c:v>1686.9270094215885</c:v>
                </c:pt>
                <c:pt idx="8">
                  <c:v>1667.7763079325971</c:v>
                </c:pt>
                <c:pt idx="9">
                  <c:v>1647.7929672484322</c:v>
                </c:pt>
                <c:pt idx="10">
                  <c:v>1698.5839581540181</c:v>
                </c:pt>
                <c:pt idx="11">
                  <c:v>1709.408267691274</c:v>
                </c:pt>
                <c:pt idx="12">
                  <c:v>1675.270060689159</c:v>
                </c:pt>
                <c:pt idx="13">
                  <c:v>1641.9644928822174</c:v>
                </c:pt>
                <c:pt idx="14">
                  <c:v>1648.6256064436059</c:v>
                </c:pt>
                <c:pt idx="15">
                  <c:v>1640.2992144918705</c:v>
                </c:pt>
                <c:pt idx="16">
                  <c:v>1630.3075441497881</c:v>
                </c:pt>
                <c:pt idx="17">
                  <c:v>1608.6589250752761</c:v>
                </c:pt>
                <c:pt idx="18">
                  <c:v>1610.3242034656232</c:v>
                </c:pt>
                <c:pt idx="19">
                  <c:v>1522.8041362530414</c:v>
                </c:pt>
                <c:pt idx="20">
                  <c:v>1514.3191620455946</c:v>
                </c:pt>
                <c:pt idx="21">
                  <c:v>1524.3361753958588</c:v>
                </c:pt>
                <c:pt idx="22">
                  <c:v>1509.5095693779906</c:v>
                </c:pt>
                <c:pt idx="23">
                  <c:v>1510.4845300642148</c:v>
                </c:pt>
                <c:pt idx="24">
                  <c:v>1503.261117445838</c:v>
                </c:pt>
                <c:pt idx="25">
                  <c:v>1503.6252771618624</c:v>
                </c:pt>
                <c:pt idx="26">
                  <c:v>1493.5029146793854</c:v>
                </c:pt>
                <c:pt idx="27">
                  <c:v>1482.7319062181448</c:v>
                </c:pt>
                <c:pt idx="28">
                  <c:v>1468.629866929522</c:v>
                </c:pt>
                <c:pt idx="29">
                  <c:v>1469.6214138859593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40-4C94-9999-44FB50A10F3E}"/>
            </c:ext>
          </c:extLst>
        </c:ser>
        <c:ser>
          <c:idx val="3"/>
          <c:order val="3"/>
          <c:tx>
            <c:strRef>
              <c:f>'[Groningen 2019.xlsx]Nordic hours 2'!$A$9</c:f>
              <c:strCache>
                <c:ptCount val="1"/>
                <c:pt idx="0">
                  <c:v>Noregur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'[Groningen 2019.xlsx]Nordic hours 2'!$B$5:$AE$5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'[Groningen 2019.xlsx]Nordic hours 2'!$B$9:$AE$9</c:f>
              <c:numCache>
                <c:formatCode>#,##0</c:formatCode>
                <c:ptCount val="30"/>
                <c:pt idx="0">
                  <c:v>1502.6711996114618</c:v>
                </c:pt>
                <c:pt idx="1">
                  <c:v>1500.4906771344456</c:v>
                </c:pt>
                <c:pt idx="2">
                  <c:v>1510.3244837758111</c:v>
                </c:pt>
                <c:pt idx="3">
                  <c:v>1506.588579795022</c:v>
                </c:pt>
                <c:pt idx="4">
                  <c:v>1504.5739046701974</c:v>
                </c:pt>
                <c:pt idx="5">
                  <c:v>1487.7358490566037</c:v>
                </c:pt>
                <c:pt idx="6">
                  <c:v>1482.200647249191</c:v>
                </c:pt>
                <c:pt idx="7">
                  <c:v>1477.5381850853548</c:v>
                </c:pt>
                <c:pt idx="8">
                  <c:v>1475.711159737418</c:v>
                </c:pt>
                <c:pt idx="9">
                  <c:v>1474.8482220294884</c:v>
                </c:pt>
                <c:pt idx="10">
                  <c:v>1456.4655172413793</c:v>
                </c:pt>
                <c:pt idx="11">
                  <c:v>1430.8419243986255</c:v>
                </c:pt>
                <c:pt idx="12">
                  <c:v>1416.3457424047924</c:v>
                </c:pt>
                <c:pt idx="13">
                  <c:v>1404.50411433521</c:v>
                </c:pt>
                <c:pt idx="14">
                  <c:v>1423.8382099827884</c:v>
                </c:pt>
                <c:pt idx="15">
                  <c:v>1427.7824978759559</c:v>
                </c:pt>
                <c:pt idx="16">
                  <c:v>1425.2259654889071</c:v>
                </c:pt>
                <c:pt idx="17">
                  <c:v>1434.3195266272189</c:v>
                </c:pt>
                <c:pt idx="18">
                  <c:v>1438.6702330913261</c:v>
                </c:pt>
                <c:pt idx="19">
                  <c:v>1416.8905950095968</c:v>
                </c:pt>
                <c:pt idx="20">
                  <c:v>1426.4762639907372</c:v>
                </c:pt>
                <c:pt idx="21">
                  <c:v>1430.0380228136883</c:v>
                </c:pt>
                <c:pt idx="22">
                  <c:v>1428.4649776453055</c:v>
                </c:pt>
                <c:pt idx="23">
                  <c:v>1417.9874677478806</c:v>
                </c:pt>
                <c:pt idx="24">
                  <c:v>1420.2476329206117</c:v>
                </c:pt>
                <c:pt idx="25">
                  <c:v>1422.5607544432355</c:v>
                </c:pt>
                <c:pt idx="26">
                  <c:v>1426.1404779145546</c:v>
                </c:pt>
                <c:pt idx="27">
                  <c:v>1414.7564469914041</c:v>
                </c:pt>
                <c:pt idx="28">
                  <c:v>1416.3726182074806</c:v>
                </c:pt>
                <c:pt idx="29">
                  <c:v>1418.9816824646985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40-4C94-9999-44FB50A10F3E}"/>
            </c:ext>
          </c:extLst>
        </c:ser>
        <c:ser>
          <c:idx val="4"/>
          <c:order val="4"/>
          <c:tx>
            <c:strRef>
              <c:f>'[Groningen 2019.xlsx]Nordic hours 2'!$A$10</c:f>
              <c:strCache>
                <c:ptCount val="1"/>
                <c:pt idx="0">
                  <c:v>Svíþjóð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'[Groningen 2019.xlsx]Nordic hours 2'!$B$5:$AE$5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'[Groningen 2019.xlsx]Nordic hours 2'!$B$10:$AE$10</c:f>
              <c:numCache>
                <c:formatCode>#,##0</c:formatCode>
                <c:ptCount val="30"/>
                <c:pt idx="0">
                  <c:v>1560.9370958094967</c:v>
                </c:pt>
                <c:pt idx="1">
                  <c:v>1547.672094995298</c:v>
                </c:pt>
                <c:pt idx="2">
                  <c:v>1565.2800960760678</c:v>
                </c:pt>
                <c:pt idx="3">
                  <c:v>1596.9990980229636</c:v>
                </c:pt>
                <c:pt idx="4">
                  <c:v>1635.2218749230883</c:v>
                </c:pt>
                <c:pt idx="5">
                  <c:v>1640.3448860471312</c:v>
                </c:pt>
                <c:pt idx="6">
                  <c:v>1653.0408457237725</c:v>
                </c:pt>
                <c:pt idx="7">
                  <c:v>1657.9689354966365</c:v>
                </c:pt>
                <c:pt idx="8">
                  <c:v>1656.3190154205381</c:v>
                </c:pt>
                <c:pt idx="9">
                  <c:v>1664.8116825880841</c:v>
                </c:pt>
                <c:pt idx="10">
                  <c:v>1642.0825001162627</c:v>
                </c:pt>
                <c:pt idx="11">
                  <c:v>1618.207282913165</c:v>
                </c:pt>
                <c:pt idx="12">
                  <c:v>1594.8738960211235</c:v>
                </c:pt>
                <c:pt idx="13">
                  <c:v>1581.5632226012501</c:v>
                </c:pt>
                <c:pt idx="14">
                  <c:v>1605.5104675827724</c:v>
                </c:pt>
                <c:pt idx="15">
                  <c:v>1605.0635822199738</c:v>
                </c:pt>
                <c:pt idx="16">
                  <c:v>1599.1271707670044</c:v>
                </c:pt>
                <c:pt idx="17">
                  <c:v>1611.4954469100876</c:v>
                </c:pt>
                <c:pt idx="18">
                  <c:v>1616.8645404363447</c:v>
                </c:pt>
                <c:pt idx="19">
                  <c:v>1609.1474364730177</c:v>
                </c:pt>
                <c:pt idx="20">
                  <c:v>1635.0067812437469</c:v>
                </c:pt>
                <c:pt idx="21">
                  <c:v>1632.5169801462903</c:v>
                </c:pt>
                <c:pt idx="22">
                  <c:v>1618.3753295587155</c:v>
                </c:pt>
                <c:pt idx="23">
                  <c:v>1608.7182670491031</c:v>
                </c:pt>
                <c:pt idx="24">
                  <c:v>1609.422890192933</c:v>
                </c:pt>
                <c:pt idx="25">
                  <c:v>1610.0719723759205</c:v>
                </c:pt>
                <c:pt idx="26">
                  <c:v>1622.2873481057898</c:v>
                </c:pt>
                <c:pt idx="27">
                  <c:v>1608.6883642966893</c:v>
                </c:pt>
                <c:pt idx="28">
                  <c:v>1613.194458053264</c:v>
                </c:pt>
                <c:pt idx="29">
                  <c:v>1613.3555867467155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540-4C94-9999-44FB50A10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1948784"/>
        <c:axId val="1620617504"/>
      </c:lineChart>
      <c:catAx>
        <c:axId val="162194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620617504"/>
        <c:crosses val="autoZero"/>
        <c:auto val="1"/>
        <c:lblAlgn val="ctr"/>
        <c:lblOffset val="100"/>
        <c:noMultiLvlLbl val="0"/>
      </c:catAx>
      <c:valAx>
        <c:axId val="1620617504"/>
        <c:scaling>
          <c:orientation val="minMax"/>
          <c:max val="22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62194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77872524726114"/>
          <c:y val="0.59200349956255482"/>
          <c:w val="0.34090213926144713"/>
          <c:h val="0.26293477204238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955825632454726E-2"/>
          <c:y val="5.0505150144314497E-2"/>
          <c:w val="0.88495651700473332"/>
          <c:h val="0.84646631641871162"/>
        </c:manualLayout>
      </c:layout>
      <c:scatterChart>
        <c:scatterStyle val="smoothMarker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0707889652120313E-2"/>
                  <c:y val="2.47049959080584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1961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483-4AE5-B4F7-DB2B2B5E479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83-4AE5-B4F7-DB2B2B5E479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83-4AE5-B4F7-DB2B2B5E479D}"/>
                </c:ext>
              </c:extLst>
            </c:dLbl>
            <c:dLbl>
              <c:idx val="3"/>
              <c:layout>
                <c:manualLayout>
                  <c:x val="-4.4247715720139115E-2"/>
                  <c:y val="-3.29989353249644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1964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483-4AE5-B4F7-DB2B2B5E479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83-4AE5-B4F7-DB2B2B5E479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83-4AE5-B4F7-DB2B2B5E479D}"/>
                </c:ext>
              </c:extLst>
            </c:dLbl>
            <c:dLbl>
              <c:idx val="6"/>
              <c:layout>
                <c:manualLayout>
                  <c:x val="-5.8995489971111091E-3"/>
                  <c:y val="1.44983666318775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1967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483-4AE5-B4F7-DB2B2B5E479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83-4AE5-B4F7-DB2B2B5E479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1969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483-4AE5-B4F7-DB2B2B5E479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1970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483-4AE5-B4F7-DB2B2B5E479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1971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483-4AE5-B4F7-DB2B2B5E479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83-4AE5-B4F7-DB2B2B5E479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1973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483-4AE5-B4F7-DB2B2B5E479D}"/>
                </c:ext>
              </c:extLst>
            </c:dLbl>
            <c:dLbl>
              <c:idx val="13"/>
              <c:layout>
                <c:manualLayout>
                  <c:x val="4.1299327025310873E-3"/>
                  <c:y val="-7.9675554425573294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1974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483-4AE5-B4F7-DB2B2B5E479D}"/>
                </c:ext>
              </c:extLst>
            </c:dLbl>
            <c:dLbl>
              <c:idx val="14"/>
              <c:layout>
                <c:manualLayout>
                  <c:x val="-1.7697646642947581E-3"/>
                  <c:y val="1.17127023339118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1975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483-4AE5-B4F7-DB2B2B5E479D}"/>
                </c:ext>
              </c:extLst>
            </c:dLbl>
            <c:dLbl>
              <c:idx val="15"/>
              <c:layout>
                <c:manualLayout>
                  <c:x val="-5.3095907323136909E-3"/>
                  <c:y val="-2.72412275358968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1976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483-4AE5-B4F7-DB2B2B5E479D}"/>
                </c:ext>
              </c:extLst>
            </c:dLbl>
            <c:dLbl>
              <c:idx val="16"/>
              <c:layout>
                <c:manualLayout>
                  <c:x val="-5.7227065223002825E-2"/>
                  <c:y val="2.07542418900959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1977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483-4AE5-B4F7-DB2B2B5E479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83-4AE5-B4F7-DB2B2B5E479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483-4AE5-B4F7-DB2B2B5E479D}"/>
                </c:ext>
              </c:extLst>
            </c:dLbl>
            <c:dLbl>
              <c:idx val="19"/>
              <c:layout>
                <c:manualLayout>
                  <c:x val="-3.2789366968939367E-2"/>
                  <c:y val="-4.00740474641655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1980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483-4AE5-B4F7-DB2B2B5E479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483-4AE5-B4F7-DB2B2B5E479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483-4AE5-B4F7-DB2B2B5E479D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/>
                      <a:t>1983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7483-4AE5-B4F7-DB2B2B5E479D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/>
                      <a:t>1984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7483-4AE5-B4F7-DB2B2B5E479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483-4AE5-B4F7-DB2B2B5E479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483-4AE5-B4F7-DB2B2B5E479D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/>
                      <a:t>1987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7483-4AE5-B4F7-DB2B2B5E479D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r>
                      <a:rPr lang="en-US"/>
                      <a:t>1988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7483-4AE5-B4F7-DB2B2B5E479D}"/>
                </c:ext>
              </c:extLst>
            </c:dLbl>
            <c:dLbl>
              <c:idx val="28"/>
              <c:layout>
                <c:manualLayout>
                  <c:x val="-3.5397105573162146E-3"/>
                  <c:y val="-2.49516501635129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1989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7483-4AE5-B4F7-DB2B2B5E479D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/>
                      <a:t>1990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7483-4AE5-B4F7-DB2B2B5E479D}"/>
                </c:ext>
              </c:extLst>
            </c:dLbl>
            <c:dLbl>
              <c:idx val="30"/>
              <c:layout>
                <c:manualLayout>
                  <c:x val="5.9000267687100939E-4"/>
                  <c:y val="-1.72300675953169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1991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7483-4AE5-B4F7-DB2B2B5E479D}"/>
                </c:ext>
              </c:extLst>
            </c:dLbl>
            <c:dLbl>
              <c:idx val="31"/>
              <c:layout>
                <c:manualLayout>
                  <c:x val="-1.3569257974982311E-2"/>
                  <c:y val="-2.94231519209312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1992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7483-4AE5-B4F7-DB2B2B5E479D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r>
                      <a:rPr lang="en-US"/>
                      <a:t>1993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7483-4AE5-B4F7-DB2B2B5E479D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r>
                      <a:rPr lang="en-US"/>
                      <a:t>1994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7483-4AE5-B4F7-DB2B2B5E479D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483-4AE5-B4F7-DB2B2B5E479D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483-4AE5-B4F7-DB2B2B5E479D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483-4AE5-B4F7-DB2B2B5E479D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r>
                      <a:rPr lang="en-US"/>
                      <a:t>1998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7483-4AE5-B4F7-DB2B2B5E479D}"/>
                </c:ext>
              </c:extLst>
            </c:dLbl>
            <c:dLbl>
              <c:idx val="38"/>
              <c:layout>
                <c:manualLayout>
                  <c:x val="-8.3185758848124985E-2"/>
                  <c:y val="-2.603709315360820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1999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6-7483-4AE5-B4F7-DB2B2B5E479D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483-4AE5-B4F7-DB2B2B5E479D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483-4AE5-B4F7-DB2B2B5E479D}"/>
                </c:ext>
              </c:extLst>
            </c:dLbl>
            <c:dLbl>
              <c:idx val="41"/>
              <c:layout>
                <c:manualLayout>
                  <c:x val="1.2089130794747104E-7"/>
                  <c:y val="-2.21773686462812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2002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7483-4AE5-B4F7-DB2B2B5E479D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r>
                      <a:rPr lang="en-US"/>
                      <a:t>2003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A-7483-4AE5-B4F7-DB2B2B5E479D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483-4AE5-B4F7-DB2B2B5E479D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483-4AE5-B4F7-DB2B2B5E479D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483-4AE5-B4F7-DB2B2B5E479D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483-4AE5-B4F7-DB2B2B5E479D}"/>
                </c:ext>
              </c:extLst>
            </c:dLbl>
            <c:dLbl>
              <c:idx val="47"/>
              <c:layout>
                <c:manualLayout>
                  <c:x val="0"/>
                  <c:y val="-1.8084669132757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7483-4AE5-B4F7-DB2B2B5E479D}"/>
                </c:ext>
              </c:extLst>
            </c:dLbl>
            <c:dLbl>
              <c:idx val="48"/>
              <c:layout>
                <c:manualLayout>
                  <c:x val="0"/>
                  <c:y val="-1.9728729963008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2009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0-7483-4AE5-B4F7-DB2B2B5E479D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r>
                      <a:rPr lang="en-US"/>
                      <a:t>2010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1-7483-4AE5-B4F7-DB2B2B5E479D}"/>
                </c:ext>
              </c:extLst>
            </c:dLbl>
            <c:dLbl>
              <c:idx val="50"/>
              <c:layout>
                <c:manualLayout>
                  <c:x val="-2.6856240126382346E-2"/>
                  <c:y val="-2.63049732840115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2011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2-7483-4AE5-B4F7-DB2B2B5E479D}"/>
                </c:ext>
              </c:extLst>
            </c:dLbl>
            <c:dLbl>
              <c:idx val="51"/>
              <c:layout>
                <c:manualLayout>
                  <c:x val="-2.0537124802527645E-2"/>
                  <c:y val="-2.30168516235100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2012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3-7483-4AE5-B4F7-DB2B2B5E479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s-I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Sheet3!$C$6:$BB$6</c:f>
              <c:numCache>
                <c:formatCode>General</c:formatCode>
                <c:ptCount val="52"/>
                <c:pt idx="0">
                  <c:v>0.2</c:v>
                </c:pt>
                <c:pt idx="1">
                  <c:v>0.2</c:v>
                </c:pt>
                <c:pt idx="2">
                  <c:v>0.1</c:v>
                </c:pt>
                <c:pt idx="3">
                  <c:v>0.2</c:v>
                </c:pt>
                <c:pt idx="4">
                  <c:v>0.4</c:v>
                </c:pt>
                <c:pt idx="5">
                  <c:v>0.4</c:v>
                </c:pt>
                <c:pt idx="6">
                  <c:v>0.60000000000000053</c:v>
                </c:pt>
                <c:pt idx="7">
                  <c:v>2.2000000000000002</c:v>
                </c:pt>
                <c:pt idx="8">
                  <c:v>2.5</c:v>
                </c:pt>
                <c:pt idx="9">
                  <c:v>1.3</c:v>
                </c:pt>
                <c:pt idx="10">
                  <c:v>0.70000000000000051</c:v>
                </c:pt>
                <c:pt idx="11">
                  <c:v>0.5</c:v>
                </c:pt>
                <c:pt idx="12">
                  <c:v>0.4</c:v>
                </c:pt>
                <c:pt idx="13">
                  <c:v>0.4</c:v>
                </c:pt>
                <c:pt idx="14">
                  <c:v>0.5</c:v>
                </c:pt>
                <c:pt idx="15">
                  <c:v>0.5</c:v>
                </c:pt>
                <c:pt idx="16">
                  <c:v>0.30000000000000027</c:v>
                </c:pt>
                <c:pt idx="17">
                  <c:v>0.30000000000000027</c:v>
                </c:pt>
                <c:pt idx="18">
                  <c:v>0.30000000000000027</c:v>
                </c:pt>
                <c:pt idx="19">
                  <c:v>0.4</c:v>
                </c:pt>
                <c:pt idx="20">
                  <c:v>0.5</c:v>
                </c:pt>
                <c:pt idx="21">
                  <c:v>0.8</c:v>
                </c:pt>
                <c:pt idx="22">
                  <c:v>1</c:v>
                </c:pt>
                <c:pt idx="23">
                  <c:v>1.2</c:v>
                </c:pt>
                <c:pt idx="24">
                  <c:v>0.9</c:v>
                </c:pt>
                <c:pt idx="25">
                  <c:v>0.70000000000000051</c:v>
                </c:pt>
                <c:pt idx="26">
                  <c:v>0.4</c:v>
                </c:pt>
                <c:pt idx="27">
                  <c:v>0.60000000000000053</c:v>
                </c:pt>
                <c:pt idx="28">
                  <c:v>1.7</c:v>
                </c:pt>
                <c:pt idx="29">
                  <c:v>1.8</c:v>
                </c:pt>
                <c:pt idx="30">
                  <c:v>2.5</c:v>
                </c:pt>
                <c:pt idx="31">
                  <c:v>4.3</c:v>
                </c:pt>
                <c:pt idx="32">
                  <c:v>5.3</c:v>
                </c:pt>
                <c:pt idx="33">
                  <c:v>5.3</c:v>
                </c:pt>
                <c:pt idx="34">
                  <c:v>4.9000000000000004</c:v>
                </c:pt>
                <c:pt idx="35">
                  <c:v>3.7</c:v>
                </c:pt>
                <c:pt idx="36">
                  <c:v>3.9</c:v>
                </c:pt>
                <c:pt idx="37">
                  <c:v>2.7</c:v>
                </c:pt>
                <c:pt idx="38">
                  <c:v>2</c:v>
                </c:pt>
                <c:pt idx="39">
                  <c:v>2.2999999999999998</c:v>
                </c:pt>
                <c:pt idx="40">
                  <c:v>2.2999999999999998</c:v>
                </c:pt>
                <c:pt idx="41">
                  <c:v>3.3</c:v>
                </c:pt>
                <c:pt idx="42">
                  <c:v>3.4</c:v>
                </c:pt>
                <c:pt idx="43">
                  <c:v>3.1</c:v>
                </c:pt>
                <c:pt idx="44">
                  <c:v>2.6</c:v>
                </c:pt>
                <c:pt idx="45">
                  <c:v>2.9</c:v>
                </c:pt>
                <c:pt idx="46">
                  <c:v>2.2999999999999998</c:v>
                </c:pt>
                <c:pt idx="47">
                  <c:v>3</c:v>
                </c:pt>
                <c:pt idx="48">
                  <c:v>7.2</c:v>
                </c:pt>
                <c:pt idx="49">
                  <c:v>7.6</c:v>
                </c:pt>
                <c:pt idx="50">
                  <c:v>7.1</c:v>
                </c:pt>
                <c:pt idx="51">
                  <c:v>6</c:v>
                </c:pt>
              </c:numCache>
            </c:numRef>
          </c:xVal>
          <c:yVal>
            <c:numRef>
              <c:f>Sheet3!$C$7:$BB$7</c:f>
              <c:numCache>
                <c:formatCode>General</c:formatCode>
                <c:ptCount val="52"/>
                <c:pt idx="0">
                  <c:v>4.5999999999999996</c:v>
                </c:pt>
                <c:pt idx="1">
                  <c:v>10.9</c:v>
                </c:pt>
                <c:pt idx="2">
                  <c:v>12.8</c:v>
                </c:pt>
                <c:pt idx="3">
                  <c:v>19.3</c:v>
                </c:pt>
                <c:pt idx="4">
                  <c:v>7.3</c:v>
                </c:pt>
                <c:pt idx="5">
                  <c:v>10.7</c:v>
                </c:pt>
                <c:pt idx="6">
                  <c:v>3.3</c:v>
                </c:pt>
                <c:pt idx="7">
                  <c:v>12.6</c:v>
                </c:pt>
                <c:pt idx="8">
                  <c:v>22.2</c:v>
                </c:pt>
                <c:pt idx="9">
                  <c:v>13.1</c:v>
                </c:pt>
                <c:pt idx="10">
                  <c:v>6.7</c:v>
                </c:pt>
                <c:pt idx="11">
                  <c:v>9.7000000000000011</c:v>
                </c:pt>
                <c:pt idx="12">
                  <c:v>21</c:v>
                </c:pt>
                <c:pt idx="13">
                  <c:v>42.7</c:v>
                </c:pt>
                <c:pt idx="14">
                  <c:v>49.4</c:v>
                </c:pt>
                <c:pt idx="15">
                  <c:v>32.800000000000004</c:v>
                </c:pt>
                <c:pt idx="16">
                  <c:v>30.6</c:v>
                </c:pt>
                <c:pt idx="17">
                  <c:v>44</c:v>
                </c:pt>
                <c:pt idx="18">
                  <c:v>45.4</c:v>
                </c:pt>
                <c:pt idx="19">
                  <c:v>58.5</c:v>
                </c:pt>
                <c:pt idx="20">
                  <c:v>50.8</c:v>
                </c:pt>
                <c:pt idx="21">
                  <c:v>51</c:v>
                </c:pt>
                <c:pt idx="22">
                  <c:v>84.2</c:v>
                </c:pt>
                <c:pt idx="23">
                  <c:v>29.2</c:v>
                </c:pt>
                <c:pt idx="24">
                  <c:v>31.7</c:v>
                </c:pt>
                <c:pt idx="25">
                  <c:v>21.9</c:v>
                </c:pt>
                <c:pt idx="26">
                  <c:v>17.7</c:v>
                </c:pt>
                <c:pt idx="27">
                  <c:v>25.8</c:v>
                </c:pt>
                <c:pt idx="28">
                  <c:v>20.8</c:v>
                </c:pt>
                <c:pt idx="29">
                  <c:v>15.5</c:v>
                </c:pt>
                <c:pt idx="30">
                  <c:v>6.8</c:v>
                </c:pt>
                <c:pt idx="31">
                  <c:v>4</c:v>
                </c:pt>
                <c:pt idx="32">
                  <c:v>4.0999999999999996</c:v>
                </c:pt>
                <c:pt idx="33">
                  <c:v>1.6</c:v>
                </c:pt>
                <c:pt idx="34">
                  <c:v>1.7</c:v>
                </c:pt>
                <c:pt idx="35">
                  <c:v>2.2999999999999998</c:v>
                </c:pt>
                <c:pt idx="36">
                  <c:v>1.7</c:v>
                </c:pt>
                <c:pt idx="37">
                  <c:v>1.7</c:v>
                </c:pt>
                <c:pt idx="38">
                  <c:v>3.2</c:v>
                </c:pt>
                <c:pt idx="39">
                  <c:v>5.2</c:v>
                </c:pt>
                <c:pt idx="40">
                  <c:v>6.4</c:v>
                </c:pt>
                <c:pt idx="41">
                  <c:v>5.2</c:v>
                </c:pt>
                <c:pt idx="42">
                  <c:v>2.1</c:v>
                </c:pt>
                <c:pt idx="43">
                  <c:v>3.2</c:v>
                </c:pt>
                <c:pt idx="44">
                  <c:v>4</c:v>
                </c:pt>
                <c:pt idx="45">
                  <c:v>6.8</c:v>
                </c:pt>
                <c:pt idx="46" formatCode="0.0">
                  <c:v>5.0636678398714405</c:v>
                </c:pt>
                <c:pt idx="47" formatCode="0.0">
                  <c:v>12.678189156949298</c:v>
                </c:pt>
                <c:pt idx="48" formatCode="0.0">
                  <c:v>12.002919877403247</c:v>
                </c:pt>
                <c:pt idx="49" formatCode="0.0">
                  <c:v>5.3965047672073547</c:v>
                </c:pt>
                <c:pt idx="50" formatCode="0.0">
                  <c:v>3.9968876694377538</c:v>
                </c:pt>
                <c:pt idx="51" formatCode="0.0">
                  <c:v>5.1860602480803237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4-7483-4AE5-B4F7-DB2B2B5E4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884400"/>
        <c:axId val="322880872"/>
      </c:scatterChart>
      <c:valAx>
        <c:axId val="32288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s-IS"/>
          </a:p>
        </c:txPr>
        <c:crossAx val="322880872"/>
        <c:crosses val="autoZero"/>
        <c:crossBetween val="midCat"/>
      </c:valAx>
      <c:valAx>
        <c:axId val="3228808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s-IS"/>
          </a:p>
        </c:txPr>
        <c:crossAx val="32288440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s-I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955825632454782E-2"/>
          <c:y val="5.0505150144314497E-2"/>
          <c:w val="0.88495651700473332"/>
          <c:h val="0.84646631641871162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0707889652120327E-2"/>
                  <c:y val="2.47049959080584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1961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6BE-4579-8A9D-B4EE371EB19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BE-4579-8A9D-B4EE371EB19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BE-4579-8A9D-B4EE371EB194}"/>
                </c:ext>
              </c:extLst>
            </c:dLbl>
            <c:dLbl>
              <c:idx val="3"/>
              <c:layout>
                <c:manualLayout>
                  <c:x val="-4.4247715720139115E-2"/>
                  <c:y val="-3.29989353249644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1964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6BE-4579-8A9D-B4EE371EB19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BE-4579-8A9D-B4EE371EB19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BE-4579-8A9D-B4EE371EB194}"/>
                </c:ext>
              </c:extLst>
            </c:dLbl>
            <c:dLbl>
              <c:idx val="6"/>
              <c:layout>
                <c:manualLayout>
                  <c:x val="-5.8995489971111125E-3"/>
                  <c:y val="1.44983666318775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1967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6BE-4579-8A9D-B4EE371EB19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BE-4579-8A9D-B4EE371EB19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1969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6BE-4579-8A9D-B4EE371EB19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1970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6BE-4579-8A9D-B4EE371EB19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1971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6BE-4579-8A9D-B4EE371EB19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BE-4579-8A9D-B4EE371EB19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1973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6BE-4579-8A9D-B4EE371EB194}"/>
                </c:ext>
              </c:extLst>
            </c:dLbl>
            <c:dLbl>
              <c:idx val="13"/>
              <c:layout>
                <c:manualLayout>
                  <c:x val="4.1299327025310873E-3"/>
                  <c:y val="-7.9675554425573316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1974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6BE-4579-8A9D-B4EE371EB194}"/>
                </c:ext>
              </c:extLst>
            </c:dLbl>
            <c:dLbl>
              <c:idx val="14"/>
              <c:layout>
                <c:manualLayout>
                  <c:x val="-1.7697646642947581E-3"/>
                  <c:y val="1.17127023339118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1975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96BE-4579-8A9D-B4EE371EB194}"/>
                </c:ext>
              </c:extLst>
            </c:dLbl>
            <c:dLbl>
              <c:idx val="15"/>
              <c:layout>
                <c:manualLayout>
                  <c:x val="-5.3095907323136944E-3"/>
                  <c:y val="-2.72412275358968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1976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6BE-4579-8A9D-B4EE371EB194}"/>
                </c:ext>
              </c:extLst>
            </c:dLbl>
            <c:dLbl>
              <c:idx val="16"/>
              <c:layout>
                <c:manualLayout>
                  <c:x val="-5.7227065223002825E-2"/>
                  <c:y val="2.07542418900959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1977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96BE-4579-8A9D-B4EE371EB19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6BE-4579-8A9D-B4EE371EB19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6BE-4579-8A9D-B4EE371EB194}"/>
                </c:ext>
              </c:extLst>
            </c:dLbl>
            <c:dLbl>
              <c:idx val="19"/>
              <c:layout>
                <c:manualLayout>
                  <c:x val="-3.2789366968939387E-2"/>
                  <c:y val="-4.00740474641655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1980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96BE-4579-8A9D-B4EE371EB19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6BE-4579-8A9D-B4EE371EB194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6BE-4579-8A9D-B4EE371EB194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/>
                      <a:t>1983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96BE-4579-8A9D-B4EE371EB194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/>
                      <a:t>1984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96BE-4579-8A9D-B4EE371EB194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6BE-4579-8A9D-B4EE371EB19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6BE-4579-8A9D-B4EE371EB194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/>
                      <a:t>1987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96BE-4579-8A9D-B4EE371EB194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r>
                      <a:rPr lang="en-US"/>
                      <a:t>1988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96BE-4579-8A9D-B4EE371EB194}"/>
                </c:ext>
              </c:extLst>
            </c:dLbl>
            <c:dLbl>
              <c:idx val="28"/>
              <c:layout>
                <c:manualLayout>
                  <c:x val="-3.5397105573162163E-3"/>
                  <c:y val="-2.49516501635129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1989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96BE-4579-8A9D-B4EE371EB194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/>
                      <a:t>1990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96BE-4579-8A9D-B4EE371EB194}"/>
                </c:ext>
              </c:extLst>
            </c:dLbl>
            <c:dLbl>
              <c:idx val="30"/>
              <c:layout>
                <c:manualLayout>
                  <c:x val="5.9000267687100961E-4"/>
                  <c:y val="-1.72300675953169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1991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96BE-4579-8A9D-B4EE371EB194}"/>
                </c:ext>
              </c:extLst>
            </c:dLbl>
            <c:dLbl>
              <c:idx val="31"/>
              <c:layout>
                <c:manualLayout>
                  <c:x val="-1.3569257974982311E-2"/>
                  <c:y val="-2.94231519209312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1992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96BE-4579-8A9D-B4EE371EB194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r>
                      <a:rPr lang="en-US"/>
                      <a:t>1993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96BE-4579-8A9D-B4EE371EB194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r>
                      <a:rPr lang="en-US"/>
                      <a:t>1994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96BE-4579-8A9D-B4EE371EB194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6BE-4579-8A9D-B4EE371EB194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6BE-4579-8A9D-B4EE371EB194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6BE-4579-8A9D-B4EE371EB194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r>
                      <a:rPr lang="en-US"/>
                      <a:t>1998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96BE-4579-8A9D-B4EE371EB194}"/>
                </c:ext>
              </c:extLst>
            </c:dLbl>
            <c:dLbl>
              <c:idx val="38"/>
              <c:layout>
                <c:manualLayout>
                  <c:x val="-8.3185758848124985E-2"/>
                  <c:y val="-2.603709315360821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1999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6-96BE-4579-8A9D-B4EE371EB194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6BE-4579-8A9D-B4EE371EB194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6BE-4579-8A9D-B4EE371EB194}"/>
                </c:ext>
              </c:extLst>
            </c:dLbl>
            <c:dLbl>
              <c:idx val="41"/>
              <c:layout>
                <c:manualLayout>
                  <c:x val="1.2089130794747115E-7"/>
                  <c:y val="-2.21773686462812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2002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96BE-4579-8A9D-B4EE371EB194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r>
                      <a:rPr lang="en-US"/>
                      <a:t>2003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A-96BE-4579-8A9D-B4EE371EB194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6BE-4579-8A9D-B4EE371EB194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6BE-4579-8A9D-B4EE371EB194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6BE-4579-8A9D-B4EE371EB194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6BE-4579-8A9D-B4EE371EB194}"/>
                </c:ext>
              </c:extLst>
            </c:dLbl>
            <c:dLbl>
              <c:idx val="47"/>
              <c:layout>
                <c:manualLayout>
                  <c:x val="0"/>
                  <c:y val="-1.8084669132757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96BE-4579-8A9D-B4EE371EB194}"/>
                </c:ext>
              </c:extLst>
            </c:dLbl>
            <c:dLbl>
              <c:idx val="48"/>
              <c:layout>
                <c:manualLayout>
                  <c:x val="0"/>
                  <c:y val="-1.97287299630086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2009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0-96BE-4579-8A9D-B4EE371EB194}"/>
                </c:ext>
              </c:extLst>
            </c:dLbl>
            <c:dLbl>
              <c:idx val="49"/>
              <c:tx>
                <c:rich>
                  <a:bodyPr/>
                  <a:lstStyle/>
                  <a:p>
                    <a:r>
                      <a:rPr lang="en-US"/>
                      <a:t>2010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1-96BE-4579-8A9D-B4EE371EB194}"/>
                </c:ext>
              </c:extLst>
            </c:dLbl>
            <c:dLbl>
              <c:idx val="50"/>
              <c:layout>
                <c:manualLayout>
                  <c:x val="-2.6856240126382356E-2"/>
                  <c:y val="-2.63049732840115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2011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2-96BE-4579-8A9D-B4EE371EB194}"/>
                </c:ext>
              </c:extLst>
            </c:dLbl>
            <c:dLbl>
              <c:idx val="51"/>
              <c:layout>
                <c:manualLayout>
                  <c:x val="-2.0537124802527645E-2"/>
                  <c:y val="-2.30168516235100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2012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3-96BE-4579-8A9D-B4EE371EB194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s-I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50800">
                <a:solidFill>
                  <a:srgbClr val="FFC000"/>
                </a:solidFill>
              </a:ln>
            </c:spPr>
            <c:trendlineType val="power"/>
            <c:dispRSqr val="0"/>
            <c:dispEq val="0"/>
          </c:trendline>
          <c:xVal>
            <c:numRef>
              <c:f>Sheet3!$C$6:$BB$6</c:f>
              <c:numCache>
                <c:formatCode>General</c:formatCode>
                <c:ptCount val="52"/>
                <c:pt idx="0">
                  <c:v>0.2</c:v>
                </c:pt>
                <c:pt idx="1">
                  <c:v>0.2</c:v>
                </c:pt>
                <c:pt idx="2">
                  <c:v>0.1</c:v>
                </c:pt>
                <c:pt idx="3">
                  <c:v>0.2</c:v>
                </c:pt>
                <c:pt idx="4">
                  <c:v>0.4</c:v>
                </c:pt>
                <c:pt idx="5">
                  <c:v>0.4</c:v>
                </c:pt>
                <c:pt idx="6">
                  <c:v>0.60000000000000053</c:v>
                </c:pt>
                <c:pt idx="7">
                  <c:v>2.2000000000000002</c:v>
                </c:pt>
                <c:pt idx="8">
                  <c:v>2.5</c:v>
                </c:pt>
                <c:pt idx="9">
                  <c:v>1.3</c:v>
                </c:pt>
                <c:pt idx="10">
                  <c:v>0.70000000000000051</c:v>
                </c:pt>
                <c:pt idx="11">
                  <c:v>0.5</c:v>
                </c:pt>
                <c:pt idx="12">
                  <c:v>0.4</c:v>
                </c:pt>
                <c:pt idx="13">
                  <c:v>0.4</c:v>
                </c:pt>
                <c:pt idx="14">
                  <c:v>0.5</c:v>
                </c:pt>
                <c:pt idx="15">
                  <c:v>0.5</c:v>
                </c:pt>
                <c:pt idx="16">
                  <c:v>0.30000000000000027</c:v>
                </c:pt>
                <c:pt idx="17">
                  <c:v>0.30000000000000027</c:v>
                </c:pt>
                <c:pt idx="18">
                  <c:v>0.30000000000000027</c:v>
                </c:pt>
                <c:pt idx="19">
                  <c:v>0.4</c:v>
                </c:pt>
                <c:pt idx="20">
                  <c:v>0.5</c:v>
                </c:pt>
                <c:pt idx="21">
                  <c:v>0.8</c:v>
                </c:pt>
                <c:pt idx="22">
                  <c:v>1</c:v>
                </c:pt>
                <c:pt idx="23">
                  <c:v>1.2</c:v>
                </c:pt>
                <c:pt idx="24">
                  <c:v>0.9</c:v>
                </c:pt>
                <c:pt idx="25">
                  <c:v>0.70000000000000051</c:v>
                </c:pt>
                <c:pt idx="26">
                  <c:v>0.4</c:v>
                </c:pt>
                <c:pt idx="27">
                  <c:v>0.60000000000000053</c:v>
                </c:pt>
                <c:pt idx="28">
                  <c:v>1.7</c:v>
                </c:pt>
                <c:pt idx="29">
                  <c:v>1.8</c:v>
                </c:pt>
                <c:pt idx="30">
                  <c:v>2.5</c:v>
                </c:pt>
                <c:pt idx="31">
                  <c:v>4.3</c:v>
                </c:pt>
                <c:pt idx="32">
                  <c:v>5.3</c:v>
                </c:pt>
                <c:pt idx="33">
                  <c:v>5.3</c:v>
                </c:pt>
                <c:pt idx="34">
                  <c:v>4.9000000000000004</c:v>
                </c:pt>
                <c:pt idx="35">
                  <c:v>3.7</c:v>
                </c:pt>
                <c:pt idx="36">
                  <c:v>3.9</c:v>
                </c:pt>
                <c:pt idx="37">
                  <c:v>2.7</c:v>
                </c:pt>
                <c:pt idx="38">
                  <c:v>2</c:v>
                </c:pt>
                <c:pt idx="39">
                  <c:v>2.2999999999999998</c:v>
                </c:pt>
                <c:pt idx="40">
                  <c:v>2.2999999999999998</c:v>
                </c:pt>
                <c:pt idx="41">
                  <c:v>3.3</c:v>
                </c:pt>
                <c:pt idx="42">
                  <c:v>3.4</c:v>
                </c:pt>
                <c:pt idx="43">
                  <c:v>3.1</c:v>
                </c:pt>
                <c:pt idx="44">
                  <c:v>2.6</c:v>
                </c:pt>
                <c:pt idx="45">
                  <c:v>2.9</c:v>
                </c:pt>
                <c:pt idx="46">
                  <c:v>2.2999999999999998</c:v>
                </c:pt>
                <c:pt idx="47">
                  <c:v>3</c:v>
                </c:pt>
                <c:pt idx="48">
                  <c:v>7.2</c:v>
                </c:pt>
                <c:pt idx="49">
                  <c:v>7.6</c:v>
                </c:pt>
                <c:pt idx="50">
                  <c:v>7.1</c:v>
                </c:pt>
                <c:pt idx="51">
                  <c:v>6</c:v>
                </c:pt>
              </c:numCache>
            </c:numRef>
          </c:xVal>
          <c:yVal>
            <c:numRef>
              <c:f>Sheet3!$C$7:$BB$7</c:f>
              <c:numCache>
                <c:formatCode>General</c:formatCode>
                <c:ptCount val="52"/>
                <c:pt idx="0">
                  <c:v>4.5999999999999996</c:v>
                </c:pt>
                <c:pt idx="1">
                  <c:v>10.9</c:v>
                </c:pt>
                <c:pt idx="2">
                  <c:v>12.8</c:v>
                </c:pt>
                <c:pt idx="3">
                  <c:v>19.3</c:v>
                </c:pt>
                <c:pt idx="4">
                  <c:v>7.3</c:v>
                </c:pt>
                <c:pt idx="5">
                  <c:v>10.7</c:v>
                </c:pt>
                <c:pt idx="6">
                  <c:v>3.3</c:v>
                </c:pt>
                <c:pt idx="7">
                  <c:v>12.6</c:v>
                </c:pt>
                <c:pt idx="8">
                  <c:v>22.2</c:v>
                </c:pt>
                <c:pt idx="9">
                  <c:v>13.1</c:v>
                </c:pt>
                <c:pt idx="10">
                  <c:v>6.7</c:v>
                </c:pt>
                <c:pt idx="11">
                  <c:v>9.7000000000000011</c:v>
                </c:pt>
                <c:pt idx="12">
                  <c:v>21</c:v>
                </c:pt>
                <c:pt idx="13">
                  <c:v>42.7</c:v>
                </c:pt>
                <c:pt idx="14">
                  <c:v>49.4</c:v>
                </c:pt>
                <c:pt idx="15">
                  <c:v>32.800000000000004</c:v>
                </c:pt>
                <c:pt idx="16">
                  <c:v>30.6</c:v>
                </c:pt>
                <c:pt idx="17">
                  <c:v>44</c:v>
                </c:pt>
                <c:pt idx="18">
                  <c:v>45.4</c:v>
                </c:pt>
                <c:pt idx="19">
                  <c:v>58.5</c:v>
                </c:pt>
                <c:pt idx="20">
                  <c:v>50.8</c:v>
                </c:pt>
                <c:pt idx="21">
                  <c:v>51</c:v>
                </c:pt>
                <c:pt idx="22">
                  <c:v>84.2</c:v>
                </c:pt>
                <c:pt idx="23">
                  <c:v>29.2</c:v>
                </c:pt>
                <c:pt idx="24">
                  <c:v>31.7</c:v>
                </c:pt>
                <c:pt idx="25">
                  <c:v>21.9</c:v>
                </c:pt>
                <c:pt idx="26">
                  <c:v>17.7</c:v>
                </c:pt>
                <c:pt idx="27">
                  <c:v>25.8</c:v>
                </c:pt>
                <c:pt idx="28">
                  <c:v>20.8</c:v>
                </c:pt>
                <c:pt idx="29">
                  <c:v>15.5</c:v>
                </c:pt>
                <c:pt idx="30">
                  <c:v>6.8</c:v>
                </c:pt>
                <c:pt idx="31">
                  <c:v>4</c:v>
                </c:pt>
                <c:pt idx="32">
                  <c:v>4.0999999999999996</c:v>
                </c:pt>
                <c:pt idx="33">
                  <c:v>1.6</c:v>
                </c:pt>
                <c:pt idx="34">
                  <c:v>1.7</c:v>
                </c:pt>
                <c:pt idx="35">
                  <c:v>2.2999999999999998</c:v>
                </c:pt>
                <c:pt idx="36">
                  <c:v>1.7</c:v>
                </c:pt>
                <c:pt idx="37">
                  <c:v>1.7</c:v>
                </c:pt>
                <c:pt idx="38">
                  <c:v>3.2</c:v>
                </c:pt>
                <c:pt idx="39">
                  <c:v>5.2</c:v>
                </c:pt>
                <c:pt idx="40">
                  <c:v>6.4</c:v>
                </c:pt>
                <c:pt idx="41">
                  <c:v>5.2</c:v>
                </c:pt>
                <c:pt idx="42">
                  <c:v>2.1</c:v>
                </c:pt>
                <c:pt idx="43">
                  <c:v>3.2</c:v>
                </c:pt>
                <c:pt idx="44">
                  <c:v>4</c:v>
                </c:pt>
                <c:pt idx="45">
                  <c:v>6.8</c:v>
                </c:pt>
                <c:pt idx="46" formatCode="0.0">
                  <c:v>5.0636678398714405</c:v>
                </c:pt>
                <c:pt idx="47" formatCode="0.0">
                  <c:v>12.678189156949298</c:v>
                </c:pt>
                <c:pt idx="48" formatCode="0.0">
                  <c:v>12.002919877403247</c:v>
                </c:pt>
                <c:pt idx="49" formatCode="0.0">
                  <c:v>5.3965047672073547</c:v>
                </c:pt>
                <c:pt idx="50" formatCode="0.0">
                  <c:v>3.9968876694377538</c:v>
                </c:pt>
                <c:pt idx="51" formatCode="0.0">
                  <c:v>5.1860602480803237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5-96BE-4579-8A9D-B4EE371EB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882440"/>
        <c:axId val="448096448"/>
      </c:scatterChart>
      <c:valAx>
        <c:axId val="322882440"/>
        <c:scaling>
          <c:orientation val="minMax"/>
          <c:max val="1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s-IS"/>
          </a:p>
        </c:txPr>
        <c:crossAx val="448096448"/>
        <c:crosses val="autoZero"/>
        <c:crossBetween val="midCat"/>
      </c:valAx>
      <c:valAx>
        <c:axId val="4480964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s-IS"/>
          </a:p>
        </c:txPr>
        <c:crossAx val="3228824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s-I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0" tIns="0" rIns="19380" bIns="0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000" i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0" tIns="0" rIns="19380" bIns="0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000" i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0" tIns="0" rIns="19380" bIns="0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000" i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0" tIns="0" rIns="19380" bIns="0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000" i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462E2E0-69D9-4025-81EC-5C1549791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62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0" tIns="0" rIns="19380" bIns="0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000" i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0" tIns="0" rIns="19380" bIns="0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000" i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0" tIns="0" rIns="19380" bIns="0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000" i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0" tIns="0" rIns="19380" bIns="0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000" i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8B7A285-A505-48BB-BC7E-3342CAD0B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3263"/>
            <a:ext cx="4624387" cy="3468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2921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8" tIns="46834" rIns="93668" bIns="468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871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5487ED-F512-4676-AB71-EB02D3154CC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34988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CBB5C5-B603-43C6-9E72-FE7C0E13DF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72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62BBF6-5F7E-41F4-80D8-45DA1A6A191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16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1729A5-826D-4000-95BD-0C18FC3A59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7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401F-550A-4B8A-A827-826895FDCB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B6459-C010-4014-AB40-1AA8613635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5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F423F9-46B4-4D9A-B6B0-9114D7CB157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83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06BAB1-8101-4657-812C-2022E094D7B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90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909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49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C1A541-A955-4C4C-8C5D-93E3D4A032D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0115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90117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01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012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34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D0D78-DAE7-460F-B4AA-67FAC3CBAD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1139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11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114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656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7A285-A505-48BB-BC7E-3342CAD0B1E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0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1A504C-E02B-4FCE-9FAE-D6ABFFE219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68672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7A285-A505-48BB-BC7E-3342CAD0B1E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7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7A285-A505-48BB-BC7E-3342CAD0B1E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9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13550-FC36-4169-BAEA-6FCE561DE34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88058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23FBF-1C78-470B-AB07-A2AC9F5A91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9635" name="Rectangle 2050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69636" name="Rectangle 2051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9637" name="Rectangle 2052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69638" name="Rectangle 2053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69639" name="Rectangle 205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40" name="Rectangle 205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9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F023B2-4688-48D2-BCC8-7BD19A150B9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06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066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978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BC00D-A76E-49E6-BBAB-7796AA37EDE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16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34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24EAD-583A-4848-985D-9DC7FAC4E4D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27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1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78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8E2EDF-36A0-461A-A69A-4F64206C596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373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9681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8F7C2-8DD8-4C1A-8910-046F0CFF4A0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475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6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92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AB6AB-55D5-40D9-8A19-B8461873837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578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3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78AED9-B588-401B-9B2F-9CC747BB0CF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017034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05CDED-BB15-4C73-8D37-D711062CAE6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680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7102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73022-B1BB-48AB-9295-58E1B7055D7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783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3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5652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DC9F76-739A-4F8D-AAC7-0D3A6398476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885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398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B9F442-80ED-455B-B126-ED6420BE0B4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798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988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539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3B62ED-3C54-4DCA-ACC8-E5E16AF561E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0899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0902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09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5354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BD874-0A31-48B5-AAA3-5A01741217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1926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19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756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9350B8-2458-44A8-886D-ED275B90F33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29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5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33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5A704E-6811-4738-9946-83993C16485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3972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3974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397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107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8596CD-8C61-416E-BCC4-15605BC1A7A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4996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84997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4998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499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500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234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B6D9CF-F5CE-4BA0-BED5-553E6F7214A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86019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86021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6022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60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602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4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2EF313-74AA-4E2C-A086-F6156F497E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105700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433172-99DC-4885-9D8C-9F8C70B476A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87043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70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704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761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A33B7-256F-4DBE-A7D2-43944EE7139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88067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88069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8070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80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807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026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06BAB1-8101-4657-812C-2022E094D7B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890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909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8102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C1A541-A955-4C4C-8C5D-93E3D4A032D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90115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90117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01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012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896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D0D78-DAE7-460F-B4AA-67FAC3CBADF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91139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11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114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9889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250458-2AE2-45E9-88D8-5D401156839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4214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42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421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956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A03750-EE88-4F47-A5E5-B1A65905A92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95235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5238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52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524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492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3B3D96-A54F-4A67-995E-0E9A4C65947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96259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6262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62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626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761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3B3D96-A54F-4A67-995E-0E9A4C65947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96259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80" tIns="0" rIns="19380" bIns="0" anchor="b"/>
          <a:lstStyle/>
          <a:p>
            <a:pPr algn="r" defTabSz="930275" eaLnBrk="0" hangingPunct="0"/>
            <a:r>
              <a:rPr lang="en-US" sz="1000" i="1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6262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s-IS"/>
          </a:p>
        </p:txBody>
      </p:sp>
      <p:sp>
        <p:nvSpPr>
          <p:cNvPr id="962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626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4210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0F4C05-6876-49AC-B877-77E426131FB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76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FD72A1-1CBD-4B2F-8A85-EDA6EC60BD7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1572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DAC72-C8D0-4FF7-8FD7-89335F9A83F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3057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03CB0F-82DD-4E8D-9DB9-1E34BC14AE3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730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0B3343-9844-4BD9-B13A-43DE38BF15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4516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FE818A-5F7B-4E69-85D0-40C5B4B3B13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4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935FEE1-4C46-4B4B-AE6A-DAD8B0C180C3}" type="datetimeFigureOut">
              <a:rPr lang="is-IS"/>
              <a:pPr>
                <a:defRPr/>
              </a:pPr>
              <a:t>28.8.2020</a:t>
            </a:fld>
            <a:endParaRPr lang="is-I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is-IS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C1DA83C-AD7E-4984-83AD-C5F3FF409755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0C68-80F3-4B1D-92AB-B0CDA412B5B0}" type="datetimeFigureOut">
              <a:rPr lang="is-IS"/>
              <a:pPr>
                <a:defRPr/>
              </a:pPr>
              <a:t>28.8.2020</a:t>
            </a:fld>
            <a:endParaRPr lang="is-I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269A-7EBA-4046-9590-8C07BE29CCB1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88740B-28D4-4D1F-9AE5-284D1A6372D8}" type="datetimeFigureOut">
              <a:rPr lang="is-IS"/>
              <a:pPr>
                <a:defRPr/>
              </a:pPr>
              <a:t>28.8.2020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CC1C51A-AFB0-4EF2-9313-D02337F13962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is-IS" noProof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B753-3085-45D8-A2B2-322AA1D8D4F2}" type="datetimeFigureOut">
              <a:rPr lang="is-IS"/>
              <a:pPr>
                <a:defRPr/>
              </a:pPr>
              <a:t>28.8.2020</a:t>
            </a:fld>
            <a:endParaRPr lang="is-I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917B-D29F-4E28-AF55-281CDF8B7D21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EC8A926-4C0A-47F6-AF33-38CE49A15B8E}" type="datetimeFigureOut">
              <a:rPr lang="is-IS"/>
              <a:pPr>
                <a:defRPr/>
              </a:pPr>
              <a:t>28.8.2020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7D9B51-DAC1-4985-8D7B-332039548334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A618-D005-472B-8CD8-C0165D3F1517}" type="datetimeFigureOut">
              <a:rPr lang="is-IS"/>
              <a:pPr>
                <a:defRPr/>
              </a:pPr>
              <a:t>28.8.2020</a:t>
            </a:fld>
            <a:endParaRPr lang="is-I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435AB-FDEB-4D93-808A-6BDF0D023616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E38F-B2D4-4559-966C-90AA025817BC}" type="datetimeFigureOut">
              <a:rPr lang="is-IS"/>
              <a:pPr>
                <a:defRPr/>
              </a:pPr>
              <a:t>28.8.2020</a:t>
            </a:fld>
            <a:endParaRPr lang="is-I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0197-FD9B-44AF-85F8-9A62E943891D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DBE5B-90BA-48BB-B823-3F0496BE9350}" type="datetimeFigureOut">
              <a:rPr lang="is-IS"/>
              <a:pPr>
                <a:defRPr/>
              </a:pPr>
              <a:t>28.8.2020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8B58-66DE-4DE7-83EA-B4679A173F19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C5B3-420B-4196-A45F-1A15217D0883}" type="datetimeFigureOut">
              <a:rPr lang="is-IS"/>
              <a:pPr>
                <a:defRPr/>
              </a:pPr>
              <a:t>28.8.2020</a:t>
            </a:fld>
            <a:endParaRPr lang="is-I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8818B-26F8-4271-BF9A-9FB6E717A813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BA66-9263-450C-AFEE-6C7E4F14A16C}" type="datetimeFigureOut">
              <a:rPr lang="is-IS"/>
              <a:pPr>
                <a:defRPr/>
              </a:pPr>
              <a:t>28.8.2020</a:t>
            </a:fld>
            <a:endParaRPr lang="is-I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F6920-9026-4551-9D9F-1A097F86042F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1F904A-6C8D-48F8-9C41-203913106E5E}" type="datetimeFigureOut">
              <a:rPr lang="is-IS"/>
              <a:pPr>
                <a:defRPr/>
              </a:pPr>
              <a:t>28.8.2020</a:t>
            </a:fld>
            <a:endParaRPr lang="is-I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s-I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69F409-6515-4FF9-987A-C2CA48F98DEA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058A5019-7331-4A8B-9308-7AC59A77A133}" type="datetimeFigureOut">
              <a:rPr lang="is-IS"/>
              <a:pPr>
                <a:defRPr/>
              </a:pPr>
              <a:t>28.8.2020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is-I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B39558D2-3AE7-448B-97A5-626CC42F4F61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2" r:id="rId2"/>
    <p:sldLayoutId id="2147483890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91" r:id="rId9"/>
    <p:sldLayoutId id="2147483888" r:id="rId10"/>
    <p:sldLayoutId id="2147483892" r:id="rId11"/>
    <p:sldLayoutId id="2147483893" r:id="rId12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otendur.hi.is/gylfason/index.htm" TargetMode="External"/><Relationship Id="rId4" Type="http://schemas.openxmlformats.org/officeDocument/2006/relationships/image" Target="http://www.hi.is/vefur/merki/h_is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s://www.conference-board.org/data/economydatabase/index.cfm?id=27762" TargetMode="Externa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ference-board.org/data/economydatabase/index.cfm?id=27762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.is/~gylfas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otendur.hi.is/gylfason/thjodhagfraedi2020.html" TargetMode="External"/><Relationship Id="rId4" Type="http://schemas.openxmlformats.org/officeDocument/2006/relationships/hyperlink" Target="http://www.ugla.hi.is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.is/~gylfas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bank.org/" TargetMode="External"/><Relationship Id="rId3" Type="http://schemas.openxmlformats.org/officeDocument/2006/relationships/hyperlink" Target="http://gregmankiw.blogspot.com/" TargetMode="External"/><Relationship Id="rId7" Type="http://schemas.openxmlformats.org/officeDocument/2006/relationships/hyperlink" Target="http://www.sedlabanki.i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jarmalaraduneyti.is/Utgefid-efni/thjodarbuskapur/" TargetMode="External"/><Relationship Id="rId11" Type="http://schemas.openxmlformats.org/officeDocument/2006/relationships/hyperlink" Target="http://www.voxeu.org/" TargetMode="External"/><Relationship Id="rId5" Type="http://schemas.openxmlformats.org/officeDocument/2006/relationships/hyperlink" Target="http://www.hagstofan.is/" TargetMode="External"/><Relationship Id="rId10" Type="http://schemas.openxmlformats.org/officeDocument/2006/relationships/hyperlink" Target="http://www.oecd.org/" TargetMode="External"/><Relationship Id="rId4" Type="http://schemas.openxmlformats.org/officeDocument/2006/relationships/hyperlink" Target="http://www.hi.is/~gylfason/index2.htm" TargetMode="External"/><Relationship Id="rId9" Type="http://schemas.openxmlformats.org/officeDocument/2006/relationships/hyperlink" Target="http://www.imf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ctrTitle"/>
          </p:nvPr>
        </p:nvSpPr>
        <p:spPr>
          <a:xfrm rot="21387919">
            <a:off x="366553" y="528755"/>
            <a:ext cx="7972234" cy="28681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Þjóðhagfræði</a:t>
            </a:r>
            <a:endParaRPr lang="is-I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12291" name="Picture 5" descr="Íslenska útgáfan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21414808">
            <a:off x="625475" y="4038600"/>
            <a:ext cx="2187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59175" name="Text Box 7"/>
          <p:cNvSpPr txBox="1">
            <a:spLocks noChangeArrowheads="1"/>
          </p:cNvSpPr>
          <p:nvPr/>
        </p:nvSpPr>
        <p:spPr bwMode="auto">
          <a:xfrm>
            <a:off x="5385760" y="4565446"/>
            <a:ext cx="31158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is-IS" sz="28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Hagfræðideild</a:t>
            </a:r>
          </a:p>
          <a:p>
            <a:pPr algn="r" eaLnBrk="0" hangingPunct="0">
              <a:defRPr/>
            </a:pPr>
            <a:r>
              <a:rPr lang="is-IS" sz="28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Haustmisseri 2020</a:t>
            </a:r>
          </a:p>
          <a:p>
            <a:pPr algn="r" eaLnBrk="0" hangingPunct="0">
              <a:defRPr/>
            </a:pPr>
            <a:r>
              <a:rPr lang="is-IS" sz="28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hlinkClick r:id="rId5"/>
              </a:rPr>
              <a:t>Þorvaldur Gylfason</a:t>
            </a:r>
            <a:endParaRPr lang="is-IS" sz="2800" dirty="0"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Mongolian Baiti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76600" y="642918"/>
            <a:ext cx="5334000" cy="25574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8800" dirty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inngangur</a:t>
            </a:r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390928" y="3962400"/>
            <a:ext cx="5181600" cy="762000"/>
          </a:xfrm>
          <a:effectLst>
            <a:outerShdw blurRad="38100" dist="38100" dir="27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s-IS" sz="36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1. kafli</a:t>
            </a:r>
          </a:p>
        </p:txBody>
      </p:sp>
      <p:pic>
        <p:nvPicPr>
          <p:cNvPr id="20484" name="Picture 13" descr="cha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95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5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14290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Hagfræði</a:t>
            </a:r>
            <a:r>
              <a:rPr lang="is-IS" sz="5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	</a:t>
            </a:r>
          </a:p>
        </p:txBody>
      </p:sp>
      <p:sp>
        <p:nvSpPr>
          <p:cNvPr id="1081351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6190456" cy="490061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ü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Orðið </a:t>
            </a:r>
            <a:r>
              <a:rPr lang="is-I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hagfræði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kemur úr forngrísku og þýðir búfræði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ü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Orðið vísar til búrekstrar enda vorum við næstum öll bændur í þá daga og fram til 1900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ü"/>
              <a:defRPr/>
            </a:pPr>
            <a:r>
              <a:rPr lang="is-IS" sz="30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Íslenzka orðið </a:t>
            </a:r>
            <a:r>
              <a:rPr lang="is-IS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hagfræði</a:t>
            </a:r>
            <a:r>
              <a:rPr lang="is-IS" sz="30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kemur fyrst fyrir um 1860 því að þá var sagt um Jón Sigurðsson forseta í tímaritsgrein: „hann hafði lagt sig </a:t>
            </a:r>
            <a:r>
              <a:rPr lang="is-IS" sz="3000" dirty="0" err="1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eptir</a:t>
            </a:r>
            <a:r>
              <a:rPr lang="is-IS" sz="30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hagfræði í Höfn“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ü"/>
              <a:defRPr/>
            </a:pPr>
            <a:r>
              <a:rPr lang="is-IS" sz="27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Fyrsti hagfræðingur Íslands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ü"/>
              <a:defRPr/>
            </a:pPr>
            <a:endParaRPr lang="is-IS" sz="3200" dirty="0">
              <a:latin typeface="Cambria" panose="02040503050406030204" pitchFamily="18" charset="0"/>
              <a:ea typeface="Cambria" panose="02040503050406030204" pitchFamily="18" charset="0"/>
              <a:cs typeface="Mongolian Baiti" pitchFamily="66" charset="0"/>
            </a:endParaRPr>
          </a:p>
        </p:txBody>
      </p:sp>
      <p:graphicFrame>
        <p:nvGraphicFramePr>
          <p:cNvPr id="1081352" name="Object 8"/>
          <p:cNvGraphicFramePr>
            <a:graphicFrameLocks noChangeAspect="1"/>
          </p:cNvGraphicFramePr>
          <p:nvPr/>
        </p:nvGraphicFramePr>
        <p:xfrm>
          <a:off x="6821488" y="246063"/>
          <a:ext cx="214312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2057143" imgH="2781688" progId="">
                  <p:embed/>
                </p:oleObj>
              </mc:Choice>
              <mc:Fallback>
                <p:oleObj r:id="rId4" imgW="2057143" imgH="2781688" progId="">
                  <p:embed/>
                  <p:pic>
                    <p:nvPicPr>
                      <p:cNvPr id="10813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246063"/>
                        <a:ext cx="2143125" cy="2895600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1355" name="Text Box 11"/>
          <p:cNvSpPr txBox="1">
            <a:spLocks noChangeArrowheads="1"/>
          </p:cNvSpPr>
          <p:nvPr/>
        </p:nvSpPr>
        <p:spPr bwMode="auto">
          <a:xfrm>
            <a:off x="6517858" y="3266981"/>
            <a:ext cx="2518638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is-IS" sz="28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Jón Sigurðsson</a:t>
            </a:r>
          </a:p>
          <a:p>
            <a:pPr algn="r" eaLnBrk="0" hangingPunct="0">
              <a:defRPr/>
            </a:pPr>
            <a:r>
              <a:rPr lang="is-IS" sz="28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1811-1879</a:t>
            </a:r>
          </a:p>
        </p:txBody>
      </p:sp>
      <p:sp>
        <p:nvSpPr>
          <p:cNvPr id="6" name="TextBox 5"/>
          <p:cNvSpPr txBox="1"/>
          <p:nvPr/>
        </p:nvSpPr>
        <p:spPr>
          <a:xfrm rot="21365919">
            <a:off x="6820482" y="4497074"/>
            <a:ext cx="2108318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Sjá ritgerðir um Jón forseta og hagfræði hans í </a:t>
            </a:r>
            <a:r>
              <a:rPr lang="is-IS" sz="2400" i="1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Andvara</a:t>
            </a:r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og </a:t>
            </a:r>
            <a:r>
              <a:rPr lang="is-IS" sz="2400" i="1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Skírni</a:t>
            </a:r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2011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1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1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1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81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8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8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51" grpId="0" build="p" autoUpdateAnimBg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6" name="Rectangle 4"/>
          <p:cNvSpPr>
            <a:spLocks noGrp="1" noChangeArrowheads="1"/>
          </p:cNvSpPr>
          <p:nvPr>
            <p:ph type="title"/>
          </p:nvPr>
        </p:nvSpPr>
        <p:spPr>
          <a:xfrm>
            <a:off x="701676" y="571488"/>
            <a:ext cx="76565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Bændur </a:t>
            </a:r>
            <a:r>
              <a:rPr lang="is-I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  <a:cs typeface="Times New Roman" pitchFamily="18" charset="0"/>
              </a:rPr>
              <a:t>–</a:t>
            </a:r>
            <a:r>
              <a:rPr lang="is-I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 og aðrir! </a:t>
            </a:r>
            <a:r>
              <a:rPr lang="is-I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  <a:cs typeface="Times New Roman" pitchFamily="18" charset="0"/>
              </a:rPr>
              <a:t>–</a:t>
            </a:r>
            <a:r>
              <a:rPr lang="is-I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 þurfa að taka margar ákvarðanir</a:t>
            </a:r>
          </a:p>
        </p:txBody>
      </p:sp>
      <p:sp>
        <p:nvSpPr>
          <p:cNvPr id="108339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620000" cy="4419600"/>
          </a:xfrm>
        </p:spPr>
        <p:txBody>
          <a:bodyPr/>
          <a:lstStyle/>
          <a:p>
            <a:pPr eaLnBrk="1" hangingPunct="1">
              <a:buClr>
                <a:srgbClr val="F09A0E"/>
              </a:buClr>
              <a:buSzPct val="75000"/>
              <a:buFont typeface="Wingdings" pitchFamily="2" charset="2"/>
              <a:buChar char="ü"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Hver á að vinna?</a:t>
            </a:r>
          </a:p>
          <a:p>
            <a:pPr eaLnBrk="1" hangingPunct="1">
              <a:buClr>
                <a:srgbClr val="F09A0E"/>
              </a:buClr>
              <a:buSzPct val="75000"/>
              <a:buFont typeface="Wingdings" pitchFamily="2" charset="2"/>
              <a:buChar char="ü"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Hvaða vörur á að framleiða og hversu mikið af hverri?</a:t>
            </a:r>
          </a:p>
          <a:p>
            <a:pPr eaLnBrk="1" hangingPunct="1">
              <a:buClr>
                <a:srgbClr val="F09A0E"/>
              </a:buClr>
              <a:buSzPct val="75000"/>
              <a:buFont typeface="Wingdings" pitchFamily="2" charset="2"/>
              <a:buChar char="ü"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Hvaða aðföng á að nota til framleiðslunnar?</a:t>
            </a:r>
          </a:p>
          <a:p>
            <a:pPr eaLnBrk="1" hangingPunct="1">
              <a:buClr>
                <a:srgbClr val="F09A0E"/>
              </a:buClr>
              <a:buSzPct val="75000"/>
              <a:buFont typeface="Wingdings" pitchFamily="2" charset="2"/>
              <a:buChar char="ü"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Á hvaða verði á að selja framleiðsluna?</a:t>
            </a:r>
          </a:p>
        </p:txBody>
      </p:sp>
      <p:sp>
        <p:nvSpPr>
          <p:cNvPr id="1083398" name="Text Box 6"/>
          <p:cNvSpPr txBox="1">
            <a:spLocks noChangeArrowheads="1"/>
          </p:cNvSpPr>
          <p:nvPr/>
        </p:nvSpPr>
        <p:spPr bwMode="auto">
          <a:xfrm rot="21420000">
            <a:off x="4885525" y="5547425"/>
            <a:ext cx="3933783" cy="1077218"/>
          </a:xfrm>
          <a:prstGeom prst="rect">
            <a:avLst/>
          </a:prstGeom>
          <a:gradFill flip="none" rotWithShape="1">
            <a:gsLst>
              <a:gs pos="0">
                <a:schemeClr val="dk2">
                  <a:tint val="78000"/>
                  <a:satMod val="220000"/>
                </a:schemeClr>
              </a:gs>
              <a:gs pos="100000">
                <a:schemeClr val="dk2">
                  <a:shade val="35000"/>
                  <a:satMod val="15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ctr" rotWithShape="0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Dæmi um ákvarðanir</a:t>
            </a:r>
          </a:p>
          <a:p>
            <a:pPr eaLnBrk="0" hangingPunct="0">
              <a:defRPr/>
            </a:pPr>
            <a:r>
              <a:rPr lang="is-IS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ctr" rotWithShape="0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Hver á að taka þær?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3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3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39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6" name="Rectangle 4"/>
          <p:cNvSpPr>
            <a:spLocks noGrp="1" noChangeArrowheads="1"/>
          </p:cNvSpPr>
          <p:nvPr>
            <p:ph type="title"/>
          </p:nvPr>
        </p:nvSpPr>
        <p:spPr>
          <a:xfrm>
            <a:off x="701676" y="571488"/>
            <a:ext cx="76565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Skortur</a:t>
            </a:r>
          </a:p>
        </p:txBody>
      </p:sp>
      <p:sp>
        <p:nvSpPr>
          <p:cNvPr id="6" name="Rectangle 2055"/>
          <p:cNvSpPr txBox="1">
            <a:spLocks noChangeArrowheads="1"/>
          </p:cNvSpPr>
          <p:nvPr/>
        </p:nvSpPr>
        <p:spPr>
          <a:xfrm>
            <a:off x="971600" y="1916832"/>
            <a:ext cx="7010400" cy="4238625"/>
          </a:xfrm>
          <a:prstGeom prst="rect">
            <a:avLst/>
          </a:prstGeom>
          <a:noFill/>
          <a:ln/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Ráðstöfun framleiðslugæða – þ.e. hvernig við verjum vinnutíma okkar, fjármagni, auðlindum o.s.frv. – skiptir máli því gæðin eru af skornum skammti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is-I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Skortur</a:t>
            </a: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er móðir hagfræðinnar</a:t>
            </a:r>
          </a:p>
        </p:txBody>
      </p:sp>
      <p:sp>
        <p:nvSpPr>
          <p:cNvPr id="7" name="Text Box 2056"/>
          <p:cNvSpPr txBox="1">
            <a:spLocks noChangeArrowheads="1"/>
          </p:cNvSpPr>
          <p:nvPr/>
        </p:nvSpPr>
        <p:spPr bwMode="auto">
          <a:xfrm rot="21420000">
            <a:off x="4207352" y="450926"/>
            <a:ext cx="3611244" cy="1077218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is-IS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ctr" rotWithShape="0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Hvers vegna skiptir þetta máli?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6" name="Rectangle 4"/>
          <p:cNvSpPr>
            <a:spLocks noGrp="1" noChangeArrowheads="1"/>
          </p:cNvSpPr>
          <p:nvPr>
            <p:ph type="title"/>
          </p:nvPr>
        </p:nvSpPr>
        <p:spPr>
          <a:xfrm>
            <a:off x="701676" y="571488"/>
            <a:ext cx="76565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Skortur</a:t>
            </a:r>
          </a:p>
        </p:txBody>
      </p:sp>
      <p:sp>
        <p:nvSpPr>
          <p:cNvPr id="7" name="Text Box 2056"/>
          <p:cNvSpPr txBox="1">
            <a:spLocks noChangeArrowheads="1"/>
          </p:cNvSpPr>
          <p:nvPr/>
        </p:nvSpPr>
        <p:spPr bwMode="auto">
          <a:xfrm rot="21420000">
            <a:off x="4211118" y="450828"/>
            <a:ext cx="3607475" cy="1077218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is-IS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ctr" rotWithShape="0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Hvers vegna skiptir þetta máli?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990600" y="1905000"/>
            <a:ext cx="6938963" cy="3733800"/>
          </a:xfrm>
          <a:prstGeom prst="rect">
            <a:avLst/>
          </a:prstGeom>
          <a:noFill/>
          <a:ln/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. . . þýðir að samfélagið býr við takmörkuð framleiðslugæði </a:t>
            </a:r>
            <a:r>
              <a:rPr lang="is-I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–</a:t>
            </a: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</a:t>
            </a:r>
            <a:r>
              <a:rPr lang="is-I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gæðin eru af skornum skammti! </a:t>
            </a:r>
            <a:r>
              <a:rPr lang="is-I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– </a:t>
            </a: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og það getur því ekki framleitt alla þá vöru og þjónustu sem fólk kysi helzt að neyta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Verðum að </a:t>
            </a:r>
            <a:r>
              <a:rPr lang="is-I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velja og hafna!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1938" name="Object 2"/>
          <p:cNvGraphicFramePr>
            <a:graphicFrameLocks noChangeAspect="1"/>
          </p:cNvGraphicFramePr>
          <p:nvPr/>
        </p:nvGraphicFramePr>
        <p:xfrm>
          <a:off x="6715125" y="152400"/>
          <a:ext cx="2271713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 Photo" r:id="rId4" imgW="2219635" imgH="3048426" progId="">
                  <p:embed/>
                </p:oleObj>
              </mc:Choice>
              <mc:Fallback>
                <p:oleObj name="Photo Editor Photo" r:id="rId4" imgW="2219635" imgH="3048426" progId="">
                  <p:embed/>
                  <p:pic>
                    <p:nvPicPr>
                      <p:cNvPr id="1191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152400"/>
                        <a:ext cx="2271713" cy="3121025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079"/>
          <p:cNvSpPr txBox="1">
            <a:spLocks noChangeArrowheads="1"/>
          </p:cNvSpPr>
          <p:nvPr/>
        </p:nvSpPr>
        <p:spPr>
          <a:xfrm>
            <a:off x="952500" y="1752600"/>
            <a:ext cx="6191250" cy="1752600"/>
          </a:xfrm>
          <a:prstGeom prst="rect">
            <a:avLst/>
          </a:prstGeom>
          <a:noFill/>
          <a:ln/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is-I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Hagfræði</a:t>
            </a:r>
            <a:r>
              <a:rPr lang="is-I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</a:t>
            </a: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fjallar um </a:t>
            </a:r>
            <a:b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</a:b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hvernig samfélagið – einstaklingar, fyrirtæki og almannavald, þjóðin öll, heimurinn!* – fer með takmörkuð framleiðslugæði </a:t>
            </a:r>
          </a:p>
          <a:p>
            <a:pPr marL="521208" lvl="1" indent="-228600" fontAlgn="auto"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ü"/>
              <a:defRPr/>
            </a:pPr>
            <a:r>
              <a:rPr lang="is-I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Rekstrarhagfræði</a:t>
            </a:r>
          </a:p>
          <a:p>
            <a:pPr marL="521208" lvl="1" indent="-228600" fontAlgn="auto"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ü"/>
              <a:defRPr/>
            </a:pPr>
            <a:r>
              <a:rPr lang="is-I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Þjóðhagfræði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654944" y="3332149"/>
            <a:ext cx="2417650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is-IS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Adam Smith</a:t>
            </a:r>
          </a:p>
          <a:p>
            <a:pPr algn="r" eaLnBrk="0" hangingPunct="0">
              <a:defRPr/>
            </a:pPr>
            <a:r>
              <a:rPr lang="is-IS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birti </a:t>
            </a:r>
            <a:r>
              <a:rPr lang="is-IS" i="1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Auðlegð</a:t>
            </a:r>
          </a:p>
          <a:p>
            <a:pPr algn="r" eaLnBrk="0" hangingPunct="0">
              <a:defRPr/>
            </a:pPr>
            <a:r>
              <a:rPr lang="is-IS" i="1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þjóðanna</a:t>
            </a:r>
          </a:p>
          <a:p>
            <a:pPr algn="r" eaLnBrk="0" hangingPunct="0">
              <a:defRPr/>
            </a:pPr>
            <a:r>
              <a:rPr lang="is-IS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1776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571488"/>
            <a:ext cx="7772400" cy="1143000"/>
          </a:xfrm>
          <a:prstGeom prst="rect">
            <a:avLst/>
          </a:prstGeom>
          <a:noFill/>
          <a:ln/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Hagfræði</a:t>
            </a:r>
          </a:p>
        </p:txBody>
      </p:sp>
      <p:sp>
        <p:nvSpPr>
          <p:cNvPr id="2" name="TextBox 1"/>
          <p:cNvSpPr txBox="1"/>
          <p:nvPr/>
        </p:nvSpPr>
        <p:spPr>
          <a:xfrm rot="21403168">
            <a:off x="5829819" y="5835159"/>
            <a:ext cx="299076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</a:rPr>
              <a:t>* T.d. hlýnun loftslags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9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 autoUpdateAnimBg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500826" y="3189273"/>
            <a:ext cx="2603598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is-IS" sz="28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Alfred Marshall</a:t>
            </a:r>
          </a:p>
          <a:p>
            <a:pPr algn="r" eaLnBrk="0" hangingPunct="0">
              <a:defRPr/>
            </a:pPr>
            <a:r>
              <a:rPr lang="is-IS" sz="28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1890</a:t>
            </a:r>
          </a:p>
        </p:txBody>
      </p:sp>
      <p:graphicFrame>
        <p:nvGraphicFramePr>
          <p:cNvPr id="1192963" name="Object 3"/>
          <p:cNvGraphicFramePr>
            <a:graphicFrameLocks noChangeAspect="1"/>
          </p:cNvGraphicFramePr>
          <p:nvPr/>
        </p:nvGraphicFramePr>
        <p:xfrm>
          <a:off x="6643688" y="152400"/>
          <a:ext cx="2335212" cy="301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hoto Editor Photo" r:id="rId4" imgW="2095793" imgH="2704762" progId="">
                  <p:embed/>
                </p:oleObj>
              </mc:Choice>
              <mc:Fallback>
                <p:oleObj name="Photo Editor Photo" r:id="rId4" imgW="2095793" imgH="2704762" progId="">
                  <p:embed/>
                  <p:pic>
                    <p:nvPicPr>
                      <p:cNvPr id="1192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152400"/>
                        <a:ext cx="2335212" cy="3013075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62000" y="44624"/>
            <a:ext cx="7772400" cy="1143000"/>
          </a:xfrm>
          <a:prstGeom prst="rect">
            <a:avLst/>
          </a:prstGeom>
          <a:noFill/>
          <a:ln/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Rekstrarhagfræði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57251" y="1214438"/>
            <a:ext cx="5643576" cy="1752600"/>
          </a:xfrm>
          <a:prstGeom prst="rect">
            <a:avLst/>
          </a:prstGeom>
          <a:noFill/>
          <a:ln/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is-I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Rekstrarhagfræði</a:t>
            </a: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fjallar um ráðstöfun knappra framleiðslugæða af sjónarhóli einstaklingsins eða einstakra fyrirtækja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57250" y="4071938"/>
            <a:ext cx="7500938" cy="2432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3600" lvl="1" indent="-273600" eaLnBrk="0" hangingPunct="0"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Char char="ü"/>
              <a:defRPr/>
            </a:pPr>
            <a:r>
              <a:rPr lang="is-I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Ráðstöfun knappra gæða til ólíkra nota</a:t>
            </a:r>
          </a:p>
          <a:p>
            <a:pPr marL="273600" lvl="1" indent="-273600" eaLnBrk="0" hangingPunct="0">
              <a:spcBef>
                <a:spcPts val="300"/>
              </a:spcBef>
              <a:buClr>
                <a:schemeClr val="tx2"/>
              </a:buClr>
              <a:buSzPct val="75000"/>
              <a:buFont typeface="Wingdings" pitchFamily="2" charset="2"/>
              <a:buChar char="ü"/>
              <a:defRPr/>
            </a:pPr>
            <a:r>
              <a:rPr lang="is-I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Verðmyndun á markaði </a:t>
            </a:r>
          </a:p>
          <a:p>
            <a:pPr marL="730800" lvl="2" indent="-273600" eaLnBrk="0" hangingPunct="0">
              <a:spcBef>
                <a:spcPts val="300"/>
              </a:spcBef>
              <a:buClr>
                <a:schemeClr val="tx2"/>
              </a:buClr>
              <a:buSzPct val="75000"/>
              <a:buFont typeface="Wingdings" pitchFamily="2" charset="2"/>
              <a:buChar char="ü"/>
              <a:defRPr/>
            </a:pPr>
            <a:r>
              <a:rPr lang="is-I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Framboð, eftirspurn, jafnvægi</a:t>
            </a:r>
          </a:p>
          <a:p>
            <a:pPr marL="273600" lvl="1" indent="-273600" eaLnBrk="0" hangingPunct="0">
              <a:spcBef>
                <a:spcPts val="300"/>
              </a:spcBef>
              <a:buClr>
                <a:schemeClr val="tx2"/>
              </a:buClr>
              <a:buSzPct val="75000"/>
              <a:buFont typeface="Wingdings" pitchFamily="2" charset="2"/>
              <a:buChar char="ü"/>
              <a:defRPr/>
            </a:pPr>
            <a:r>
              <a:rPr lang="is-I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Markaðsgerðir </a:t>
            </a:r>
          </a:p>
          <a:p>
            <a:pPr marL="730800" lvl="2" indent="-273600" eaLnBrk="0" hangingPunct="0">
              <a:spcBef>
                <a:spcPts val="300"/>
              </a:spcBef>
              <a:buClr>
                <a:schemeClr val="tx2"/>
              </a:buClr>
              <a:buSzPct val="75000"/>
              <a:buFont typeface="Wingdings" pitchFamily="2" charset="2"/>
              <a:buChar char="ü"/>
              <a:defRPr/>
            </a:pPr>
            <a:r>
              <a:rPr lang="is-I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Samkeppni, fákeppni, einokun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9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  <p:bldP spid="12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898956" y="3143248"/>
            <a:ext cx="4209548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is-IS" sz="28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John </a:t>
            </a:r>
            <a:r>
              <a:rPr lang="is-IS" sz="2800" dirty="0" err="1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Maynard</a:t>
            </a:r>
            <a:r>
              <a:rPr lang="is-IS" sz="28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</a:t>
            </a:r>
            <a:r>
              <a:rPr lang="is-IS" sz="2800" dirty="0" err="1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Keynes</a:t>
            </a:r>
            <a:r>
              <a:rPr lang="is-IS" sz="28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1936</a:t>
            </a:r>
          </a:p>
        </p:txBody>
      </p:sp>
      <p:graphicFrame>
        <p:nvGraphicFramePr>
          <p:cNvPr id="1193987" name="Object 3"/>
          <p:cNvGraphicFramePr>
            <a:graphicFrameLocks noChangeAspect="1"/>
          </p:cNvGraphicFramePr>
          <p:nvPr/>
        </p:nvGraphicFramePr>
        <p:xfrm>
          <a:off x="6429375" y="152400"/>
          <a:ext cx="2549525" cy="301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hoto Editor Photo" r:id="rId4" imgW="2905531" imgH="3438095" progId="">
                  <p:embed/>
                </p:oleObj>
              </mc:Choice>
              <mc:Fallback>
                <p:oleObj name="Photo Editor Photo" r:id="rId4" imgW="2905531" imgH="3438095" progId="">
                  <p:embed/>
                  <p:pic>
                    <p:nvPicPr>
                      <p:cNvPr id="1193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152400"/>
                        <a:ext cx="2549525" cy="3017838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14375" y="1500188"/>
            <a:ext cx="5029200" cy="175260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ü"/>
              <a:defRPr/>
            </a:pPr>
            <a:r>
              <a:rPr lang="is-I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Þjóðhagfræði</a:t>
            </a: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fjallar um gerð og gangverk þjóðarbúskaparins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7188" y="3749675"/>
            <a:ext cx="8020050" cy="2751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73600" lvl="1" indent="-273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ü"/>
              <a:defRPr/>
            </a:pPr>
            <a:r>
              <a:rPr lang="is-I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Ákvörðun landsframleiðslu og hagvaxtar, atvinnuleysis, verðbólgu, gengis, erlendra skulda </a:t>
            </a:r>
          </a:p>
          <a:p>
            <a:pPr marL="273600" lvl="1" indent="-273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ü"/>
              <a:defRPr/>
            </a:pPr>
            <a:r>
              <a:rPr lang="is-I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Þjóðhagfræðin spratt af </a:t>
            </a:r>
            <a:r>
              <a:rPr lang="is-IS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Kreppunni miklu </a:t>
            </a:r>
            <a:r>
              <a:rPr lang="is-I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1929-39 sem sjálfstæð fræðigrein</a:t>
            </a:r>
          </a:p>
          <a:p>
            <a:pPr marL="273600" lvl="1" indent="-273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ü"/>
              <a:defRPr/>
            </a:pPr>
            <a:r>
              <a:rPr lang="is-I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Rekstrarhagfræðin reyndist ekki henta vel ein sér til að fjalla um þjóðarbúskapinn í heild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62000" y="197768"/>
            <a:ext cx="7772400" cy="1143000"/>
          </a:xfrm>
          <a:prstGeom prst="rect">
            <a:avLst/>
          </a:prstGeom>
          <a:noFill/>
          <a:ln/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þjóðhagfræði</a:t>
            </a:r>
          </a:p>
        </p:txBody>
      </p:sp>
      <p:sp>
        <p:nvSpPr>
          <p:cNvPr id="8" name="TextBox 7"/>
          <p:cNvSpPr txBox="1"/>
          <p:nvPr/>
        </p:nvSpPr>
        <p:spPr>
          <a:xfrm rot="21243224">
            <a:off x="5605601" y="6153371"/>
            <a:ext cx="335842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En kreppan 2008-2010?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9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10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7239000" cy="1143000"/>
          </a:xfrm>
        </p:spPr>
        <p:txBody>
          <a:bodyPr>
            <a:noAutofit/>
          </a:bodyPr>
          <a:lstStyle/>
          <a:p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Samband Þjóðhagfræði og rekstrarhagfræði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251499"/>
          </a:xfrm>
        </p:spPr>
        <p:txBody>
          <a:bodyPr/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Sumir líta svo á að rekstrarhagfræði </a:t>
            </a:r>
            <a:r>
              <a:rPr lang="is-IS" dirty="0" err="1">
                <a:latin typeface="Cambria" panose="02040503050406030204" pitchFamily="18" charset="0"/>
                <a:ea typeface="Cambria" panose="02040503050406030204" pitchFamily="18" charset="0"/>
              </a:rPr>
              <a:t>sé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 undirstaða þjóðhagfræði og þjóðhagfræðin hljóti því að hvíla á rekstrarhagfræðinni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Rekstrarhagfræði fjallar um heimili og fyrirtæki</a:t>
            </a:r>
          </a:p>
          <a:p>
            <a:pPr lvl="1"/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Þjóðhagfræðin er þá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summa rekstrarhagfræðinnar</a:t>
            </a:r>
          </a:p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Aðrir líta málið öðrum augum</a:t>
            </a:r>
          </a:p>
          <a:p>
            <a:pPr lvl="1"/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Þjóðhagfræðinni leyfist að lifa frekar sjálfstæðu lífi óháð rekstrarhagfræði – enga samlagningu, takk!</a:t>
            </a:r>
          </a:p>
          <a:p>
            <a:pPr lvl="1"/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Eðlisfræði smæstu eininga (skammtafræðin) lýtur allt öðrum lögmálum en eðlisfræði stærri hluta</a:t>
            </a:r>
          </a:p>
          <a:p>
            <a:pPr lvl="2"/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Köttur Schrödingers getur verið bæði lifandi og dauður!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4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7" name="Rectangle 1029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7571184" cy="4191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Monotype Sorts" pitchFamily="2" charset="2"/>
              <a:buNone/>
              <a:tabLst>
                <a:tab pos="742950" algn="l"/>
              </a:tabLst>
              <a:defRPr/>
            </a:pP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Lífskjör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þjóða eru metin með því að bera saman framleiðslu (= tekjur) manna í ólíkum löndum, þ.e. með því að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 2"/>
              <a:buChar char=""/>
              <a:tabLst>
                <a:tab pos="742950" algn="l"/>
              </a:tabLst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Bera saman þjóðartekjur </a:t>
            </a:r>
            <a:r>
              <a:rPr lang="is-I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á mann</a:t>
            </a: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, helzt á kaupmáttarkvarða (</a:t>
            </a:r>
            <a:r>
              <a:rPr lang="is-IS" sz="2800" i="1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e. purchasing power parity, PPP</a:t>
            </a: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)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 2"/>
              <a:buChar char=""/>
              <a:tabLst>
                <a:tab pos="742950" algn="l"/>
              </a:tabLst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Bera saman þjóðartekjur </a:t>
            </a:r>
            <a:r>
              <a:rPr lang="is-I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á hverja vinnustund</a:t>
            </a:r>
            <a:endParaRPr lang="is-IS" sz="2800" dirty="0">
              <a:latin typeface="Cambria" panose="02040503050406030204" pitchFamily="18" charset="0"/>
              <a:ea typeface="Cambria" panose="02040503050406030204" pitchFamily="18" charset="0"/>
              <a:cs typeface="Mongolian Baiti" pitchFamily="66" charset="0"/>
            </a:endParaRP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 2"/>
              <a:buChar char=""/>
              <a:tabLst>
                <a:tab pos="742950" algn="l"/>
              </a:tabLst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Bera saman víðtækari mælikvarða á </a:t>
            </a:r>
            <a:r>
              <a:rPr lang="is-I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velferð</a:t>
            </a: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, t.d. velferðarvísitölur SÞ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845840"/>
            <a:ext cx="7772400" cy="1143000"/>
          </a:xfrm>
          <a:prstGeom prst="rect">
            <a:avLst/>
          </a:prstGeom>
          <a:noFill/>
          <a:ln/>
        </p:spPr>
        <p:txBody>
          <a:bodyPr lIns="45720" tIns="0" rIns="4572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Lífskjör ráðast m.a. af landsframleiðslu</a:t>
            </a:r>
          </a:p>
        </p:txBody>
      </p:sp>
    </p:spTree>
    <p:extLst>
      <p:ext uri="{BB962C8B-B14F-4D97-AF65-F5344CB8AC3E}">
        <p14:creationId xmlns:p14="http://schemas.microsoft.com/office/powerpoint/2010/main" val="19360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34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34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34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9725"/>
            <a:ext cx="7992888" cy="4846638"/>
          </a:xfrm>
        </p:spPr>
        <p:txBody>
          <a:bodyPr/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Íbúar jarðar nú: 8 milljarðar (tæplega, þ.e. 7,8)</a:t>
            </a:r>
          </a:p>
          <a:p>
            <a:pPr lvl="1"/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1 milljarður í lágtekjulöndum (undir $1.000 á mann á ári)</a:t>
            </a:r>
          </a:p>
          <a:p>
            <a:pPr lvl="1"/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6 milljarðar í miðlungstekjulöndum </a:t>
            </a:r>
            <a:r>
              <a:rPr lang="is-IS" sz="2100" dirty="0">
                <a:latin typeface="Cambria" panose="02040503050406030204" pitchFamily="18" charset="0"/>
                <a:ea typeface="Cambria" panose="02040503050406030204" pitchFamily="18" charset="0"/>
              </a:rPr>
              <a:t>(Indland, Kína, …)</a:t>
            </a:r>
          </a:p>
          <a:p>
            <a:pPr lvl="1"/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1 milljarður í hátekjulöndum, </a:t>
            </a:r>
            <a:r>
              <a:rPr lang="is-IS" dirty="0" err="1">
                <a:latin typeface="Cambria" panose="02040503050406030204" pitchFamily="18" charset="0"/>
                <a:ea typeface="Cambria" panose="02040503050406030204" pitchFamily="18" charset="0"/>
              </a:rPr>
              <a:t>þ.m.t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. Ísland (yfir $12.500)</a:t>
            </a:r>
          </a:p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Samanlögð landsframleiðsla heimsins 2018</a:t>
            </a:r>
          </a:p>
          <a:p>
            <a:pPr lvl="1"/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87.700 milljarðar Bandaríkjadala (88 trilljónir dala)</a:t>
            </a:r>
          </a:p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Meðalframleiðsla á mann um heiminn</a:t>
            </a:r>
          </a:p>
          <a:p>
            <a:pPr lvl="1"/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$11.000 (= 87.700/7,8) eða um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1,5 mkr. á mann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 (=11.000*138 þar eð $1 = 138 kr.);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með ppp, $18.000 </a:t>
            </a:r>
          </a:p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Meðalframleiðsla á mann í hátekjulöndum (Evrópa, Ameríka, Japan, Ástralía o.fl.)</a:t>
            </a:r>
          </a:p>
          <a:p>
            <a:pPr lvl="1"/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$45.000; </a:t>
            </a:r>
            <a:r>
              <a:rPr lang="is-I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með ppp, $52.000</a:t>
            </a:r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, þ.e. þre- til fjórfaldur munur 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9A1D115-FF39-45EE-BC53-A023C8F78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18" y="40438"/>
            <a:ext cx="1662620" cy="21328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A05D826-DD66-4C30-BF97-F581987D1D59}"/>
              </a:ext>
            </a:extLst>
          </p:cNvPr>
          <p:cNvSpPr txBox="1">
            <a:spLocks/>
          </p:cNvSpPr>
          <p:nvPr/>
        </p:nvSpPr>
        <p:spPr>
          <a:xfrm>
            <a:off x="457200" y="332656"/>
            <a:ext cx="7643192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Skyndimynd af umheiminum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0955B-A4FB-4C37-B28A-C2ABA4FC078B}"/>
              </a:ext>
            </a:extLst>
          </p:cNvPr>
          <p:cNvSpPr txBox="1"/>
          <p:nvPr/>
        </p:nvSpPr>
        <p:spPr>
          <a:xfrm rot="21330405">
            <a:off x="6677697" y="4153513"/>
            <a:ext cx="1972015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800">
                <a:latin typeface="Cambria" panose="02040503050406030204" pitchFamily="18" charset="0"/>
                <a:ea typeface="Cambria" panose="02040503050406030204" pitchFamily="18" charset="0"/>
              </a:rPr>
              <a:t>Misskipting</a:t>
            </a:r>
          </a:p>
        </p:txBody>
      </p:sp>
    </p:spTree>
    <p:extLst>
      <p:ext uri="{BB962C8B-B14F-4D97-AF65-F5344CB8AC3E}">
        <p14:creationId xmlns:p14="http://schemas.microsoft.com/office/powerpoint/2010/main" val="42855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5" name="Rectangle 5"/>
          <p:cNvSpPr>
            <a:spLocks noGrp="1" noChangeArrowheads="1"/>
          </p:cNvSpPr>
          <p:nvPr>
            <p:ph idx="1"/>
          </p:nvPr>
        </p:nvSpPr>
        <p:spPr>
          <a:xfrm>
            <a:off x="571472" y="2362200"/>
            <a:ext cx="7243786" cy="3810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tabLst>
                <a:tab pos="742950" algn="l"/>
              </a:tabLst>
              <a:defRPr/>
            </a:pP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Nær allur munurinn á lífskjörum þjóða ræðst af ólíkri 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framleiðni </a:t>
            </a:r>
            <a:r>
              <a:rPr lang="is-IS" sz="3600" i="1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(e. productivity)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tabLst>
                <a:tab pos="742950" algn="l"/>
              </a:tabLst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Galdurinn er að nýta framleiðslugæðin á sem hagkvæmastan hátt svo hægt sé að kreista sem mesta framleiðslu og neyzlu – sem bezt lífskjör! – út úr tiltækum gæðum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836712"/>
            <a:ext cx="7772400" cy="1143000"/>
          </a:xfrm>
          <a:prstGeom prst="rect">
            <a:avLst/>
          </a:prstGeom>
          <a:noFill/>
          <a:ln/>
        </p:spPr>
        <p:txBody>
          <a:bodyPr lIns="45720" tIns="0" rIns="4572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Lífskjör ráðast m.a. af landsframleiðslu</a:t>
            </a:r>
          </a:p>
        </p:txBody>
      </p:sp>
    </p:spTree>
    <p:extLst>
      <p:ext uri="{BB962C8B-B14F-4D97-AF65-F5344CB8AC3E}">
        <p14:creationId xmlns:p14="http://schemas.microsoft.com/office/powerpoint/2010/main" val="12898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5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71472" y="2514600"/>
            <a:ext cx="7772400" cy="14478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is-I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Framleiðni</a:t>
            </a:r>
            <a:r>
              <a:rPr lang="is-IS" sz="3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</a:t>
            </a:r>
            <a:r>
              <a:rPr lang="is-I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er framleiðsla vöru og þjónustu á hverja vinnustund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85813" y="4419600"/>
            <a:ext cx="729932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s-I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Meiri framleiðni             Betri lífskjör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is-I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Þá er </a:t>
            </a:r>
            <a:r>
              <a:rPr lang="is-I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fyrirhöfnin á bak við framleiðslun</a:t>
            </a:r>
            <a:r>
              <a:rPr lang="is-I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a</a:t>
            </a:r>
            <a:r>
              <a:rPr lang="is-I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tekin með í reikninginn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57200" y="836712"/>
            <a:ext cx="7772400" cy="1143000"/>
          </a:xfrm>
          <a:prstGeom prst="rect">
            <a:avLst/>
          </a:prstGeom>
          <a:noFill/>
          <a:ln/>
        </p:spPr>
        <p:txBody>
          <a:bodyPr lIns="45720" tIns="0" rIns="4572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Lífskjör ráðast m.a. af landsframleiðslu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295646" y="442912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719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88" y="332656"/>
            <a:ext cx="8208912" cy="1143000"/>
          </a:xfrm>
        </p:spPr>
        <p:txBody>
          <a:bodyPr>
            <a:noAutofit/>
          </a:bodyPr>
          <a:lstStyle/>
          <a:p>
            <a:pPr algn="ctr"/>
            <a:r>
              <a:rPr lang="is-I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landsframleiðsla á mann 1960-2018 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á föstu verðlagi 2010 ($)</a:t>
            </a:r>
            <a:endParaRPr lang="is-I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6372036"/>
            <a:ext cx="650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800">
                <a:latin typeface="Cambria" panose="02040503050406030204" pitchFamily="18" charset="0"/>
                <a:ea typeface="Cambria" panose="02040503050406030204" pitchFamily="18" charset="0"/>
              </a:rPr>
              <a:t>Heimild: Alþjóðabankinn, </a:t>
            </a:r>
            <a:r>
              <a:rPr lang="is-IS" sz="1800" i="1">
                <a:latin typeface="Cambria" panose="02040503050406030204" pitchFamily="18" charset="0"/>
                <a:ea typeface="Cambria" panose="02040503050406030204" pitchFamily="18" charset="0"/>
              </a:rPr>
              <a:t>World Development Indicators </a:t>
            </a:r>
            <a:r>
              <a:rPr lang="is-IS" sz="1800">
                <a:latin typeface="Cambria" panose="02040503050406030204" pitchFamily="18" charset="0"/>
                <a:ea typeface="Cambria" panose="02040503050406030204" pitchFamily="18" charset="0"/>
              </a:rPr>
              <a:t>2019. 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05E6CE-B68E-4B49-AC1F-E1090AF3AD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558849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0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54" y="332656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is-I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landsframleiðsla á mann 1990-2018 </a:t>
            </a:r>
            <a:br>
              <a:rPr lang="is-I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á föstu verðlagi 2011 ($, kaupmáttarkvarði)</a:t>
            </a:r>
            <a:endParaRPr lang="is-I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6372036"/>
            <a:ext cx="637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800" dirty="0">
                <a:latin typeface="Cambria" panose="02040503050406030204" pitchFamily="18" charset="0"/>
                <a:ea typeface="Cambria" panose="02040503050406030204" pitchFamily="18" charset="0"/>
              </a:rPr>
              <a:t>Heimild: Alþjóðabankinn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World Development Indicators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2019. 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91E4B31-9076-4B56-89F8-ECB1D6C15C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959194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86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is-I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landsframleiðsla á vinnustund 1970-2018 </a:t>
            </a:r>
            <a:br>
              <a:rPr lang="is-I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á föstu verðlagi 2010 ($, kaupmáttarkvarði)</a:t>
            </a:r>
            <a:endParaRPr lang="is-I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6381328"/>
            <a:ext cx="179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800">
                <a:latin typeface="Cambria" panose="02040503050406030204" pitchFamily="18" charset="0"/>
                <a:ea typeface="Cambria" panose="02040503050406030204" pitchFamily="18" charset="0"/>
              </a:rPr>
              <a:t>Heimild: OECD. 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47ADB2B-4B2C-4E0B-9337-2C714E096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780784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12D8C4-2B7C-45BA-9F4B-104D6E06AE3F}"/>
              </a:ext>
            </a:extLst>
          </p:cNvPr>
          <p:cNvSpPr txBox="1"/>
          <p:nvPr/>
        </p:nvSpPr>
        <p:spPr>
          <a:xfrm rot="21144317">
            <a:off x="3376922" y="1617495"/>
            <a:ext cx="218521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2010 = 100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EA4654-7124-420E-A7D0-E796261BA3D7}"/>
              </a:ext>
            </a:extLst>
          </p:cNvPr>
          <p:cNvCxnSpPr/>
          <p:nvPr/>
        </p:nvCxnSpPr>
        <p:spPr>
          <a:xfrm>
            <a:off x="5591195" y="1772816"/>
            <a:ext cx="781005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67EDE3-7A56-4116-AAA8-E514E268F23B}"/>
              </a:ext>
            </a:extLst>
          </p:cNvPr>
          <p:cNvSpPr txBox="1"/>
          <p:nvPr/>
        </p:nvSpPr>
        <p:spPr>
          <a:xfrm rot="21125754">
            <a:off x="4667727" y="3884848"/>
            <a:ext cx="3328155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Getur þetta verið?</a:t>
            </a:r>
          </a:p>
          <a:p>
            <a:pPr algn="ctr"/>
            <a:r>
              <a:rPr lang="is-IS" dirty="0">
                <a:latin typeface="Cambria" panose="02040503050406030204" pitchFamily="18" charset="0"/>
                <a:ea typeface="Cambria" panose="02040503050406030204" pitchFamily="18" charset="0"/>
              </a:rPr>
              <a:t>Hvað er í gangi?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1D27C-E330-4C1A-9DAC-D0802D847CEA}"/>
              </a:ext>
            </a:extLst>
          </p:cNvPr>
          <p:cNvSpPr/>
          <p:nvPr/>
        </p:nvSpPr>
        <p:spPr>
          <a:xfrm rot="21131062">
            <a:off x="7958981" y="3466328"/>
            <a:ext cx="6463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275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VINNUÞÁTTTAKA OG FJÖLDI VINNUSTUNDA 1990-2018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600" dirty="0"/>
              <a:t>Vinnuþátttaka 1990-2018 (% af mannfjölda 16-64 ára)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s-IS" sz="1600" dirty="0"/>
              <a:t>Meðalfjöldi vinnustunda á ári 1990-2018 (nýtt mat)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039" y="6381328"/>
            <a:ext cx="8528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Heimildir: Alþjóðabankinn, </a:t>
            </a:r>
            <a:r>
              <a:rPr lang="en-US" sz="1600" i="1">
                <a:latin typeface="Cambria" panose="02040503050406030204" pitchFamily="18" charset="0"/>
                <a:ea typeface="Cambria" panose="02040503050406030204" pitchFamily="18" charset="0"/>
              </a:rPr>
              <a:t>World Development Indicators 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og 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The Conference Board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, Groningen.  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9DD2224-5594-4745-84BF-5DC95DFAC46A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35010245"/>
              </p:ext>
            </p:extLst>
          </p:nvPr>
        </p:nvGraphicFramePr>
        <p:xfrm>
          <a:off x="457200" y="1711325"/>
          <a:ext cx="35210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B015B18-038D-47E0-8D92-A1B21EDFF25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15142337"/>
              </p:ext>
            </p:extLst>
          </p:nvPr>
        </p:nvGraphicFramePr>
        <p:xfrm>
          <a:off x="4178300" y="1711325"/>
          <a:ext cx="35210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63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FJÖLDI VINNUSTUNDA: </a:t>
            </a:r>
            <a:b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Nýtt mat og eldra mat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600" dirty="0"/>
              <a:t>Meðalfjöldi vinnustunda á ári 1990-2016 (eldra mat)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s-IS" sz="1600" dirty="0"/>
              <a:t>Meðalfjöldi vinnustunda á ári 1990-2018 (nýtt mat)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11074235"/>
              </p:ext>
            </p:extLst>
          </p:nvPr>
        </p:nvGraphicFramePr>
        <p:xfrm>
          <a:off x="457200" y="1711325"/>
          <a:ext cx="35210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07904" y="6388529"/>
            <a:ext cx="453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800">
                <a:latin typeface="Cambria" panose="02040503050406030204" pitchFamily="18" charset="0"/>
                <a:ea typeface="Cambria" panose="02040503050406030204" pitchFamily="18" charset="0"/>
              </a:rPr>
              <a:t>Heimild: </a:t>
            </a:r>
            <a:r>
              <a:rPr lang="is-IS" sz="180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The Conference Board</a:t>
            </a:r>
            <a:r>
              <a:rPr lang="is-IS" sz="1800">
                <a:latin typeface="Cambria" panose="02040503050406030204" pitchFamily="18" charset="0"/>
                <a:ea typeface="Cambria" panose="02040503050406030204" pitchFamily="18" charset="0"/>
              </a:rPr>
              <a:t>, Groningen.  </a:t>
            </a:r>
          </a:p>
        </p:txBody>
      </p:sp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86903947-E670-4610-BDAB-4AB5571443F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11199664"/>
              </p:ext>
            </p:extLst>
          </p:nvPr>
        </p:nvGraphicFramePr>
        <p:xfrm>
          <a:off x="4178300" y="1711325"/>
          <a:ext cx="35210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33B6BF3-F429-4A14-B6CA-5D470FFDCD69}"/>
              </a:ext>
            </a:extLst>
          </p:cNvPr>
          <p:cNvSpPr txBox="1"/>
          <p:nvPr/>
        </p:nvSpPr>
        <p:spPr>
          <a:xfrm rot="21224362">
            <a:off x="6031928" y="1817299"/>
            <a:ext cx="2938305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Hvort er trúlegra?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8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C6F634C-316D-4260-8391-67A6CC05A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799"/>
            <a:ext cx="6455834" cy="484187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68F5FA-7E31-4DF6-AF61-9DC262CC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54" y="332656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is-I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landsframleiðsla á mann 1700-2010 </a:t>
            </a:r>
            <a:br>
              <a:rPr lang="is-I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á föstu verðlagi 1990 ($)</a:t>
            </a:r>
            <a:endParaRPr lang="is-I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924E6-216C-4641-817F-8E02417D5E07}"/>
              </a:ext>
            </a:extLst>
          </p:cNvPr>
          <p:cNvSpPr txBox="1"/>
          <p:nvPr/>
        </p:nvSpPr>
        <p:spPr>
          <a:xfrm rot="21252542">
            <a:off x="6796386" y="2324784"/>
            <a:ext cx="1061332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200" dirty="0">
                <a:latin typeface="Cambria" panose="02040503050406030204" pitchFamily="18" charset="0"/>
                <a:ea typeface="Cambria" panose="02040503050406030204" pitchFamily="18" charset="0"/>
              </a:rPr>
              <a:t>Iðnríki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29F310-DF14-4F83-9468-F26C9B1E1171}"/>
              </a:ext>
            </a:extLst>
          </p:cNvPr>
          <p:cNvSpPr txBox="1"/>
          <p:nvPr/>
        </p:nvSpPr>
        <p:spPr>
          <a:xfrm rot="21191353">
            <a:off x="6846138" y="2821703"/>
            <a:ext cx="2160298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200" dirty="0">
                <a:latin typeface="Cambria" panose="02040503050406030204" pitchFamily="18" charset="0"/>
                <a:ea typeface="Cambria" panose="02040503050406030204" pitchFamily="18" charset="0"/>
              </a:rPr>
              <a:t>Kommúnistaríki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ED4D8-EFE6-4688-9D69-EC6E607F6609}"/>
              </a:ext>
            </a:extLst>
          </p:cNvPr>
          <p:cNvSpPr txBox="1"/>
          <p:nvPr/>
        </p:nvSpPr>
        <p:spPr>
          <a:xfrm rot="21156100">
            <a:off x="6905588" y="3383693"/>
            <a:ext cx="2085683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200" dirty="0">
                <a:latin typeface="Cambria" panose="02040503050406030204" pitchFamily="18" charset="0"/>
                <a:ea typeface="Cambria" panose="02040503050406030204" pitchFamily="18" charset="0"/>
              </a:rPr>
              <a:t>Þriðjaheimsríki</a:t>
            </a:r>
          </a:p>
        </p:txBody>
      </p:sp>
    </p:spTree>
    <p:extLst>
      <p:ext uri="{BB962C8B-B14F-4D97-AF65-F5344CB8AC3E}">
        <p14:creationId xmlns:p14="http://schemas.microsoft.com/office/powerpoint/2010/main" val="632823864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7544" y="457200"/>
            <a:ext cx="835292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Samanburður VLF milli landa</a:t>
            </a:r>
          </a:p>
        </p:txBody>
      </p:sp>
      <p:sp>
        <p:nvSpPr>
          <p:cNvPr id="210947" name="Rectangle 1027"/>
          <p:cNvSpPr>
            <a:spLocks noGrp="1" noChangeArrowheads="1"/>
          </p:cNvSpPr>
          <p:nvPr>
            <p:ph idx="1"/>
          </p:nvPr>
        </p:nvSpPr>
        <p:spPr>
          <a:xfrm>
            <a:off x="899592" y="1772816"/>
            <a:ext cx="7086600" cy="466916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SzPct val="80000"/>
              <a:buFont typeface="Monotype Sorts" pitchFamily="2" charset="2"/>
              <a:buNone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Jafnvirðisútreikningar á VLF (PPP)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Skráð VLF getur verið villandi</a:t>
            </a:r>
          </a:p>
          <a:p>
            <a:pPr marL="758952"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ü"/>
              <a:defRPr/>
            </a:pPr>
            <a:r>
              <a:rPr lang="is-IS" sz="2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Tekur ekki til að vara og þjónusta er misdýr eftir löndum</a:t>
            </a:r>
          </a:p>
          <a:p>
            <a:pPr marL="1005840" lvl="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Hátt verðlag í iðnríkjum</a:t>
            </a:r>
          </a:p>
          <a:p>
            <a:pPr marL="1005840" lvl="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Lágt verðlag í þróunarríkjum</a:t>
            </a:r>
            <a:endParaRPr lang="is-IS" sz="320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Kaupmáttur eins dollara er því meiri víða í þróunarlöndum en hann gæti virzt svo skráð VLF þar vanmetur kaupmáttinn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Leiðrétt VLF </a:t>
            </a:r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 að sama skapi meiri í þróunarlöndum en </a:t>
            </a:r>
            <a:r>
              <a:rPr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skráð VLF</a:t>
            </a:r>
          </a:p>
          <a:p>
            <a:pPr marL="758952"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is-IS" sz="2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Skiptir minna máli í iðnríkjasamanburði</a:t>
            </a:r>
          </a:p>
        </p:txBody>
      </p:sp>
    </p:spTree>
    <p:extLst>
      <p:ext uri="{BB962C8B-B14F-4D97-AF65-F5344CB8AC3E}">
        <p14:creationId xmlns:p14="http://schemas.microsoft.com/office/powerpoint/2010/main" val="15651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5920"/>
            <a:ext cx="7427168" cy="1143000"/>
          </a:xfrm>
        </p:spPr>
        <p:txBody>
          <a:bodyPr>
            <a:noAutofit/>
          </a:bodyPr>
          <a:lstStyle/>
          <a:p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Margt annað skiptir máli fyrir lífskjör og velferð almennings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2" y="2832941"/>
            <a:ext cx="7239000" cy="4035475"/>
          </a:xfrm>
        </p:spPr>
        <p:txBody>
          <a:bodyPr/>
          <a:lstStyle/>
          <a:p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Ekki bara tekjur og tómstundir heldur einnig</a:t>
            </a:r>
          </a:p>
          <a:p>
            <a:pPr lvl="1"/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</a:rPr>
              <a:t>Menntun</a:t>
            </a:r>
          </a:p>
          <a:p>
            <a:pPr lvl="1"/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</a:rPr>
              <a:t>Heilbrigði, þ.m.t. langlífi</a:t>
            </a:r>
          </a:p>
          <a:p>
            <a:pPr lvl="1"/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</a:rPr>
              <a:t>Jöfnuður, lýðræði …</a:t>
            </a:r>
          </a:p>
          <a:p>
            <a:pPr lvl="1"/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</a:rPr>
              <a:t>Umhverfi (grænir þjóðhagsreikningar)</a:t>
            </a:r>
          </a:p>
          <a:p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Meira um það síðar </a:t>
            </a:r>
          </a:p>
          <a:p>
            <a:pPr lvl="1"/>
            <a:r>
              <a:rPr lang="is-IS" sz="2500" dirty="0">
                <a:latin typeface="Cambria" panose="02040503050406030204" pitchFamily="18" charset="0"/>
                <a:ea typeface="Cambria" panose="02040503050406030204" pitchFamily="18" charset="0"/>
              </a:rPr>
              <a:t>Velferðarvísitala SÞ (</a:t>
            </a:r>
            <a:r>
              <a:rPr lang="is-IS" sz="2500" i="1" dirty="0">
                <a:latin typeface="Cambria" panose="02040503050406030204" pitchFamily="18" charset="0"/>
                <a:ea typeface="Cambria" panose="02040503050406030204" pitchFamily="18" charset="0"/>
              </a:rPr>
              <a:t>e. Human Development Index</a:t>
            </a:r>
            <a:r>
              <a:rPr lang="is-IS" sz="2500" dirty="0">
                <a:latin typeface="Cambria" panose="02040503050406030204" pitchFamily="18" charset="0"/>
                <a:ea typeface="Cambria" panose="02040503050406030204" pitchFamily="18" charset="0"/>
              </a:rPr>
              <a:t>) er meðaltal tekna, menntunar og langlífis</a:t>
            </a:r>
          </a:p>
          <a:p>
            <a:pPr lvl="1"/>
            <a:endParaRPr lang="is-I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Skyndimynd af íslandi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859216" cy="4846638"/>
          </a:xfrm>
        </p:spPr>
        <p:txBody>
          <a:bodyPr/>
          <a:lstStyle/>
          <a:p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Íbúar nú: 0,36 milljónir</a:t>
            </a:r>
          </a:p>
          <a:p>
            <a:pPr lvl="1"/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0,24 milljónir í Reykjavík og nágrenni</a:t>
            </a:r>
          </a:p>
          <a:p>
            <a:pPr lvl="1"/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0,12 milljónir utan Reykjavíkur og nágrennis</a:t>
            </a:r>
          </a:p>
          <a:p>
            <a:pPr lvl="2"/>
            <a:r>
              <a:rPr lang="is-IS" sz="2500" dirty="0">
                <a:latin typeface="Cambria" panose="02040503050406030204" pitchFamily="18" charset="0"/>
                <a:ea typeface="Cambria" panose="02040503050406030204" pitchFamily="18" charset="0"/>
              </a:rPr>
              <a:t>14% íbúa landsins fæddir erlendis </a:t>
            </a:r>
          </a:p>
          <a:p>
            <a:pPr lvl="3"/>
            <a:r>
              <a:rPr lang="is-IS" sz="2200" dirty="0">
                <a:latin typeface="Cambria" panose="02040503050406030204" pitchFamily="18" charset="0"/>
                <a:ea typeface="Cambria" panose="02040503050406030204" pitchFamily="18" charset="0"/>
              </a:rPr>
              <a:t>Danmörk 12%, Noregur 15%, Svíþjóð 18%, Sviss 28%</a:t>
            </a:r>
          </a:p>
          <a:p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Landsframleiðsla 2019</a:t>
            </a:r>
          </a:p>
          <a:p>
            <a:pPr lvl="1"/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</a:rPr>
              <a:t>$67.000 á mann, langt yfir meðallagi hátekjulanda ($45.000) </a:t>
            </a:r>
          </a:p>
          <a:p>
            <a:pPr lvl="1"/>
            <a:r>
              <a:rPr lang="is-IS" sz="2900" dirty="0">
                <a:latin typeface="Cambria" panose="02040503050406030204" pitchFamily="18" charset="0"/>
                <a:ea typeface="Cambria" panose="02040503050406030204" pitchFamily="18" charset="0"/>
              </a:rPr>
              <a:t>Með ppp, $60.000 á mann, 15% yfir meðallagi hátekjulanda ($52.000)</a:t>
            </a:r>
            <a:endParaRPr lang="is-I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s-I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478849">
            <a:off x="7351203" y="4657459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146" name="Picture 2" descr="Image result for iceland map">
            <a:extLst>
              <a:ext uri="{FF2B5EF4-FFF2-40B4-BE49-F238E27FC236}">
                <a16:creationId xmlns:a16="http://schemas.microsoft.com/office/drawing/2014/main" id="{87E06753-7DAF-41CF-A0D7-D4267559B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46" y="62848"/>
            <a:ext cx="20193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8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85720" y="381000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Tíu frumreglur hagfræðinnar</a:t>
            </a:r>
            <a:br>
              <a:rPr lang="is-I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s-I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Atferli einstaklinga</a:t>
            </a:r>
          </a:p>
        </p:txBody>
      </p:sp>
      <p:sp>
        <p:nvSpPr>
          <p:cNvPr id="1093637" name="Rectangle 1029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467600" cy="4953000"/>
          </a:xfrm>
        </p:spPr>
        <p:txBody>
          <a:bodyPr>
            <a:no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Tx/>
              <a:buFont typeface="Monotype Sorts" pitchFamily="2" charset="2"/>
              <a:buNone/>
              <a:tabLst>
                <a:tab pos="857250" algn="l"/>
              </a:tabLst>
              <a:defRPr/>
            </a:pP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1.</a:t>
            </a:r>
            <a:r>
              <a:rPr lang="is-IS" sz="3200" dirty="0">
                <a:cs typeface="Mongolian Baiti" pitchFamily="66" charset="0"/>
              </a:rPr>
              <a:t> Fólk þarf að velja og hafna</a:t>
            </a:r>
          </a:p>
          <a:p>
            <a:pPr marL="1104900" lvl="1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 2"/>
              <a:buNone/>
              <a:tabLst>
                <a:tab pos="857250" algn="l"/>
              </a:tabLst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Af því að gæðin eru knöpp! Skortur!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Tx/>
              <a:buFont typeface="Monotype Sorts" pitchFamily="2" charset="2"/>
              <a:buNone/>
              <a:tabLst>
                <a:tab pos="857250" algn="l"/>
              </a:tabLst>
              <a:defRPr/>
            </a:pP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2.</a:t>
            </a:r>
            <a:r>
              <a:rPr lang="is-IS" sz="3200" dirty="0">
                <a:cs typeface="Mongolian Baiti" pitchFamily="66" charset="0"/>
              </a:rPr>
              <a:t> Hlutirnir kosta það sem við þurfum að fórna til þess að fá þá (</a:t>
            </a: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fórnarkostnaður</a:t>
            </a:r>
            <a:r>
              <a:rPr lang="is-IS" sz="3200" dirty="0">
                <a:cs typeface="Mongolian Baiti" pitchFamily="66" charset="0"/>
              </a:rPr>
              <a:t>)</a:t>
            </a:r>
          </a:p>
          <a:p>
            <a:pPr marL="1104900" lvl="1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/>
              </a:buClr>
              <a:buSzPct val="75000"/>
              <a:buFont typeface="Wingdings 2"/>
              <a:buNone/>
              <a:tabLst>
                <a:tab pos="857250" algn="l"/>
              </a:tabLst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Verðmiðar geta verið villandi! Biðraðir!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Tx/>
              <a:buFont typeface="Monotype Sorts" pitchFamily="2" charset="2"/>
              <a:buNone/>
              <a:tabLst>
                <a:tab pos="857250" algn="l"/>
              </a:tabLst>
              <a:defRPr/>
            </a:pPr>
            <a:r>
              <a:rPr lang="is-IS" sz="3200" dirty="0">
                <a:gradFill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3.</a:t>
            </a:r>
            <a:r>
              <a:rPr lang="is-IS" sz="3200" dirty="0">
                <a:cs typeface="Mongolian Baiti" pitchFamily="66" charset="0"/>
              </a:rPr>
              <a:t> Hagsýnt fólk hugsar á mörkunum</a:t>
            </a:r>
          </a:p>
          <a:p>
            <a:pPr marL="1104900" lvl="1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/>
              </a:buClr>
              <a:buSzPct val="75000"/>
              <a:buFont typeface="Wingdings 2"/>
              <a:buNone/>
              <a:tabLst>
                <a:tab pos="857250" algn="l"/>
              </a:tabLst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Á mörkunum?! </a:t>
            </a: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  <a:hlinkClick r:id="rId3" action="ppaction://hlinksldjump"/>
              </a:rPr>
              <a:t>Tökum dæmi</a:t>
            </a:r>
            <a:endParaRPr lang="is-IS" sz="2800" dirty="0">
              <a:solidFill>
                <a:schemeClr val="tx1">
                  <a:lumMod val="65000"/>
                  <a:lumOff val="35000"/>
                </a:schemeClr>
              </a:solidFill>
              <a:cs typeface="Mongolian Baiti" pitchFamily="66" charset="0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Tx/>
              <a:buFont typeface="Monotype Sorts" pitchFamily="2" charset="2"/>
              <a:buNone/>
              <a:tabLst>
                <a:tab pos="857250" algn="l"/>
              </a:tabLst>
              <a:defRPr/>
            </a:pP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ctr" rotWithShape="0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4.</a:t>
            </a:r>
            <a:r>
              <a:rPr lang="is-IS" sz="3200" dirty="0">
                <a:cs typeface="Mongolian Baiti" pitchFamily="66" charset="0"/>
              </a:rPr>
              <a:t> Fólk bregzt við hvatningu</a:t>
            </a:r>
          </a:p>
          <a:p>
            <a:pPr marL="1104900" lvl="1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/>
              </a:buClr>
              <a:buSzPct val="75000"/>
              <a:buFont typeface="Wingdings 2"/>
              <a:buNone/>
              <a:tabLst>
                <a:tab pos="857250" algn="l"/>
              </a:tabLst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Nema kannski meinlætamenn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3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3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93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3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3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3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3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3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93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3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93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3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93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3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93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3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81000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Tíu frumreglur hagfræðinnar</a:t>
            </a:r>
            <a:br>
              <a:rPr lang="is-I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s-I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Samskipti fólks</a:t>
            </a:r>
          </a:p>
        </p:txBody>
      </p:sp>
      <p:sp>
        <p:nvSpPr>
          <p:cNvPr id="11653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234262" cy="4724400"/>
          </a:xfrm>
        </p:spPr>
        <p:txBody>
          <a:bodyPr>
            <a:normAutofit fontScale="92500"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Clr>
                <a:schemeClr val="tx1"/>
              </a:buClr>
              <a:buSzTx/>
              <a:buFont typeface="Monotype Sorts" pitchFamily="2" charset="2"/>
              <a:buNone/>
              <a:tabLst>
                <a:tab pos="857250" algn="l"/>
              </a:tabLst>
              <a:defRPr/>
            </a:pPr>
            <a:r>
              <a:rPr lang="is-IS" sz="3200" dirty="0">
                <a:gradFill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5.</a:t>
            </a:r>
            <a:r>
              <a:rPr lang="is-IS" sz="3200" dirty="0">
                <a:cs typeface="Mongolian Baiti" pitchFamily="66" charset="0"/>
              </a:rPr>
              <a:t> Allir geta hagnazt á viðskiptum</a:t>
            </a:r>
          </a:p>
          <a:p>
            <a:pPr marL="1104900" lvl="1" indent="-533400" eaLnBrk="1" fontAlgn="auto" hangingPunct="1">
              <a:spcAft>
                <a:spcPts val="0"/>
              </a:spcAft>
              <a:buClr>
                <a:schemeClr val="bg2"/>
              </a:buClr>
              <a:buSzPct val="75000"/>
              <a:buFont typeface="Wingdings 2"/>
              <a:buNone/>
              <a:tabLst>
                <a:tab pos="857250" algn="l"/>
              </a:tabLst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Sérhæfing borgar sig! Skoðum það strax í næstu viku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tx1"/>
              </a:buClr>
              <a:buSzTx/>
              <a:buFont typeface="Monotype Sorts" pitchFamily="2" charset="2"/>
              <a:buNone/>
              <a:tabLst>
                <a:tab pos="857250" algn="l"/>
              </a:tabLst>
              <a:defRPr/>
            </a:pPr>
            <a:r>
              <a:rPr lang="is-IS" sz="3200" dirty="0">
                <a:gradFill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6.</a:t>
            </a:r>
            <a:r>
              <a:rPr lang="is-IS" sz="3200" dirty="0">
                <a:cs typeface="Mongolian Baiti" pitchFamily="66" charset="0"/>
              </a:rPr>
              <a:t> Markaðsbúskapur er jafnan hagkvæmur</a:t>
            </a:r>
          </a:p>
          <a:p>
            <a:pPr marL="1104900" lvl="1" indent="-533400" eaLnBrk="1" fontAlgn="auto" hangingPunct="1">
              <a:spcAft>
                <a:spcPts val="0"/>
              </a:spcAft>
              <a:buClr>
                <a:schemeClr val="bg2"/>
              </a:buClr>
              <a:buSzPct val="75000"/>
              <a:buFont typeface="Wingdings 2"/>
              <a:buNone/>
              <a:tabLst>
                <a:tab pos="857250" algn="l"/>
              </a:tabLst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Hagkvæmur? Já, hann tryggir fólki betri lífskjör! </a:t>
            </a: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Hagfræði snýst um fólk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Tx/>
              <a:buFont typeface="Monotype Sorts" pitchFamily="2" charset="2"/>
              <a:buNone/>
              <a:tabLst>
                <a:tab pos="857250" algn="l"/>
              </a:tabLst>
              <a:defRPr/>
            </a:pPr>
            <a:r>
              <a:rPr lang="is-IS" sz="3200" dirty="0">
                <a:gradFill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7.</a:t>
            </a:r>
            <a:r>
              <a:rPr lang="is-IS" sz="3200" dirty="0">
                <a:cs typeface="Mongolian Baiti" pitchFamily="66" charset="0"/>
              </a:rPr>
              <a:t> Ríkisvaldið getur stundum aukið almannahag sé vel á málum haldið</a:t>
            </a:r>
          </a:p>
          <a:p>
            <a:pPr marL="1105200" lvl="1" indent="-273600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ü"/>
              <a:tabLst>
                <a:tab pos="857250" algn="l"/>
              </a:tabLst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Markaðsbrestir</a:t>
            </a:r>
          </a:p>
          <a:p>
            <a:pPr marL="1105200" lvl="1" indent="-273600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ü"/>
              <a:tabLst>
                <a:tab pos="857250" algn="l"/>
              </a:tabLst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Blandað hagkerfi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6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6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6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65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5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6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1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81000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Tíu frumreglur hagfræðinnar</a:t>
            </a:r>
            <a:br>
              <a:rPr lang="is-I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s-I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Hagkerfið í heild</a:t>
            </a:r>
          </a:p>
        </p:txBody>
      </p:sp>
      <p:sp>
        <p:nvSpPr>
          <p:cNvPr id="1167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019948" cy="4953000"/>
          </a:xfrm>
        </p:spPr>
        <p:txBody>
          <a:bodyPr>
            <a:normAutofit lnSpcReduction="100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Tx/>
              <a:buFont typeface="Monotype Sorts" pitchFamily="2" charset="2"/>
              <a:buNone/>
              <a:tabLst>
                <a:tab pos="857250" algn="l"/>
              </a:tabLst>
              <a:defRPr/>
            </a:pPr>
            <a:r>
              <a:rPr lang="is-IS" sz="3200" dirty="0">
                <a:gradFill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8.</a:t>
            </a:r>
            <a:r>
              <a:rPr lang="is-IS" sz="3200" dirty="0">
                <a:cs typeface="Mongolian Baiti" pitchFamily="66" charset="0"/>
              </a:rPr>
              <a:t> Lífskjör ráðast af landsframleiðslu til langs tíma litið</a:t>
            </a:r>
          </a:p>
          <a:p>
            <a:pPr marL="1104900" lvl="1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/>
              </a:buClr>
              <a:buSzPct val="75000"/>
              <a:buFont typeface="Wingdings 2"/>
              <a:buNone/>
              <a:tabLst>
                <a:tab pos="857250" algn="l"/>
              </a:tabLst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Framleiðslu á mann? Eða vinnustund?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Tx/>
              <a:buFont typeface="Monotype Sorts" pitchFamily="2" charset="2"/>
              <a:buNone/>
              <a:tabLst>
                <a:tab pos="857250" algn="l"/>
              </a:tabLst>
              <a:defRPr/>
            </a:pPr>
            <a:r>
              <a:rPr lang="is-IS" sz="3200" dirty="0">
                <a:gradFill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9.</a:t>
            </a:r>
            <a:r>
              <a:rPr lang="is-IS" sz="3200" dirty="0">
                <a:cs typeface="Mongolian Baiti" pitchFamily="66" charset="0"/>
              </a:rPr>
              <a:t> Verðlag hækkar ef ríkisvaldið prentar of mikið af peningum</a:t>
            </a:r>
          </a:p>
          <a:p>
            <a:pPr marL="1104900" lvl="1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/>
              </a:buClr>
              <a:buSzPct val="75000"/>
              <a:buFont typeface="Wingdings 2"/>
              <a:buNone/>
              <a:tabLst>
                <a:tab pos="857250" algn="l"/>
              </a:tabLst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Verðbólga er skaðleg svo að</a:t>
            </a:r>
          </a:p>
          <a:p>
            <a:pPr marL="1104900" lvl="1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/>
              </a:buClr>
              <a:buSzPct val="75000"/>
              <a:buFont typeface="Wingdings 2"/>
              <a:buNone/>
              <a:tabLst>
                <a:tab pos="857250" algn="l"/>
              </a:tabLst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peningamagn í umferð skiptir máli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Tx/>
              <a:buFont typeface="Monotype Sorts" pitchFamily="2" charset="2"/>
              <a:buNone/>
              <a:tabLst>
                <a:tab pos="857250" algn="l"/>
              </a:tabLst>
              <a:defRPr/>
            </a:pPr>
            <a:r>
              <a:rPr lang="is-IS" sz="3200" dirty="0">
                <a:gradFill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10.</a:t>
            </a:r>
            <a:r>
              <a:rPr lang="is-IS" sz="3200" dirty="0">
                <a:cs typeface="Mongolian Baiti" pitchFamily="66" charset="0"/>
              </a:rPr>
              <a:t> Samfélagið getur valið milli verðbólgu og atvinnuleysis til skamms tíma litið</a:t>
            </a:r>
          </a:p>
          <a:p>
            <a:pPr marL="1104900" lvl="1" indent="-5334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/>
              </a:buClr>
              <a:buSzPct val="75000"/>
              <a:buFont typeface="Wingdings 2"/>
              <a:buNone/>
              <a:tabLst>
                <a:tab pos="857250" algn="l"/>
              </a:tabLst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En þó varla til langframa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6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6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6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6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6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6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4"/>
          <p:cNvSpPr txBox="1">
            <a:spLocks noChangeArrowheads="1"/>
          </p:cNvSpPr>
          <p:nvPr/>
        </p:nvSpPr>
        <p:spPr>
          <a:xfrm>
            <a:off x="533400" y="457200"/>
            <a:ext cx="7110434" cy="1143000"/>
          </a:xfrm>
          <a:prstGeom prst="rect">
            <a:avLst/>
          </a:prstGeom>
          <a:noFill/>
          <a:ln/>
        </p:spPr>
        <p:txBody>
          <a:bodyPr lIns="45720" tIns="0" rIns="45720" bIns="0" anchor="b"/>
          <a:lstStyle/>
          <a:p>
            <a:pPr marL="742950" indent="-742950" fontAlgn="auto">
              <a:spcAft>
                <a:spcPts val="0"/>
              </a:spcAft>
              <a:buFontTx/>
              <a:buAutoNum type="arabicPeriod"/>
              <a:defRPr/>
            </a:pPr>
            <a:r>
              <a:rPr lang="is-IS" sz="4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Fólk þarf að velja og hafna</a:t>
            </a:r>
          </a:p>
        </p:txBody>
      </p:sp>
      <p:sp>
        <p:nvSpPr>
          <p:cNvPr id="7" name="Rectangle 2051"/>
          <p:cNvSpPr txBox="1">
            <a:spLocks noChangeArrowheads="1"/>
          </p:cNvSpPr>
          <p:nvPr/>
        </p:nvSpPr>
        <p:spPr>
          <a:xfrm>
            <a:off x="685800" y="1662113"/>
            <a:ext cx="7172325" cy="491013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rgbClr val="F09A0E"/>
              </a:buClr>
              <a:buSzPct val="73000"/>
              <a:buFont typeface="Wingdings" pitchFamily="2" charset="2"/>
              <a:buChar char="q"/>
              <a:defRPr/>
            </a:pPr>
            <a:r>
              <a:rPr lang="is-IS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 Matur eða föt?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rgbClr val="F09A0E"/>
              </a:buClr>
              <a:buSzPct val="73000"/>
              <a:buFont typeface="Wingdings" pitchFamily="2" charset="2"/>
              <a:buChar char="q"/>
              <a:defRPr/>
            </a:pPr>
            <a:r>
              <a:rPr lang="is-IS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 Landvarnir eða neyzluvörur?</a:t>
            </a:r>
          </a:p>
          <a:p>
            <a:pPr marL="521208" lvl="1" indent="-228600" fontAlgn="auto">
              <a:spcBef>
                <a:spcPts val="500"/>
              </a:spcBef>
              <a:spcAft>
                <a:spcPts val="0"/>
              </a:spcAft>
              <a:buClr>
                <a:srgbClr val="F09A0E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 </a:t>
            </a: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Mongolian Baiti" pitchFamily="66" charset="0"/>
              </a:rPr>
              <a:t>Kalda stríðið: Byssur eða smjör?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rgbClr val="F09A0E"/>
              </a:buClr>
              <a:buSzPct val="73000"/>
              <a:buFont typeface="Wingdings" pitchFamily="2" charset="2"/>
              <a:buChar char="q"/>
              <a:defRPr/>
            </a:pPr>
            <a:r>
              <a:rPr lang="is-IS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 Tómstundir eða vinna?</a:t>
            </a:r>
          </a:p>
          <a:p>
            <a:pPr marL="521208" lvl="1" indent="-228600" fontAlgn="auto">
              <a:spcBef>
                <a:spcPts val="500"/>
              </a:spcBef>
              <a:spcAft>
                <a:spcPts val="0"/>
              </a:spcAft>
              <a:buClr>
                <a:srgbClr val="F09A0E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 </a:t>
            </a: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Mongolian Baiti" pitchFamily="66" charset="0"/>
              </a:rPr>
              <a:t>Nú eða síðar?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rgbClr val="F09A0E"/>
              </a:buClr>
              <a:buSzPct val="73000"/>
              <a:buFont typeface="Wingdings" pitchFamily="2" charset="2"/>
              <a:buChar char="q"/>
              <a:defRPr/>
            </a:pPr>
            <a:r>
              <a:rPr lang="is-IS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 Hagkvæmni eða jöfnuður?</a:t>
            </a:r>
          </a:p>
          <a:p>
            <a:pPr marL="521208" lvl="1" indent="-228600" fontAlgn="auto">
              <a:spcBef>
                <a:spcPts val="500"/>
              </a:spcBef>
              <a:spcAft>
                <a:spcPts val="0"/>
              </a:spcAft>
              <a:buClr>
                <a:srgbClr val="F09A0E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 </a:t>
            </a: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Mongolian Baiti" pitchFamily="66" charset="0"/>
              </a:rPr>
              <a:t>Bandaríkin eða Norðurlönd?</a:t>
            </a:r>
          </a:p>
          <a:p>
            <a:pPr marL="64008" indent="-228600" fontAlgn="auto">
              <a:spcBef>
                <a:spcPts val="500"/>
              </a:spcBef>
              <a:spcAft>
                <a:spcPts val="0"/>
              </a:spcAft>
              <a:buClr>
                <a:srgbClr val="F09A0E"/>
              </a:buClr>
              <a:buSzPct val="75000"/>
              <a:buFont typeface="Wingdings" pitchFamily="2" charset="2"/>
              <a:buChar char="q"/>
              <a:defRPr/>
            </a:pPr>
            <a:r>
              <a:rPr lang="is-IS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Yfirleitt verður ekki á allt kosið</a:t>
            </a:r>
          </a:p>
          <a:p>
            <a:pPr marL="521208" lvl="1" indent="-228600" fontAlgn="auto">
              <a:spcBef>
                <a:spcPts val="500"/>
              </a:spcBef>
              <a:spcAft>
                <a:spcPts val="0"/>
              </a:spcAft>
              <a:buClr>
                <a:srgbClr val="F09A0E"/>
              </a:buClr>
              <a:buSzPct val="75000"/>
              <a:buFont typeface="Wingdings" pitchFamily="2" charset="2"/>
              <a:buChar char="q"/>
              <a:defRPr/>
            </a:pPr>
            <a:r>
              <a:rPr lang="is-IS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Verðum þá að </a:t>
            </a:r>
            <a:r>
              <a:rPr lang="is-I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Mongolian Baiti" pitchFamily="66" charset="0"/>
              </a:rPr>
              <a:t>velja og hafna</a:t>
            </a:r>
          </a:p>
          <a:p>
            <a:pPr marL="521208" lvl="1" indent="-228600" fontAlgn="auto">
              <a:spcBef>
                <a:spcPts val="500"/>
              </a:spcBef>
              <a:spcAft>
                <a:spcPts val="0"/>
              </a:spcAft>
              <a:buClr>
                <a:srgbClr val="F09A0E"/>
              </a:buClr>
              <a:buSzPct val="75000"/>
              <a:buFont typeface="Wingdings" pitchFamily="2" charset="2"/>
              <a:buChar char="q"/>
              <a:defRPr/>
            </a:pPr>
            <a:endParaRPr lang="is-IS" sz="2800" dirty="0">
              <a:solidFill>
                <a:schemeClr val="tx1"/>
              </a:solidFill>
              <a:latin typeface="+mn-lt"/>
              <a:cs typeface="Mongolian Baiti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62000" y="1676400"/>
            <a:ext cx="71675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  <a:buClr>
                <a:srgbClr val="F09A0E"/>
              </a:buClr>
              <a:buFont typeface="Wingdings" pitchFamily="2" charset="2"/>
              <a:buChar char="q"/>
              <a:tabLst>
                <a:tab pos="333375" algn="l"/>
                <a:tab pos="857250" algn="l"/>
              </a:tabLst>
              <a:defRPr/>
            </a:pPr>
            <a:r>
              <a:rPr lang="is-IS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 Hagkvæmni eða jöfnuður?</a:t>
            </a:r>
          </a:p>
          <a:p>
            <a:pPr lvl="1" eaLnBrk="0" hangingPunct="0">
              <a:spcBef>
                <a:spcPct val="20000"/>
              </a:spcBef>
              <a:buClr>
                <a:srgbClr val="F09A0E"/>
              </a:buClr>
              <a:buSzPct val="75000"/>
              <a:buFont typeface="Wingdings" pitchFamily="2" charset="2"/>
              <a:buChar char="q"/>
              <a:tabLst>
                <a:tab pos="333375" algn="l"/>
                <a:tab pos="857250" algn="l"/>
              </a:tabLst>
              <a:defRPr/>
            </a:pPr>
            <a:r>
              <a:rPr lang="is-I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ongolian Baiti" pitchFamily="66" charset="0"/>
              </a:rPr>
              <a:t> Hagkvæmni</a:t>
            </a:r>
            <a:r>
              <a:rPr lang="is-IS" sz="2800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 þýðir að samfélagið nái sem mestri neyzlu – sem beztum lífskjörum! – út úr tiltækum framleiðslugæðum</a:t>
            </a:r>
          </a:p>
          <a:p>
            <a:pPr lvl="1" eaLnBrk="0" hangingPunct="0">
              <a:spcBef>
                <a:spcPct val="20000"/>
              </a:spcBef>
              <a:buClr>
                <a:srgbClr val="F09A0E"/>
              </a:buClr>
              <a:buSzPct val="75000"/>
              <a:buFont typeface="Wingdings" pitchFamily="2" charset="2"/>
              <a:buChar char="q"/>
              <a:tabLst>
                <a:tab pos="333375" algn="l"/>
                <a:tab pos="857250" algn="l"/>
              </a:tabLst>
              <a:defRPr/>
            </a:pPr>
            <a:r>
              <a:rPr lang="is-I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ongolian Baiti" pitchFamily="66" charset="0"/>
              </a:rPr>
              <a:t> Jöfnuður</a:t>
            </a:r>
            <a:r>
              <a:rPr lang="is-IS" sz="2800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 þýðir að lífskjörunum – ávöxtum framleiðslunnar! – sé skipt með réttlátu móti milli fólks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rgbClr val="F09A0E"/>
              </a:buClr>
              <a:buSzPct val="75000"/>
              <a:buFont typeface="Wingdings" pitchFamily="2" charset="2"/>
              <a:buChar char="q"/>
              <a:tabLst>
                <a:tab pos="333375" algn="l"/>
                <a:tab pos="857250" algn="l"/>
              </a:tabLst>
              <a:defRPr/>
            </a:pPr>
            <a:r>
              <a:rPr lang="is-IS" sz="2800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 Þessi tvö markmið geta stangazt á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rgbClr val="F09A0E"/>
              </a:buClr>
              <a:buSzPct val="75000"/>
              <a:buFont typeface="Wingdings" pitchFamily="2" charset="2"/>
              <a:buChar char="q"/>
              <a:tabLst>
                <a:tab pos="333375" algn="l"/>
                <a:tab pos="857250" algn="l"/>
              </a:tabLst>
              <a:defRPr/>
            </a:pPr>
            <a:r>
              <a:rPr lang="is-IS" sz="2800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 Feður og synir</a:t>
            </a:r>
          </a:p>
        </p:txBody>
      </p:sp>
      <p:sp>
        <p:nvSpPr>
          <p:cNvPr id="7" name="Rectangle 2054"/>
          <p:cNvSpPr txBox="1">
            <a:spLocks noChangeArrowheads="1"/>
          </p:cNvSpPr>
          <p:nvPr/>
        </p:nvSpPr>
        <p:spPr>
          <a:xfrm>
            <a:off x="533400" y="457200"/>
            <a:ext cx="7110434" cy="1143000"/>
          </a:xfrm>
          <a:prstGeom prst="rect">
            <a:avLst/>
          </a:prstGeom>
          <a:noFill/>
          <a:ln/>
        </p:spPr>
        <p:txBody>
          <a:bodyPr lIns="45720" tIns="0" rIns="45720" bIns="0" anchor="b"/>
          <a:lstStyle/>
          <a:p>
            <a:pPr marL="742950" indent="-742950" fontAlgn="auto">
              <a:spcAft>
                <a:spcPts val="0"/>
              </a:spcAft>
              <a:buFontTx/>
              <a:buAutoNum type="arabicPeriod"/>
              <a:defRPr/>
            </a:pPr>
            <a:r>
              <a:rPr lang="is-IS" sz="4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Fólk þarf að velja og hafna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8638" y="357166"/>
            <a:ext cx="7543824" cy="1857388"/>
          </a:xfrm>
          <a:prstGeom prst="rect">
            <a:avLst/>
          </a:prstGeom>
          <a:noFill/>
          <a:ln/>
        </p:spPr>
        <p:txBody>
          <a:bodyPr lIns="45720" tIns="0" rIns="4572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is-IS" sz="4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2. Hlutirnir kosta það, sem við þurfum að fórna til þess að fá þá</a:t>
            </a:r>
            <a:r>
              <a:rPr lang="is-IS" sz="4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838200" y="2357438"/>
            <a:ext cx="7234238" cy="457200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392113" indent="-392113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>
                <a:tab pos="692150" algn="l"/>
              </a:tabLst>
              <a:defRPr/>
            </a:pPr>
            <a:r>
              <a:rPr lang="is-IS" sz="3600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Skynsamlegar ákvarðanir útheimta samanburð á kostum og göllum ólíkra valkosta</a:t>
            </a:r>
            <a:endParaRPr lang="is-IS" sz="2600" dirty="0">
              <a:solidFill>
                <a:schemeClr val="tx1"/>
              </a:solidFill>
              <a:latin typeface="+mn-lt"/>
              <a:cs typeface="Mongolian Baiti" pitchFamily="66" charset="0"/>
            </a:endParaRPr>
          </a:p>
          <a:p>
            <a:pPr marL="849313" lvl="1" indent="-392113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>
                <a:tab pos="692150" algn="l"/>
              </a:tabLst>
              <a:defRPr/>
            </a:pPr>
            <a:r>
              <a:rPr lang="is-IS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Fara í skóla eða til sjós?</a:t>
            </a:r>
          </a:p>
          <a:p>
            <a:pPr marL="849313" lvl="1" indent="-392113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>
                <a:tab pos="692150" algn="l"/>
              </a:tabLst>
              <a:defRPr/>
            </a:pPr>
            <a:r>
              <a:rPr lang="is-IS" dirty="0">
                <a:solidFill>
                  <a:schemeClr val="tx1"/>
                </a:solidFill>
                <a:latin typeface="+mn-lt"/>
                <a:cs typeface="Mongolian Baiti" pitchFamily="66" charset="0"/>
                <a:sym typeface="Monotype Sorts" pitchFamily="2" charset="2"/>
              </a:rPr>
              <a:t>Lesa fyrir morgundaginn eða fara í réttirnar?</a:t>
            </a:r>
          </a:p>
          <a:p>
            <a:pPr marL="849313" lvl="1" indent="-392113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>
                <a:tab pos="692150" algn="l"/>
              </a:tabLst>
              <a:defRPr/>
            </a:pPr>
            <a:r>
              <a:rPr lang="is-IS" dirty="0">
                <a:solidFill>
                  <a:schemeClr val="tx1"/>
                </a:solidFill>
                <a:latin typeface="+mn-lt"/>
                <a:cs typeface="Mongolian Baiti" pitchFamily="66" charset="0"/>
                <a:sym typeface="Monotype Sorts" pitchFamily="2" charset="2"/>
              </a:rPr>
              <a:t>Þegar við veljum einn kost höfnum við mörgum öðrum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8638" y="357166"/>
            <a:ext cx="7543824" cy="1857388"/>
          </a:xfrm>
          <a:prstGeom prst="rect">
            <a:avLst/>
          </a:prstGeom>
          <a:noFill/>
          <a:ln/>
        </p:spPr>
        <p:txBody>
          <a:bodyPr lIns="45720" tIns="0" rIns="4572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is-IS" sz="4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2. Hlutirnir kosta það, sem við þurfum að fórna til þess að fá þá</a:t>
            </a:r>
            <a:r>
              <a:rPr lang="is-IS" sz="4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57250" y="2443163"/>
            <a:ext cx="7143750" cy="4343400"/>
          </a:xfrm>
          <a:prstGeom prst="rect">
            <a:avLst/>
          </a:prstGeom>
          <a:noFill/>
          <a:ln/>
        </p:spPr>
        <p:txBody>
          <a:bodyPr>
            <a:normAutofit lnSpcReduction="10000"/>
          </a:bodyPr>
          <a:lstStyle/>
          <a:p>
            <a:pPr marL="392113" indent="-392113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>
                <a:tab pos="692150" algn="l"/>
              </a:tabLst>
              <a:defRPr/>
            </a:pPr>
            <a:r>
              <a:rPr lang="is-I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ongolian Baiti" pitchFamily="66" charset="0"/>
              </a:rPr>
              <a:t>Fórnarkostnaður</a:t>
            </a:r>
            <a:r>
              <a:rPr lang="is-IS" sz="3600" i="1" dirty="0">
                <a:solidFill>
                  <a:srgbClr val="474A81"/>
                </a:solidFill>
                <a:latin typeface="+mn-lt"/>
                <a:cs typeface="Mongolian Baiti" pitchFamily="66" charset="0"/>
              </a:rPr>
              <a:t> </a:t>
            </a:r>
            <a:r>
              <a:rPr lang="is-IS" sz="3600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tiltekins hlutar er það sem við þurfum að fórna til að fá hann</a:t>
            </a:r>
            <a:endParaRPr lang="is-IS" sz="2800" dirty="0">
              <a:solidFill>
                <a:schemeClr val="tx1"/>
              </a:solidFill>
              <a:latin typeface="+mn-lt"/>
              <a:cs typeface="Mongolian Baiti" pitchFamily="66" charset="0"/>
            </a:endParaRPr>
          </a:p>
          <a:p>
            <a:pPr marL="849313" lvl="1" indent="-392113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>
                <a:tab pos="692150" algn="l"/>
              </a:tabLst>
              <a:defRPr/>
            </a:pPr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Mongolian Baiti" pitchFamily="66" charset="0"/>
              </a:rPr>
              <a:t>Verðmiðar geta verið villandi</a:t>
            </a:r>
          </a:p>
          <a:p>
            <a:pPr marL="849313" lvl="1" indent="-392113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>
                <a:tab pos="692150" algn="l"/>
              </a:tabLst>
              <a:defRPr/>
            </a:pPr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Mongolian Baiti" pitchFamily="66" charset="0"/>
                <a:sym typeface="Monotype Sorts" pitchFamily="2" charset="2"/>
              </a:rPr>
              <a:t>Hvað kostar menntun? </a:t>
            </a:r>
          </a:p>
          <a:p>
            <a:pPr marL="1306513" lvl="2" indent="-392113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>
                <a:tab pos="692150" algn="l"/>
              </a:tabLst>
              <a:defRPr/>
            </a:pPr>
            <a:r>
              <a:rPr lang="is-IS" dirty="0">
                <a:solidFill>
                  <a:schemeClr val="tx1"/>
                </a:solidFill>
                <a:latin typeface="+mn-lt"/>
                <a:cs typeface="Mongolian Baiti" pitchFamily="66" charset="0"/>
                <a:sym typeface="Monotype Sorts" pitchFamily="2" charset="2"/>
              </a:rPr>
              <a:t>Er hún ókeypis?</a:t>
            </a:r>
          </a:p>
          <a:p>
            <a:pPr marL="849313" lvl="1" indent="-392113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>
                <a:tab pos="692150" algn="l"/>
              </a:tabLst>
              <a:defRPr/>
            </a:pPr>
            <a:r>
              <a:rPr lang="is-I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Mongolian Baiti" pitchFamily="66" charset="0"/>
                <a:sym typeface="Monotype Sorts" pitchFamily="2" charset="2"/>
              </a:rPr>
              <a:t>Skólagjöld eru brot af fórnarkostnaði menntunar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20" name="Rectangle 4"/>
          <p:cNvSpPr>
            <a:spLocks noGrp="1" noChangeArrowheads="1"/>
          </p:cNvSpPr>
          <p:nvPr>
            <p:ph type="title"/>
          </p:nvPr>
        </p:nvSpPr>
        <p:spPr>
          <a:xfrm>
            <a:off x="524001" y="447854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3. Hagsýnt fólk hugsar á mörkunum</a:t>
            </a:r>
          </a:p>
        </p:txBody>
      </p:sp>
      <p:sp>
        <p:nvSpPr>
          <p:cNvPr id="1110021" name="Rectangle 5"/>
          <p:cNvSpPr>
            <a:spLocks noGrp="1" noChangeArrowheads="1"/>
          </p:cNvSpPr>
          <p:nvPr>
            <p:ph idx="1"/>
          </p:nvPr>
        </p:nvSpPr>
        <p:spPr>
          <a:xfrm>
            <a:off x="723900" y="2133600"/>
            <a:ext cx="7205663" cy="3962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tabLst>
                <a:tab pos="742950" algn="l"/>
              </a:tabLst>
              <a:defRPr/>
            </a:pPr>
            <a:r>
              <a:rPr lang="is-IS" sz="3600" dirty="0">
                <a:cs typeface="Mongolian Baiti" pitchFamily="66" charset="0"/>
              </a:rPr>
              <a:t>Með 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breytingum á mörkunum </a:t>
            </a:r>
            <a:r>
              <a:rPr lang="is-IS" sz="3600" dirty="0">
                <a:cs typeface="Mongolian Baiti" pitchFamily="66" charset="0"/>
              </a:rPr>
              <a:t>er átt við smábreytingar á atferli manna, ekki stökkbreytingar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tabLst>
                <a:tab pos="742950" algn="l"/>
              </a:tabLst>
              <a:defRPr/>
            </a:pPr>
            <a:r>
              <a:rPr lang="is-IS" sz="3600" dirty="0">
                <a:cs typeface="Mongolian Baiti" pitchFamily="66" charset="0"/>
              </a:rPr>
              <a:t>Skynsamlegar ákvarðanir eru reistar á samanburði kosta og galla 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á mörkunum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tabLst>
                <a:tab pos="742950" algn="l"/>
              </a:tabLst>
              <a:defRPr/>
            </a:pPr>
            <a:r>
              <a:rPr lang="is-IS" sz="3600" dirty="0">
                <a:cs typeface="Mongolian Baiti" pitchFamily="66" charset="0"/>
              </a:rPr>
              <a:t>Þarfnast skýringar, tökum dæmi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0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0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02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614363" y="1928813"/>
            <a:ext cx="7386637" cy="4643437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tabLst>
                <a:tab pos="742950" algn="l"/>
              </a:tabLst>
              <a:defRPr/>
            </a:pPr>
            <a:r>
              <a:rPr lang="is-IS" sz="3000" dirty="0">
                <a:cs typeface="Mongolian Baiti" pitchFamily="66" charset="0"/>
              </a:rPr>
              <a:t>Flugvél með 100 sætum er að fara í loftið, ferðin kostar flugfélagið 2 mkr. </a:t>
            </a:r>
          </a:p>
          <a:p>
            <a:pPr marL="521208"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42950" algn="l"/>
              </a:tabLst>
              <a:defRPr/>
            </a:pPr>
            <a:r>
              <a:rPr lang="is-IS" sz="2800" dirty="0">
                <a:solidFill>
                  <a:schemeClr val="tx1"/>
                </a:solidFill>
                <a:cs typeface="Mongolian Baiti" pitchFamily="66" charset="0"/>
              </a:rPr>
              <a:t>Það gerir </a:t>
            </a:r>
            <a:r>
              <a:rPr lang="is-I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20 </a:t>
            </a:r>
            <a:r>
              <a:rPr lang="is-I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þkr</a:t>
            </a:r>
            <a:r>
              <a:rPr lang="is-I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. á hvert sæti </a:t>
            </a:r>
            <a:r>
              <a:rPr lang="is-IS" sz="2800" dirty="0">
                <a:solidFill>
                  <a:schemeClr val="tx1"/>
                </a:solidFill>
                <a:cs typeface="Mongolian Baiti" pitchFamily="66" charset="0"/>
              </a:rPr>
              <a:t>að meðaltali</a:t>
            </a:r>
          </a:p>
          <a:p>
            <a:pPr marL="274320" indent="-274320" eaLnBrk="1" fontAlgn="auto" hangingPunct="1">
              <a:spcAft>
                <a:spcPts val="0"/>
              </a:spcAft>
              <a:buFont typeface="Monotype Sorts" pitchFamily="2" charset="2"/>
              <a:buNone/>
              <a:tabLst>
                <a:tab pos="742950" algn="l"/>
              </a:tabLst>
              <a:defRPr/>
            </a:pPr>
            <a:r>
              <a:rPr lang="is-IS" sz="3000" dirty="0">
                <a:cs typeface="Mongolian Baiti" pitchFamily="66" charset="0"/>
              </a:rPr>
              <a:t>Þú kemur á flugvöllinn rétt fyrir brottför og býðst til að borga 10 </a:t>
            </a:r>
            <a:r>
              <a:rPr lang="is-IS" sz="3000" dirty="0" err="1">
                <a:cs typeface="Mongolian Baiti" pitchFamily="66" charset="0"/>
              </a:rPr>
              <a:t>þkr</a:t>
            </a:r>
            <a:r>
              <a:rPr lang="is-IS" sz="3000" dirty="0">
                <a:cs typeface="Mongolian Baiti" pitchFamily="66" charset="0"/>
              </a:rPr>
              <a:t>. fyrir farið</a:t>
            </a:r>
          </a:p>
          <a:p>
            <a:pPr marL="274320" indent="-274320" eaLnBrk="1" fontAlgn="auto" hangingPunct="1">
              <a:spcAft>
                <a:spcPts val="0"/>
              </a:spcAft>
              <a:buFont typeface="Monotype Sorts" pitchFamily="2" charset="2"/>
              <a:buNone/>
              <a:tabLst>
                <a:tab pos="742950" algn="l"/>
              </a:tabLst>
              <a:defRPr/>
            </a:pPr>
            <a:r>
              <a:rPr lang="is-IS" sz="3000" dirty="0">
                <a:cs typeface="Mongolian Baiti" pitchFamily="66" charset="0"/>
              </a:rPr>
              <a:t>Á flugfélagið að taka tilboði þínu?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42950" algn="l"/>
              </a:tabLst>
              <a:defRPr/>
            </a:pPr>
            <a:r>
              <a:rPr lang="is-IS" sz="2800" dirty="0">
                <a:solidFill>
                  <a:schemeClr val="tx1"/>
                </a:solidFill>
                <a:cs typeface="Mongolian Baiti" pitchFamily="66" charset="0"/>
              </a:rPr>
              <a:t>Já, ef það hugsar </a:t>
            </a:r>
            <a:r>
              <a:rPr lang="is-I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á mörkunum</a:t>
            </a:r>
            <a:r>
              <a:rPr lang="is-IS" sz="2800" dirty="0">
                <a:solidFill>
                  <a:schemeClr val="tx1"/>
                </a:solidFill>
                <a:cs typeface="Mongolian Baiti" pitchFamily="66" charset="0"/>
              </a:rPr>
              <a:t>!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742950" algn="l"/>
              </a:tabLst>
              <a:defRPr/>
            </a:pPr>
            <a:r>
              <a:rPr lang="is-IS" sz="2800" dirty="0">
                <a:solidFill>
                  <a:schemeClr val="tx1"/>
                </a:solidFill>
                <a:cs typeface="Mongolian Baiti" pitchFamily="66" charset="0"/>
              </a:rPr>
              <a:t>En samt: Einn fyrirvari til umhugsunar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524001" y="447854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3. Hagsýnt fólk hugsar á mörkunum</a:t>
            </a:r>
          </a:p>
        </p:txBody>
      </p:sp>
      <p:sp>
        <p:nvSpPr>
          <p:cNvPr id="2" name="TextBox 1">
            <a:hlinkClick r:id="rId3" action="ppaction://hlinksldjump"/>
          </p:cNvPr>
          <p:cNvSpPr txBox="1"/>
          <p:nvPr/>
        </p:nvSpPr>
        <p:spPr>
          <a:xfrm rot="21411561">
            <a:off x="7020173" y="5050962"/>
            <a:ext cx="165734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/>
              <a:t>Til baka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8" name="Rectangle 3076"/>
          <p:cNvSpPr>
            <a:spLocks noGrp="1" noChangeArrowheads="1"/>
          </p:cNvSpPr>
          <p:nvPr>
            <p:ph type="title"/>
          </p:nvPr>
        </p:nvSpPr>
        <p:spPr>
          <a:xfrm>
            <a:off x="528638" y="428612"/>
            <a:ext cx="754382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4. Fólk bregzt við hvatningu</a:t>
            </a:r>
          </a:p>
        </p:txBody>
      </p:sp>
      <p:sp>
        <p:nvSpPr>
          <p:cNvPr id="1112069" name="Rectangle 3077"/>
          <p:cNvSpPr>
            <a:spLocks noGrp="1" noChangeArrowheads="1"/>
          </p:cNvSpPr>
          <p:nvPr>
            <p:ph idx="1"/>
          </p:nvPr>
        </p:nvSpPr>
        <p:spPr>
          <a:xfrm>
            <a:off x="428625" y="1733550"/>
            <a:ext cx="7786688" cy="52673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9A0E"/>
              </a:buClr>
              <a:buFont typeface="Wingdings" pitchFamily="2" charset="2"/>
              <a:buChar char="q"/>
              <a:defRPr/>
            </a:pPr>
            <a:r>
              <a:rPr lang="is-IS" sz="3000" dirty="0">
                <a:cs typeface="Mongolian Baiti" pitchFamily="66" charset="0"/>
              </a:rPr>
              <a:t>Markabreytingar á kostum og göllum ólíkra valkosta hvetja fólk til að bregðast við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09A0E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Verðhækkun á kartöflum </a:t>
            </a:r>
            <a:r>
              <a:rPr lang="is-IS" sz="2600" dirty="0">
                <a:solidFill>
                  <a:schemeClr val="tx1"/>
                </a:solidFill>
                <a:cs typeface="Mongolian Baiti" pitchFamily="66" charset="0"/>
              </a:rPr>
              <a:t>hvetur fólk til að kaupa heldur hrísgrjón og pöstu – og hvetur bændur til að framleiða meira af kartöflum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9A0E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Verðhækkun á bensíni</a:t>
            </a:r>
            <a:r>
              <a:rPr lang="is-IS" sz="2600" dirty="0">
                <a:solidFill>
                  <a:schemeClr val="tx1"/>
                </a:solidFill>
                <a:cs typeface="Mongolian Baiti" pitchFamily="66" charset="0"/>
              </a:rPr>
              <a:t> hvetur fólk til að aka minna – og hvetur olíuframleiðendur til að dæla meiri olíu úr iðrum jarðar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9A0E"/>
              </a:buClr>
              <a:buFont typeface="Wingdings" pitchFamily="2" charset="2"/>
              <a:buChar char="q"/>
              <a:defRPr/>
            </a:pPr>
            <a:r>
              <a:rPr lang="is-IS" sz="3000" dirty="0">
                <a:cs typeface="Mongolian Baiti" pitchFamily="66" charset="0"/>
              </a:rPr>
              <a:t>Við tökum einn kost fram yfir annan, ef fyrri kosturinn hefur í för með sér meiri ábata en kostnað </a:t>
            </a:r>
            <a:r>
              <a:rPr lang="is-IS" sz="3200" dirty="0">
                <a:cs typeface="Mongolian Baiti" pitchFamily="66" charset="0"/>
              </a:rPr>
              <a:t>– </a:t>
            </a:r>
            <a:r>
              <a:rPr lang="is-IS" sz="3000" dirty="0">
                <a:cs typeface="Mongolian Baiti" pitchFamily="66" charset="0"/>
              </a:rPr>
              <a:t>á mörkunum!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2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2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9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Þjóðhagfræði I</a:t>
            </a:r>
            <a:r>
              <a:rPr lang="is-IS" sz="5400" dirty="0">
                <a:latin typeface="Bernard MT Condensed" panose="02050806060905020404" pitchFamily="18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7754048" cy="4743450"/>
          </a:xfrm>
        </p:spPr>
        <p:txBody>
          <a:bodyPr/>
          <a:lstStyle/>
          <a:p>
            <a:pPr marL="358775" indent="-358775" eaLnBrk="1" hangingPunct="1">
              <a:buSzPct val="75000"/>
              <a:buFont typeface="Wingdings" pitchFamily="2" charset="2"/>
              <a:buChar char="q"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Kennari: Þorvaldur Gylfason</a:t>
            </a:r>
            <a:endParaRPr lang="is-IS" sz="2900" dirty="0">
              <a:latin typeface="Cambria" panose="02040503050406030204" pitchFamily="18" charset="0"/>
              <a:ea typeface="Cambria" panose="02040503050406030204" pitchFamily="18" charset="0"/>
              <a:cs typeface="Mongolian Baiti" pitchFamily="66" charset="0"/>
            </a:endParaRPr>
          </a:p>
          <a:p>
            <a:pPr marL="606425" lvl="1" indent="-358775" eaLnBrk="1" hangingPunct="1">
              <a:buSzPct val="75000"/>
              <a:buFont typeface="Wingdings" pitchFamily="2" charset="2"/>
              <a:buChar char="q"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Tölvupóstfang: gylfason@</a:t>
            </a:r>
            <a:r>
              <a:rPr lang="is-IS" sz="2800" dirty="0" err="1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hi.is</a:t>
            </a:r>
            <a:endParaRPr lang="is-IS" sz="2800" dirty="0">
              <a:latin typeface="Cambria" panose="02040503050406030204" pitchFamily="18" charset="0"/>
              <a:ea typeface="Cambria" panose="02040503050406030204" pitchFamily="18" charset="0"/>
              <a:cs typeface="Mongolian Baiti" pitchFamily="66" charset="0"/>
            </a:endParaRPr>
          </a:p>
          <a:p>
            <a:pPr marL="606425" lvl="1" indent="-358775" eaLnBrk="1" hangingPunct="1">
              <a:buSzPct val="75000"/>
              <a:buFont typeface="Wingdings" pitchFamily="2" charset="2"/>
              <a:buChar char="q"/>
            </a:pPr>
            <a:r>
              <a:rPr lang="is-IS" sz="29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Vefsetur: </a:t>
            </a:r>
            <a:r>
              <a:rPr lang="is-IS" sz="2900" dirty="0" err="1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hlinkClick r:id="rId3"/>
              </a:rPr>
              <a:t>www.hi.is</a:t>
            </a:r>
            <a:r>
              <a:rPr lang="is-IS" sz="29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hlinkClick r:id="rId3"/>
              </a:rPr>
              <a:t>/~gylfason</a:t>
            </a:r>
            <a:endParaRPr lang="is-IS" sz="2900" dirty="0">
              <a:latin typeface="Cambria" panose="02040503050406030204" pitchFamily="18" charset="0"/>
              <a:ea typeface="Cambria" panose="02040503050406030204" pitchFamily="18" charset="0"/>
              <a:cs typeface="Mongolian Baiti" pitchFamily="66" charset="0"/>
            </a:endParaRPr>
          </a:p>
          <a:p>
            <a:pPr marL="358775" indent="-358775" eaLnBrk="1" hangingPunct="1">
              <a:buSzPct val="75000"/>
              <a:buFont typeface="Wingdings" pitchFamily="2" charset="2"/>
              <a:buChar char="q"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Vefsetur námskeiðs: 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hlinkClick r:id="rId4"/>
              </a:rPr>
              <a:t>www.ugla.hi.is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</a:t>
            </a:r>
          </a:p>
          <a:p>
            <a:pPr marL="606425" lvl="1" indent="-358775" eaLnBrk="1" hangingPunct="1">
              <a:buSzPct val="75000"/>
              <a:buFont typeface="Wingdings" pitchFamily="2" charset="2"/>
              <a:buChar char="q"/>
            </a:pPr>
            <a:r>
              <a:rPr lang="is-IS" sz="29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... og tengill þar við Canvas þar sem allt efni námskeiðsins er aðgengilegt</a:t>
            </a:r>
          </a:p>
          <a:p>
            <a:pPr marL="358775" indent="-358775" eaLnBrk="1" hangingPunct="1">
              <a:buSzPct val="75000"/>
              <a:buFont typeface="Wingdings" pitchFamily="2" charset="2"/>
              <a:buChar char="q"/>
            </a:pPr>
            <a:r>
              <a:rPr lang="is-IS" sz="31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Vefsetur handa gestum: </a:t>
            </a:r>
            <a:r>
              <a:rPr lang="is-IS" sz="2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hlinkClick r:id="rId5"/>
              </a:rPr>
              <a:t>https://notendur.hi.is/gylfason/thjodhagfraedi2020.html</a:t>
            </a:r>
            <a:endParaRPr lang="is-IS" sz="2200" dirty="0">
              <a:latin typeface="Cambria" panose="02040503050406030204" pitchFamily="18" charset="0"/>
              <a:ea typeface="Cambria" panose="02040503050406030204" pitchFamily="18" charset="0"/>
              <a:cs typeface="Mongolian Baiti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457200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5. Allir geta hagnazt á viðskiptum</a:t>
            </a:r>
          </a:p>
        </p:txBody>
      </p:sp>
      <p:sp>
        <p:nvSpPr>
          <p:cNvPr id="1118213" name="Rectangle 5"/>
          <p:cNvSpPr>
            <a:spLocks noGrp="1" noChangeArrowheads="1"/>
          </p:cNvSpPr>
          <p:nvPr>
            <p:ph idx="1"/>
          </p:nvPr>
        </p:nvSpPr>
        <p:spPr>
          <a:xfrm>
            <a:off x="757238" y="1752600"/>
            <a:ext cx="7386637" cy="47244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09A0E"/>
              </a:buClr>
              <a:buSzPct val="80000"/>
              <a:buFont typeface="Monotype Sorts" pitchFamily="2" charset="2"/>
              <a:buNone/>
              <a:defRPr/>
            </a:pPr>
            <a:r>
              <a:rPr lang="is-IS" sz="3200" dirty="0">
                <a:cs typeface="Mongolian Baiti" pitchFamily="66" charset="0"/>
              </a:rPr>
              <a:t>Fólk hagnast á viðskiptum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09A0E"/>
              </a:buClr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Fæstir smíða skóna sína sjálfir, ekki lengur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09A0E"/>
              </a:buClr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Við flytjum út fisk og flugferðir og kaupum kaffi og suðræna ávexti frá útlöndum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09A0E"/>
              </a:buClr>
              <a:buSzPct val="80000"/>
              <a:buFont typeface="Monotype Sorts" pitchFamily="2" charset="2"/>
              <a:buNone/>
              <a:defRPr/>
            </a:pPr>
            <a:r>
              <a:rPr lang="is-IS" sz="3200" dirty="0">
                <a:cs typeface="Mongolian Baiti" pitchFamily="66" charset="0"/>
              </a:rPr>
              <a:t>Samkeppni eykur hag af viðskiptum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09A0E"/>
              </a:buClr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Innflutningur </a:t>
            </a:r>
            <a:r>
              <a:rPr lang="is-IS" sz="2800" dirty="0">
                <a:solidFill>
                  <a:schemeClr val="tx1"/>
                </a:solidFill>
                <a:cs typeface="Mongolian Baiti" pitchFamily="66" charset="0"/>
              </a:rPr>
              <a:t>–</a:t>
            </a: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 eins og önnur samkeppni! – lækkar verð á innlendri framleiðslu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09A0E"/>
              </a:buClr>
              <a:buSzPct val="80000"/>
              <a:buFont typeface="Monotype Sorts" pitchFamily="2" charset="2"/>
              <a:buNone/>
              <a:defRPr/>
            </a:pPr>
            <a:r>
              <a:rPr lang="is-IS" sz="3200" dirty="0">
                <a:cs typeface="Mongolian Baiti" pitchFamily="66" charset="0"/>
              </a:rPr>
              <a:t>Viðskipti kalla á sérhæfingu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09A0E"/>
              </a:buClr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Hver maður stundar þá framleiðslu þar sem hann kann bezt til verka </a:t>
            </a:r>
            <a:r>
              <a:rPr lang="is-IS" sz="2800" dirty="0">
                <a:solidFill>
                  <a:schemeClr val="tx1"/>
                </a:solidFill>
                <a:cs typeface="Mongolian Baiti" pitchFamily="66" charset="0"/>
              </a:rPr>
              <a:t>– </a:t>
            </a: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eða hún </a:t>
            </a:r>
          </a:p>
        </p:txBody>
      </p:sp>
      <p:sp>
        <p:nvSpPr>
          <p:cNvPr id="1118215" name="Text Box 7"/>
          <p:cNvSpPr txBox="1">
            <a:spLocks noChangeArrowheads="1"/>
          </p:cNvSpPr>
          <p:nvPr/>
        </p:nvSpPr>
        <p:spPr bwMode="auto">
          <a:xfrm rot="21420000">
            <a:off x="5500966" y="1106239"/>
            <a:ext cx="3273641" cy="830997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s-I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Sjálfsþurftarbúskapur er ávísun á fátækt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18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8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8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8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60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6. Markaðsbúskapur er jafnan hagkvæmur</a:t>
            </a:r>
          </a:p>
        </p:txBody>
      </p:sp>
      <p:sp>
        <p:nvSpPr>
          <p:cNvPr id="1120261" name="Rectangle 5"/>
          <p:cNvSpPr>
            <a:spLocks noGrp="1" noChangeArrowheads="1"/>
          </p:cNvSpPr>
          <p:nvPr>
            <p:ph idx="1"/>
          </p:nvPr>
        </p:nvSpPr>
        <p:spPr>
          <a:xfrm>
            <a:off x="714375" y="2000250"/>
            <a:ext cx="7358063" cy="39624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9A0E"/>
              </a:buClr>
              <a:buFont typeface="Monotype Sorts" pitchFamily="2" charset="2"/>
              <a:buNone/>
              <a:defRPr/>
            </a:pPr>
            <a:r>
              <a:rPr lang="is-IS" sz="3600" dirty="0">
                <a:cs typeface="Mongolian Baiti" pitchFamily="66" charset="0"/>
              </a:rPr>
              <a:t>Í 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markaðsbúskap</a:t>
            </a:r>
            <a:r>
              <a:rPr lang="is-IS" sz="3600" dirty="0">
                <a:cs typeface="Mongolian Baiti" pitchFamily="66" charset="0"/>
              </a:rPr>
              <a:t> ákveða heimilin hvað þau kaupa og hvar þau vinna 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9A0E"/>
              </a:buClr>
              <a:buFont typeface="Monotype Sorts" pitchFamily="2" charset="2"/>
              <a:buNone/>
              <a:defRPr/>
            </a:pPr>
            <a:r>
              <a:rPr lang="is-IS" sz="3600" dirty="0">
                <a:cs typeface="Mongolian Baiti" pitchFamily="66" charset="0"/>
              </a:rPr>
              <a:t>Fyrirtækin ákveða hvern þau ráða í vinnu og hvað þau framleiða  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9A0E"/>
              </a:buClr>
              <a:buFont typeface="Monotype Sorts" pitchFamily="2" charset="2"/>
              <a:buNone/>
              <a:defRPr/>
            </a:pPr>
            <a:r>
              <a:rPr lang="is-IS" sz="3600" dirty="0">
                <a:cs typeface="Mongolian Baiti" pitchFamily="66" charset="0"/>
              </a:rPr>
              <a:t>Undir 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miðstjórn</a:t>
            </a:r>
            <a:r>
              <a:rPr lang="is-IS" sz="3600" dirty="0">
                <a:cs typeface="Mongolian Baiti" pitchFamily="66" charset="0"/>
              </a:rPr>
              <a:t>, áætlunarbúskap, er ríkið eini vinnuveitandinn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9A0E"/>
              </a:buClr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Engin samkeppni þar!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9A0E"/>
              </a:buClr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Kerfið hrundi undan eigin þunga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0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0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0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0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6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9" name="Rectangle 5"/>
          <p:cNvSpPr>
            <a:spLocks noGrp="1" noChangeArrowheads="1"/>
          </p:cNvSpPr>
          <p:nvPr>
            <p:ph idx="1"/>
          </p:nvPr>
        </p:nvSpPr>
        <p:spPr>
          <a:xfrm>
            <a:off x="642938" y="2286000"/>
            <a:ext cx="5029200" cy="35052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lang="is-IS" sz="3600" dirty="0">
                <a:cs typeface="Mongolian Baiti" pitchFamily="66" charset="0"/>
              </a:rPr>
              <a:t>Adam Smith lýsti markaðsbúskap svo að þar sé eins og heimili og fyrirtæki séu leidd af „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ósýnilegri hendi</a:t>
            </a:r>
            <a:r>
              <a:rPr lang="is-IS" sz="3600" dirty="0">
                <a:cs typeface="Mongolian Baiti" pitchFamily="66" charset="0"/>
              </a:rPr>
              <a:t>“</a:t>
            </a:r>
          </a:p>
        </p:txBody>
      </p:sp>
      <p:graphicFrame>
        <p:nvGraphicFramePr>
          <p:cNvPr id="5122" name="Object 10"/>
          <p:cNvGraphicFramePr>
            <a:graphicFrameLocks noChangeAspect="1"/>
          </p:cNvGraphicFramePr>
          <p:nvPr/>
        </p:nvGraphicFramePr>
        <p:xfrm>
          <a:off x="5857875" y="1676400"/>
          <a:ext cx="3052763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hoto Editor Photo" r:id="rId4" imgW="2219635" imgH="3048426" progId="">
                  <p:embed/>
                </p:oleObj>
              </mc:Choice>
              <mc:Fallback>
                <p:oleObj name="Photo Editor Photo" r:id="rId4" imgW="2219635" imgH="3048426" progId="">
                  <p:embed/>
                  <p:pic>
                    <p:nvPicPr>
                      <p:cNvPr id="51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1676400"/>
                        <a:ext cx="3052763" cy="4192588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6. Markaðsbúskapur er jafnan hagkvæmur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0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857375"/>
            <a:ext cx="7543800" cy="4419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000" dirty="0">
                <a:cs typeface="Mongolian Baiti" pitchFamily="66" charset="0"/>
              </a:rPr>
              <a:t>Heimili og fyrirtæki athuga </a:t>
            </a:r>
            <a:r>
              <a:rPr lang="is-I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verð</a:t>
            </a:r>
            <a:r>
              <a:rPr lang="is-IS" sz="3000" dirty="0">
                <a:cs typeface="Mongolian Baiti" pitchFamily="66" charset="0"/>
              </a:rPr>
              <a:t> þegar þau ákveða hvað þau eigi að kaupa og selja og taka því félagskostnað gerða sinna </a:t>
            </a:r>
            <a:r>
              <a:rPr lang="is-IS" sz="3200" dirty="0">
                <a:cs typeface="Mongolian Baiti" pitchFamily="66" charset="0"/>
              </a:rPr>
              <a:t>–</a:t>
            </a:r>
            <a:r>
              <a:rPr lang="is-IS" sz="3000" dirty="0">
                <a:cs typeface="Mongolian Baiti" pitchFamily="66" charset="0"/>
              </a:rPr>
              <a:t> </a:t>
            </a:r>
            <a:r>
              <a:rPr lang="is-I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samhag þjóðfélagsins! </a:t>
            </a:r>
            <a:r>
              <a:rPr lang="is-IS" sz="3200" dirty="0">
                <a:cs typeface="Mongolian Baiti" pitchFamily="66" charset="0"/>
              </a:rPr>
              <a:t>–</a:t>
            </a:r>
            <a:r>
              <a:rPr lang="is-IS" sz="3000" dirty="0">
                <a:cs typeface="Mongolian Baiti" pitchFamily="66" charset="0"/>
              </a:rPr>
              <a:t> ómeðvitað með í reikninginn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000" dirty="0">
                <a:cs typeface="Mongolian Baiti" pitchFamily="66" charset="0"/>
              </a:rPr>
              <a:t>Verðmyndun á markaði endurspeglar jafnan verðmætamat samfélagsins í heild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000" dirty="0">
                <a:cs typeface="Mongolian Baiti" pitchFamily="66" charset="0"/>
              </a:rPr>
              <a:t>Frjáls verðmyndun á markaði leiðir því heimili og fyrirtæki að ákvörðunum sem hámarka samhag þjóðfélagsins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6. Markaðsbúskapur er jafnan hagkvæmur</a:t>
            </a:r>
          </a:p>
        </p:txBody>
      </p:sp>
      <p:sp>
        <p:nvSpPr>
          <p:cNvPr id="4" name="TextBox 3"/>
          <p:cNvSpPr txBox="1"/>
          <p:nvPr/>
        </p:nvSpPr>
        <p:spPr>
          <a:xfrm rot="21309586">
            <a:off x="6170490" y="3327795"/>
            <a:ext cx="2746265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>
                <a:cs typeface="Mongolian Baiti" pitchFamily="66" charset="0"/>
              </a:rPr>
              <a:t>Ósýnileg hönd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4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4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5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idx="1"/>
          </p:nvPr>
        </p:nvSpPr>
        <p:spPr>
          <a:xfrm>
            <a:off x="571500" y="1857375"/>
            <a:ext cx="7243763" cy="4267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 2"/>
              <a:buChar char=""/>
              <a:defRPr/>
            </a:pPr>
            <a:r>
              <a:rPr lang="is-IS" sz="3200" dirty="0">
                <a:cs typeface="Mongolian Baiti" pitchFamily="66" charset="0"/>
              </a:rPr>
              <a:t>Vörur sem skortur er á eru dýrar svo fólk fer þá sparlega með þær – og þar fara þá saman hagur einstaklingsins (</a:t>
            </a: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sérhagur</a:t>
            </a:r>
            <a:r>
              <a:rPr lang="is-IS" sz="3200" dirty="0">
                <a:cs typeface="Mongolian Baiti" pitchFamily="66" charset="0"/>
              </a:rPr>
              <a:t>) og hagur samfélagsins (</a:t>
            </a: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samhagur</a:t>
            </a:r>
            <a:r>
              <a:rPr lang="is-IS" sz="3200" dirty="0">
                <a:cs typeface="Mongolian Baiti" pitchFamily="66" charset="0"/>
              </a:rPr>
              <a:t>, öðru nafni </a:t>
            </a: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almannahagur</a:t>
            </a:r>
            <a:r>
              <a:rPr lang="is-IS" sz="3200" dirty="0">
                <a:cs typeface="Mongolian Baiti" pitchFamily="66" charset="0"/>
              </a:rPr>
              <a:t>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 2"/>
              <a:buChar char=""/>
              <a:defRPr/>
            </a:pPr>
            <a:r>
              <a:rPr lang="is-IS" sz="3200" dirty="0">
                <a:cs typeface="Mongolian Baiti" pitchFamily="66" charset="0"/>
              </a:rPr>
              <a:t>Vörur sem nóg er af eru ódýrar svo fólk kaupir þær gjarnan og þá minna af öðrum sem skortur er 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6. Markaðsbúskapur er jafnan hagkvæmur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6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6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578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7. Ríkisvaldið getur stundum aukið almannahag</a:t>
            </a:r>
          </a:p>
        </p:txBody>
      </p:sp>
      <p:sp>
        <p:nvSpPr>
          <p:cNvPr id="112640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428625" y="2071688"/>
            <a:ext cx="7772400" cy="3657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4000" dirty="0">
                <a:cs typeface="Mongolian Baiti" pitchFamily="66" charset="0"/>
              </a:rPr>
              <a:t>Þegar markaðurinn </a:t>
            </a:r>
            <a:r>
              <a:rPr lang="is-IS" sz="4000" dirty="0" err="1">
                <a:cs typeface="Mongolian Baiti" pitchFamily="66" charset="0"/>
              </a:rPr>
              <a:t>bregzt</a:t>
            </a:r>
            <a:r>
              <a:rPr lang="is-IS" sz="4000" dirty="0">
                <a:cs typeface="Mongolian Baiti" pitchFamily="66" charset="0"/>
              </a:rPr>
              <a:t> getur almannavaldið fyllt skarðið til að efla </a:t>
            </a:r>
            <a:r>
              <a:rPr lang="is-I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hagkvæmni</a:t>
            </a:r>
            <a:r>
              <a:rPr lang="is-I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Mongolian Baiti" pitchFamily="66" charset="0"/>
              </a:rPr>
              <a:t> </a:t>
            </a:r>
            <a:r>
              <a:rPr lang="is-IS" sz="4000" dirty="0">
                <a:cs typeface="Mongolian Baiti" pitchFamily="66" charset="0"/>
              </a:rPr>
              <a:t>eða </a:t>
            </a:r>
            <a:r>
              <a:rPr lang="is-I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jöfnuð</a:t>
            </a:r>
            <a:r>
              <a:rPr lang="is-I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Mongolian Baiti" pitchFamily="66" charset="0"/>
              </a:rPr>
              <a:t>, </a:t>
            </a:r>
            <a:r>
              <a:rPr lang="is-IS" sz="4000" dirty="0">
                <a:cs typeface="Mongolian Baiti" pitchFamily="66" charset="0"/>
              </a:rPr>
              <a:t>t.d. með því að efla menntun og heilbrigðisþjónustu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3" name="Rectangle 205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0034" y="2285992"/>
            <a:ext cx="6781800" cy="35814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4000" dirty="0">
                <a:cs typeface="Mongolian Baiti" pitchFamily="66" charset="0"/>
              </a:rPr>
              <a:t>Með </a:t>
            </a:r>
            <a:r>
              <a:rPr lang="is-I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markaðsbrestum</a:t>
            </a:r>
            <a:r>
              <a:rPr lang="is-IS" sz="4000" dirty="0">
                <a:cs typeface="Mongolian Baiti" pitchFamily="66" charset="0"/>
              </a:rPr>
              <a:t> er átt við að frjáls markaður ræður ekki einn og óstuddur við að ráðstafa framleiðslugæðum á hagkvæman hátt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7. Ríkisvaldið getur stundum aukið almannahag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4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50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409575" y="1928813"/>
            <a:ext cx="7572375" cy="38862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dirty="0">
                <a:cs typeface="Mongolian Baiti" pitchFamily="66" charset="0"/>
              </a:rPr>
              <a:t>Markaðsbrestir geta stafað af </a:t>
            </a: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úthrifum</a:t>
            </a:r>
            <a:r>
              <a:rPr lang="is-I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Mongolian Baiti" pitchFamily="66" charset="0"/>
              </a:rPr>
              <a:t> </a:t>
            </a:r>
            <a:r>
              <a:rPr lang="is-IS" sz="3200" dirty="0">
                <a:cs typeface="Mongolian Baiti" pitchFamily="66" charset="0"/>
              </a:rPr>
              <a:t>(e. </a:t>
            </a:r>
            <a:r>
              <a:rPr lang="is-IS" sz="3200" i="1" dirty="0" err="1">
                <a:cs typeface="Mongolian Baiti" pitchFamily="66" charset="0"/>
              </a:rPr>
              <a:t>externalities</a:t>
            </a:r>
            <a:r>
              <a:rPr lang="is-IS" sz="3200" dirty="0">
                <a:cs typeface="Mongolian Baiti" pitchFamily="66" charset="0"/>
              </a:rPr>
              <a:t>), þ.e. af áhrifum atferlis eins á annan, t.d. þegar fyrirtæki mengar vatnsból og skaðar saklausa keppinauta eða neytendur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Þess vegna hefur almannavaldið afskipti af umhverfismálum, t.d. með því að skattleggja bensín og tóbak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Þess vegna styður almannavaldið menntun og heilbrigðisþjónustu um allan heim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57200" y="533400"/>
            <a:ext cx="7772400" cy="1143000"/>
          </a:xfrm>
          <a:prstGeom prst="rect">
            <a:avLst/>
          </a:prstGeom>
          <a:noFill/>
          <a:ln/>
        </p:spPr>
        <p:txBody>
          <a:bodyPr lIns="45720" tIns="0" rIns="4572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is-IS" sz="4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7. Ríkisvaldið getur stundum aukið almannahag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0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0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501" grpId="0" build="p" bldLvl="2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57188" y="1928813"/>
            <a:ext cx="7815212" cy="450056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is-IS" sz="3600" dirty="0">
                <a:cs typeface="Mongolian Baiti" pitchFamily="66" charset="0"/>
              </a:rPr>
              <a:t>Markaðs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brestir</a:t>
            </a:r>
            <a:r>
              <a:rPr lang="is-IS" sz="3600" dirty="0">
                <a:cs typeface="Mongolian Baiti" pitchFamily="66" charset="0"/>
              </a:rPr>
              <a:t> geta einnig stafað af markaðsvaldi,</a:t>
            </a:r>
            <a:r>
              <a:rPr lang="is-IS" sz="3600" i="1" dirty="0">
                <a:cs typeface="Mongolian Baiti" pitchFamily="66" charset="0"/>
              </a:rPr>
              <a:t> </a:t>
            </a:r>
            <a:r>
              <a:rPr lang="is-IS" sz="3600" dirty="0">
                <a:cs typeface="Mongolian Baiti" pitchFamily="66" charset="0"/>
              </a:rPr>
              <a:t>þ.e. getu eins einstaklings eða eins fyrirtækis til að ráða verði á markaði í blóra við almannahag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Þess vegna höfum við </a:t>
            </a:r>
            <a:r>
              <a:rPr lang="is-IS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samkeppnislög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En stundum getur markaðsvald eða jafnvel einokun gert neytendum gagn, sbr. t.d. </a:t>
            </a:r>
            <a:r>
              <a:rPr lang="is-IS" sz="3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MicroSoft</a:t>
            </a:r>
            <a:r>
              <a:rPr lang="is-I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 </a:t>
            </a:r>
            <a:r>
              <a:rPr lang="is-IS" sz="3200" dirty="0">
                <a:solidFill>
                  <a:schemeClr val="tx1"/>
                </a:solidFill>
                <a:cs typeface="Mongolian Baiti" pitchFamily="66" charset="0"/>
              </a:rPr>
              <a:t>–</a:t>
            </a:r>
            <a:r>
              <a:rPr lang="is-I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 eða hvað? 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57200" y="533400"/>
            <a:ext cx="7772400" cy="1143000"/>
          </a:xfrm>
          <a:prstGeom prst="rect">
            <a:avLst/>
          </a:prstGeom>
          <a:noFill/>
          <a:ln/>
        </p:spPr>
        <p:txBody>
          <a:bodyPr lIns="45720" tIns="0" rIns="4572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is-IS" sz="4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7. Ríkisvaldið getur stundum aukið almannahag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2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2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9" grpId="0" build="p" bldLvl="2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7" name="Rectangle 1029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315200" cy="4191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Monotype Sorts" pitchFamily="2" charset="2"/>
              <a:buNone/>
              <a:tabLst>
                <a:tab pos="742950" algn="l"/>
              </a:tabLst>
              <a:defRPr/>
            </a:pP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Lífskjör</a:t>
            </a:r>
            <a:r>
              <a:rPr lang="is-IS" sz="3600" dirty="0">
                <a:cs typeface="Mongolian Baiti" pitchFamily="66" charset="0"/>
              </a:rPr>
              <a:t> þjóða eru metin og mæld með því að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 2"/>
              <a:buChar char=""/>
              <a:tabLst>
                <a:tab pos="742950" algn="l"/>
              </a:tabLst>
              <a:defRPr/>
            </a:pPr>
            <a:r>
              <a:rPr lang="is-IS" sz="3200" dirty="0">
                <a:cs typeface="Mongolian Baiti" pitchFamily="66" charset="0"/>
              </a:rPr>
              <a:t>Bera saman tekjur manna í ólíkum löndum, þ.e. með því að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 2"/>
              <a:buChar char=""/>
              <a:tabLst>
                <a:tab pos="742950" algn="l"/>
              </a:tabLst>
              <a:defRPr/>
            </a:pPr>
            <a:r>
              <a:rPr lang="is-IS" sz="3200" dirty="0">
                <a:cs typeface="Mongolian Baiti" pitchFamily="66" charset="0"/>
              </a:rPr>
              <a:t>Bera saman þjóðartekjur </a:t>
            </a: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á mann </a:t>
            </a:r>
            <a:r>
              <a:rPr lang="is-IS" sz="3200" dirty="0">
                <a:cs typeface="Mongolian Baiti" pitchFamily="66" charset="0"/>
              </a:rPr>
              <a:t>í ólíkum löndum eða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 2"/>
              <a:buChar char=""/>
              <a:tabLst>
                <a:tab pos="742950" algn="l"/>
              </a:tabLst>
              <a:defRPr/>
            </a:pPr>
            <a:r>
              <a:rPr lang="is-IS" sz="3200" dirty="0">
                <a:cs typeface="Mongolian Baiti" pitchFamily="66" charset="0"/>
              </a:rPr>
              <a:t>Bera saman þjóðartekjur </a:t>
            </a: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á hverja vinnustund</a:t>
            </a:r>
            <a:r>
              <a:rPr lang="is-IS" sz="3200" dirty="0">
                <a:cs typeface="Mongolian Baiti" pitchFamily="66" charset="0"/>
              </a:rPr>
              <a:t> í ólíkum löndum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533400"/>
            <a:ext cx="7772400" cy="1143000"/>
          </a:xfrm>
          <a:prstGeom prst="rect">
            <a:avLst/>
          </a:prstGeom>
          <a:noFill/>
          <a:ln/>
        </p:spPr>
        <p:txBody>
          <a:bodyPr lIns="45720" tIns="0" rIns="4572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is-IS" sz="4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8. Lífskjör ráðast af landsframleiðslu</a:t>
            </a:r>
          </a:p>
        </p:txBody>
      </p:sp>
    </p:spTree>
    <p:extLst>
      <p:ext uri="{BB962C8B-B14F-4D97-AF65-F5344CB8AC3E}">
        <p14:creationId xmlns:p14="http://schemas.microsoft.com/office/powerpoint/2010/main" val="30304940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4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4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4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54382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Fyrirkomulag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552575"/>
            <a:ext cx="7439025" cy="5162550"/>
          </a:xfrm>
        </p:spPr>
        <p:txBody>
          <a:bodyPr>
            <a:normAutofit fontScale="85000" lnSpcReduction="20000"/>
          </a:bodyPr>
          <a:lstStyle/>
          <a:p>
            <a:pPr marL="360000" indent="-3600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Aðalbók: </a:t>
            </a: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Economics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(2020 eða 2017) eftir Gregory Mankiw og Mark Taylor</a:t>
            </a:r>
          </a:p>
          <a:p>
            <a:pPr marL="590400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hlinkClick r:id="" action="ppaction://hlinkshowjump?jump=nextslide"/>
              </a:rPr>
              <a:t>Hliðsjónarbók eftir John </a:t>
            </a:r>
            <a:r>
              <a:rPr lang="is-I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hlinkClick r:id="" action="ppaction://hlinkshowjump?jump=nextslide"/>
              </a:rPr>
              <a:t>Komlos</a:t>
            </a:r>
            <a:r>
              <a:rPr lang="is-I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</a:t>
            </a:r>
          </a:p>
          <a:p>
            <a:pPr marL="590400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Fást báðar í Bóksölu stúdenta og sem rafbækur í heimkaup.is</a:t>
            </a:r>
          </a:p>
          <a:p>
            <a:pPr marL="590400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Lesa báðar sundur og saman!</a:t>
            </a:r>
          </a:p>
          <a:p>
            <a:pPr marL="360000" indent="-3600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Fyrirlestrar: Mánudaga kl. 15</a:t>
            </a:r>
            <a:r>
              <a:rPr lang="is-IS" sz="3200" baseline="300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00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-16</a:t>
            </a:r>
            <a:r>
              <a:rPr lang="is-IS" sz="3200" baseline="300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30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og miðvikudaga kl. 10</a:t>
            </a:r>
            <a:r>
              <a:rPr lang="is-IS" sz="3200" baseline="300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00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-11</a:t>
            </a:r>
            <a:r>
              <a:rPr lang="is-IS" sz="3200" baseline="300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30 </a:t>
            </a: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á Zoom</a:t>
            </a:r>
            <a:endParaRPr lang="is-IS" sz="3200" baseline="30000" dirty="0">
              <a:latin typeface="Cambria" panose="02040503050406030204" pitchFamily="18" charset="0"/>
              <a:ea typeface="Cambria" panose="02040503050406030204" pitchFamily="18" charset="0"/>
              <a:cs typeface="Mongolian Baiti" pitchFamily="66" charset="0"/>
            </a:endParaRPr>
          </a:p>
          <a:p>
            <a:pPr marL="590400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Sjá námslýsingu á Uglu/Canvas </a:t>
            </a:r>
          </a:p>
          <a:p>
            <a:pPr marL="590400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Glærur jafnan settar á Uglu/Canvas daginn áður</a:t>
            </a:r>
          </a:p>
          <a:p>
            <a:pPr marL="360000" indent="-3600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Miðsvetrarpróf: Skylda, eða þannig</a:t>
            </a:r>
          </a:p>
          <a:p>
            <a:pPr marL="360000" indent="-3600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Lokapróf: Vegur 100% af einkunn</a:t>
            </a:r>
          </a:p>
          <a:p>
            <a:pPr marL="360000" indent="-3600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Lágmarkseinkunn: 6,5 í hagfræðideild</a:t>
            </a:r>
          </a:p>
          <a:p>
            <a:pPr marL="590400" lvl="1" eaLnBrk="1" fontAlgn="auto" hangingPunct="1">
              <a:spcAft>
                <a:spcPts val="0"/>
              </a:spcAft>
              <a:buClr>
                <a:schemeClr val="accent4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9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5,0 fyrir nemendur í viðskiptafræðideild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8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8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8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8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88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86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5" name="Rectangle 5"/>
          <p:cNvSpPr>
            <a:spLocks noGrp="1" noChangeArrowheads="1"/>
          </p:cNvSpPr>
          <p:nvPr>
            <p:ph idx="1"/>
          </p:nvPr>
        </p:nvSpPr>
        <p:spPr>
          <a:xfrm>
            <a:off x="571472" y="2362200"/>
            <a:ext cx="7243786" cy="3810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tabLst>
                <a:tab pos="742950" algn="l"/>
              </a:tabLst>
              <a:defRPr/>
            </a:pPr>
            <a:r>
              <a:rPr lang="is-IS" sz="3600" dirty="0">
                <a:cs typeface="Mongolian Baiti" pitchFamily="66" charset="0"/>
              </a:rPr>
              <a:t>Nær allur munurinn á lífskjörum þjóða ræðst af ólíkri 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framleiðni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tabLst>
                <a:tab pos="742950" algn="l"/>
              </a:tabLst>
              <a:defRPr/>
            </a:pPr>
            <a:r>
              <a:rPr lang="is-IS" sz="2800" dirty="0">
                <a:cs typeface="Mongolian Baiti" pitchFamily="66" charset="0"/>
              </a:rPr>
              <a:t>Galdurinn er að nýta framleiðslugæðin á sem hagkvæmastan hátt svo hægt sé að kreista sem mesta framleiðslu og </a:t>
            </a:r>
            <a:r>
              <a:rPr lang="is-IS" sz="2800" dirty="0" err="1">
                <a:cs typeface="Mongolian Baiti" pitchFamily="66" charset="0"/>
              </a:rPr>
              <a:t>neyzlu</a:t>
            </a:r>
            <a:r>
              <a:rPr lang="is-IS" sz="2800" dirty="0">
                <a:cs typeface="Mongolian Baiti" pitchFamily="66" charset="0"/>
              </a:rPr>
              <a:t> </a:t>
            </a:r>
            <a:r>
              <a:rPr lang="is-IS" sz="2800" dirty="0">
                <a:solidFill>
                  <a:schemeClr val="tx1"/>
                </a:solidFill>
                <a:cs typeface="Mongolian Baiti" pitchFamily="66" charset="0"/>
              </a:rPr>
              <a:t>–</a:t>
            </a:r>
            <a:r>
              <a:rPr lang="is-IS" sz="2800" dirty="0">
                <a:cs typeface="Mongolian Baiti" pitchFamily="66" charset="0"/>
              </a:rPr>
              <a:t> sem bezt lífskjör! </a:t>
            </a:r>
            <a:r>
              <a:rPr lang="is-IS" sz="2800" dirty="0">
                <a:solidFill>
                  <a:schemeClr val="tx1"/>
                </a:solidFill>
                <a:cs typeface="Mongolian Baiti" pitchFamily="66" charset="0"/>
              </a:rPr>
              <a:t>–</a:t>
            </a:r>
            <a:r>
              <a:rPr lang="is-IS" sz="2800" dirty="0">
                <a:cs typeface="Mongolian Baiti" pitchFamily="66" charset="0"/>
              </a:rPr>
              <a:t> út úr tiltækum gæðum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533400"/>
            <a:ext cx="7772400" cy="1143000"/>
          </a:xfrm>
          <a:prstGeom prst="rect">
            <a:avLst/>
          </a:prstGeom>
          <a:noFill/>
          <a:ln/>
        </p:spPr>
        <p:txBody>
          <a:bodyPr lIns="45720" tIns="0" rIns="4572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is-IS" sz="4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8. Lífskjör ráðast af landsframleiðslu</a:t>
            </a:r>
          </a:p>
        </p:txBody>
      </p:sp>
    </p:spTree>
    <p:extLst>
      <p:ext uri="{BB962C8B-B14F-4D97-AF65-F5344CB8AC3E}">
        <p14:creationId xmlns:p14="http://schemas.microsoft.com/office/powerpoint/2010/main" val="35678165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5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71472" y="2514600"/>
            <a:ext cx="7772400" cy="14478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is-I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Framleiðni</a:t>
            </a:r>
            <a:r>
              <a:rPr lang="is-IS" sz="3600" i="1" dirty="0">
                <a:solidFill>
                  <a:schemeClr val="tx1"/>
                </a:solidFill>
                <a:cs typeface="Mongolian Baiti" pitchFamily="66" charset="0"/>
              </a:rPr>
              <a:t> </a:t>
            </a:r>
            <a:r>
              <a:rPr lang="is-IS" sz="3600" dirty="0">
                <a:solidFill>
                  <a:schemeClr val="tx1"/>
                </a:solidFill>
                <a:cs typeface="Mongolian Baiti" pitchFamily="66" charset="0"/>
              </a:rPr>
              <a:t>er framleiðsla vöru og þjónustu á hverja vinnustund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85813" y="4419600"/>
            <a:ext cx="729932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s-IS" b="1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Meiri framleiðni            Betri lífskjör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is-IS" b="1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Þá er </a:t>
            </a:r>
            <a:r>
              <a:rPr lang="is-I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ongolian Baiti" pitchFamily="66" charset="0"/>
              </a:rPr>
              <a:t>fyrirhöfnin á bak við framleiðslun</a:t>
            </a:r>
            <a:r>
              <a:rPr lang="is-I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Mongolian Baiti" pitchFamily="66" charset="0"/>
              </a:rPr>
              <a:t>a</a:t>
            </a:r>
            <a:r>
              <a:rPr lang="is-IS" b="1" dirty="0">
                <a:solidFill>
                  <a:schemeClr val="tx1"/>
                </a:solidFill>
                <a:latin typeface="+mn-lt"/>
                <a:cs typeface="Mongolian Baiti" pitchFamily="66" charset="0"/>
              </a:rPr>
              <a:t> tekin með í reikninginn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57200" y="533400"/>
            <a:ext cx="7772400" cy="1143000"/>
          </a:xfrm>
          <a:prstGeom prst="rect">
            <a:avLst/>
          </a:prstGeom>
          <a:noFill/>
          <a:ln/>
        </p:spPr>
        <p:txBody>
          <a:bodyPr lIns="45720" tIns="0" rIns="4572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is-IS" sz="4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8. Lífskjör ráðast af landsframleiðslu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233863" y="442912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16256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4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42852"/>
            <a:ext cx="8077200" cy="1785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9. Verðlag hækkar, ef ríkisvaldið prentar of mikið af peningum</a:t>
            </a:r>
          </a:p>
        </p:txBody>
      </p:sp>
      <p:sp>
        <p:nvSpPr>
          <p:cNvPr id="1140741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234238" cy="42672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tabLst>
                <a:tab pos="742950" algn="l"/>
              </a:tabLst>
              <a:defRPr/>
            </a:pP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Verðbólga</a:t>
            </a:r>
            <a:r>
              <a:rPr lang="is-IS" sz="3200" dirty="0">
                <a:solidFill>
                  <a:schemeClr val="tx2"/>
                </a:solidFill>
                <a:cs typeface="Mongolian Baiti" pitchFamily="66" charset="0"/>
              </a:rPr>
              <a:t> </a:t>
            </a:r>
            <a:r>
              <a:rPr lang="is-IS" sz="3200" dirty="0">
                <a:cs typeface="Mongolian Baiti" pitchFamily="66" charset="0"/>
              </a:rPr>
              <a:t>er almenn hækkun verðlags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q"/>
              <a:tabLst>
                <a:tab pos="742950" algn="l"/>
              </a:tabLst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Ein uppspretta verðbólgu er </a:t>
            </a: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vöxtur peningamagns</a:t>
            </a: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 í umferð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q"/>
              <a:tabLst>
                <a:tab pos="742950" algn="l"/>
              </a:tabLst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Þegar ríkisvaldið (seðlabankinn) prentar peninga í stórum stíl, t.d. til að fjármagna </a:t>
            </a: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halla á ríkisbúskapnum</a:t>
            </a: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, þá minnkar verðgildi peninga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SzPct val="75000"/>
              <a:buFont typeface="Wingdings" pitchFamily="2" charset="2"/>
              <a:buChar char="q"/>
              <a:tabLst>
                <a:tab pos="742950" algn="l"/>
              </a:tabLst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Minna verðgildi peninga veldur því að vörur og þjónusta kosta meira en áður svo </a:t>
            </a: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verðlag hækkar</a:t>
            </a: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Mongolian Baiti" pitchFamily="66" charset="0"/>
              </a:rPr>
              <a:t>: Verðbólga!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0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0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0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41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39000" cy="257174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10. Samfélagið getur valið milli verðbólgu og atvinnuleysis til skamms tíma litið</a:t>
            </a:r>
          </a:p>
        </p:txBody>
      </p:sp>
      <p:sp>
        <p:nvSpPr>
          <p:cNvPr id="117862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667000"/>
            <a:ext cx="7315200" cy="3429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Phillipskúrfan</a:t>
            </a:r>
            <a:r>
              <a:rPr lang="is-IS" sz="3200" dirty="0">
                <a:cs typeface="Mongolian Baiti" pitchFamily="66" charset="0"/>
              </a:rPr>
              <a:t> sýnir sambandið milli  verðbólgu og atvinnuleysis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dirty="0">
                <a:cs typeface="Mongolian Baiti" pitchFamily="66" charset="0"/>
              </a:rPr>
              <a:t>Minni verðbólga þýðir meira atvinnuleysi í bráð en ekki til lengdar</a:t>
            </a:r>
            <a:endParaRPr lang="is-IS" sz="3200" i="1" dirty="0">
              <a:cs typeface="Mongolian Baiti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dirty="0">
                <a:cs typeface="Mongolian Baiti" pitchFamily="66" charset="0"/>
              </a:rPr>
              <a:t>Stjórnvöld þurfa stundum að </a:t>
            </a:r>
            <a:r>
              <a:rPr lang="is-I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itchFamily="66" charset="0"/>
              </a:rPr>
              <a:t>velja</a:t>
            </a:r>
            <a:r>
              <a:rPr lang="is-IS" sz="3200" dirty="0">
                <a:cs typeface="Mongolian Baiti" pitchFamily="66" charset="0"/>
              </a:rPr>
              <a:t> milli þess að stíga á bensínið eða bremsuna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8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8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29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39000" cy="257174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10. Samfélagið getur valið milli verðbólgu og atvinnuleysis til skamms tíma litið</a:t>
            </a:r>
          </a:p>
        </p:txBody>
      </p:sp>
      <p:sp>
        <p:nvSpPr>
          <p:cNvPr id="1188871" name="Text Box 7"/>
          <p:cNvSpPr txBox="1">
            <a:spLocks noChangeArrowheads="1"/>
          </p:cNvSpPr>
          <p:nvPr/>
        </p:nvSpPr>
        <p:spPr bwMode="auto">
          <a:xfrm>
            <a:off x="142875" y="5187950"/>
            <a:ext cx="2519363" cy="1384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is-IS" sz="2800" dirty="0">
                <a:latin typeface="+mn-lt"/>
                <a:cs typeface="Mongolian Baiti" pitchFamily="66" charset="0"/>
              </a:rPr>
              <a:t>Íslenzka Phillipskúrfan </a:t>
            </a:r>
          </a:p>
          <a:p>
            <a:pPr algn="r" eaLnBrk="0" hangingPunct="0">
              <a:defRPr/>
            </a:pPr>
            <a:r>
              <a:rPr lang="is-IS" sz="2800" dirty="0">
                <a:latin typeface="+mn-lt"/>
                <a:cs typeface="Mongolian Baiti" pitchFamily="66" charset="0"/>
              </a:rPr>
              <a:t>1961-2012</a:t>
            </a:r>
            <a:endParaRPr lang="en-US" sz="2800" dirty="0">
              <a:latin typeface="+mn-lt"/>
              <a:cs typeface="Mongolian Baiti" pitchFamily="66" charset="0"/>
            </a:endParaRP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 rot="-5400000">
            <a:off x="1466056" y="3818732"/>
            <a:ext cx="1908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1600">
                <a:latin typeface="Trebuchet MS" pitchFamily="34" charset="0"/>
              </a:rPr>
              <a:t>Verðbólga (% á ári)</a:t>
            </a:r>
          </a:p>
        </p:txBody>
      </p:sp>
      <p:sp>
        <p:nvSpPr>
          <p:cNvPr id="50182" name="TextBox 6"/>
          <p:cNvSpPr txBox="1">
            <a:spLocks noChangeArrowheads="1"/>
          </p:cNvSpPr>
          <p:nvPr/>
        </p:nvSpPr>
        <p:spPr bwMode="auto">
          <a:xfrm>
            <a:off x="6372225" y="6478588"/>
            <a:ext cx="1638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1600">
                <a:latin typeface="Trebuchet MS" pitchFamily="34" charset="0"/>
              </a:rPr>
              <a:t>Atvinnuleysi (%)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699792" y="2708920"/>
          <a:ext cx="5315694" cy="371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39000" cy="257174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10. Samfélagið getur valið milli verðbólgu og atvinnuleysis til skamms tíma litið</a:t>
            </a:r>
          </a:p>
        </p:txBody>
      </p:sp>
      <p:sp>
        <p:nvSpPr>
          <p:cNvPr id="1188871" name="Text Box 7"/>
          <p:cNvSpPr txBox="1">
            <a:spLocks noChangeArrowheads="1"/>
          </p:cNvSpPr>
          <p:nvPr/>
        </p:nvSpPr>
        <p:spPr bwMode="auto">
          <a:xfrm>
            <a:off x="142875" y="5187950"/>
            <a:ext cx="2519363" cy="1384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is-IS" sz="2800" dirty="0">
                <a:latin typeface="+mn-lt"/>
                <a:cs typeface="Mongolian Baiti" pitchFamily="66" charset="0"/>
              </a:rPr>
              <a:t>Íslenzka Phillipskúrfan </a:t>
            </a:r>
          </a:p>
          <a:p>
            <a:pPr algn="r" eaLnBrk="0" hangingPunct="0">
              <a:defRPr/>
            </a:pPr>
            <a:r>
              <a:rPr lang="is-IS" sz="2800" dirty="0">
                <a:latin typeface="+mn-lt"/>
                <a:cs typeface="Mongolian Baiti" pitchFamily="66" charset="0"/>
              </a:rPr>
              <a:t>1961-2012</a:t>
            </a:r>
            <a:endParaRPr lang="en-US" sz="2800" dirty="0">
              <a:latin typeface="+mn-lt"/>
              <a:cs typeface="Mongolian Baiti" pitchFamily="66" charset="0"/>
            </a:endParaRP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 rot="-5400000">
            <a:off x="1466056" y="3818732"/>
            <a:ext cx="1908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1600">
                <a:latin typeface="Trebuchet MS" pitchFamily="34" charset="0"/>
              </a:rPr>
              <a:t>Verðbólga (% á ári)</a:t>
            </a:r>
          </a:p>
        </p:txBody>
      </p:sp>
      <p:sp>
        <p:nvSpPr>
          <p:cNvPr id="50182" name="TextBox 6"/>
          <p:cNvSpPr txBox="1">
            <a:spLocks noChangeArrowheads="1"/>
          </p:cNvSpPr>
          <p:nvPr/>
        </p:nvSpPr>
        <p:spPr bwMode="auto">
          <a:xfrm>
            <a:off x="6372225" y="6478588"/>
            <a:ext cx="1638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1600">
                <a:latin typeface="Trebuchet MS" pitchFamily="34" charset="0"/>
              </a:rPr>
              <a:t>Atvinnuleysi (%)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699792" y="2708920"/>
          <a:ext cx="5328592" cy="371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Að endingu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F09A0E"/>
              </a:buClr>
              <a:buSzPct val="80000"/>
              <a:buNone/>
              <a:defRPr/>
            </a:pPr>
            <a:r>
              <a:rPr lang="is-IS" sz="4000" dirty="0">
                <a:latin typeface="Cambria" panose="02040503050406030204" pitchFamily="18" charset="0"/>
                <a:ea typeface="Cambria" panose="02040503050406030204" pitchFamily="18" charset="0"/>
              </a:rPr>
              <a:t>Drógum upp tvær skyndimyndir af umheiminum og Íslandi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09A0E"/>
              </a:buClr>
              <a:buSzPct val="80000"/>
              <a:buFont typeface="Monotype Sorts" pitchFamily="2" charset="2"/>
              <a:buNone/>
              <a:defRPr/>
            </a:pPr>
            <a:r>
              <a:rPr lang="is-IS" sz="4000" dirty="0">
                <a:latin typeface="Cambria" panose="02040503050406030204" pitchFamily="18" charset="0"/>
                <a:ea typeface="Cambria" panose="02040503050406030204" pitchFamily="18" charset="0"/>
              </a:rPr>
              <a:t>Lýstum hagfræði</a:t>
            </a:r>
          </a:p>
          <a:p>
            <a:pPr marL="521208" lvl="1" eaLnBrk="1" fontAlgn="auto" hangingPunct="1">
              <a:spcAft>
                <a:spcPts val="0"/>
              </a:spcAft>
              <a:buClr>
                <a:srgbClr val="F09A0E"/>
              </a:buClr>
              <a:buFont typeface="Monotype Sorts" pitchFamily="2" charset="2"/>
              <a:buChar char="u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Rekstrarhagfræði</a:t>
            </a:r>
          </a:p>
          <a:p>
            <a:pPr marL="521208" lvl="1" eaLnBrk="1" fontAlgn="auto" hangingPunct="1">
              <a:spcAft>
                <a:spcPts val="0"/>
              </a:spcAft>
              <a:buClr>
                <a:srgbClr val="F09A0E"/>
              </a:buClr>
              <a:buFont typeface="Monotype Sorts" pitchFamily="2" charset="2"/>
              <a:buChar char="u"/>
              <a:defRPr/>
            </a:pPr>
            <a:r>
              <a:rPr lang="is-I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Þjóðhagfræði</a:t>
            </a:r>
          </a:p>
        </p:txBody>
      </p:sp>
      <p:sp>
        <p:nvSpPr>
          <p:cNvPr id="1144836" name="Text Box 4"/>
          <p:cNvSpPr txBox="1">
            <a:spLocks noChangeArrowheads="1"/>
          </p:cNvSpPr>
          <p:nvPr/>
        </p:nvSpPr>
        <p:spPr bwMode="auto">
          <a:xfrm rot="21420000">
            <a:off x="4348600" y="4115910"/>
            <a:ext cx="32335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16000" dirty="0" err="1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fini</a:t>
            </a:r>
            <a:endParaRPr lang="is-IS" sz="16000" dirty="0"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5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54382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Annað lesmál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172325" cy="4876800"/>
          </a:xfrm>
        </p:spPr>
        <p:txBody>
          <a:bodyPr>
            <a:noAutofit/>
          </a:bodyPr>
          <a:lstStyle/>
          <a:p>
            <a:pPr marL="360000" indent="-3600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Annað lesmál eftir föngum</a:t>
            </a:r>
          </a:p>
          <a:p>
            <a:pPr marL="590400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Fylgizt með efnahagsmálum og fjölmiðlum heima og erlendis</a:t>
            </a:r>
          </a:p>
          <a:p>
            <a:pPr marL="590400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Lifið lífinu lifandi!</a:t>
            </a:r>
          </a:p>
          <a:p>
            <a:pPr marL="590400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Lesið </a:t>
            </a:r>
            <a:r>
              <a:rPr lang="is-IS" sz="32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Economist</a:t>
            </a: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, </a:t>
            </a:r>
            <a:r>
              <a:rPr lang="is-IS" sz="32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Financial Times</a:t>
            </a:r>
            <a:endParaRPr lang="is-IS" sz="320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  <a:cs typeface="Mongolian Baiti" pitchFamily="66" charset="0"/>
            </a:endParaRPr>
          </a:p>
          <a:p>
            <a:pPr marL="360000" indent="-3600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Og lesið bækurnar mínar </a:t>
            </a: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sym typeface="Wingdings" pitchFamily="2" charset="2"/>
              </a:rPr>
              <a:t></a:t>
            </a:r>
            <a:endParaRPr lang="is-IS" sz="320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  <a:cs typeface="Mongolian Baiti" pitchFamily="66" charset="0"/>
            </a:endParaRPr>
          </a:p>
          <a:p>
            <a:pPr marL="590400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Framtíðin er annað land</a:t>
            </a:r>
            <a:r>
              <a:rPr lang="is-IS" sz="3200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</a:t>
            </a: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(2001)</a:t>
            </a:r>
          </a:p>
          <a:p>
            <a:pPr marL="590400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Tveir heimar </a:t>
            </a: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(2005)</a:t>
            </a:r>
          </a:p>
          <a:p>
            <a:pPr marL="590400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Nýrra efni: </a:t>
            </a:r>
            <a:r>
              <a:rPr lang="is-IS" sz="32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hlinkClick r:id="rId3"/>
              </a:rPr>
              <a:t>www.hi.is/~gylfason</a:t>
            </a:r>
            <a:endParaRPr lang="is-IS" sz="320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  <a:cs typeface="Mongolian Baiti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6238" y="6341258"/>
            <a:ext cx="1066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og eldra</a:t>
            </a:r>
          </a:p>
        </p:txBody>
      </p:sp>
      <p:sp>
        <p:nvSpPr>
          <p:cNvPr id="5" name="Right Brace 4"/>
          <p:cNvSpPr/>
          <p:nvPr/>
        </p:nvSpPr>
        <p:spPr>
          <a:xfrm rot="16200000">
            <a:off x="2355844" y="5901653"/>
            <a:ext cx="216024" cy="95121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Mongolian Baiti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8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8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8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8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8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54382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Tvær góðar</a:t>
            </a:r>
          </a:p>
        </p:txBody>
      </p:sp>
      <p:pic>
        <p:nvPicPr>
          <p:cNvPr id="16388" name="Picture 2" descr="http://www.hi.is/~gylfason/tveir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00188"/>
            <a:ext cx="34480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http://www.hi.is/~gylfason/eldra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500188"/>
            <a:ext cx="34480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54382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Hagfræði á vefnum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24000"/>
            <a:ext cx="7776864" cy="4876800"/>
          </a:xfrm>
        </p:spPr>
        <p:txBody>
          <a:bodyPr>
            <a:normAutofit fontScale="92500"/>
          </a:bodyPr>
          <a:lstStyle/>
          <a:p>
            <a:pPr marL="360000" indent="-3600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2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Gagnleg vefsetur</a:t>
            </a:r>
          </a:p>
          <a:p>
            <a:pPr marL="590400"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hlinkClick r:id="rId3"/>
              </a:rPr>
              <a:t>Gregory Mankiw</a:t>
            </a: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– </a:t>
            </a:r>
            <a:r>
              <a:rPr lang="is-IS" sz="28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handa stúdentum</a:t>
            </a:r>
          </a:p>
          <a:p>
            <a:pPr marL="590400"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hlinkClick r:id="rId4"/>
              </a:rPr>
              <a:t>Krítartaflan</a:t>
            </a: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– </a:t>
            </a:r>
            <a:r>
              <a:rPr lang="is-IS" sz="28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hagtölur með skýringum</a:t>
            </a:r>
          </a:p>
          <a:p>
            <a:pPr marL="590400"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hlinkClick r:id="rId5"/>
              </a:rPr>
              <a:t>Hagstofan</a:t>
            </a: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– </a:t>
            </a:r>
            <a:r>
              <a:rPr lang="is-IS" sz="28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íslenzkar hagtölur</a:t>
            </a:r>
          </a:p>
          <a:p>
            <a:pPr marL="590400"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hlinkClick r:id="rId6"/>
              </a:rPr>
              <a:t>Fjármálaráðuneytið</a:t>
            </a: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– </a:t>
            </a:r>
            <a:r>
              <a:rPr lang="is-IS" sz="28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íslenzkar hagtölur</a:t>
            </a:r>
          </a:p>
          <a:p>
            <a:pPr marL="590400"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hlinkClick r:id="rId7"/>
              </a:rPr>
              <a:t>Seðlabankinn</a:t>
            </a:r>
            <a:r>
              <a:rPr lang="is-IS" sz="28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</a:t>
            </a: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–</a:t>
            </a:r>
            <a:r>
              <a:rPr lang="is-IS" sz="28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íslenzkar hagtölur</a:t>
            </a:r>
          </a:p>
          <a:p>
            <a:pPr marL="590400"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hlinkClick r:id="rId8"/>
              </a:rPr>
              <a:t>Alþjóðabankinn</a:t>
            </a: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– </a:t>
            </a:r>
            <a:r>
              <a:rPr lang="is-IS" sz="28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erlendar hagtölur</a:t>
            </a:r>
          </a:p>
          <a:p>
            <a:pPr marL="590400"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hlinkClick r:id="rId9"/>
              </a:rPr>
              <a:t>Alþjóðagjaldeyrissjóðurinn</a:t>
            </a:r>
            <a:r>
              <a:rPr lang="is-IS" sz="28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</a:t>
            </a: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– </a:t>
            </a:r>
            <a:r>
              <a:rPr lang="is-IS" sz="28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erlendar hagtölur</a:t>
            </a:r>
          </a:p>
          <a:p>
            <a:pPr marL="590400"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hlinkClick r:id="rId10"/>
              </a:rPr>
              <a:t>OECD</a:t>
            </a: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– </a:t>
            </a:r>
            <a:r>
              <a:rPr lang="is-IS" sz="28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erlendar hagtölur og skýrslur</a:t>
            </a:r>
          </a:p>
          <a:p>
            <a:pPr marL="590400"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  <a:hlinkClick r:id="rId11"/>
              </a:rPr>
              <a:t>VoxEU</a:t>
            </a:r>
            <a:r>
              <a:rPr lang="is-IS" sz="28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– </a:t>
            </a:r>
            <a:r>
              <a:rPr lang="is-IS" sz="280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stuttar greinar um hagfræði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54382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dæmatímar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315224" cy="5181600"/>
          </a:xfrm>
        </p:spPr>
        <p:txBody>
          <a:bodyPr>
            <a:normAutofit/>
          </a:bodyPr>
          <a:lstStyle/>
          <a:p>
            <a:pPr marL="360000" indent="-3600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Dæmum dreift aðra hverja viku ...</a:t>
            </a:r>
          </a:p>
          <a:p>
            <a:pPr marL="590400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 ... á Uglu/Canvas og lausnum um </a:t>
            </a:r>
            <a:r>
              <a:rPr lang="is-IS" sz="280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viku síðar; tímar verða tilkynntir síðar</a:t>
            </a:r>
            <a:endParaRPr lang="is-IS" sz="2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Mongolian Baiti" pitchFamily="66" charset="0"/>
            </a:endParaRPr>
          </a:p>
          <a:p>
            <a:pPr marL="590400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Dæmakennari: Dr. Oddgeir Á. Ottesen</a:t>
            </a:r>
            <a:endParaRPr lang="is-IS" sz="24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Mongolian Baiti" pitchFamily="66" charset="0"/>
            </a:endParaRPr>
          </a:p>
          <a:p>
            <a:pPr marL="590400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Reynslan sýnir að bezt er að reikna dæmin á eigin spýtur frekar en að láta mata sig á lausnum dæmakennarans</a:t>
            </a:r>
          </a:p>
          <a:p>
            <a:pPr marL="360000" indent="-3600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Miðsvetrarpróf í október/nóvember</a:t>
            </a:r>
          </a:p>
          <a:p>
            <a:pPr marL="590400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Valfrjálst æ</a:t>
            </a: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fingarpróf</a:t>
            </a:r>
          </a:p>
          <a:p>
            <a:pPr marL="590400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golian Baiti" pitchFamily="66" charset="0"/>
              </a:rPr>
              <a:t>Engin bein áhrif á lokaeinkunn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9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9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9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9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9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1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ACD5D1977BB41A31F184DBDE400AD" ma:contentTypeVersion="8" ma:contentTypeDescription="Create a new document." ma:contentTypeScope="" ma:versionID="c2c79cefe11e5a3ae110765b6d8bb642">
  <xsd:schema xmlns:xsd="http://www.w3.org/2001/XMLSchema" xmlns:xs="http://www.w3.org/2001/XMLSchema" xmlns:p="http://schemas.microsoft.com/office/2006/metadata/properties" xmlns:ns3="0fc118d9-ad1b-4cbf-b6c2-52dec790812e" targetNamespace="http://schemas.microsoft.com/office/2006/metadata/properties" ma:root="true" ma:fieldsID="1063db7fd87986de3082a5e00cac9675" ns3:_="">
    <xsd:import namespace="0fc118d9-ad1b-4cbf-b6c2-52dec79081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118d9-ad1b-4cbf-b6c2-52dec7908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61DEF9-FE6A-4AAB-BBA9-05174FB9B146}">
  <ds:schemaRefs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0fc118d9-ad1b-4cbf-b6c2-52dec790812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0EE1294-3F29-468D-B487-11C6D2EA6A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c118d9-ad1b-4cbf-b6c2-52dec79081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7A39C6-331F-4AF9-89F0-BB81F7EC48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9430</TotalTime>
  <Pages>64</Pages>
  <Words>2886</Words>
  <Application>Microsoft Office PowerPoint</Application>
  <PresentationFormat>On-screen Show (4:3)</PresentationFormat>
  <Paragraphs>468</Paragraphs>
  <Slides>56</Slides>
  <Notes>49</Notes>
  <HiddenSlides>30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Bernard MT Condensed</vt:lpstr>
      <vt:lpstr>Cambria</vt:lpstr>
      <vt:lpstr>Monotype Sorts</vt:lpstr>
      <vt:lpstr>Times New Roman</vt:lpstr>
      <vt:lpstr>Trebuchet MS</vt:lpstr>
      <vt:lpstr>Wingdings</vt:lpstr>
      <vt:lpstr>Wingdings 2</vt:lpstr>
      <vt:lpstr>Opulent</vt:lpstr>
      <vt:lpstr>Photo Editor Photo</vt:lpstr>
      <vt:lpstr>Þjóðhagfræði</vt:lpstr>
      <vt:lpstr>PowerPoint Presentation</vt:lpstr>
      <vt:lpstr>Skyndimynd af íslandi</vt:lpstr>
      <vt:lpstr>Þjóðhagfræði I </vt:lpstr>
      <vt:lpstr>Fyrirkomulag</vt:lpstr>
      <vt:lpstr>Annað lesmál</vt:lpstr>
      <vt:lpstr>Tvær góðar</vt:lpstr>
      <vt:lpstr>Hagfræði á vefnum</vt:lpstr>
      <vt:lpstr>dæmatímar</vt:lpstr>
      <vt:lpstr>inngangur</vt:lpstr>
      <vt:lpstr>Hagfræði </vt:lpstr>
      <vt:lpstr>Bændur – og aðrir! – þurfa að taka margar ákvarðanir</vt:lpstr>
      <vt:lpstr>Skortur</vt:lpstr>
      <vt:lpstr>Skortur</vt:lpstr>
      <vt:lpstr>PowerPoint Presentation</vt:lpstr>
      <vt:lpstr>PowerPoint Presentation</vt:lpstr>
      <vt:lpstr>PowerPoint Presentation</vt:lpstr>
      <vt:lpstr>Samband Þjóðhagfræði og rekstrarhagfræði</vt:lpstr>
      <vt:lpstr>PowerPoint Presentation</vt:lpstr>
      <vt:lpstr>PowerPoint Presentation</vt:lpstr>
      <vt:lpstr>PowerPoint Presentation</vt:lpstr>
      <vt:lpstr>landsframleiðsla á mann 1960-2018 á föstu verðlagi 2010 ($)</vt:lpstr>
      <vt:lpstr>landsframleiðsla á mann 1990-2018  á föstu verðlagi 2011 ($, kaupmáttarkvarði)</vt:lpstr>
      <vt:lpstr>landsframleiðsla á vinnustund 1970-2018  á föstu verðlagi 2010 ($, kaupmáttarkvarði)</vt:lpstr>
      <vt:lpstr>VINNUÞÁTTTAKA OG FJÖLDI VINNUSTUNDA 1990-2018</vt:lpstr>
      <vt:lpstr>FJÖLDI VINNUSTUNDA:  Nýtt mat og eldra mat</vt:lpstr>
      <vt:lpstr>landsframleiðsla á mann 1700-2010  á föstu verðlagi 1990 ($)</vt:lpstr>
      <vt:lpstr>Samanburður VLF milli landa</vt:lpstr>
      <vt:lpstr>Margt annað skiptir máli fyrir lífskjör og velferð almennings</vt:lpstr>
      <vt:lpstr>Tíu frumreglur hagfræðinnar Atferli einstaklinga</vt:lpstr>
      <vt:lpstr>Tíu frumreglur hagfræðinnar Samskipti fólks</vt:lpstr>
      <vt:lpstr>Tíu frumreglur hagfræðinnar Hagkerfið í heild</vt:lpstr>
      <vt:lpstr>PowerPoint Presentation</vt:lpstr>
      <vt:lpstr>PowerPoint Presentation</vt:lpstr>
      <vt:lpstr>PowerPoint Presentation</vt:lpstr>
      <vt:lpstr>PowerPoint Presentation</vt:lpstr>
      <vt:lpstr>3. Hagsýnt fólk hugsar á mörkunum</vt:lpstr>
      <vt:lpstr>3. Hagsýnt fólk hugsar á mörkunum</vt:lpstr>
      <vt:lpstr>4. Fólk bregzt við hvatningu</vt:lpstr>
      <vt:lpstr>5. Allir geta hagnazt á viðskiptum</vt:lpstr>
      <vt:lpstr>6. Markaðsbúskapur er jafnan hagkvæmur</vt:lpstr>
      <vt:lpstr>6. Markaðsbúskapur er jafnan hagkvæmur</vt:lpstr>
      <vt:lpstr>6. Markaðsbúskapur er jafnan hagkvæmur</vt:lpstr>
      <vt:lpstr>6. Markaðsbúskapur er jafnan hagkvæmur</vt:lpstr>
      <vt:lpstr>7. Ríkisvaldið getur stundum aukið almannahag</vt:lpstr>
      <vt:lpstr>7. Ríkisvaldið getur stundum aukið almannahag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 Verðlag hækkar, ef ríkisvaldið prentar of mikið af peningum</vt:lpstr>
      <vt:lpstr>10. Samfélagið getur valið milli verðbólgu og atvinnuleysis til skamms tíma litið</vt:lpstr>
      <vt:lpstr>10. Samfélagið getur valið milli verðbólgu og atvinnuleysis til skamms tíma litið</vt:lpstr>
      <vt:lpstr>10. Samfélagið getur valið milli verðbólgu og atvinnuleysis til skamms tíma litið</vt:lpstr>
      <vt:lpstr>Að endingu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34</dc:title>
  <dc:subject>Five Debates Over Macroeconomic Policies</dc:subject>
  <dc:creator>Mark P. Karscig</dc:creator>
  <cp:keywords>price elasticity</cp:keywords>
  <cp:lastModifiedBy>Þorvaldur Gylfason</cp:lastModifiedBy>
  <cp:revision>293</cp:revision>
  <cp:lastPrinted>2018-08-27T22:41:50Z</cp:lastPrinted>
  <dcterms:created xsi:type="dcterms:W3CDTF">1998-06-22T00:04:04Z</dcterms:created>
  <dcterms:modified xsi:type="dcterms:W3CDTF">2020-08-28T14:14:34Z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0x010100D58ACD5D1977BB41A31F184DBDE400AD</vt:lpwstr>
  </property>
</Properties>
</file>