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77" r:id="rId3"/>
    <p:sldId id="258" r:id="rId4"/>
    <p:sldId id="278" r:id="rId5"/>
    <p:sldId id="260" r:id="rId6"/>
    <p:sldId id="297" r:id="rId7"/>
    <p:sldId id="279" r:id="rId8"/>
    <p:sldId id="263" r:id="rId9"/>
    <p:sldId id="264" r:id="rId10"/>
    <p:sldId id="280" r:id="rId11"/>
    <p:sldId id="265" r:id="rId12"/>
    <p:sldId id="281" r:id="rId13"/>
    <p:sldId id="282" r:id="rId14"/>
    <p:sldId id="284" r:id="rId15"/>
    <p:sldId id="266" r:id="rId16"/>
    <p:sldId id="285" r:id="rId17"/>
    <p:sldId id="286" r:id="rId18"/>
    <p:sldId id="287" r:id="rId19"/>
    <p:sldId id="288" r:id="rId20"/>
    <p:sldId id="289" r:id="rId21"/>
    <p:sldId id="267" r:id="rId22"/>
    <p:sldId id="290" r:id="rId23"/>
    <p:sldId id="291" r:id="rId24"/>
    <p:sldId id="268" r:id="rId25"/>
    <p:sldId id="299" r:id="rId26"/>
    <p:sldId id="298" r:id="rId27"/>
    <p:sldId id="293" r:id="rId28"/>
    <p:sldId id="294" r:id="rId29"/>
    <p:sldId id="296" r:id="rId30"/>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83" autoAdjust="0"/>
  </p:normalViewPr>
  <p:slideViewPr>
    <p:cSldViewPr>
      <p:cViewPr varScale="1">
        <p:scale>
          <a:sx n="113" d="100"/>
          <a:sy n="113" d="100"/>
        </p:scale>
        <p:origin x="-4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2/14/2013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2/14/2013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2/14/2013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2/14/2013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2/14/2013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webspace.utexas.edu/elkinszs/web/CCP%20Iceland%20Report.pdf" TargetMode="External"/><Relationship Id="rId4" Type="http://schemas.openxmlformats.org/officeDocument/2006/relationships/hyperlink" Target="http://www.youtube.com/watch?v=IthLUGAjsdI&amp;feature=plcp"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hi.is/~gylfaso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esifo-group.de/portal/pls/portal/docs/1/121410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3808" y="776856"/>
            <a:ext cx="5628460" cy="2868168"/>
          </a:xfrm>
        </p:spPr>
        <p:txBody>
          <a:bodyPr/>
          <a:lstStyle/>
          <a:p>
            <a:r>
              <a:rPr lang="en-US" sz="4400" dirty="0" smtClean="0">
                <a:effectLst>
                  <a:outerShdw blurRad="38100" dist="38100" dir="2700000" algn="tl">
                    <a:srgbClr val="000000">
                      <a:alpha val="43137"/>
                    </a:srgbClr>
                  </a:outerShdw>
                </a:effectLst>
              </a:rPr>
              <a:t>The Icelandic Experience: </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“crowd sourcing” the constitution</a:t>
            </a:r>
            <a:endParaRPr lang="en-US" sz="44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3779912" y="5108991"/>
            <a:ext cx="4752652" cy="1354217"/>
          </a:xfrm>
          <a:prstGeom prst="rect">
            <a:avLst/>
          </a:prstGeom>
          <a:noFill/>
          <a:ln w="9525">
            <a:noFill/>
            <a:miter lim="800000"/>
            <a:headEnd/>
            <a:tailEnd/>
          </a:ln>
        </p:spPr>
        <p:txBody>
          <a:bodyPr wrap="square">
            <a:spAutoFit/>
          </a:bodyPr>
          <a:lstStyle/>
          <a:p>
            <a:pPr algn="r" eaLnBrk="0" hangingPunct="0"/>
            <a:r>
              <a:rPr lang="en-US" dirty="0" err="1">
                <a:solidFill>
                  <a:schemeClr val="bg1"/>
                </a:solidFill>
              </a:rPr>
              <a:t>Thorvaldur</a:t>
            </a:r>
            <a:r>
              <a:rPr lang="en-US" dirty="0">
                <a:solidFill>
                  <a:schemeClr val="bg1"/>
                </a:solidFill>
              </a:rPr>
              <a:t> </a:t>
            </a:r>
            <a:r>
              <a:rPr lang="en-US" dirty="0" err="1" smtClean="0">
                <a:solidFill>
                  <a:schemeClr val="bg1"/>
                </a:solidFill>
              </a:rPr>
              <a:t>Gylfason</a:t>
            </a:r>
            <a:endParaRPr lang="en-US" dirty="0" smtClean="0">
              <a:solidFill>
                <a:schemeClr val="bg1"/>
              </a:solidFill>
            </a:endParaRPr>
          </a:p>
          <a:p>
            <a:pPr algn="r"/>
            <a:r>
              <a:rPr lang="en-US" sz="1600" dirty="0" smtClean="0">
                <a:solidFill>
                  <a:schemeClr val="bg1"/>
                </a:solidFill>
              </a:rPr>
              <a:t>Presentation at a conference on </a:t>
            </a:r>
            <a:br>
              <a:rPr lang="en-US" sz="1600" dirty="0" smtClean="0">
                <a:solidFill>
                  <a:schemeClr val="bg1"/>
                </a:solidFill>
              </a:rPr>
            </a:br>
            <a:r>
              <a:rPr lang="en-US" sz="1600" dirty="0" smtClean="0">
                <a:solidFill>
                  <a:schemeClr val="bg1"/>
                </a:solidFill>
              </a:rPr>
              <a:t>Women and Constitutional Futures: </a:t>
            </a:r>
            <a:br>
              <a:rPr lang="en-US" sz="1600" dirty="0" smtClean="0">
                <a:solidFill>
                  <a:schemeClr val="bg1"/>
                </a:solidFill>
              </a:rPr>
            </a:br>
            <a:r>
              <a:rPr lang="en-US" sz="1600" dirty="0" smtClean="0">
                <a:solidFill>
                  <a:schemeClr val="bg1"/>
                </a:solidFill>
              </a:rPr>
              <a:t>gender equality matters in a new Scotland, </a:t>
            </a:r>
            <a:br>
              <a:rPr lang="en-US" sz="1600" dirty="0" smtClean="0">
                <a:solidFill>
                  <a:schemeClr val="bg1"/>
                </a:solidFill>
              </a:rPr>
            </a:br>
            <a:r>
              <a:rPr lang="en-US" sz="1600" dirty="0" smtClean="0">
                <a:solidFill>
                  <a:schemeClr val="bg1"/>
                </a:solidFill>
              </a:rPr>
              <a:t>February 14/15, 2013, Royal Society of Edinburgh</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(and Norway’s)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Hails from 1874, or rather 1849</a:t>
            </a:r>
          </a:p>
          <a:p>
            <a:pPr lvl="1"/>
            <a:r>
              <a:rPr lang="en-US" dirty="0" smtClean="0"/>
              <a:t>Parliament promised to revise it, but has failed to do so since 1944 despite repeated attempts</a:t>
            </a:r>
          </a:p>
          <a:p>
            <a:r>
              <a:rPr lang="en-US" dirty="0" smtClean="0"/>
              <a:t>It took the crash of 2008 for the government to give in at last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Parliament’s long-standing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p>
          <a:p>
            <a:pPr lvl="3"/>
            <a:r>
              <a:rPr lang="en-US" dirty="0" smtClean="0">
                <a:effectLst>
                  <a:outerShdw blurRad="38100" dist="38100" dir="2700000" algn="tl">
                    <a:srgbClr val="000000">
                      <a:alpha val="43137"/>
                    </a:srgbClr>
                  </a:outerShdw>
                </a:effectLst>
              </a:rPr>
              <a:t>Need checks and balances</a:t>
            </a:r>
            <a:endParaRPr lang="is-IS" dirty="0" smtClean="0">
              <a:effectLst>
                <a:outerShdw blurRad="38100" dist="38100" dir="2700000" algn="tl">
                  <a:srgbClr val="000000">
                    <a:alpha val="43137"/>
                  </a:srgbClr>
                </a:outerShdw>
              </a:effectLst>
            </a:endParaRPr>
          </a:p>
        </p:txBody>
      </p:sp>
      <p:sp>
        <p:nvSpPr>
          <p:cNvPr id="4" name="TextBox 3"/>
          <p:cNvSpPr txBox="1"/>
          <p:nvPr/>
        </p:nvSpPr>
        <p:spPr>
          <a:xfrm rot="21426831">
            <a:off x="4135614" y="245396"/>
            <a:ext cx="4729646" cy="132343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James Madison (1788): </a:t>
            </a:r>
          </a:p>
          <a:p>
            <a:r>
              <a:rPr lang="en-US" sz="2000" dirty="0" smtClean="0"/>
              <a:t>“You must first enable the government to control the governed; and in the next place oblige it to control itself.”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lnSpcReduction="10000"/>
          </a:bodyPr>
          <a:lstStyle/>
          <a:p>
            <a:pPr>
              <a:lnSpc>
                <a:spcPct val="95000"/>
              </a:lnSpc>
            </a:pPr>
            <a:r>
              <a:rPr lang="en-US" dirty="0" smtClean="0"/>
              <a:t>Parliament decided to proceed in three steps</a:t>
            </a:r>
          </a:p>
          <a:p>
            <a:pPr>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1">
              <a:lnSpc>
                <a:spcPct val="95000"/>
              </a:lnSpc>
            </a:pPr>
            <a:r>
              <a:rPr lang="en-US" dirty="0" smtClean="0"/>
              <a:t>950 persons selected at random through stratified sampling to secure fair representation </a:t>
            </a:r>
            <a:endParaRPr lang="en-US" dirty="0" smtClean="0">
              <a:effectLst>
                <a:outerShdw blurRad="38100" dist="38100" dir="2700000" algn="tl">
                  <a:srgbClr val="000000">
                    <a:alpha val="43137"/>
                  </a:srgbClr>
                </a:outerShdw>
              </a:effectLst>
            </a:endParaRPr>
          </a:p>
          <a:p>
            <a:pPr>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and propose ideas</a:t>
            </a:r>
          </a:p>
          <a:p>
            <a:pPr lvl="1">
              <a:lnSpc>
                <a:spcPct val="95000"/>
              </a:lnSpc>
            </a:pPr>
            <a:r>
              <a:rPr lang="en-US" dirty="0" smtClean="0"/>
              <a:t>Seven members from different directions (law, literature, science), 700-page report</a:t>
            </a:r>
          </a:p>
          <a:p>
            <a:pPr>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1">
              <a:lnSpc>
                <a:spcPct val="95000"/>
              </a:lnSpc>
            </a:pPr>
            <a:r>
              <a:rPr lang="en-US" dirty="0" smtClean="0"/>
              <a:t>25 representatives elected from among 522 candidates by STV (Single Transferable Vote) method to minimize number of ‘dead’ votes</a:t>
            </a:r>
          </a:p>
          <a:p>
            <a:pPr>
              <a:lnSpc>
                <a:spcPct val="95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92500"/>
          </a:bodyPr>
          <a:lstStyle/>
          <a:p>
            <a:pPr>
              <a:lnSpc>
                <a:spcPct val="90000"/>
              </a:lnSpc>
            </a:pPr>
            <a:r>
              <a:rPr lang="en-US" dirty="0" smtClean="0"/>
              <a:t>Civilized campaign – not a campaign, really</a:t>
            </a:r>
          </a:p>
          <a:p>
            <a:pPr>
              <a:lnSpc>
                <a:spcPct val="90000"/>
              </a:lnSpc>
            </a:pPr>
            <a:r>
              <a:rPr lang="en-US" dirty="0" smtClean="0"/>
              <a:t>Candidates viewed themselves not as competitors but rather as </a:t>
            </a:r>
            <a:r>
              <a:rPr lang="en-US" dirty="0" smtClean="0">
                <a:effectLst>
                  <a:outerShdw blurRad="38100" dist="38100" dir="2700000" algn="tl">
                    <a:srgbClr val="000000">
                      <a:alpha val="43137"/>
                    </a:srgbClr>
                  </a:outerShdw>
                </a:effectLst>
              </a:rPr>
              <a:t>advocates of a common cause</a:t>
            </a:r>
          </a:p>
          <a:p>
            <a:r>
              <a:rPr lang="en-US" dirty="0" smtClean="0"/>
              <a:t>The 25 elected were doctors, lawyers, priests, and professors, yes, …</a:t>
            </a:r>
          </a:p>
          <a:p>
            <a:r>
              <a:rPr lang="en-US" dirty="0" smtClean="0"/>
              <a:t>… but also company board members, a farmer, a fighter for the rights of handicapped persons, mathematicians, media people, erstwhile MPs, a nurse, a philosopher, poets and artists, political scientists, a theatre director, and a labor union leader</a:t>
            </a:r>
          </a:p>
          <a:p>
            <a:pPr lvl="1"/>
            <a:r>
              <a:rPr lang="en-US" dirty="0" smtClean="0"/>
              <a:t>Good cross section of society, 10 women, 15 men</a:t>
            </a:r>
            <a:endParaRPr lang="is-IS"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Direct democracy through 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11064">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Human </a:t>
            </a:r>
            <a:r>
              <a:rPr lang="en-US" dirty="0" smtClean="0"/>
              <a:t>rights</a:t>
            </a:r>
          </a:p>
          <a:p>
            <a:pPr lvl="1"/>
            <a:r>
              <a:rPr lang="en-US" dirty="0" smtClean="0"/>
              <a:t>Environmental </a:t>
            </a:r>
            <a:r>
              <a:rPr lang="en-US" dirty="0" smtClean="0"/>
              <a:t>protection</a:t>
            </a:r>
          </a:p>
          <a:p>
            <a:pPr lvl="2"/>
            <a:r>
              <a:rPr lang="en-US" dirty="0" smtClean="0"/>
              <a:t>Reciprocal rights of man and nature</a:t>
            </a:r>
          </a:p>
          <a:p>
            <a:pPr lvl="1"/>
            <a:r>
              <a:rPr lang="en-US" dirty="0" smtClean="0"/>
              <a:t>Checks and balances, including </a:t>
            </a:r>
          </a:p>
          <a:p>
            <a:pPr lvl="2"/>
            <a:r>
              <a:rPr lang="en-US" dirty="0" smtClean="0"/>
              <a:t>Appointment of judges and other public officials</a:t>
            </a:r>
          </a:p>
          <a:p>
            <a:pPr lvl="2"/>
            <a:r>
              <a:rPr lang="en-US" dirty="0" smtClean="0"/>
              <a:t>Independence of state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left)">
                                      <p:cBhvr>
                                        <p:cTn id="33" dur="500"/>
                                        <p:tgtEl>
                                          <p:spTgt spid="3">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left)">
                                      <p:cBhvr>
                                        <p:cTn id="36" dur="500"/>
                                        <p:tgtEl>
                                          <p:spTgt spid="3">
                                            <p:txEl>
                                              <p:pRg st="9" end="9"/>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left)">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a:p>
            <a:pPr lvl="2"/>
            <a:r>
              <a:rPr lang="en-US" dirty="0" smtClean="0"/>
              <a:t>The use of </a:t>
            </a:r>
            <a:r>
              <a:rPr lang="en-US" dirty="0" smtClean="0">
                <a:effectLst>
                  <a:outerShdw blurRad="38100" dist="38100" dir="2700000" algn="tl">
                    <a:srgbClr val="000000">
                      <a:alpha val="43137"/>
                    </a:srgbClr>
                  </a:outerShdw>
                </a:effectLst>
              </a:rPr>
              <a:t>other people’s assets as collateral </a:t>
            </a:r>
            <a:r>
              <a:rPr lang="en-US" dirty="0" smtClean="0"/>
              <a:t>is conducive to excessive banking, besides being wrong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Popular support</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In 2012, UNCHR let government off the hook in view of the promised constitutional provision on natural </a:t>
            </a:r>
            <a:r>
              <a:rPr lang="en-US" dirty="0" err="1" smtClean="0"/>
              <a:t>reources</a:t>
            </a:r>
            <a:r>
              <a:rPr lang="en-US" dirty="0" smtClean="0"/>
              <a:t> </a:t>
            </a:r>
          </a:p>
        </p:txBody>
      </p:sp>
      <p:sp>
        <p:nvSpPr>
          <p:cNvPr id="4" name="TextBox 3"/>
          <p:cNvSpPr txBox="1"/>
          <p:nvPr/>
        </p:nvSpPr>
        <p:spPr>
          <a:xfrm rot="21357429">
            <a:off x="6511285" y="5636729"/>
            <a:ext cx="2137124" cy="400110"/>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000" dirty="0" smtClean="0"/>
              <a:t>Name and shame</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522 persons ran for 25 assembly seats</a:t>
            </a:r>
          </a:p>
          <a:p>
            <a:pPr lvl="1"/>
            <a:r>
              <a:rPr lang="en-US" sz="2000" dirty="0" smtClean="0"/>
              <a:t>This was a way to invite them and others to contribute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144933" y="506118"/>
            <a:ext cx="3596949"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16 to find comparable ones for Scotland</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they were welcome to offer their comments and suggestions</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Popular support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r>
              <a:rPr lang="en-US" dirty="0" smtClean="0"/>
              <a:t>Parliament was prevented through filibuster from holding a promised national referendum at the time of the presidential election in June 2012</a:t>
            </a:r>
          </a:p>
          <a:p>
            <a:r>
              <a:rPr lang="en-US" dirty="0" smtClean="0"/>
              <a:t>Parliament decided by 35 votes against 15 to hold an advisory national referendum on the bill in October 2012</a:t>
            </a:r>
          </a:p>
          <a:p>
            <a:pPr lvl="1"/>
            <a:r>
              <a:rPr lang="en-US" dirty="0" smtClean="0"/>
              <a:t>Including five specific questions on substance, e.g., about whether to declare natural resources to be the property of the nation</a:t>
            </a:r>
          </a:p>
          <a:p>
            <a:pPr lvl="1"/>
            <a:r>
              <a:rPr lang="en-US" dirty="0" smtClean="0"/>
              <a:t>Voter turnout was 49%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Popular support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a:bodyPr>
          <a:lstStyle/>
          <a:p>
            <a:r>
              <a:rPr lang="en-US" sz="3200" dirty="0" smtClean="0"/>
              <a:t>Clear results of referendum</a:t>
            </a:r>
          </a:p>
          <a:p>
            <a:pPr lvl="1"/>
            <a:r>
              <a:rPr lang="en-US" sz="2800" dirty="0" smtClean="0"/>
              <a:t>General support for the bill: </a:t>
            </a:r>
            <a:r>
              <a:rPr lang="en-US" sz="2800" b="1" dirty="0" smtClean="0"/>
              <a:t>67% said Yes</a:t>
            </a:r>
            <a:endParaRPr lang="is-IS" sz="2800" dirty="0" smtClean="0"/>
          </a:p>
          <a:p>
            <a:pPr lvl="1"/>
            <a:r>
              <a:rPr lang="en-US" sz="2800" dirty="0" smtClean="0"/>
              <a:t>Public ownership of natural resources: </a:t>
            </a:r>
            <a:r>
              <a:rPr lang="en-US" sz="2800" b="1" dirty="0" smtClean="0"/>
              <a:t>83% said Yes</a:t>
            </a:r>
            <a:endParaRPr lang="is-IS" sz="2800" dirty="0" smtClean="0"/>
          </a:p>
          <a:p>
            <a:pPr lvl="1"/>
            <a:r>
              <a:rPr lang="en-US" sz="2800" dirty="0" smtClean="0"/>
              <a:t>Election of persons to parliament: </a:t>
            </a:r>
            <a:r>
              <a:rPr lang="en-US" sz="2800" b="1" dirty="0" smtClean="0"/>
              <a:t>78% said Yes</a:t>
            </a:r>
            <a:endParaRPr lang="is-IS" sz="2800" dirty="0" smtClean="0"/>
          </a:p>
          <a:p>
            <a:pPr lvl="1"/>
            <a:r>
              <a:rPr lang="en-US" sz="2800" dirty="0" smtClean="0"/>
              <a:t>Equal voting rights: </a:t>
            </a:r>
            <a:r>
              <a:rPr lang="en-US" sz="2800" b="1" dirty="0" smtClean="0"/>
              <a:t>67% said Yes</a:t>
            </a:r>
            <a:r>
              <a:rPr lang="en-US" sz="2800" dirty="0" smtClean="0"/>
              <a:t> </a:t>
            </a:r>
            <a:endParaRPr lang="is-IS" sz="2800" dirty="0" smtClean="0"/>
          </a:p>
          <a:p>
            <a:pPr lvl="1"/>
            <a:r>
              <a:rPr lang="en-US" sz="2800" dirty="0" smtClean="0"/>
              <a:t>Direct democracy through national referenda: </a:t>
            </a:r>
            <a:r>
              <a:rPr lang="en-US" sz="2800" b="1" dirty="0" smtClean="0"/>
              <a:t>73% said Yes</a:t>
            </a:r>
            <a:endParaRPr lang="is-I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5059944"/>
          </a:xfrm>
        </p:spPr>
        <p:txBody>
          <a:bodyPr>
            <a:normAutofit/>
          </a:bodyPr>
          <a:lstStyle/>
          <a:p>
            <a:r>
              <a:rPr lang="en-US" dirty="0" smtClean="0"/>
              <a:t>Even so, two main obstacles</a:t>
            </a:r>
          </a:p>
          <a:p>
            <a:pPr lvl="1"/>
            <a:r>
              <a:rPr lang="en-US" dirty="0" smtClean="0"/>
              <a:t>Parliament, as always</a:t>
            </a:r>
          </a:p>
          <a:p>
            <a:pPr lvl="2"/>
            <a:r>
              <a:rPr lang="en-US" dirty="0" smtClean="0"/>
              <a:t>New constitution requires consent by simple majorities in two parliaments, with an election in between</a:t>
            </a:r>
          </a:p>
          <a:p>
            <a:pPr lvl="1"/>
            <a:r>
              <a:rPr lang="en-US" dirty="0" smtClean="0"/>
              <a:t>Powerful special interest groups</a:t>
            </a:r>
          </a:p>
          <a:p>
            <a:pPr lvl="2"/>
            <a:r>
              <a:rPr lang="en-US" dirty="0" smtClean="0"/>
              <a:t>Vessel owners, with lots of public money in their pockets, have strong influence on MPs</a:t>
            </a:r>
          </a:p>
          <a:p>
            <a:pPr lvl="1"/>
            <a:r>
              <a:rPr lang="en-US" dirty="0" smtClean="0"/>
              <a:t>There is, understandably, strong opposition to constitutionally protected removal of privileges</a:t>
            </a:r>
          </a:p>
          <a:p>
            <a:pPr lvl="2"/>
            <a:r>
              <a:rPr lang="en-US" dirty="0" smtClean="0"/>
              <a:t>Equal voting rights</a:t>
            </a:r>
          </a:p>
          <a:p>
            <a:pPr lvl="2"/>
            <a:r>
              <a:rPr lang="en-US" dirty="0" smtClean="0"/>
              <a:t>Equal, unprivileged access to natural resources </a:t>
            </a:r>
          </a:p>
          <a:p>
            <a:pPr lvl="2"/>
            <a:r>
              <a:rPr lang="en-US" dirty="0" smtClean="0"/>
              <a:t>Ready access to information</a:t>
            </a:r>
          </a:p>
          <a:p>
            <a:pPr lvl="2"/>
            <a:r>
              <a:rPr lang="en-US" dirty="0" smtClean="0"/>
              <a:t>Protection against corrupt appointments to public office</a:t>
            </a:r>
          </a:p>
          <a:p>
            <a:pPr lvl="2"/>
            <a:endParaRPr lang="en-US" dirty="0" smtClean="0"/>
          </a:p>
          <a:p>
            <a:pPr lvl="2"/>
            <a:endParaRPr lang="en-US" dirty="0" smtClean="0"/>
          </a:p>
        </p:txBody>
      </p:sp>
      <p:sp>
        <p:nvSpPr>
          <p:cNvPr id="4" name="TextBox 3"/>
          <p:cNvSpPr txBox="1"/>
          <p:nvPr/>
        </p:nvSpPr>
        <p:spPr>
          <a:xfrm rot="21231688">
            <a:off x="5536811" y="573121"/>
            <a:ext cx="3188670"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solidFill>
                  <a:schemeClr val="tx1">
                    <a:tint val="85000"/>
                  </a:schemeClr>
                </a:solidFill>
              </a:rPr>
              <a:t>Classic contest between special vs. public interest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left)">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5131952"/>
          </a:xfrm>
        </p:spPr>
        <p:txBody>
          <a:bodyPr>
            <a:normAutofit fontScale="77500" lnSpcReduction="20000"/>
          </a:bodyPr>
          <a:lstStyle/>
          <a:p>
            <a:pPr>
              <a:lnSpc>
                <a:spcPct val="105000"/>
              </a:lnSpc>
            </a:pPr>
            <a:r>
              <a:rPr lang="en-US" sz="3400" dirty="0" smtClean="0"/>
              <a:t>Some MPs have at least two strong reasons for </a:t>
            </a:r>
            <a:r>
              <a:rPr lang="en-US" sz="3400" dirty="0" smtClean="0">
                <a:effectLst>
                  <a:outerShdw blurRad="38100" dist="38100" dir="2700000" algn="tl">
                    <a:srgbClr val="000000">
                      <a:alpha val="43137"/>
                    </a:srgbClr>
                  </a:outerShdw>
                </a:effectLst>
              </a:rPr>
              <a:t>not</a:t>
            </a:r>
            <a:r>
              <a:rPr lang="en-US" sz="3400" dirty="0" smtClean="0"/>
              <a:t> wanting to see the bill go through</a:t>
            </a:r>
          </a:p>
          <a:p>
            <a:pPr lvl="1">
              <a:lnSpc>
                <a:spcPct val="105000"/>
              </a:lnSpc>
            </a:pPr>
            <a:r>
              <a:rPr lang="en-US" sz="2700" dirty="0" smtClean="0">
                <a:effectLst>
                  <a:outerShdw blurRad="38100" dist="38100" dir="2700000" algn="tl">
                    <a:srgbClr val="000000">
                      <a:alpha val="43137"/>
                    </a:srgbClr>
                  </a:outerShdw>
                </a:effectLst>
              </a:rPr>
              <a:t>Equal voting rights </a:t>
            </a:r>
            <a:r>
              <a:rPr lang="en-US" sz="2700" dirty="0" smtClean="0"/>
              <a:t>article will make some MPs unelectable because they are the products of an electoral system allowing political parties to allocate ‘safe seats’ to candidates with limited following</a:t>
            </a:r>
          </a:p>
          <a:p>
            <a:pPr lvl="2">
              <a:lnSpc>
                <a:spcPct val="105000"/>
              </a:lnSpc>
            </a:pPr>
            <a:r>
              <a:rPr lang="en-US" sz="2400" dirty="0" smtClean="0"/>
              <a:t>Some MPs are being asked to vote against their own interest</a:t>
            </a:r>
          </a:p>
          <a:p>
            <a:pPr lvl="1">
              <a:lnSpc>
                <a:spcPct val="105000"/>
              </a:lnSpc>
            </a:pPr>
            <a:r>
              <a:rPr lang="en-US" sz="2700" dirty="0" smtClean="0">
                <a:effectLst>
                  <a:outerShdw blurRad="38100" dist="38100" dir="2700000" algn="tl">
                    <a:srgbClr val="000000">
                      <a:alpha val="43137"/>
                    </a:srgbClr>
                  </a:outerShdw>
                </a:effectLst>
              </a:rPr>
              <a:t>Natural resources </a:t>
            </a:r>
            <a:r>
              <a:rPr lang="en-US" sz="2700" dirty="0" smtClean="0"/>
              <a:t>article will not please some MPs either because, to quote a former newspaper editor, a keen observer, “it means political suicide to rise against the quota holders in rural areas.”</a:t>
            </a:r>
          </a:p>
          <a:p>
            <a:pPr>
              <a:lnSpc>
                <a:spcPct val="105000"/>
              </a:lnSpc>
            </a:pPr>
            <a:r>
              <a:rPr lang="en-US" sz="3400" dirty="0" smtClean="0"/>
              <a:t>Hence, we have to say to MPs: </a:t>
            </a:r>
          </a:p>
          <a:p>
            <a:pPr lvl="1">
              <a:lnSpc>
                <a:spcPct val="105000"/>
              </a:lnSpc>
            </a:pPr>
            <a:r>
              <a:rPr lang="en-US" sz="2700" dirty="0" smtClean="0"/>
              <a:t>The people have spoken (67% for, 33% against)</a:t>
            </a:r>
          </a:p>
          <a:p>
            <a:pPr lvl="1">
              <a:lnSpc>
                <a:spcPct val="105000"/>
              </a:lnSpc>
            </a:pPr>
            <a:r>
              <a:rPr lang="en-US" sz="2700" dirty="0" smtClean="0"/>
              <a:t>Set personal interests aside and respect the people’s acceptance of their new constitution</a:t>
            </a:r>
          </a:p>
          <a:p>
            <a:pPr lvl="1">
              <a:lnSpc>
                <a:spcPct val="105000"/>
              </a:lnSpc>
            </a:pPr>
            <a:r>
              <a:rPr lang="en-US" sz="2700" dirty="0" smtClean="0"/>
              <a:t>“All state powers spring from the nation”</a:t>
            </a:r>
          </a:p>
          <a:p>
            <a:pPr lvl="1">
              <a:lnSpc>
                <a:spcPct val="105000"/>
              </a:lnSpc>
            </a:pPr>
            <a:endParaRPr lang="en-US" sz="2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560840" cy="4968552"/>
          </a:xfrm>
          <a:prstGeom prst="rect">
            <a:avLst/>
          </a:prstGeom>
        </p:spPr>
        <p:txBody>
          <a:bodyPr vert="horz">
            <a:normAutofit fontScale="85000" lnSpcReduction="20000"/>
          </a:bodyPr>
          <a:lstStyle/>
          <a:p>
            <a:pPr marL="274320" indent="-274320">
              <a:spcBef>
                <a:spcPts val="600"/>
              </a:spcBef>
              <a:buClr>
                <a:schemeClr val="tx2"/>
              </a:buClr>
              <a:buSzPct val="73000"/>
              <a:buFont typeface="Wingdings 2"/>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hlinkClick r:id="rId3"/>
              </a:rPr>
              <a:t>http://stjornarskrarfelagid.is/english/constitutional-bill/</a:t>
            </a:r>
            <a:endPar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274320" indent="-274320">
              <a:spcBef>
                <a:spcPts val="600"/>
              </a:spcBef>
              <a:buClr>
                <a:schemeClr val="tx2"/>
              </a:buClr>
              <a:buSzPct val="73000"/>
              <a:buFont typeface="Wingdings 2"/>
              <a:buChar char=""/>
              <a:defRPr/>
            </a:pPr>
            <a:r>
              <a:rPr lang="en-US" sz="2600" dirty="0" smtClean="0"/>
              <a:t>Bill has been under public scrutiny for 19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It was favorably</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reviewed on national TV by </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hlinkClick r:id="rId4"/>
              </a:rPr>
              <a:t>Prof. Jon </a:t>
            </a:r>
            <a:r>
              <a:rPr kumimoji="0" lang="en-US" sz="2300" b="0" i="0" u="none" strike="noStrike" kern="1200" cap="none" spc="0" normalizeH="0" noProof="0" dirty="0" err="1" smtClean="0">
                <a:ln>
                  <a:noFill/>
                </a:ln>
                <a:solidFill>
                  <a:schemeClr val="tx1">
                    <a:tint val="85000"/>
                  </a:schemeClr>
                </a:solidFill>
                <a:effectLst/>
                <a:uLnTx/>
                <a:uFillTx/>
                <a:latin typeface="+mn-lt"/>
                <a:ea typeface="+mn-ea"/>
                <a:cs typeface="+mn-cs"/>
                <a:hlinkClick r:id="rId4"/>
              </a:rPr>
              <a:t>Elster</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of Columbia University as well as by </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hlinkClick r:id="rId5"/>
              </a:rPr>
              <a:t>Prof. Tom Ginsburg of the University of Chicago and his associates</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who predict that it will, if ratified, last for 60 years</a:t>
            </a:r>
          </a:p>
          <a:p>
            <a:pPr marL="521208" lvl="1" indent="-228600">
              <a:spcBef>
                <a:spcPts val="500"/>
              </a:spcBef>
              <a:buClr>
                <a:schemeClr val="accent4"/>
              </a:buClr>
              <a:buSzPct val="80000"/>
              <a:buFont typeface="Wingdings 2"/>
              <a:buChar char=""/>
              <a:defRPr/>
            </a:pPr>
            <a:r>
              <a:rPr lang="en-US" sz="2300" baseline="0" dirty="0" smtClean="0">
                <a:solidFill>
                  <a:schemeClr val="tx1">
                    <a:tint val="85000"/>
                  </a:schemeClr>
                </a:solidFill>
              </a:rPr>
              <a:t>It was fine-combed by a team of</a:t>
            </a:r>
            <a:r>
              <a:rPr lang="en-US" sz="2300" dirty="0" smtClean="0">
                <a:solidFill>
                  <a:schemeClr val="tx1">
                    <a:tint val="85000"/>
                  </a:schemeClr>
                </a:solidFill>
              </a:rPr>
              <a:t> Icelandic lawyers appointed by parliament which accepted several of their proposed changes of wording, but not of substance</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It was</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reviewed by the Venice Commission some of whose suggestions parliament will probably incorporate before its final vote on the bill</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Local critical voices, silent until after the referendum,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 </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Opponents may still resort to filibuster in parliament</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left)">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left)">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8.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17447" y="3419071"/>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660049" y="293383"/>
            <a:ext cx="4114800" cy="1015663"/>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a:t>
            </a:r>
            <a:r>
              <a:rPr lang="en-US" sz="2000" dirty="0">
                <a:latin typeface="Tahoma" charset="0"/>
                <a:hlinkClick r:id="rId3"/>
              </a:rPr>
              <a:t>www.hi.is/</a:t>
            </a:r>
            <a:r>
              <a:rPr lang="en-US" sz="2000" dirty="0">
                <a:latin typeface="Tahoma" charset="0"/>
                <a:cs typeface="Times New Roman" pitchFamily="18" charset="0"/>
                <a:hlinkClick r:id="rId3"/>
              </a:rPr>
              <a:t>~</a:t>
            </a:r>
            <a:r>
              <a:rPr lang="en-US" sz="2000" dirty="0" smtClean="0">
                <a:latin typeface="Tahoma" charset="0"/>
                <a:hlinkClick r:id="rId3"/>
              </a:rPr>
              <a:t>gylfason</a:t>
            </a:r>
            <a:endParaRPr lang="en-US" sz="2000" dirty="0" smtClean="0">
              <a:latin typeface="Tahoma" charset="0"/>
            </a:endParaRPr>
          </a:p>
          <a:p>
            <a:pPr eaLnBrk="0" hangingPunct="0">
              <a:defRPr/>
            </a:pPr>
            <a:r>
              <a:rPr lang="en-US" sz="2000" dirty="0" smtClean="0">
                <a:latin typeface="Tahoma" charset="0"/>
              </a:rPr>
              <a:t>Here is the </a:t>
            </a:r>
            <a:r>
              <a:rPr lang="en-US" sz="2000" dirty="0" smtClean="0">
                <a:latin typeface="Tahoma" charset="0"/>
                <a:hlinkClick r:id="rId4"/>
              </a:rPr>
              <a:t>paper</a:t>
            </a:r>
            <a:r>
              <a:rPr lang="en-US" sz="2000" dirty="0" smtClean="0">
                <a:latin typeface="Tahoma" charset="0"/>
              </a:rPr>
              <a:t> behind the slides</a:t>
            </a:r>
            <a:endParaRPr lang="en-US" sz="2000" dirty="0">
              <a:latin typeface="Tahoma" charset="0"/>
            </a:endParaRPr>
          </a:p>
        </p:txBody>
      </p:sp>
      <p:sp>
        <p:nvSpPr>
          <p:cNvPr id="7" name="Content Placeholder 2"/>
          <p:cNvSpPr txBox="1">
            <a:spLocks/>
          </p:cNvSpPr>
          <p:nvPr/>
        </p:nvSpPr>
        <p:spPr>
          <a:xfrm>
            <a:off x="467544" y="1556792"/>
            <a:ext cx="7499176" cy="504056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Put to a referendum</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If 20 people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had voted No rather than Yes, the bill would have failed!</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left)">
                                      <p:cBhvr>
                                        <p:cTn id="25" dur="500"/>
                                        <p:tgtEl>
                                          <p:spTgt spid="7">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wipe(left)">
                                      <p:cBhvr>
                                        <p:cTn id="28" dur="500"/>
                                        <p:tgtEl>
                                          <p:spTgt spid="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500"/>
                                        <p:tgtEl>
                                          <p:spTgt spid="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500"/>
                                        <p:tgtEl>
                                          <p:spTgt spid="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7">
                                            <p:txEl>
                                              <p:pRg st="9" end="9"/>
                                            </p:txEl>
                                          </p:spTgt>
                                        </p:tgtEl>
                                        <p:attrNameLst>
                                          <p:attrName>style.visibility</p:attrName>
                                        </p:attrNameLst>
                                      </p:cBhvr>
                                      <p:to>
                                        <p:strVal val="visible"/>
                                      </p:to>
                                    </p:set>
                                    <p:animEffect transition="in" filter="wipe(left)">
                                      <p:cBhvr>
                                        <p:cTn id="40" dur="500"/>
                                        <p:tgtEl>
                                          <p:spTgt spid="7">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left)">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left)">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70000" lnSpcReduction="20000"/>
          </a:bodyPr>
          <a:lstStyle/>
          <a:p>
            <a:pPr>
              <a:lnSpc>
                <a:spcPct val="120000"/>
              </a:lnSpc>
            </a:pPr>
            <a:r>
              <a:rPr lang="en-US" sz="3700" dirty="0" smtClean="0"/>
              <a:t>The Iceland crash was a big one, perhaps the biggest financial crash on record</a:t>
            </a:r>
          </a:p>
          <a:p>
            <a:pPr lvl="1">
              <a:lnSpc>
                <a:spcPct val="120000"/>
              </a:lnSpc>
            </a:pPr>
            <a:r>
              <a:rPr lang="en-US" sz="3300" dirty="0" smtClean="0"/>
              <a:t>Financial losses inflicted on creditors, shareholders, and depositors abroad as well as at home equal about </a:t>
            </a:r>
            <a:r>
              <a:rPr lang="en-US" sz="3300" dirty="0" smtClean="0">
                <a:effectLst>
                  <a:outerShdw blurRad="38100" dist="38100" dir="2700000" algn="tl">
                    <a:srgbClr val="000000">
                      <a:alpha val="43137"/>
                    </a:srgbClr>
                  </a:outerShdw>
                </a:effectLst>
              </a:rPr>
              <a:t>7 times Iceland’s GDP</a:t>
            </a:r>
            <a:r>
              <a:rPr lang="en-US" sz="3300" dirty="0" smtClean="0"/>
              <a:t>, a world record</a:t>
            </a:r>
          </a:p>
          <a:p>
            <a:pPr lvl="1">
              <a:lnSpc>
                <a:spcPct val="120000"/>
              </a:lnSpc>
            </a:pPr>
            <a:r>
              <a:rPr lang="en-US" sz="3300" dirty="0" smtClean="0"/>
              <a:t>The three “big” Icelandic banks’ collapse in 2008 would, had they been American, make the list of the 10 largest corporate bankruptcies of all time in the US, a remarkable result in view of Iceland’s population of 320,000</a:t>
            </a:r>
          </a:p>
          <a:p>
            <a:pPr lvl="2">
              <a:lnSpc>
                <a:spcPct val="120000"/>
              </a:lnSpc>
            </a:pPr>
            <a:r>
              <a:rPr lang="en-US" sz="3000" dirty="0" smtClean="0"/>
              <a:t>Owner of </a:t>
            </a:r>
            <a:r>
              <a:rPr lang="en-US" sz="3000" dirty="0" err="1" smtClean="0"/>
              <a:t>Landsbanki</a:t>
            </a:r>
            <a:r>
              <a:rPr lang="en-US" sz="3000" dirty="0" smtClean="0"/>
              <a:t> declared $750 million personal bankruptcy, including $500 million he owed to “his”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Many new constitutions in Europe</a:t>
            </a:r>
          </a:p>
          <a:p>
            <a:r>
              <a:rPr lang="en-US" dirty="0" smtClean="0"/>
              <a:t>After the collapse of communism in 1989-91, East and Central Europe adopted about 25 new constitutions</a:t>
            </a:r>
          </a:p>
          <a:p>
            <a:r>
              <a:rPr lang="en-US" dirty="0" smtClean="0"/>
              <a:t>Most constitutions are written or revised following economic or political upheaval because crises often trigger demands for a fresh start or expose flaws to be fixed</a:t>
            </a:r>
          </a:p>
          <a:p>
            <a:pPr lvl="1"/>
            <a:r>
              <a:rPr lang="en-US" dirty="0" smtClean="0"/>
              <a:t>In quiet times, people and politicians most often feel they have other things to think about</a:t>
            </a:r>
          </a:p>
          <a:p>
            <a:pPr lvl="2"/>
            <a:r>
              <a:rPr lang="en-US" sz="2100" dirty="0" smtClean="0"/>
              <a:t>Exceptions: Sweden (1974), Canada (1982)</a:t>
            </a:r>
            <a:endParaRPr lang="is-IS" sz="21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 Seven waves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80000"/>
              </a:lnSpc>
            </a:pPr>
            <a:r>
              <a:rPr lang="en-US" sz="2000" dirty="0" err="1" smtClean="0"/>
              <a:t>Elster</a:t>
            </a:r>
            <a:r>
              <a:rPr lang="en-US" sz="2000" dirty="0" smtClean="0"/>
              <a:t> (1995) describes seven waves of constitution making following the US Declaration of Independence in 1776</a:t>
            </a:r>
          </a:p>
          <a:p>
            <a:pPr marL="749808" lvl="1" indent="-457200">
              <a:lnSpc>
                <a:spcPct val="80000"/>
              </a:lnSpc>
              <a:buSzPct val="100000"/>
              <a:buFont typeface="+mj-lt"/>
              <a:buAutoNum type="arabicParenR"/>
            </a:pPr>
            <a:r>
              <a:rPr lang="en-US" sz="1800" dirty="0" smtClean="0"/>
              <a:t>During </a:t>
            </a:r>
            <a:r>
              <a:rPr lang="en-US" sz="1800" dirty="0" smtClean="0">
                <a:effectLst>
                  <a:outerShdw blurRad="38100" dist="38100" dir="2700000" algn="tl">
                    <a:srgbClr val="000000">
                      <a:alpha val="43137"/>
                    </a:srgbClr>
                  </a:outerShdw>
                </a:effectLst>
              </a:rPr>
              <a:t>1780-91</a:t>
            </a:r>
            <a:r>
              <a:rPr lang="en-US" sz="1800" dirty="0" smtClean="0"/>
              <a:t> the US, Poland, and France adopted new constitutions, as did Sweden in 1809 and Norway in 1814</a:t>
            </a:r>
          </a:p>
          <a:p>
            <a:pPr marL="749808" lvl="1" indent="-457200">
              <a:lnSpc>
                <a:spcPct val="80000"/>
              </a:lnSpc>
              <a:buSzPct val="100000"/>
              <a:buFont typeface="+mj-lt"/>
              <a:buAutoNum type="arabicParenR"/>
            </a:pPr>
            <a:r>
              <a:rPr lang="en-US" sz="1800" dirty="0" smtClean="0"/>
              <a:t>Following revolutions in </a:t>
            </a:r>
            <a:r>
              <a:rPr lang="en-US" sz="1800" b="1" dirty="0" smtClean="0"/>
              <a:t>Europe in 1848</a:t>
            </a:r>
            <a:r>
              <a:rPr lang="en-US" sz="1800" dirty="0" smtClean="0"/>
              <a:t> several countries adopted new constitutions some of which did not last long because the revolutions producing them were suppressed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 </a:t>
            </a:r>
            <a:r>
              <a:rPr lang="en-US" sz="1800" dirty="0" smtClean="0"/>
              <a:t>(1914-18) Poland, Czechoslovakia, and defeated Germany passed new constitutions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II </a:t>
            </a:r>
            <a:r>
              <a:rPr lang="en-US" sz="1800" dirty="0" smtClean="0"/>
              <a:t>(1939-45) Italy, Germany, and Japan had new constitutions essentially dictated to them by the victors </a:t>
            </a:r>
          </a:p>
          <a:p>
            <a:pPr marL="749808" lvl="1" indent="-457200">
              <a:lnSpc>
                <a:spcPct val="80000"/>
              </a:lnSpc>
              <a:buSzPct val="100000"/>
              <a:buFont typeface="+mj-lt"/>
              <a:buAutoNum type="arabicParenR"/>
            </a:pPr>
            <a:r>
              <a:rPr lang="en-US" sz="1800" dirty="0" smtClean="0"/>
              <a:t>As the sun set on the </a:t>
            </a:r>
            <a:r>
              <a:rPr lang="en-US" sz="1800" dirty="0" smtClean="0">
                <a:effectLst>
                  <a:outerShdw blurRad="38100" dist="38100" dir="2700000" algn="tl">
                    <a:srgbClr val="000000">
                      <a:alpha val="43137"/>
                    </a:srgbClr>
                  </a:outerShdw>
                </a:effectLst>
              </a:rPr>
              <a:t>colonial empires </a:t>
            </a:r>
            <a:r>
              <a:rPr lang="en-US" sz="1800" dirty="0" smtClean="0"/>
              <a:t>of the UK, France, and others after 1945, new constitutions in Asia and Africa</a:t>
            </a:r>
          </a:p>
          <a:p>
            <a:pPr marL="749808" lvl="1" indent="-457200">
              <a:lnSpc>
                <a:spcPct val="80000"/>
              </a:lnSpc>
              <a:buSzPct val="100000"/>
              <a:buFont typeface="+mj-lt"/>
              <a:buAutoNum type="arabicParenR"/>
            </a:pPr>
            <a:r>
              <a:rPr lang="en-US" sz="1800" dirty="0" smtClean="0"/>
              <a:t>Authoritarian regimes in </a:t>
            </a:r>
            <a:r>
              <a:rPr lang="en-US" sz="1800" dirty="0" smtClean="0">
                <a:effectLst>
                  <a:outerShdw blurRad="38100" dist="38100" dir="2700000" algn="tl">
                    <a:srgbClr val="000000">
                      <a:alpha val="43137"/>
                    </a:srgbClr>
                  </a:outerShdw>
                </a:effectLst>
              </a:rPr>
              <a:t>Southern Europe </a:t>
            </a:r>
            <a:r>
              <a:rPr lang="en-US" sz="1800" dirty="0" smtClean="0"/>
              <a:t>were driven from power in 1974-78 and Greece, Portugal, and Spain adopted new democratic constitutions </a:t>
            </a:r>
          </a:p>
          <a:p>
            <a:pPr marL="749808" lvl="1" indent="-457200">
              <a:lnSpc>
                <a:spcPct val="80000"/>
              </a:lnSpc>
              <a:buSzPct val="100000"/>
              <a:buFont typeface="+mj-lt"/>
              <a:buAutoNum type="arabicParenR"/>
            </a:pPr>
            <a:r>
              <a:rPr lang="en-US" sz="1800" dirty="0" smtClean="0"/>
              <a:t>The seventh and last wave swept </a:t>
            </a:r>
            <a:r>
              <a:rPr lang="en-US" sz="1800" dirty="0" smtClean="0">
                <a:effectLst>
                  <a:outerShdw blurRad="38100" dist="38100" dir="2700000" algn="tl">
                    <a:srgbClr val="000000">
                      <a:alpha val="43137"/>
                    </a:srgbClr>
                  </a:outerShdw>
                </a:effectLst>
              </a:rPr>
              <a:t>East and Central Europe </a:t>
            </a:r>
            <a:r>
              <a:rPr lang="en-US" sz="1800" dirty="0" smtClean="0"/>
              <a:t>after the collapse of communism beginning in 1989, with about 25 new constitutions, all except Hungary (until 2012)</a:t>
            </a:r>
            <a:endParaRPr lang="is-IS" sz="1800" dirty="0" smtClean="0"/>
          </a:p>
          <a:p>
            <a:pPr>
              <a:lnSpc>
                <a:spcPct val="80000"/>
              </a:lnSpc>
            </a:pPr>
            <a:endParaRPr lang="en-US" sz="1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556792"/>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a:t>
            </a:r>
            <a:r>
              <a:rPr lang="en-US" sz="2400" dirty="0" smtClean="0">
                <a:effectLst>
                  <a:outerShdw blurRad="38100" dist="38100" dir="2700000" algn="tl">
                    <a:srgbClr val="000000">
                      <a:alpha val="43137"/>
                    </a:srgbClr>
                  </a:outerShdw>
                </a:effectLst>
              </a:rPr>
              <a:t>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lvl="1">
              <a:spcBef>
                <a:spcPts val="0"/>
              </a:spcBef>
            </a:pPr>
            <a:r>
              <a:rPr lang="en-US" sz="2400" dirty="0" smtClean="0"/>
              <a:t>So did the SIC appointed by parliament</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executive branch to grab too much power from parliament and the courts</a:t>
            </a:r>
          </a:p>
          <a:p>
            <a:pPr>
              <a:lnSpc>
                <a:spcPct val="90000"/>
              </a:lnSpc>
            </a:pPr>
            <a:r>
              <a:rPr lang="en-US" dirty="0" smtClean="0"/>
              <a:t>Two examples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After Supreme Court in 1998 ruled that the system of fisheries management is discriminatory and unconstitutional, Court reversed its opinion in 2000 under visible pressure from same two ministers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regulatory restraint and inquisitive financial supervision</a:t>
            </a:r>
          </a:p>
          <a:p>
            <a:pPr lvl="2"/>
            <a:r>
              <a:rPr lang="en-US" dirty="0" smtClean="0"/>
              <a:t>The banks gave and lent money generously to political parties as well as to individual politicians (SIC report) </a:t>
            </a:r>
          </a:p>
          <a:p>
            <a:pPr lvl="3"/>
            <a:r>
              <a:rPr lang="en-US" dirty="0" smtClean="0"/>
              <a:t>$8 per person compared with 60 cents in US in 2010</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1868</TotalTime>
  <Words>2879</Words>
  <Application>Microsoft Office PowerPoint</Application>
  <PresentationFormat>On-screen Show (4:3)</PresentationFormat>
  <Paragraphs>262</Paragraphs>
  <Slides>29</Slides>
  <Notes>29</Notes>
  <HiddenSlides>5</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The Icelandic Experience:  “crowd sourcing” the constitution</vt:lpstr>
      <vt:lpstr>outline</vt:lpstr>
      <vt:lpstr>1. Crash</vt:lpstr>
      <vt:lpstr>1. Crash</vt:lpstr>
      <vt:lpstr>2. background</vt:lpstr>
      <vt:lpstr>2. background: Seven waves</vt:lpstr>
      <vt:lpstr>2. background</vt:lpstr>
      <vt:lpstr>2. background</vt:lpstr>
      <vt:lpstr>2. background</vt:lpstr>
      <vt:lpstr>2. background</vt:lpstr>
      <vt:lpstr>3. process</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6. Popular support</vt:lpstr>
      <vt:lpstr>6. Popular support</vt:lpstr>
      <vt:lpstr>7. obstacles</vt:lpstr>
      <vt:lpstr>7. obstacles</vt:lpstr>
      <vt:lpstr>7. obstacles</vt:lpstr>
      <vt:lpstr>8.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62</cp:revision>
  <dcterms:created xsi:type="dcterms:W3CDTF">2012-01-22T11:03:39Z</dcterms:created>
  <dcterms:modified xsi:type="dcterms:W3CDTF">2013-02-14T12:57:03Z</dcterms:modified>
</cp:coreProperties>
</file>