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notesSlides/notesSlide23.xml" ContentType="application/vnd.openxmlformats-officedocument.presentationml.notesSlide+xml"/>
  <Override PartName="/ppt/charts/chart11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20.xml" ContentType="application/vnd.openxmlformats-officedocument.presentationml.notesSlide+xml"/>
  <Override PartName="/ppt/charts/chart10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6" r:id="rId2"/>
    <p:sldId id="257" r:id="rId3"/>
    <p:sldId id="268" r:id="rId4"/>
    <p:sldId id="291" r:id="rId5"/>
    <p:sldId id="267" r:id="rId6"/>
    <p:sldId id="270" r:id="rId7"/>
    <p:sldId id="289" r:id="rId8"/>
    <p:sldId id="271" r:id="rId9"/>
    <p:sldId id="272" r:id="rId10"/>
    <p:sldId id="273" r:id="rId11"/>
    <p:sldId id="274" r:id="rId12"/>
    <p:sldId id="275" r:id="rId13"/>
    <p:sldId id="276" r:id="rId14"/>
    <p:sldId id="278" r:id="rId15"/>
    <p:sldId id="279" r:id="rId16"/>
    <p:sldId id="280" r:id="rId17"/>
    <p:sldId id="269" r:id="rId18"/>
    <p:sldId id="282" r:id="rId19"/>
    <p:sldId id="283" r:id="rId20"/>
    <p:sldId id="284" r:id="rId21"/>
    <p:sldId id="285" r:id="rId22"/>
    <p:sldId id="259" r:id="rId23"/>
    <p:sldId id="258" r:id="rId24"/>
    <p:sldId id="260" r:id="rId25"/>
    <p:sldId id="287" r:id="rId26"/>
    <p:sldId id="266" r:id="rId27"/>
    <p:sldId id="290" r:id="rId28"/>
    <p:sldId id="288" r:id="rId29"/>
    <p:sldId id="261" r:id="rId30"/>
    <p:sldId id="264" r:id="rId31"/>
    <p:sldId id="286" r:id="rId32"/>
  </p:sldIdLst>
  <p:sldSz cx="9144000" cy="6858000" type="screen4x3"/>
  <p:notesSz cx="6669088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k2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r%20Wijkman\AppData\Local\Temp\M&#246;lle%202012%20Agadir%20TEST%202-3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Agadir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r%20Wijkman\Documents\EaP%20exports%202009%20to%20major%20country%20group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r%20Wijkman\Documents\EaP%20exports%202009%20to%20major%20country%20group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r%20Wijkman\Documents\EaP%20exports%202009%20to%20major%20country%20group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k2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r%20Wijkman\AppData\Local\Temp\Kopia%20av%20M&#246;lle%202012%20Agadir%20TEST%202PMW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1988407699037804E-2"/>
          <c:y val="5.1400554097404488E-2"/>
          <c:w val="0.89466579177602767"/>
          <c:h val="0.8326195683872849"/>
        </c:manualLayout>
      </c:layout>
      <c:barChart>
        <c:barDir val="col"/>
        <c:grouping val="clustered"/>
        <c:ser>
          <c:idx val="0"/>
          <c:order val="0"/>
          <c:tx>
            <c:strRef>
              <c:f>Blad1!$B$1</c:f>
              <c:strCache>
                <c:ptCount val="1"/>
                <c:pt idx="0">
                  <c:v>Regional</c:v>
                </c:pt>
              </c:strCache>
            </c:strRef>
          </c:tx>
          <c:cat>
            <c:strRef>
              <c:f>Blad1!$A$2:$A$4</c:f>
              <c:strCache>
                <c:ptCount val="3"/>
                <c:pt idx="0">
                  <c:v>Balkans</c:v>
                </c:pt>
                <c:pt idx="1">
                  <c:v>EaP</c:v>
                </c:pt>
                <c:pt idx="2">
                  <c:v>S. Mediter</c:v>
                </c:pt>
              </c:strCache>
            </c:strRef>
          </c:cat>
          <c:val>
            <c:numRef>
              <c:f>Blad1!$B$2:$B$4</c:f>
              <c:numCache>
                <c:formatCode>General</c:formatCode>
                <c:ptCount val="3"/>
                <c:pt idx="0">
                  <c:v>9</c:v>
                </c:pt>
                <c:pt idx="1">
                  <c:v>8</c:v>
                </c:pt>
                <c:pt idx="2">
                  <c:v>6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EU</c:v>
                </c:pt>
              </c:strCache>
            </c:strRef>
          </c:tx>
          <c:cat>
            <c:strRef>
              <c:f>Blad1!$A$2:$A$4</c:f>
              <c:strCache>
                <c:ptCount val="3"/>
                <c:pt idx="0">
                  <c:v>Balkans</c:v>
                </c:pt>
                <c:pt idx="1">
                  <c:v>EaP</c:v>
                </c:pt>
                <c:pt idx="2">
                  <c:v>S. Mediter</c:v>
                </c:pt>
              </c:strCache>
            </c:strRef>
          </c:cat>
          <c:val>
            <c:numRef>
              <c:f>Blad1!$C$2:$C$4</c:f>
              <c:numCache>
                <c:formatCode>General</c:formatCode>
                <c:ptCount val="3"/>
                <c:pt idx="0">
                  <c:v>63</c:v>
                </c:pt>
                <c:pt idx="1">
                  <c:v>42</c:v>
                </c:pt>
                <c:pt idx="2">
                  <c:v>49</c:v>
                </c:pt>
              </c:numCache>
            </c:numRef>
          </c:val>
        </c:ser>
        <c:axId val="63051264"/>
        <c:axId val="63052800"/>
      </c:barChart>
      <c:catAx>
        <c:axId val="6305126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63052800"/>
        <c:crosses val="autoZero"/>
        <c:auto val="1"/>
        <c:lblAlgn val="ctr"/>
        <c:lblOffset val="100"/>
      </c:catAx>
      <c:valAx>
        <c:axId val="6305280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63051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109864391953272"/>
          <c:y val="8.2949475065616798E-2"/>
          <c:w val="0.31271091113610838"/>
          <c:h val="0.21373067949839641"/>
        </c:manualLayout>
      </c:layout>
      <c:txPr>
        <a:bodyPr/>
        <a:lstStyle/>
        <a:p>
          <a:pPr>
            <a:defRPr sz="2000"/>
          </a:pPr>
          <a:endParaRPr lang="is-IS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0789946140036747E-2"/>
          <c:y val="7.1240197322566229E-2"/>
          <c:w val="0.87312986235788115"/>
          <c:h val="0.75461838645386003"/>
        </c:manualLayout>
      </c:layout>
      <c:lineChart>
        <c:grouping val="standard"/>
        <c:ser>
          <c:idx val="0"/>
          <c:order val="0"/>
          <c:tx>
            <c:strRef>
              <c:f>Blad1!$K$1</c:f>
              <c:strCache>
                <c:ptCount val="1"/>
                <c:pt idx="0">
                  <c:v>%nonAgtononag</c:v>
                </c:pt>
              </c:strCache>
            </c:strRef>
          </c:tx>
          <c:spPr>
            <a:ln w="50800">
              <a:solidFill>
                <a:srgbClr val="000080"/>
              </a:solidFill>
              <a:prstDash val="solid"/>
            </a:ln>
          </c:spPr>
          <c:marker>
            <c:symbol val="none"/>
          </c:marker>
          <c:cat>
            <c:strRef>
              <c:f>Blad1!$J$2:$J$18</c:f>
              <c:strCach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strCache>
            </c:strRef>
          </c:cat>
          <c:val>
            <c:numRef>
              <c:f>Blad1!$K$2:$K$18</c:f>
              <c:numCache>
                <c:formatCode>General</c:formatCode>
                <c:ptCount val="17"/>
                <c:pt idx="0">
                  <c:v>3.5257983078037172</c:v>
                </c:pt>
                <c:pt idx="1">
                  <c:v>4.0678367820880776</c:v>
                </c:pt>
                <c:pt idx="2">
                  <c:v>4.3903796336098324</c:v>
                </c:pt>
                <c:pt idx="3">
                  <c:v>4.5925565835209055</c:v>
                </c:pt>
                <c:pt idx="4">
                  <c:v>4.2768604850478535</c:v>
                </c:pt>
                <c:pt idx="5">
                  <c:v>5.7225091618725177</c:v>
                </c:pt>
                <c:pt idx="6">
                  <c:v>5.1397730772607595</c:v>
                </c:pt>
                <c:pt idx="7">
                  <c:v>5.2840799839797024</c:v>
                </c:pt>
                <c:pt idx="8">
                  <c:v>5.123779932220871</c:v>
                </c:pt>
                <c:pt idx="9">
                  <c:v>4.8638078503448376</c:v>
                </c:pt>
                <c:pt idx="10">
                  <c:v>4.4825149630614645</c:v>
                </c:pt>
                <c:pt idx="11">
                  <c:v>4.4239333055613494</c:v>
                </c:pt>
                <c:pt idx="12">
                  <c:v>4.5890507192193484</c:v>
                </c:pt>
                <c:pt idx="13">
                  <c:v>6.017695804023897</c:v>
                </c:pt>
                <c:pt idx="14">
                  <c:v>6.5863495757719424</c:v>
                </c:pt>
                <c:pt idx="15">
                  <c:v>6.1486845448903065</c:v>
                </c:pt>
                <c:pt idx="16">
                  <c:v>3.8705300635089648</c:v>
                </c:pt>
              </c:numCache>
            </c:numRef>
          </c:val>
        </c:ser>
        <c:ser>
          <c:idx val="1"/>
          <c:order val="1"/>
          <c:tx>
            <c:strRef>
              <c:f>Blad1!$L$1</c:f>
              <c:strCache>
                <c:ptCount val="1"/>
                <c:pt idx="0">
                  <c:v>%nonAgto Agadir</c:v>
                </c:pt>
              </c:strCache>
            </c:strRef>
          </c:tx>
          <c:spPr>
            <a:ln w="50800">
              <a:solidFill>
                <a:srgbClr val="FF00FF"/>
              </a:solidFill>
              <a:prstDash val="solid"/>
            </a:ln>
          </c:spPr>
          <c:marker>
            <c:symbol val="none"/>
          </c:marker>
          <c:cat>
            <c:strRef>
              <c:f>Blad1!$J$2:$J$18</c:f>
              <c:strCach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strCache>
            </c:strRef>
          </c:cat>
          <c:val>
            <c:numRef>
              <c:f>Blad1!$L$2:$L$18</c:f>
              <c:numCache>
                <c:formatCode>General</c:formatCode>
                <c:ptCount val="17"/>
                <c:pt idx="0">
                  <c:v>1.5724775599966807</c:v>
                </c:pt>
                <c:pt idx="1">
                  <c:v>1.5592215108495338</c:v>
                </c:pt>
                <c:pt idx="2">
                  <c:v>1.3201341618800961</c:v>
                </c:pt>
                <c:pt idx="3">
                  <c:v>2.3191142376232587</c:v>
                </c:pt>
                <c:pt idx="4">
                  <c:v>1.9910878004759642</c:v>
                </c:pt>
                <c:pt idx="5">
                  <c:v>1.4684759147635755</c:v>
                </c:pt>
                <c:pt idx="6">
                  <c:v>1.8402601132945753</c:v>
                </c:pt>
                <c:pt idx="7">
                  <c:v>1.6459593138938104</c:v>
                </c:pt>
                <c:pt idx="8">
                  <c:v>1.8783756476064724</c:v>
                </c:pt>
                <c:pt idx="9">
                  <c:v>2.1056643787483282</c:v>
                </c:pt>
                <c:pt idx="10">
                  <c:v>2.0400164715044919</c:v>
                </c:pt>
                <c:pt idx="11">
                  <c:v>2.2741776890351115</c:v>
                </c:pt>
                <c:pt idx="12">
                  <c:v>2.5729582652633134</c:v>
                </c:pt>
                <c:pt idx="13">
                  <c:v>3.4147492993114348</c:v>
                </c:pt>
                <c:pt idx="14">
                  <c:v>3.8962127109997979</c:v>
                </c:pt>
                <c:pt idx="15">
                  <c:v>3.2532228666492582</c:v>
                </c:pt>
                <c:pt idx="16">
                  <c:v>3.1057194914578439</c:v>
                </c:pt>
              </c:numCache>
            </c:numRef>
          </c:val>
        </c:ser>
        <c:marker val="1"/>
        <c:axId val="91346048"/>
        <c:axId val="91347584"/>
      </c:lineChart>
      <c:catAx>
        <c:axId val="91346048"/>
        <c:scaling>
          <c:orientation val="minMax"/>
        </c:scaling>
        <c:axPos val="b"/>
        <c:numFmt formatCode="@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s-IS"/>
          </a:p>
        </c:txPr>
        <c:crossAx val="91347584"/>
        <c:crosses val="autoZero"/>
        <c:auto val="1"/>
        <c:lblAlgn val="ctr"/>
        <c:lblOffset val="100"/>
        <c:tickLblSkip val="2"/>
        <c:tickMarkSkip val="1"/>
      </c:catAx>
      <c:valAx>
        <c:axId val="9134758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s-IS"/>
          </a:p>
        </c:txPr>
        <c:crossAx val="91346048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45336723972317566"/>
          <c:y val="0.64042562486820565"/>
          <c:w val="0.37760342391429413"/>
          <c:h val="0.1502236174880193"/>
        </c:manualLayout>
      </c:layout>
      <c:spPr>
        <a:noFill/>
        <a:ln w="3175">
          <a:noFill/>
          <a:prstDash val="solid"/>
        </a:ln>
      </c:spPr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is-I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s-I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Algeria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Sheet1!$B$2:$AF$2</c:f>
              <c:numCache>
                <c:formatCode>General</c:formatCode>
                <c:ptCount val="31"/>
                <c:pt idx="0">
                  <c:v>2950</c:v>
                </c:pt>
                <c:pt idx="1">
                  <c:v>3220</c:v>
                </c:pt>
                <c:pt idx="2">
                  <c:v>3510</c:v>
                </c:pt>
                <c:pt idx="3">
                  <c:v>3740</c:v>
                </c:pt>
                <c:pt idx="4">
                  <c:v>3960</c:v>
                </c:pt>
                <c:pt idx="5">
                  <c:v>4100</c:v>
                </c:pt>
                <c:pt idx="6">
                  <c:v>4110</c:v>
                </c:pt>
                <c:pt idx="7">
                  <c:v>4080</c:v>
                </c:pt>
                <c:pt idx="8">
                  <c:v>4020</c:v>
                </c:pt>
                <c:pt idx="9">
                  <c:v>4250</c:v>
                </c:pt>
                <c:pt idx="10">
                  <c:v>4330</c:v>
                </c:pt>
                <c:pt idx="11">
                  <c:v>4250</c:v>
                </c:pt>
                <c:pt idx="12">
                  <c:v>4330</c:v>
                </c:pt>
                <c:pt idx="13">
                  <c:v>4280</c:v>
                </c:pt>
                <c:pt idx="14">
                  <c:v>4210</c:v>
                </c:pt>
                <c:pt idx="15">
                  <c:v>4340</c:v>
                </c:pt>
                <c:pt idx="16">
                  <c:v>4510</c:v>
                </c:pt>
                <c:pt idx="17">
                  <c:v>4610</c:v>
                </c:pt>
                <c:pt idx="18">
                  <c:v>4860</c:v>
                </c:pt>
                <c:pt idx="19">
                  <c:v>4990</c:v>
                </c:pt>
                <c:pt idx="20">
                  <c:v>5120</c:v>
                </c:pt>
                <c:pt idx="21">
                  <c:v>5400</c:v>
                </c:pt>
                <c:pt idx="22">
                  <c:v>5620</c:v>
                </c:pt>
                <c:pt idx="23">
                  <c:v>6040</c:v>
                </c:pt>
                <c:pt idx="24">
                  <c:v>6420</c:v>
                </c:pt>
                <c:pt idx="25">
                  <c:v>6810</c:v>
                </c:pt>
                <c:pt idx="26">
                  <c:v>7150</c:v>
                </c:pt>
                <c:pt idx="27">
                  <c:v>7660</c:v>
                </c:pt>
                <c:pt idx="28">
                  <c:v>7940</c:v>
                </c:pt>
                <c:pt idx="29">
                  <c:v>8300</c:v>
                </c:pt>
                <c:pt idx="30">
                  <c:v>8100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Egypt, Arab Rep.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Sheet1!$B$3:$AF$3</c:f>
              <c:numCache>
                <c:formatCode>General</c:formatCode>
                <c:ptCount val="31"/>
                <c:pt idx="0">
                  <c:v>1070</c:v>
                </c:pt>
                <c:pt idx="1">
                  <c:v>1180</c:v>
                </c:pt>
                <c:pt idx="2">
                  <c:v>1350</c:v>
                </c:pt>
                <c:pt idx="3">
                  <c:v>1470</c:v>
                </c:pt>
                <c:pt idx="4">
                  <c:v>1580</c:v>
                </c:pt>
                <c:pt idx="5">
                  <c:v>1650</c:v>
                </c:pt>
                <c:pt idx="6">
                  <c:v>1670</c:v>
                </c:pt>
                <c:pt idx="7">
                  <c:v>1890</c:v>
                </c:pt>
                <c:pt idx="8">
                  <c:v>2030</c:v>
                </c:pt>
                <c:pt idx="9">
                  <c:v>2150</c:v>
                </c:pt>
                <c:pt idx="10">
                  <c:v>2280</c:v>
                </c:pt>
                <c:pt idx="11">
                  <c:v>2370</c:v>
                </c:pt>
                <c:pt idx="12">
                  <c:v>2490</c:v>
                </c:pt>
                <c:pt idx="13">
                  <c:v>2560</c:v>
                </c:pt>
                <c:pt idx="14">
                  <c:v>2700</c:v>
                </c:pt>
                <c:pt idx="15">
                  <c:v>2860</c:v>
                </c:pt>
                <c:pt idx="16">
                  <c:v>3020</c:v>
                </c:pt>
                <c:pt idx="17">
                  <c:v>3210</c:v>
                </c:pt>
                <c:pt idx="18">
                  <c:v>3330</c:v>
                </c:pt>
                <c:pt idx="19">
                  <c:v>3510</c:v>
                </c:pt>
                <c:pt idx="20">
                  <c:v>3710</c:v>
                </c:pt>
                <c:pt idx="21">
                  <c:v>3860</c:v>
                </c:pt>
                <c:pt idx="22">
                  <c:v>3900</c:v>
                </c:pt>
                <c:pt idx="23">
                  <c:v>4030</c:v>
                </c:pt>
                <c:pt idx="24">
                  <c:v>4230</c:v>
                </c:pt>
                <c:pt idx="25">
                  <c:v>4480</c:v>
                </c:pt>
                <c:pt idx="26">
                  <c:v>4890</c:v>
                </c:pt>
                <c:pt idx="27">
                  <c:v>5310</c:v>
                </c:pt>
                <c:pt idx="28">
                  <c:v>5710</c:v>
                </c:pt>
                <c:pt idx="29">
                  <c:v>5940</c:v>
                </c:pt>
                <c:pt idx="30">
                  <c:v>6060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Israel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Sheet1!$B$4:$AF$4</c:f>
              <c:numCache>
                <c:formatCode>General</c:formatCode>
                <c:ptCount val="31"/>
                <c:pt idx="0">
                  <c:v>7210</c:v>
                </c:pt>
                <c:pt idx="1">
                  <c:v>8260</c:v>
                </c:pt>
                <c:pt idx="2">
                  <c:v>8460</c:v>
                </c:pt>
                <c:pt idx="3">
                  <c:v>8920</c:v>
                </c:pt>
                <c:pt idx="4">
                  <c:v>9210</c:v>
                </c:pt>
                <c:pt idx="5">
                  <c:v>9570</c:v>
                </c:pt>
                <c:pt idx="6">
                  <c:v>10020</c:v>
                </c:pt>
                <c:pt idx="7">
                  <c:v>10840</c:v>
                </c:pt>
                <c:pt idx="8">
                  <c:v>11560</c:v>
                </c:pt>
                <c:pt idx="9">
                  <c:v>12100</c:v>
                </c:pt>
                <c:pt idx="10">
                  <c:v>13050</c:v>
                </c:pt>
                <c:pt idx="11">
                  <c:v>13560</c:v>
                </c:pt>
                <c:pt idx="12">
                  <c:v>14340</c:v>
                </c:pt>
                <c:pt idx="13">
                  <c:v>14870</c:v>
                </c:pt>
                <c:pt idx="14">
                  <c:v>15860</c:v>
                </c:pt>
                <c:pt idx="15">
                  <c:v>17070</c:v>
                </c:pt>
                <c:pt idx="16">
                  <c:v>18320</c:v>
                </c:pt>
                <c:pt idx="17">
                  <c:v>18820</c:v>
                </c:pt>
                <c:pt idx="18">
                  <c:v>19160</c:v>
                </c:pt>
                <c:pt idx="19">
                  <c:v>19320</c:v>
                </c:pt>
                <c:pt idx="20">
                  <c:v>21480</c:v>
                </c:pt>
                <c:pt idx="21">
                  <c:v>22270</c:v>
                </c:pt>
                <c:pt idx="22">
                  <c:v>22580</c:v>
                </c:pt>
                <c:pt idx="23">
                  <c:v>21340</c:v>
                </c:pt>
                <c:pt idx="24">
                  <c:v>23010</c:v>
                </c:pt>
                <c:pt idx="25">
                  <c:v>23150</c:v>
                </c:pt>
                <c:pt idx="26">
                  <c:v>24880</c:v>
                </c:pt>
                <c:pt idx="27">
                  <c:v>26640</c:v>
                </c:pt>
                <c:pt idx="28">
                  <c:v>27120</c:v>
                </c:pt>
                <c:pt idx="29">
                  <c:v>26880</c:v>
                </c:pt>
                <c:pt idx="30">
                  <c:v>27660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Jordan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Sheet1!$B$5:$AF$5</c:f>
              <c:numCache>
                <c:formatCode>General</c:formatCode>
                <c:ptCount val="31"/>
                <c:pt idx="0">
                  <c:v>1900</c:v>
                </c:pt>
                <c:pt idx="1">
                  <c:v>2110</c:v>
                </c:pt>
                <c:pt idx="2">
                  <c:v>2310</c:v>
                </c:pt>
                <c:pt idx="3">
                  <c:v>2330</c:v>
                </c:pt>
                <c:pt idx="4">
                  <c:v>2470</c:v>
                </c:pt>
                <c:pt idx="5">
                  <c:v>2530</c:v>
                </c:pt>
                <c:pt idx="6">
                  <c:v>2650</c:v>
                </c:pt>
                <c:pt idx="7">
                  <c:v>2680</c:v>
                </c:pt>
                <c:pt idx="8">
                  <c:v>2580</c:v>
                </c:pt>
                <c:pt idx="9">
                  <c:v>2240</c:v>
                </c:pt>
                <c:pt idx="10">
                  <c:v>2250</c:v>
                </c:pt>
                <c:pt idx="11">
                  <c:v>2050</c:v>
                </c:pt>
                <c:pt idx="12">
                  <c:v>2410</c:v>
                </c:pt>
                <c:pt idx="13">
                  <c:v>2490</c:v>
                </c:pt>
                <c:pt idx="14">
                  <c:v>2580</c:v>
                </c:pt>
                <c:pt idx="15">
                  <c:v>2730</c:v>
                </c:pt>
                <c:pt idx="16">
                  <c:v>2750</c:v>
                </c:pt>
                <c:pt idx="17">
                  <c:v>2850</c:v>
                </c:pt>
                <c:pt idx="18">
                  <c:v>2920</c:v>
                </c:pt>
                <c:pt idx="19">
                  <c:v>3000</c:v>
                </c:pt>
                <c:pt idx="20">
                  <c:v>3220</c:v>
                </c:pt>
                <c:pt idx="21">
                  <c:v>3400</c:v>
                </c:pt>
                <c:pt idx="22">
                  <c:v>3540</c:v>
                </c:pt>
                <c:pt idx="23">
                  <c:v>3690</c:v>
                </c:pt>
                <c:pt idx="24">
                  <c:v>4060</c:v>
                </c:pt>
                <c:pt idx="25">
                  <c:v>4450</c:v>
                </c:pt>
                <c:pt idx="26">
                  <c:v>4860</c:v>
                </c:pt>
                <c:pt idx="27">
                  <c:v>5360</c:v>
                </c:pt>
                <c:pt idx="28">
                  <c:v>5720</c:v>
                </c:pt>
                <c:pt idx="29">
                  <c:v>5790</c:v>
                </c:pt>
                <c:pt idx="30">
                  <c:v>5800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Lebanon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Sheet1!$B$6:$AF$6</c:f>
              <c:numCache>
                <c:formatCode>General</c:formatCode>
                <c:ptCount val="31"/>
                <c:pt idx="9">
                  <c:v>4020</c:v>
                </c:pt>
                <c:pt idx="10">
                  <c:v>5050</c:v>
                </c:pt>
                <c:pt idx="11">
                  <c:v>6250</c:v>
                </c:pt>
                <c:pt idx="12">
                  <c:v>6210</c:v>
                </c:pt>
                <c:pt idx="13">
                  <c:v>6470</c:v>
                </c:pt>
                <c:pt idx="14">
                  <c:v>6900</c:v>
                </c:pt>
                <c:pt idx="15">
                  <c:v>7360</c:v>
                </c:pt>
                <c:pt idx="16">
                  <c:v>7610</c:v>
                </c:pt>
                <c:pt idx="17">
                  <c:v>7390</c:v>
                </c:pt>
                <c:pt idx="18">
                  <c:v>7570</c:v>
                </c:pt>
                <c:pt idx="19">
                  <c:v>7580</c:v>
                </c:pt>
                <c:pt idx="20">
                  <c:v>7790</c:v>
                </c:pt>
                <c:pt idx="21">
                  <c:v>7970</c:v>
                </c:pt>
                <c:pt idx="22">
                  <c:v>7890</c:v>
                </c:pt>
                <c:pt idx="23">
                  <c:v>7100</c:v>
                </c:pt>
                <c:pt idx="24">
                  <c:v>8970</c:v>
                </c:pt>
                <c:pt idx="25">
                  <c:v>9510</c:v>
                </c:pt>
                <c:pt idx="26">
                  <c:v>9940</c:v>
                </c:pt>
                <c:pt idx="27">
                  <c:v>11130</c:v>
                </c:pt>
                <c:pt idx="28">
                  <c:v>12150</c:v>
                </c:pt>
                <c:pt idx="29">
                  <c:v>13050</c:v>
                </c:pt>
                <c:pt idx="30">
                  <c:v>14090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Libya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Sheet1!$B$7:$AF$7</c:f>
              <c:numCache>
                <c:formatCode>General</c:formatCode>
                <c:ptCount val="31"/>
                <c:pt idx="22">
                  <c:v>10710</c:v>
                </c:pt>
                <c:pt idx="23">
                  <c:v>12240</c:v>
                </c:pt>
                <c:pt idx="24">
                  <c:v>12500</c:v>
                </c:pt>
                <c:pt idx="25">
                  <c:v>13930</c:v>
                </c:pt>
                <c:pt idx="26">
                  <c:v>15290</c:v>
                </c:pt>
                <c:pt idx="27">
                  <c:v>16520</c:v>
                </c:pt>
                <c:pt idx="28">
                  <c:v>16710</c:v>
                </c:pt>
                <c:pt idx="29">
                  <c:v>16880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Morocco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Sheet1!$B$8:$AF$8</c:f>
              <c:numCache>
                <c:formatCode>General</c:formatCode>
                <c:ptCount val="31"/>
                <c:pt idx="0">
                  <c:v>1090</c:v>
                </c:pt>
                <c:pt idx="1">
                  <c:v>1120</c:v>
                </c:pt>
                <c:pt idx="2">
                  <c:v>1280</c:v>
                </c:pt>
                <c:pt idx="3">
                  <c:v>1270</c:v>
                </c:pt>
                <c:pt idx="4">
                  <c:v>1330</c:v>
                </c:pt>
                <c:pt idx="5">
                  <c:v>1410</c:v>
                </c:pt>
                <c:pt idx="6">
                  <c:v>1530</c:v>
                </c:pt>
                <c:pt idx="7">
                  <c:v>1500</c:v>
                </c:pt>
                <c:pt idx="8">
                  <c:v>1680</c:v>
                </c:pt>
                <c:pt idx="9">
                  <c:v>1720</c:v>
                </c:pt>
                <c:pt idx="10">
                  <c:v>1870</c:v>
                </c:pt>
                <c:pt idx="11">
                  <c:v>2020</c:v>
                </c:pt>
                <c:pt idx="12">
                  <c:v>1950</c:v>
                </c:pt>
                <c:pt idx="13">
                  <c:v>1930</c:v>
                </c:pt>
                <c:pt idx="14">
                  <c:v>2150</c:v>
                </c:pt>
                <c:pt idx="15">
                  <c:v>2020</c:v>
                </c:pt>
                <c:pt idx="16">
                  <c:v>2280</c:v>
                </c:pt>
                <c:pt idx="17">
                  <c:v>2250</c:v>
                </c:pt>
                <c:pt idx="18">
                  <c:v>2440</c:v>
                </c:pt>
                <c:pt idx="19">
                  <c:v>2460</c:v>
                </c:pt>
                <c:pt idx="20">
                  <c:v>2520</c:v>
                </c:pt>
                <c:pt idx="21">
                  <c:v>2730</c:v>
                </c:pt>
                <c:pt idx="22">
                  <c:v>2840</c:v>
                </c:pt>
                <c:pt idx="23">
                  <c:v>3060</c:v>
                </c:pt>
                <c:pt idx="24">
                  <c:v>3280</c:v>
                </c:pt>
                <c:pt idx="25">
                  <c:v>3460</c:v>
                </c:pt>
                <c:pt idx="26">
                  <c:v>3810</c:v>
                </c:pt>
                <c:pt idx="27">
                  <c:v>3990</c:v>
                </c:pt>
                <c:pt idx="28">
                  <c:v>4240</c:v>
                </c:pt>
                <c:pt idx="29">
                  <c:v>4440</c:v>
                </c:pt>
                <c:pt idx="30">
                  <c:v>4600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Syrian Arab Republic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Sheet1!$B$9:$AF$9</c:f>
              <c:numCache>
                <c:formatCode>General</c:formatCode>
                <c:ptCount val="31"/>
                <c:pt idx="0">
                  <c:v>1640</c:v>
                </c:pt>
                <c:pt idx="1">
                  <c:v>1890</c:v>
                </c:pt>
                <c:pt idx="2">
                  <c:v>1970</c:v>
                </c:pt>
                <c:pt idx="3">
                  <c:v>2000</c:v>
                </c:pt>
                <c:pt idx="4">
                  <c:v>1930</c:v>
                </c:pt>
                <c:pt idx="5">
                  <c:v>2040</c:v>
                </c:pt>
                <c:pt idx="6">
                  <c:v>1920</c:v>
                </c:pt>
                <c:pt idx="7">
                  <c:v>1890</c:v>
                </c:pt>
                <c:pt idx="8">
                  <c:v>2140</c:v>
                </c:pt>
                <c:pt idx="9">
                  <c:v>1900</c:v>
                </c:pt>
                <c:pt idx="10">
                  <c:v>2080</c:v>
                </c:pt>
                <c:pt idx="11">
                  <c:v>2250</c:v>
                </c:pt>
                <c:pt idx="12">
                  <c:v>2540</c:v>
                </c:pt>
                <c:pt idx="13">
                  <c:v>2660</c:v>
                </c:pt>
                <c:pt idx="14">
                  <c:v>2970</c:v>
                </c:pt>
                <c:pt idx="15">
                  <c:v>3130</c:v>
                </c:pt>
                <c:pt idx="16">
                  <c:v>3190</c:v>
                </c:pt>
                <c:pt idx="17">
                  <c:v>3080</c:v>
                </c:pt>
                <c:pt idx="18">
                  <c:v>3300</c:v>
                </c:pt>
                <c:pt idx="19">
                  <c:v>3130</c:v>
                </c:pt>
                <c:pt idx="20">
                  <c:v>3180</c:v>
                </c:pt>
                <c:pt idx="21">
                  <c:v>3350</c:v>
                </c:pt>
                <c:pt idx="22">
                  <c:v>3480</c:v>
                </c:pt>
                <c:pt idx="23">
                  <c:v>3480</c:v>
                </c:pt>
                <c:pt idx="24">
                  <c:v>3750</c:v>
                </c:pt>
                <c:pt idx="25">
                  <c:v>4010</c:v>
                </c:pt>
                <c:pt idx="26">
                  <c:v>4270</c:v>
                </c:pt>
                <c:pt idx="27">
                  <c:v>4600</c:v>
                </c:pt>
                <c:pt idx="28">
                  <c:v>4790</c:v>
                </c:pt>
                <c:pt idx="29">
                  <c:v>5080</c:v>
                </c:pt>
                <c:pt idx="30">
                  <c:v>5120</c:v>
                </c:pt>
              </c:numCache>
            </c:numRef>
          </c:val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Tunisia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Sheet1!$B$10:$AF$10</c:f>
              <c:numCache>
                <c:formatCode>General</c:formatCode>
                <c:ptCount val="31"/>
                <c:pt idx="0">
                  <c:v>1870</c:v>
                </c:pt>
                <c:pt idx="1">
                  <c:v>2090</c:v>
                </c:pt>
                <c:pt idx="2">
                  <c:v>2150</c:v>
                </c:pt>
                <c:pt idx="3">
                  <c:v>2290</c:v>
                </c:pt>
                <c:pt idx="4">
                  <c:v>2470</c:v>
                </c:pt>
                <c:pt idx="5">
                  <c:v>2580</c:v>
                </c:pt>
                <c:pt idx="6">
                  <c:v>2500</c:v>
                </c:pt>
                <c:pt idx="7">
                  <c:v>2670</c:v>
                </c:pt>
                <c:pt idx="8">
                  <c:v>2710</c:v>
                </c:pt>
                <c:pt idx="9">
                  <c:v>2830</c:v>
                </c:pt>
                <c:pt idx="10">
                  <c:v>3140</c:v>
                </c:pt>
                <c:pt idx="11">
                  <c:v>3270</c:v>
                </c:pt>
                <c:pt idx="12">
                  <c:v>3520</c:v>
                </c:pt>
                <c:pt idx="13">
                  <c:v>3540</c:v>
                </c:pt>
                <c:pt idx="14">
                  <c:v>3680</c:v>
                </c:pt>
                <c:pt idx="15">
                  <c:v>3830</c:v>
                </c:pt>
                <c:pt idx="16">
                  <c:v>4100</c:v>
                </c:pt>
                <c:pt idx="17">
                  <c:v>4390</c:v>
                </c:pt>
                <c:pt idx="18">
                  <c:v>4620</c:v>
                </c:pt>
                <c:pt idx="19">
                  <c:v>4910</c:v>
                </c:pt>
                <c:pt idx="20">
                  <c:v>5150</c:v>
                </c:pt>
                <c:pt idx="21">
                  <c:v>5470</c:v>
                </c:pt>
                <c:pt idx="22">
                  <c:v>5600</c:v>
                </c:pt>
                <c:pt idx="23">
                  <c:v>6010</c:v>
                </c:pt>
                <c:pt idx="24">
                  <c:v>6480</c:v>
                </c:pt>
                <c:pt idx="25">
                  <c:v>6820</c:v>
                </c:pt>
                <c:pt idx="26">
                  <c:v>7400</c:v>
                </c:pt>
                <c:pt idx="27">
                  <c:v>7970</c:v>
                </c:pt>
                <c:pt idx="28">
                  <c:v>8390</c:v>
                </c:pt>
                <c:pt idx="29">
                  <c:v>8760</c:v>
                </c:pt>
                <c:pt idx="30">
                  <c:v>9060</c:v>
                </c:pt>
              </c:numCache>
            </c:numRef>
          </c:val>
        </c:ser>
        <c:marker val="1"/>
        <c:axId val="91369856"/>
        <c:axId val="91371392"/>
      </c:lineChart>
      <c:catAx>
        <c:axId val="91369856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600"/>
            </a:pPr>
            <a:endParaRPr lang="is-IS"/>
          </a:p>
        </c:txPr>
        <c:crossAx val="91371392"/>
        <c:crosses val="autoZero"/>
        <c:auto val="1"/>
        <c:lblAlgn val="ctr"/>
        <c:lblOffset val="100"/>
      </c:catAx>
      <c:valAx>
        <c:axId val="913713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9136985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is-I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'Balkan exp &amp; imp'!$C$1</c:f>
              <c:strCache>
                <c:ptCount val="1"/>
                <c:pt idx="0">
                  <c:v>Balkan's gross exports 2005 in %</c:v>
                </c:pt>
              </c:strCache>
            </c:strRef>
          </c:tx>
          <c:cat>
            <c:strRef>
              <c:f>'Balkan exp &amp; imp'!$A$2:$B$8</c:f>
              <c:strCache>
                <c:ptCount val="7"/>
                <c:pt idx="0">
                  <c:v>to Balkans</c:v>
                </c:pt>
                <c:pt idx="1">
                  <c:v>to EaP</c:v>
                </c:pt>
                <c:pt idx="2">
                  <c:v>to S E Med</c:v>
                </c:pt>
                <c:pt idx="3">
                  <c:v>to Other</c:v>
                </c:pt>
                <c:pt idx="4">
                  <c:v>to EU 25</c:v>
                </c:pt>
                <c:pt idx="5">
                  <c:v>to East EU</c:v>
                </c:pt>
                <c:pt idx="6">
                  <c:v>to South EU</c:v>
                </c:pt>
              </c:strCache>
            </c:strRef>
          </c:cat>
          <c:val>
            <c:numRef>
              <c:f>'Balkan exp &amp; imp'!$C$2:$C$8</c:f>
              <c:numCache>
                <c:formatCode>General</c:formatCode>
                <c:ptCount val="7"/>
                <c:pt idx="0">
                  <c:v>8.3014488695986266</c:v>
                </c:pt>
                <c:pt idx="1">
                  <c:v>1.721870892041373</c:v>
                </c:pt>
                <c:pt idx="2">
                  <c:v>9.2018289962143989</c:v>
                </c:pt>
                <c:pt idx="3">
                  <c:v>17.368400774999689</c:v>
                </c:pt>
                <c:pt idx="4">
                  <c:v>63.406450467144744</c:v>
                </c:pt>
                <c:pt idx="5">
                  <c:v>24.000942652642468</c:v>
                </c:pt>
                <c:pt idx="6">
                  <c:v>30.871745010555127</c:v>
                </c:pt>
              </c:numCache>
            </c:numRef>
          </c:val>
        </c:ser>
        <c:axId val="63097472"/>
        <c:axId val="87974272"/>
      </c:barChart>
      <c:catAx>
        <c:axId val="63097472"/>
        <c:scaling>
          <c:orientation val="minMax"/>
        </c:scaling>
        <c:axPos val="b"/>
        <c:tickLblPos val="nextTo"/>
        <c:txPr>
          <a:bodyPr rot="0"/>
          <a:lstStyle/>
          <a:p>
            <a:pPr>
              <a:defRPr sz="1600"/>
            </a:pPr>
            <a:endParaRPr lang="is-IS"/>
          </a:p>
        </c:txPr>
        <c:crossAx val="87974272"/>
        <c:crosses val="autoZero"/>
        <c:auto val="1"/>
        <c:lblAlgn val="ctr"/>
        <c:lblOffset val="100"/>
      </c:catAx>
      <c:valAx>
        <c:axId val="8797427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63097472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'Balkan exp &amp; imp'!$H$1</c:f>
              <c:strCache>
                <c:ptCount val="1"/>
                <c:pt idx="0">
                  <c:v>Balkan's gross imports 2005 in %</c:v>
                </c:pt>
              </c:strCache>
            </c:strRef>
          </c:tx>
          <c:cat>
            <c:strRef>
              <c:f>'Balkan exp &amp; imp'!$F$2:$G$8</c:f>
              <c:strCache>
                <c:ptCount val="7"/>
                <c:pt idx="0">
                  <c:v>from Balkans</c:v>
                </c:pt>
                <c:pt idx="1">
                  <c:v>from EaP</c:v>
                </c:pt>
                <c:pt idx="2">
                  <c:v>from S E Med</c:v>
                </c:pt>
                <c:pt idx="3">
                  <c:v>from Other</c:v>
                </c:pt>
                <c:pt idx="4">
                  <c:v>from EU 25</c:v>
                </c:pt>
                <c:pt idx="5">
                  <c:v>from East EU</c:v>
                </c:pt>
                <c:pt idx="6">
                  <c:v>from South EU</c:v>
                </c:pt>
              </c:strCache>
            </c:strRef>
          </c:cat>
          <c:val>
            <c:numRef>
              <c:f>'Balkan exp &amp; imp'!$H$2:$H$8</c:f>
              <c:numCache>
                <c:formatCode>General</c:formatCode>
                <c:ptCount val="7"/>
                <c:pt idx="0">
                  <c:v>4.9909020394484145</c:v>
                </c:pt>
                <c:pt idx="1">
                  <c:v>2.1429680221087777</c:v>
                </c:pt>
                <c:pt idx="2">
                  <c:v>5.0785655625200219</c:v>
                </c:pt>
                <c:pt idx="3">
                  <c:v>28.859544410985322</c:v>
                </c:pt>
                <c:pt idx="4">
                  <c:v>58.928019964937462</c:v>
                </c:pt>
                <c:pt idx="5">
                  <c:v>29.216993206335289</c:v>
                </c:pt>
                <c:pt idx="6">
                  <c:v>23.541499947586889</c:v>
                </c:pt>
              </c:numCache>
            </c:numRef>
          </c:val>
        </c:ser>
        <c:axId val="87981440"/>
        <c:axId val="88036480"/>
      </c:barChart>
      <c:catAx>
        <c:axId val="8798144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8036480"/>
        <c:crosses val="autoZero"/>
        <c:auto val="1"/>
        <c:lblAlgn val="ctr"/>
        <c:lblOffset val="100"/>
      </c:catAx>
      <c:valAx>
        <c:axId val="8803648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7981440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Bosnia and Herzegovina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Sheet1!$B$1:$V$1</c:f>
              <c:numCache>
                <c:formatCode>General</c:formatCode>
                <c:ptCount val="2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</c:numCache>
            </c:numRef>
          </c:cat>
          <c:val>
            <c:numRef>
              <c:f>Sheet1!$B$2:$V$2</c:f>
              <c:numCache>
                <c:formatCode>General</c:formatCode>
                <c:ptCount val="21"/>
                <c:pt idx="4" formatCode="#,##0.00">
                  <c:v>1303.7</c:v>
                </c:pt>
                <c:pt idx="5" formatCode="#,##0.00">
                  <c:v>1636.2</c:v>
                </c:pt>
                <c:pt idx="6" formatCode="#,##0.00">
                  <c:v>3116.5</c:v>
                </c:pt>
                <c:pt idx="7" formatCode="#,##0.00">
                  <c:v>4113.6000000000004</c:v>
                </c:pt>
                <c:pt idx="8" formatCode="#,##0.00">
                  <c:v>4598.7</c:v>
                </c:pt>
                <c:pt idx="9" formatCode="#,##0.00">
                  <c:v>4870.6000000000004</c:v>
                </c:pt>
                <c:pt idx="10" formatCode="#,##0.00">
                  <c:v>5010.1000000000004</c:v>
                </c:pt>
                <c:pt idx="11" formatCode="#,##0.00">
                  <c:v>5154.3</c:v>
                </c:pt>
                <c:pt idx="12" formatCode="#,##0.00">
                  <c:v>5387.9</c:v>
                </c:pt>
                <c:pt idx="13" formatCode="#,##0.00">
                  <c:v>5593.3</c:v>
                </c:pt>
                <c:pt idx="14" formatCode="#,##0.00">
                  <c:v>5936.6</c:v>
                </c:pt>
                <c:pt idx="15" formatCode="#,##0.00">
                  <c:v>6234.1</c:v>
                </c:pt>
                <c:pt idx="16" formatCode="#,##0.00">
                  <c:v>6619.5</c:v>
                </c:pt>
                <c:pt idx="17" formatCode="#,##0.00">
                  <c:v>7077</c:v>
                </c:pt>
                <c:pt idx="18" formatCode="#,##0.00">
                  <c:v>7470.2</c:v>
                </c:pt>
                <c:pt idx="19" formatCode="#,##0.00">
                  <c:v>7265.3</c:v>
                </c:pt>
                <c:pt idx="20" formatCode="#,##0.00">
                  <c:v>7338.3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Croatia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Sheet1!$B$1:$V$1</c:f>
              <c:numCache>
                <c:formatCode>General</c:formatCode>
                <c:ptCount val="2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</c:numCache>
            </c:numRef>
          </c:cat>
          <c:val>
            <c:numRef>
              <c:f>Sheet1!$B$3:$V$3</c:f>
              <c:numCache>
                <c:formatCode>#,##0.00</c:formatCode>
                <c:ptCount val="21"/>
                <c:pt idx="0">
                  <c:v>13386.9</c:v>
                </c:pt>
                <c:pt idx="1">
                  <c:v>11196.2</c:v>
                </c:pt>
                <c:pt idx="2">
                  <c:v>9973.2000000000007</c:v>
                </c:pt>
                <c:pt idx="3">
                  <c:v>8836.7000000000007</c:v>
                </c:pt>
                <c:pt idx="4">
                  <c:v>9335.4</c:v>
                </c:pt>
                <c:pt idx="5">
                  <c:v>9925.1</c:v>
                </c:pt>
                <c:pt idx="6">
                  <c:v>10922.1</c:v>
                </c:pt>
                <c:pt idx="7">
                  <c:v>11438.3</c:v>
                </c:pt>
                <c:pt idx="8">
                  <c:v>11848.4</c:v>
                </c:pt>
                <c:pt idx="9">
                  <c:v>11588.4</c:v>
                </c:pt>
                <c:pt idx="10">
                  <c:v>12370.7</c:v>
                </c:pt>
                <c:pt idx="11">
                  <c:v>12782.5</c:v>
                </c:pt>
                <c:pt idx="12">
                  <c:v>13406.1</c:v>
                </c:pt>
                <c:pt idx="13">
                  <c:v>14126.1</c:v>
                </c:pt>
                <c:pt idx="14">
                  <c:v>14712.6</c:v>
                </c:pt>
                <c:pt idx="15">
                  <c:v>15332</c:v>
                </c:pt>
                <c:pt idx="16">
                  <c:v>16095.9</c:v>
                </c:pt>
                <c:pt idx="17">
                  <c:v>16925.599999999929</c:v>
                </c:pt>
                <c:pt idx="18">
                  <c:v>17300.5</c:v>
                </c:pt>
                <c:pt idx="19">
                  <c:v>16282.1</c:v>
                </c:pt>
                <c:pt idx="20">
                  <c:v>16128.5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Macedonia, FYR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Sheet1!$B$1:$V$1</c:f>
              <c:numCache>
                <c:formatCode>General</c:formatCode>
                <c:ptCount val="2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</c:numCache>
            </c:numRef>
          </c:cat>
          <c:val>
            <c:numRef>
              <c:f>Sheet1!$B$4:$V$4</c:f>
              <c:numCache>
                <c:formatCode>#,##0.00</c:formatCode>
                <c:ptCount val="21"/>
                <c:pt idx="0">
                  <c:v>8522.7000000000007</c:v>
                </c:pt>
                <c:pt idx="1">
                  <c:v>7941</c:v>
                </c:pt>
                <c:pt idx="2">
                  <c:v>7375.6</c:v>
                </c:pt>
                <c:pt idx="3">
                  <c:v>6789.3</c:v>
                </c:pt>
                <c:pt idx="4">
                  <c:v>6637.4</c:v>
                </c:pt>
                <c:pt idx="5">
                  <c:v>6531.3</c:v>
                </c:pt>
                <c:pt idx="6">
                  <c:v>6575.9</c:v>
                </c:pt>
                <c:pt idx="7">
                  <c:v>6637.9</c:v>
                </c:pt>
                <c:pt idx="8">
                  <c:v>6829.8</c:v>
                </c:pt>
                <c:pt idx="9">
                  <c:v>7094.9</c:v>
                </c:pt>
                <c:pt idx="10">
                  <c:v>7388.4</c:v>
                </c:pt>
                <c:pt idx="11">
                  <c:v>7029.6</c:v>
                </c:pt>
                <c:pt idx="12">
                  <c:v>7068</c:v>
                </c:pt>
                <c:pt idx="13">
                  <c:v>7247.1</c:v>
                </c:pt>
                <c:pt idx="14">
                  <c:v>7563</c:v>
                </c:pt>
                <c:pt idx="15">
                  <c:v>7872.5</c:v>
                </c:pt>
                <c:pt idx="16">
                  <c:v>8248.4</c:v>
                </c:pt>
                <c:pt idx="17">
                  <c:v>8734.9</c:v>
                </c:pt>
                <c:pt idx="18">
                  <c:v>9146.7000000000007</c:v>
                </c:pt>
                <c:pt idx="19">
                  <c:v>9043.9</c:v>
                </c:pt>
                <c:pt idx="20">
                  <c:v>9192.2000000000007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Montenegro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Sheet1!$B$1:$V$1</c:f>
              <c:numCache>
                <c:formatCode>General</c:formatCode>
                <c:ptCount val="2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</c:numCache>
            </c:numRef>
          </c:cat>
          <c:val>
            <c:numRef>
              <c:f>Sheet1!$B$5:$V$5</c:f>
              <c:numCache>
                <c:formatCode>General</c:formatCode>
                <c:ptCount val="21"/>
                <c:pt idx="7" formatCode="#,##0.00">
                  <c:v>7139.3</c:v>
                </c:pt>
                <c:pt idx="8" formatCode="#,##0.00">
                  <c:v>7526.9</c:v>
                </c:pt>
                <c:pt idx="9" formatCode="#,##0.00">
                  <c:v>6858.2</c:v>
                </c:pt>
                <c:pt idx="10" formatCode="#,##0.00">
                  <c:v>7105.3</c:v>
                </c:pt>
                <c:pt idx="11" formatCode="#,##0.00">
                  <c:v>7209.7</c:v>
                </c:pt>
                <c:pt idx="12" formatCode="#,##0.00">
                  <c:v>7366.6</c:v>
                </c:pt>
                <c:pt idx="13" formatCode="#,##0.00">
                  <c:v>7564</c:v>
                </c:pt>
                <c:pt idx="14" formatCode="#,##0.00">
                  <c:v>7904.2</c:v>
                </c:pt>
                <c:pt idx="15" formatCode="#,##0.00">
                  <c:v>8238.4</c:v>
                </c:pt>
                <c:pt idx="16" formatCode="#,##0.00">
                  <c:v>8942.2000000000007</c:v>
                </c:pt>
                <c:pt idx="17" formatCode="#,##0.00">
                  <c:v>9885</c:v>
                </c:pt>
                <c:pt idx="18" formatCode="#,##0.00">
                  <c:v>10546.5</c:v>
                </c:pt>
                <c:pt idx="19" formatCode="#,##0.00">
                  <c:v>9925.6</c:v>
                </c:pt>
                <c:pt idx="20" formatCode="#,##0.00">
                  <c:v>10148.6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Serbia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Sheet1!$B$1:$V$1</c:f>
              <c:numCache>
                <c:formatCode>General</c:formatCode>
                <c:ptCount val="2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</c:numCache>
            </c:numRef>
          </c:cat>
          <c:val>
            <c:numRef>
              <c:f>Sheet1!$B$6:$V$6</c:f>
              <c:numCache>
                <c:formatCode>#,##0.00</c:formatCode>
                <c:ptCount val="21"/>
                <c:pt idx="0">
                  <c:v>11602</c:v>
                </c:pt>
                <c:pt idx="1">
                  <c:v>10453.700000000004</c:v>
                </c:pt>
                <c:pt idx="2">
                  <c:v>7563.9</c:v>
                </c:pt>
                <c:pt idx="3">
                  <c:v>5220.1000000000004</c:v>
                </c:pt>
                <c:pt idx="4">
                  <c:v>5326.2</c:v>
                </c:pt>
                <c:pt idx="5">
                  <c:v>5647.9</c:v>
                </c:pt>
                <c:pt idx="6">
                  <c:v>6112.2</c:v>
                </c:pt>
                <c:pt idx="7">
                  <c:v>6781.7</c:v>
                </c:pt>
                <c:pt idx="8">
                  <c:v>6903.1</c:v>
                </c:pt>
                <c:pt idx="9">
                  <c:v>6152.1</c:v>
                </c:pt>
                <c:pt idx="10">
                  <c:v>6501.4</c:v>
                </c:pt>
                <c:pt idx="11">
                  <c:v>6857.7</c:v>
                </c:pt>
                <c:pt idx="12">
                  <c:v>7143.7</c:v>
                </c:pt>
                <c:pt idx="13">
                  <c:v>7353.8</c:v>
                </c:pt>
                <c:pt idx="14">
                  <c:v>8056.5</c:v>
                </c:pt>
                <c:pt idx="15">
                  <c:v>8517.1</c:v>
                </c:pt>
                <c:pt idx="16">
                  <c:v>8858.5</c:v>
                </c:pt>
                <c:pt idx="17">
                  <c:v>9374.7999999999811</c:v>
                </c:pt>
                <c:pt idx="18">
                  <c:v>9772.5</c:v>
                </c:pt>
                <c:pt idx="19">
                  <c:v>9468.4</c:v>
                </c:pt>
                <c:pt idx="20">
                  <c:v>9597.7999999999811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Slovenia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Sheet1!$B$1:$V$1</c:f>
              <c:numCache>
                <c:formatCode>General</c:formatCode>
                <c:ptCount val="2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</c:numCache>
            </c:numRef>
          </c:cat>
          <c:val>
            <c:numRef>
              <c:f>Sheet1!$B$7:$V$7</c:f>
              <c:numCache>
                <c:formatCode>#,##0.00</c:formatCode>
                <c:ptCount val="21"/>
                <c:pt idx="0">
                  <c:v>16454.7</c:v>
                </c:pt>
                <c:pt idx="1">
                  <c:v>14980.7</c:v>
                </c:pt>
                <c:pt idx="2">
                  <c:v>14183</c:v>
                </c:pt>
                <c:pt idx="3">
                  <c:v>14621.1</c:v>
                </c:pt>
                <c:pt idx="4">
                  <c:v>15417.8</c:v>
                </c:pt>
                <c:pt idx="5">
                  <c:v>15976</c:v>
                </c:pt>
                <c:pt idx="6">
                  <c:v>16569.099999999929</c:v>
                </c:pt>
                <c:pt idx="7">
                  <c:v>17413.900000000001</c:v>
                </c:pt>
                <c:pt idx="8">
                  <c:v>18065.3</c:v>
                </c:pt>
                <c:pt idx="9">
                  <c:v>19013.8</c:v>
                </c:pt>
                <c:pt idx="10">
                  <c:v>19766.3</c:v>
                </c:pt>
                <c:pt idx="11">
                  <c:v>20315.3</c:v>
                </c:pt>
                <c:pt idx="12">
                  <c:v>21066.6</c:v>
                </c:pt>
                <c:pt idx="13">
                  <c:v>21670.799999999996</c:v>
                </c:pt>
                <c:pt idx="14">
                  <c:v>22610.2</c:v>
                </c:pt>
                <c:pt idx="15">
                  <c:v>23475.599999999929</c:v>
                </c:pt>
                <c:pt idx="16">
                  <c:v>24769.599999999929</c:v>
                </c:pt>
                <c:pt idx="17">
                  <c:v>26323.7</c:v>
                </c:pt>
                <c:pt idx="18">
                  <c:v>27225.5</c:v>
                </c:pt>
                <c:pt idx="19">
                  <c:v>24819.9</c:v>
                </c:pt>
                <c:pt idx="20">
                  <c:v>25047.8</c:v>
                </c:pt>
              </c:numCache>
            </c:numRef>
          </c:val>
        </c:ser>
        <c:marker val="1"/>
        <c:axId val="89724032"/>
        <c:axId val="89725568"/>
      </c:lineChart>
      <c:catAx>
        <c:axId val="897240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9725568"/>
        <c:crosses val="autoZero"/>
        <c:auto val="1"/>
        <c:lblAlgn val="ctr"/>
        <c:lblOffset val="100"/>
      </c:catAx>
      <c:valAx>
        <c:axId val="8972556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972403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is-I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barChart>
        <c:barDir val="col"/>
        <c:grouping val="clustered"/>
        <c:ser>
          <c:idx val="0"/>
          <c:order val="0"/>
          <c:cat>
            <c:strRef>
              <c:f>Sheet1!$A$1:$E$1</c:f>
              <c:strCache>
                <c:ptCount val="5"/>
                <c:pt idx="0">
                  <c:v>to Balkans</c:v>
                </c:pt>
                <c:pt idx="1">
                  <c:v>to S E Med</c:v>
                </c:pt>
                <c:pt idx="2">
                  <c:v>to EU 25</c:v>
                </c:pt>
                <c:pt idx="3">
                  <c:v>to South EU</c:v>
                </c:pt>
                <c:pt idx="4">
                  <c:v>to East EU</c:v>
                </c:pt>
              </c:strCache>
            </c:strRef>
          </c:cat>
          <c:val>
            <c:numRef>
              <c:f>Sheet1!$A$2:$E$2</c:f>
              <c:numCache>
                <c:formatCode>General</c:formatCode>
                <c:ptCount val="5"/>
                <c:pt idx="0">
                  <c:v>2</c:v>
                </c:pt>
                <c:pt idx="1">
                  <c:v>7</c:v>
                </c:pt>
                <c:pt idx="2">
                  <c:v>49</c:v>
                </c:pt>
                <c:pt idx="3">
                  <c:v>27</c:v>
                </c:pt>
                <c:pt idx="4">
                  <c:v>9</c:v>
                </c:pt>
              </c:numCache>
            </c:numRef>
          </c:val>
        </c:ser>
        <c:axId val="88066304"/>
        <c:axId val="89750528"/>
      </c:barChart>
      <c:catAx>
        <c:axId val="8806630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9750528"/>
        <c:crosses val="autoZero"/>
        <c:auto val="1"/>
        <c:lblAlgn val="ctr"/>
        <c:lblOffset val="100"/>
      </c:catAx>
      <c:valAx>
        <c:axId val="8975052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8066304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/>
      <c:lineChart>
        <c:grouping val="standard"/>
        <c:ser>
          <c:idx val="0"/>
          <c:order val="0"/>
          <c:tx>
            <c:strRef>
              <c:f>Sheet2!$A$2</c:f>
              <c:strCache>
                <c:ptCount val="1"/>
                <c:pt idx="0">
                  <c:v>Armenia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Sheet2!$B$1:$V$1</c:f>
              <c:numCache>
                <c:formatCode>General</c:formatCode>
                <c:ptCount val="2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</c:numCache>
            </c:numRef>
          </c:cat>
          <c:val>
            <c:numRef>
              <c:f>Sheet2!$B$2:$V$2</c:f>
              <c:numCache>
                <c:formatCode>#,##0.00</c:formatCode>
                <c:ptCount val="21"/>
                <c:pt idx="0">
                  <c:v>2937.9</c:v>
                </c:pt>
                <c:pt idx="1">
                  <c:v>2618.3000000000002</c:v>
                </c:pt>
                <c:pt idx="2">
                  <c:v>1551.3</c:v>
                </c:pt>
                <c:pt idx="3">
                  <c:v>1448.2</c:v>
                </c:pt>
                <c:pt idx="4">
                  <c:v>1563.4</c:v>
                </c:pt>
                <c:pt idx="5">
                  <c:v>1706.2</c:v>
                </c:pt>
                <c:pt idx="6">
                  <c:v>1835.3</c:v>
                </c:pt>
                <c:pt idx="7">
                  <c:v>1918.8</c:v>
                </c:pt>
                <c:pt idx="8">
                  <c:v>2076</c:v>
                </c:pt>
                <c:pt idx="9">
                  <c:v>2157.3000000000002</c:v>
                </c:pt>
                <c:pt idx="10">
                  <c:v>2295.4</c:v>
                </c:pt>
                <c:pt idx="11">
                  <c:v>2523.1999999999998</c:v>
                </c:pt>
                <c:pt idx="12">
                  <c:v>2860.3</c:v>
                </c:pt>
                <c:pt idx="13">
                  <c:v>3262.4</c:v>
                </c:pt>
                <c:pt idx="14">
                  <c:v>3601.5</c:v>
                </c:pt>
                <c:pt idx="15">
                  <c:v>4096.4000000000005</c:v>
                </c:pt>
                <c:pt idx="16">
                  <c:v>4631.2</c:v>
                </c:pt>
                <c:pt idx="17">
                  <c:v>5260.5</c:v>
                </c:pt>
                <c:pt idx="18">
                  <c:v>5614.6</c:v>
                </c:pt>
                <c:pt idx="19">
                  <c:v>4810.9000000000005</c:v>
                </c:pt>
                <c:pt idx="20">
                  <c:v>4900.6000000000004</c:v>
                </c:pt>
              </c:numCache>
            </c:numRef>
          </c:val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Azerbaijan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Sheet2!$B$1:$V$1</c:f>
              <c:numCache>
                <c:formatCode>General</c:formatCode>
                <c:ptCount val="2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</c:numCache>
            </c:numRef>
          </c:cat>
          <c:val>
            <c:numRef>
              <c:f>Sheet2!$B$3:$V$3</c:f>
              <c:numCache>
                <c:formatCode>#,##0.00</c:formatCode>
                <c:ptCount val="21"/>
                <c:pt idx="0">
                  <c:v>4753.9000000000005</c:v>
                </c:pt>
                <c:pt idx="1">
                  <c:v>4647.9000000000005</c:v>
                </c:pt>
                <c:pt idx="2">
                  <c:v>3543.4</c:v>
                </c:pt>
                <c:pt idx="3">
                  <c:v>2683.8</c:v>
                </c:pt>
                <c:pt idx="4">
                  <c:v>2126.1999999999998</c:v>
                </c:pt>
                <c:pt idx="5">
                  <c:v>1853.8</c:v>
                </c:pt>
                <c:pt idx="6">
                  <c:v>1859</c:v>
                </c:pt>
                <c:pt idx="7">
                  <c:v>1948</c:v>
                </c:pt>
                <c:pt idx="8">
                  <c:v>2122.5</c:v>
                </c:pt>
                <c:pt idx="9">
                  <c:v>2259.6999999999998</c:v>
                </c:pt>
                <c:pt idx="10">
                  <c:v>2490</c:v>
                </c:pt>
                <c:pt idx="11">
                  <c:v>2715.3</c:v>
                </c:pt>
                <c:pt idx="12">
                  <c:v>2980.8</c:v>
                </c:pt>
                <c:pt idx="13">
                  <c:v>3289.7</c:v>
                </c:pt>
                <c:pt idx="14">
                  <c:v>3593.6</c:v>
                </c:pt>
                <c:pt idx="15">
                  <c:v>4496.1000000000004</c:v>
                </c:pt>
                <c:pt idx="16">
                  <c:v>5981.2</c:v>
                </c:pt>
                <c:pt idx="17">
                  <c:v>7395.2</c:v>
                </c:pt>
                <c:pt idx="18">
                  <c:v>8023.6</c:v>
                </c:pt>
                <c:pt idx="19">
                  <c:v>8589.6</c:v>
                </c:pt>
                <c:pt idx="20">
                  <c:v>8912.7000000000007</c:v>
                </c:pt>
              </c:numCache>
            </c:numRef>
          </c:val>
        </c:ser>
        <c:ser>
          <c:idx val="2"/>
          <c:order val="2"/>
          <c:tx>
            <c:strRef>
              <c:f>Sheet2!$A$4</c:f>
              <c:strCache>
                <c:ptCount val="1"/>
                <c:pt idx="0">
                  <c:v>Belarus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Sheet2!$B$1:$V$1</c:f>
              <c:numCache>
                <c:formatCode>General</c:formatCode>
                <c:ptCount val="2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</c:numCache>
            </c:numRef>
          </c:cat>
          <c:val>
            <c:numRef>
              <c:f>Sheet2!$B$4:$V$4</c:f>
              <c:numCache>
                <c:formatCode>#,##0.00</c:formatCode>
                <c:ptCount val="21"/>
                <c:pt idx="0">
                  <c:v>6434.1</c:v>
                </c:pt>
                <c:pt idx="1">
                  <c:v>6353.7</c:v>
                </c:pt>
                <c:pt idx="2">
                  <c:v>5731.4</c:v>
                </c:pt>
                <c:pt idx="3">
                  <c:v>5283.9</c:v>
                </c:pt>
                <c:pt idx="4">
                  <c:v>4671.2</c:v>
                </c:pt>
                <c:pt idx="5">
                  <c:v>4198.9000000000005</c:v>
                </c:pt>
                <c:pt idx="6">
                  <c:v>4330.9000000000005</c:v>
                </c:pt>
                <c:pt idx="7">
                  <c:v>4845.2</c:v>
                </c:pt>
                <c:pt idx="8">
                  <c:v>5277.2</c:v>
                </c:pt>
                <c:pt idx="9">
                  <c:v>5475.1</c:v>
                </c:pt>
                <c:pt idx="10">
                  <c:v>5810</c:v>
                </c:pt>
                <c:pt idx="11">
                  <c:v>6105.8</c:v>
                </c:pt>
                <c:pt idx="12">
                  <c:v>6443.1</c:v>
                </c:pt>
                <c:pt idx="13">
                  <c:v>6932.5</c:v>
                </c:pt>
                <c:pt idx="14">
                  <c:v>7765.2</c:v>
                </c:pt>
                <c:pt idx="15">
                  <c:v>8540.7999999999811</c:v>
                </c:pt>
                <c:pt idx="16">
                  <c:v>9436.2999999999811</c:v>
                </c:pt>
                <c:pt idx="17">
                  <c:v>10284.5</c:v>
                </c:pt>
                <c:pt idx="18">
                  <c:v>11456.6</c:v>
                </c:pt>
                <c:pt idx="19">
                  <c:v>11590</c:v>
                </c:pt>
                <c:pt idx="20">
                  <c:v>12494.4</c:v>
                </c:pt>
              </c:numCache>
            </c:numRef>
          </c:val>
        </c:ser>
        <c:ser>
          <c:idx val="3"/>
          <c:order val="3"/>
          <c:tx>
            <c:strRef>
              <c:f>Sheet2!$A$5</c:f>
              <c:strCache>
                <c:ptCount val="1"/>
                <c:pt idx="0">
                  <c:v>Georgia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Sheet2!$B$1:$V$1</c:f>
              <c:numCache>
                <c:formatCode>General</c:formatCode>
                <c:ptCount val="2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</c:numCache>
            </c:numRef>
          </c:cat>
          <c:val>
            <c:numRef>
              <c:f>Sheet2!$B$5:$V$5</c:f>
              <c:numCache>
                <c:formatCode>#,##0.00</c:formatCode>
                <c:ptCount val="21"/>
                <c:pt idx="0">
                  <c:v>6138.2</c:v>
                </c:pt>
                <c:pt idx="1">
                  <c:v>4809.1000000000004</c:v>
                </c:pt>
                <c:pt idx="2">
                  <c:v>2629.3</c:v>
                </c:pt>
                <c:pt idx="3">
                  <c:v>1844.7</c:v>
                </c:pt>
                <c:pt idx="4">
                  <c:v>1669.7</c:v>
                </c:pt>
                <c:pt idx="5">
                  <c:v>1759.3</c:v>
                </c:pt>
                <c:pt idx="6">
                  <c:v>2006.3</c:v>
                </c:pt>
                <c:pt idx="7">
                  <c:v>2258.6999999999998</c:v>
                </c:pt>
                <c:pt idx="8">
                  <c:v>2351.8000000000002</c:v>
                </c:pt>
                <c:pt idx="9">
                  <c:v>2438.1999999999998</c:v>
                </c:pt>
                <c:pt idx="10">
                  <c:v>2502.1999999999998</c:v>
                </c:pt>
                <c:pt idx="11">
                  <c:v>2641.5</c:v>
                </c:pt>
                <c:pt idx="12">
                  <c:v>2804.9</c:v>
                </c:pt>
                <c:pt idx="13">
                  <c:v>3135.3</c:v>
                </c:pt>
                <c:pt idx="14">
                  <c:v>3327.1</c:v>
                </c:pt>
                <c:pt idx="15">
                  <c:v>3610.6</c:v>
                </c:pt>
                <c:pt idx="16">
                  <c:v>3916.4</c:v>
                </c:pt>
                <c:pt idx="17">
                  <c:v>4409.5</c:v>
                </c:pt>
                <c:pt idx="18">
                  <c:v>4516.3</c:v>
                </c:pt>
                <c:pt idx="19">
                  <c:v>4319.1000000000004</c:v>
                </c:pt>
                <c:pt idx="20">
                  <c:v>4551.6000000000004</c:v>
                </c:pt>
              </c:numCache>
            </c:numRef>
          </c:val>
        </c:ser>
        <c:ser>
          <c:idx val="4"/>
          <c:order val="4"/>
          <c:tx>
            <c:strRef>
              <c:f>Sheet2!$A$6</c:f>
              <c:strCache>
                <c:ptCount val="1"/>
                <c:pt idx="0">
                  <c:v>Moldova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Sheet2!$B$1:$V$1</c:f>
              <c:numCache>
                <c:formatCode>General</c:formatCode>
                <c:ptCount val="2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</c:numCache>
            </c:numRef>
          </c:cat>
          <c:val>
            <c:numRef>
              <c:f>Sheet2!$B$6:$V$6</c:f>
              <c:numCache>
                <c:formatCode>#,##0.00</c:formatCode>
                <c:ptCount val="21"/>
                <c:pt idx="0">
                  <c:v>4583.1000000000004</c:v>
                </c:pt>
                <c:pt idx="1">
                  <c:v>3839.4</c:v>
                </c:pt>
                <c:pt idx="2">
                  <c:v>2719.9</c:v>
                </c:pt>
                <c:pt idx="3">
                  <c:v>2690.2</c:v>
                </c:pt>
                <c:pt idx="4">
                  <c:v>1864.5</c:v>
                </c:pt>
                <c:pt idx="5">
                  <c:v>1847.8</c:v>
                </c:pt>
                <c:pt idx="6">
                  <c:v>1755.2</c:v>
                </c:pt>
                <c:pt idx="7">
                  <c:v>1787.3</c:v>
                </c:pt>
                <c:pt idx="8">
                  <c:v>1674.2</c:v>
                </c:pt>
                <c:pt idx="9">
                  <c:v>1619.9</c:v>
                </c:pt>
                <c:pt idx="10">
                  <c:v>1657.3</c:v>
                </c:pt>
                <c:pt idx="11">
                  <c:v>1762.3</c:v>
                </c:pt>
                <c:pt idx="12">
                  <c:v>1904.1</c:v>
                </c:pt>
                <c:pt idx="13">
                  <c:v>2035.5</c:v>
                </c:pt>
                <c:pt idx="14">
                  <c:v>2191.8000000000002</c:v>
                </c:pt>
                <c:pt idx="15">
                  <c:v>2362</c:v>
                </c:pt>
                <c:pt idx="16">
                  <c:v>2481.6</c:v>
                </c:pt>
                <c:pt idx="17">
                  <c:v>2563.9</c:v>
                </c:pt>
                <c:pt idx="18">
                  <c:v>2768.3</c:v>
                </c:pt>
                <c:pt idx="19">
                  <c:v>2605.8000000000002</c:v>
                </c:pt>
                <c:pt idx="20">
                  <c:v>2789.6</c:v>
                </c:pt>
              </c:numCache>
            </c:numRef>
          </c:val>
        </c:ser>
        <c:ser>
          <c:idx val="5"/>
          <c:order val="5"/>
          <c:tx>
            <c:strRef>
              <c:f>Sheet2!$A$7</c:f>
              <c:strCache>
                <c:ptCount val="1"/>
                <c:pt idx="0">
                  <c:v>Ukraine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Sheet2!$B$1:$V$1</c:f>
              <c:numCache>
                <c:formatCode>General</c:formatCode>
                <c:ptCount val="2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</c:numCache>
            </c:numRef>
          </c:cat>
          <c:val>
            <c:numRef>
              <c:f>Sheet2!$B$7:$V$7</c:f>
              <c:numCache>
                <c:formatCode>#,##0.00</c:formatCode>
                <c:ptCount val="21"/>
                <c:pt idx="0">
                  <c:v>8062.6</c:v>
                </c:pt>
                <c:pt idx="1">
                  <c:v>7369.1</c:v>
                </c:pt>
                <c:pt idx="2">
                  <c:v>6635.2</c:v>
                </c:pt>
                <c:pt idx="3">
                  <c:v>5688.1</c:v>
                </c:pt>
                <c:pt idx="4">
                  <c:v>4405.4000000000005</c:v>
                </c:pt>
                <c:pt idx="5">
                  <c:v>3898.7</c:v>
                </c:pt>
                <c:pt idx="6">
                  <c:v>3540.1</c:v>
                </c:pt>
                <c:pt idx="7">
                  <c:v>3465.3</c:v>
                </c:pt>
                <c:pt idx="8">
                  <c:v>3430</c:v>
                </c:pt>
                <c:pt idx="9">
                  <c:v>3455.5</c:v>
                </c:pt>
                <c:pt idx="10">
                  <c:v>3696.4</c:v>
                </c:pt>
                <c:pt idx="11">
                  <c:v>4077.3</c:v>
                </c:pt>
                <c:pt idx="12">
                  <c:v>4332.2</c:v>
                </c:pt>
                <c:pt idx="13">
                  <c:v>4778</c:v>
                </c:pt>
                <c:pt idx="14">
                  <c:v>5396.9</c:v>
                </c:pt>
                <c:pt idx="15">
                  <c:v>5583.4</c:v>
                </c:pt>
                <c:pt idx="16">
                  <c:v>6031.6</c:v>
                </c:pt>
                <c:pt idx="17">
                  <c:v>6547.1</c:v>
                </c:pt>
                <c:pt idx="18">
                  <c:v>6734</c:v>
                </c:pt>
                <c:pt idx="19">
                  <c:v>5762.9</c:v>
                </c:pt>
                <c:pt idx="20">
                  <c:v>6028.8</c:v>
                </c:pt>
              </c:numCache>
            </c:numRef>
          </c:val>
        </c:ser>
        <c:marker val="1"/>
        <c:axId val="89971712"/>
        <c:axId val="89993984"/>
      </c:lineChart>
      <c:catAx>
        <c:axId val="89971712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600"/>
            </a:pPr>
            <a:endParaRPr lang="is-IS"/>
          </a:p>
        </c:txPr>
        <c:crossAx val="89993984"/>
        <c:crosses val="autoZero"/>
        <c:auto val="1"/>
        <c:lblAlgn val="ctr"/>
        <c:lblOffset val="100"/>
      </c:catAx>
      <c:valAx>
        <c:axId val="89993984"/>
        <c:scaling>
          <c:orientation val="minMax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997171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is-IS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>
        <c:manualLayout>
          <c:layoutTarget val="inner"/>
          <c:xMode val="edge"/>
          <c:yMode val="edge"/>
          <c:x val="0.10254396325459318"/>
          <c:y val="2.8252405949256338E-2"/>
          <c:w val="0.89745603674540686"/>
          <c:h val="0.77611512102653835"/>
        </c:manualLayout>
      </c:layout>
      <c:barChart>
        <c:barDir val="col"/>
        <c:grouping val="clustered"/>
        <c:ser>
          <c:idx val="0"/>
          <c:order val="0"/>
          <c:tx>
            <c:strRef>
              <c:f>'EaP exports 2009'!$D$2</c:f>
              <c:strCache>
                <c:ptCount val="1"/>
                <c:pt idx="0">
                  <c:v>2009%</c:v>
                </c:pt>
              </c:strCache>
            </c:strRef>
          </c:tx>
          <c:cat>
            <c:strRef>
              <c:f>'EaP exports 2009'!$C$3:$C$8</c:f>
              <c:strCache>
                <c:ptCount val="6"/>
                <c:pt idx="0">
                  <c:v>to others</c:v>
                </c:pt>
                <c:pt idx="1">
                  <c:v>to EaP </c:v>
                </c:pt>
                <c:pt idx="2">
                  <c:v>to CIS</c:v>
                </c:pt>
                <c:pt idx="3">
                  <c:v>to Balkans</c:v>
                </c:pt>
                <c:pt idx="4">
                  <c:v>to S and E Mediterr</c:v>
                </c:pt>
                <c:pt idx="5">
                  <c:v>to EU 25</c:v>
                </c:pt>
              </c:strCache>
            </c:strRef>
          </c:cat>
          <c:val>
            <c:numRef>
              <c:f>'EaP exports 2009'!$D$3:$D$8</c:f>
              <c:numCache>
                <c:formatCode>General</c:formatCode>
                <c:ptCount val="6"/>
                <c:pt idx="0">
                  <c:v>18.278037344720925</c:v>
                </c:pt>
                <c:pt idx="1">
                  <c:v>6.7115101204492795</c:v>
                </c:pt>
                <c:pt idx="2">
                  <c:v>27.842456187618591</c:v>
                </c:pt>
                <c:pt idx="3">
                  <c:v>3.2903838175000812</c:v>
                </c:pt>
                <c:pt idx="4">
                  <c:v>10.437801748075998</c:v>
                </c:pt>
                <c:pt idx="5">
                  <c:v>33.439810781633724</c:v>
                </c:pt>
              </c:numCache>
            </c:numRef>
          </c:val>
        </c:ser>
        <c:axId val="89996672"/>
        <c:axId val="90010752"/>
      </c:barChart>
      <c:catAx>
        <c:axId val="8999667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90010752"/>
        <c:crosses val="autoZero"/>
        <c:auto val="1"/>
        <c:lblAlgn val="ctr"/>
        <c:lblOffset val="100"/>
      </c:catAx>
      <c:valAx>
        <c:axId val="9001075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9996672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7.1988407699037804E-2"/>
          <c:y val="5.1400554097404488E-2"/>
          <c:w val="0.89466579177602756"/>
          <c:h val="0.8326195683872849"/>
        </c:manualLayout>
      </c:layout>
      <c:barChart>
        <c:barDir val="col"/>
        <c:grouping val="clustered"/>
        <c:ser>
          <c:idx val="0"/>
          <c:order val="0"/>
          <c:tx>
            <c:strRef>
              <c:f>Blad1!$B$1</c:f>
              <c:strCache>
                <c:ptCount val="1"/>
                <c:pt idx="0">
                  <c:v>Regional</c:v>
                </c:pt>
              </c:strCache>
            </c:strRef>
          </c:tx>
          <c:cat>
            <c:strRef>
              <c:f>Blad1!$A$2:$A$4</c:f>
              <c:strCache>
                <c:ptCount val="3"/>
                <c:pt idx="0">
                  <c:v>Balkans</c:v>
                </c:pt>
                <c:pt idx="1">
                  <c:v>EaP</c:v>
                </c:pt>
                <c:pt idx="2">
                  <c:v>S. Mediter</c:v>
                </c:pt>
              </c:strCache>
            </c:strRef>
          </c:cat>
          <c:val>
            <c:numRef>
              <c:f>Blad1!$B$2:$B$4</c:f>
              <c:numCache>
                <c:formatCode>General</c:formatCode>
                <c:ptCount val="3"/>
                <c:pt idx="0">
                  <c:v>9</c:v>
                </c:pt>
                <c:pt idx="1">
                  <c:v>8</c:v>
                </c:pt>
                <c:pt idx="2">
                  <c:v>6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EU</c:v>
                </c:pt>
              </c:strCache>
            </c:strRef>
          </c:tx>
          <c:cat>
            <c:strRef>
              <c:f>Blad1!$A$2:$A$4</c:f>
              <c:strCache>
                <c:ptCount val="3"/>
                <c:pt idx="0">
                  <c:v>Balkans</c:v>
                </c:pt>
                <c:pt idx="1">
                  <c:v>EaP</c:v>
                </c:pt>
                <c:pt idx="2">
                  <c:v>S. Mediter</c:v>
                </c:pt>
              </c:strCache>
            </c:strRef>
          </c:cat>
          <c:val>
            <c:numRef>
              <c:f>Blad1!$C$2:$C$4</c:f>
              <c:numCache>
                <c:formatCode>General</c:formatCode>
                <c:ptCount val="3"/>
                <c:pt idx="0">
                  <c:v>63</c:v>
                </c:pt>
                <c:pt idx="1">
                  <c:v>42</c:v>
                </c:pt>
                <c:pt idx="2">
                  <c:v>49</c:v>
                </c:pt>
              </c:numCache>
            </c:numRef>
          </c:val>
        </c:ser>
        <c:axId val="89674880"/>
        <c:axId val="89676416"/>
      </c:barChart>
      <c:catAx>
        <c:axId val="8967488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9676416"/>
        <c:crosses val="autoZero"/>
        <c:auto val="1"/>
        <c:lblAlgn val="ctr"/>
        <c:lblOffset val="100"/>
      </c:catAx>
      <c:valAx>
        <c:axId val="8967641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96748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109864391952784"/>
          <c:y val="8.2949475065616798E-2"/>
          <c:w val="0.17779024496938237"/>
          <c:h val="0.21373067949839641"/>
        </c:manualLayout>
      </c:layout>
      <c:txPr>
        <a:bodyPr/>
        <a:lstStyle/>
        <a:p>
          <a:pPr>
            <a:defRPr sz="1600"/>
          </a:pPr>
          <a:endParaRPr lang="is-IS"/>
        </a:p>
      </c:txPr>
    </c:legend>
    <c:plotVisOnly val="1"/>
  </c:chart>
  <c:spPr>
    <a:ln>
      <a:solidFill>
        <a:schemeClr val="tx1"/>
      </a:solidFill>
    </a:ln>
  </c:sp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2101937894373936E-2"/>
          <c:y val="6.4516129032258132E-2"/>
          <c:w val="0.87388347289922164"/>
          <c:h val="0.77419354838709675"/>
        </c:manualLayout>
      </c:layout>
      <c:lineChart>
        <c:grouping val="standard"/>
        <c:ser>
          <c:idx val="0"/>
          <c:order val="0"/>
          <c:tx>
            <c:strRef>
              <c:f>Blad2!$B$1</c:f>
              <c:strCache>
                <c:ptCount val="1"/>
                <c:pt idx="0">
                  <c:v>Agadir 4 to other PAFTA</c:v>
                </c:pt>
              </c:strCache>
            </c:strRef>
          </c:tx>
          <c:spPr>
            <a:ln w="50800">
              <a:solidFill>
                <a:srgbClr val="000080"/>
              </a:solidFill>
              <a:prstDash val="solid"/>
            </a:ln>
          </c:spPr>
          <c:marker>
            <c:symbol val="none"/>
          </c:marker>
          <c:cat>
            <c:strRef>
              <c:f>Blad2!$A$2:$A$18</c:f>
              <c:strCach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strCache>
            </c:strRef>
          </c:cat>
          <c:val>
            <c:numRef>
              <c:f>Blad2!$B$2:$B$18</c:f>
              <c:numCache>
                <c:formatCode>General</c:formatCode>
                <c:ptCount val="17"/>
                <c:pt idx="0">
                  <c:v>8.42</c:v>
                </c:pt>
                <c:pt idx="1">
                  <c:v>8.8000000000000007</c:v>
                </c:pt>
                <c:pt idx="2">
                  <c:v>8.1</c:v>
                </c:pt>
                <c:pt idx="3">
                  <c:v>6.1</c:v>
                </c:pt>
                <c:pt idx="4">
                  <c:v>6.4</c:v>
                </c:pt>
                <c:pt idx="5">
                  <c:v>6.7</c:v>
                </c:pt>
                <c:pt idx="6">
                  <c:v>6.6</c:v>
                </c:pt>
                <c:pt idx="7">
                  <c:v>6.7</c:v>
                </c:pt>
                <c:pt idx="8">
                  <c:v>6.5</c:v>
                </c:pt>
                <c:pt idx="9">
                  <c:v>7</c:v>
                </c:pt>
                <c:pt idx="10">
                  <c:v>7.2</c:v>
                </c:pt>
                <c:pt idx="11">
                  <c:v>7.4</c:v>
                </c:pt>
                <c:pt idx="12">
                  <c:v>7.7</c:v>
                </c:pt>
                <c:pt idx="13">
                  <c:v>8</c:v>
                </c:pt>
                <c:pt idx="14">
                  <c:v>11</c:v>
                </c:pt>
                <c:pt idx="15">
                  <c:v>10.7</c:v>
                </c:pt>
                <c:pt idx="16">
                  <c:v>12.2</c:v>
                </c:pt>
              </c:numCache>
            </c:numRef>
          </c:val>
        </c:ser>
        <c:ser>
          <c:idx val="1"/>
          <c:order val="1"/>
          <c:tx>
            <c:strRef>
              <c:f>Blad2!$C$1</c:f>
              <c:strCache>
                <c:ptCount val="1"/>
                <c:pt idx="0">
                  <c:v>Agadir 4 to Agadir 4</c:v>
                </c:pt>
              </c:strCache>
            </c:strRef>
          </c:tx>
          <c:spPr>
            <a:ln w="50800">
              <a:solidFill>
                <a:srgbClr val="FF00FF"/>
              </a:solidFill>
              <a:prstDash val="solid"/>
            </a:ln>
          </c:spPr>
          <c:marker>
            <c:symbol val="none"/>
          </c:marker>
          <c:cat>
            <c:strRef>
              <c:f>Blad2!$A$2:$A$18</c:f>
              <c:strCach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strCache>
            </c:strRef>
          </c:cat>
          <c:val>
            <c:numRef>
              <c:f>Blad2!$C$2:$C$18</c:f>
              <c:numCache>
                <c:formatCode>General</c:formatCode>
                <c:ptCount val="17"/>
                <c:pt idx="0">
                  <c:v>1.4</c:v>
                </c:pt>
                <c:pt idx="1">
                  <c:v>1.6</c:v>
                </c:pt>
                <c:pt idx="2">
                  <c:v>1.3</c:v>
                </c:pt>
                <c:pt idx="3">
                  <c:v>1.3</c:v>
                </c:pt>
                <c:pt idx="4">
                  <c:v>1.2</c:v>
                </c:pt>
                <c:pt idx="5">
                  <c:v>1.3</c:v>
                </c:pt>
                <c:pt idx="6">
                  <c:v>1.5</c:v>
                </c:pt>
                <c:pt idx="7">
                  <c:v>1.7</c:v>
                </c:pt>
                <c:pt idx="8">
                  <c:v>1.8</c:v>
                </c:pt>
                <c:pt idx="9">
                  <c:v>1.7</c:v>
                </c:pt>
                <c:pt idx="10">
                  <c:v>1.9000000000000001</c:v>
                </c:pt>
                <c:pt idx="11">
                  <c:v>1.9000000000000001</c:v>
                </c:pt>
                <c:pt idx="12">
                  <c:v>2.5</c:v>
                </c:pt>
                <c:pt idx="13">
                  <c:v>2.8</c:v>
                </c:pt>
                <c:pt idx="14">
                  <c:v>3.9</c:v>
                </c:pt>
                <c:pt idx="15">
                  <c:v>3.2</c:v>
                </c:pt>
                <c:pt idx="16">
                  <c:v>5.5</c:v>
                </c:pt>
              </c:numCache>
            </c:numRef>
          </c:val>
        </c:ser>
        <c:marker val="1"/>
        <c:axId val="91294720"/>
        <c:axId val="91316992"/>
      </c:lineChart>
      <c:catAx>
        <c:axId val="91294720"/>
        <c:scaling>
          <c:orientation val="minMax"/>
        </c:scaling>
        <c:axPos val="b"/>
        <c:numFmt formatCode="@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s-IS"/>
          </a:p>
        </c:txPr>
        <c:crossAx val="91316992"/>
        <c:crosses val="autoZero"/>
        <c:auto val="1"/>
        <c:lblAlgn val="ctr"/>
        <c:lblOffset val="100"/>
        <c:tickLblSkip val="2"/>
        <c:tickMarkSkip val="1"/>
      </c:catAx>
      <c:valAx>
        <c:axId val="9131699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s-IS"/>
          </a:p>
        </c:txPr>
        <c:crossAx val="91294720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6.7745682683963457E-2"/>
          <c:y val="7.2173398773618683E-2"/>
          <c:w val="0.57548948119164556"/>
          <c:h val="0.20046082949308755"/>
        </c:manualLayout>
      </c:layout>
      <c:spPr>
        <a:noFill/>
        <a:ln w="0">
          <a:noFill/>
          <a:prstDash val="solid"/>
        </a:ln>
      </c:spPr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is-I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s-I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2553C0-24DE-456A-9F71-F0A35DDF3857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C7A4A-4B2C-4383-9173-586019F65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C7A4A-4B2C-4383-9173-586019F65D5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681C496-84F1-4AE8-B534-4BB1B221FA3E}" type="datetimeFigureOut">
              <a:rPr lang="sv-SE" smtClean="0"/>
              <a:pPr/>
              <a:t>2013-02-23</a:t>
            </a:fld>
            <a:endParaRPr lang="sv-SE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EA27653-0A0A-47D5-9EC1-5678A276A00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1C496-84F1-4AE8-B534-4BB1B221FA3E}" type="datetimeFigureOut">
              <a:rPr lang="sv-SE" smtClean="0"/>
              <a:pPr/>
              <a:t>2013-02-23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A27653-0A0A-47D5-9EC1-5678A276A00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681C496-84F1-4AE8-B534-4BB1B221FA3E}" type="datetimeFigureOut">
              <a:rPr lang="sv-SE" smtClean="0"/>
              <a:pPr/>
              <a:t>2013-02-23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EA27653-0A0A-47D5-9EC1-5678A276A00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1C496-84F1-4AE8-B534-4BB1B221FA3E}" type="datetimeFigureOut">
              <a:rPr lang="sv-SE" smtClean="0"/>
              <a:pPr/>
              <a:t>2013-02-23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A27653-0A0A-47D5-9EC1-5678A276A00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681C496-84F1-4AE8-B534-4BB1B221FA3E}" type="datetimeFigureOut">
              <a:rPr lang="sv-SE" smtClean="0"/>
              <a:pPr/>
              <a:t>2013-02-23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EA27653-0A0A-47D5-9EC1-5678A276A00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1C496-84F1-4AE8-B534-4BB1B221FA3E}" type="datetimeFigureOut">
              <a:rPr lang="sv-SE" smtClean="0"/>
              <a:pPr/>
              <a:t>2013-02-23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A27653-0A0A-47D5-9EC1-5678A276A00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1C496-84F1-4AE8-B534-4BB1B221FA3E}" type="datetimeFigureOut">
              <a:rPr lang="sv-SE" smtClean="0"/>
              <a:pPr/>
              <a:t>2013-02-23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A27653-0A0A-47D5-9EC1-5678A276A00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1C496-84F1-4AE8-B534-4BB1B221FA3E}" type="datetimeFigureOut">
              <a:rPr lang="sv-SE" smtClean="0"/>
              <a:pPr/>
              <a:t>2013-02-23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A27653-0A0A-47D5-9EC1-5678A276A00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681C496-84F1-4AE8-B534-4BB1B221FA3E}" type="datetimeFigureOut">
              <a:rPr lang="sv-SE" smtClean="0"/>
              <a:pPr/>
              <a:t>2013-02-23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A27653-0A0A-47D5-9EC1-5678A276A00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1C496-84F1-4AE8-B534-4BB1B221FA3E}" type="datetimeFigureOut">
              <a:rPr lang="sv-SE" smtClean="0"/>
              <a:pPr/>
              <a:t>2013-02-23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A27653-0A0A-47D5-9EC1-5678A276A00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1C496-84F1-4AE8-B534-4BB1B221FA3E}" type="datetimeFigureOut">
              <a:rPr lang="sv-SE" smtClean="0"/>
              <a:pPr/>
              <a:t>2013-02-23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A27653-0A0A-47D5-9EC1-5678A276A00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681C496-84F1-4AE8-B534-4BB1B221FA3E}" type="datetimeFigureOut">
              <a:rPr lang="sv-SE" smtClean="0"/>
              <a:pPr/>
              <a:t>2013-02-23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EA27653-0A0A-47D5-9EC1-5678A276A002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059832" y="764704"/>
            <a:ext cx="5465440" cy="380427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free trade can help convert the ‘Arab Spring’ into permanent peace </a:t>
            </a:r>
            <a:b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democracy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419872" y="5085184"/>
            <a:ext cx="5114778" cy="1101248"/>
          </a:xfrm>
        </p:spPr>
        <p:txBody>
          <a:bodyPr>
            <a:normAutofit lnSpcReduction="10000"/>
          </a:bodyPr>
          <a:lstStyle/>
          <a:p>
            <a:r>
              <a:rPr lang="sv-SE" dirty="0" err="1" smtClean="0"/>
              <a:t>Thorvaldur</a:t>
            </a:r>
            <a:r>
              <a:rPr lang="sv-SE" dirty="0" smtClean="0"/>
              <a:t> </a:t>
            </a:r>
            <a:r>
              <a:rPr lang="sv-SE" dirty="0" err="1" smtClean="0"/>
              <a:t>Gylfason</a:t>
            </a:r>
            <a:r>
              <a:rPr lang="sv-SE" dirty="0" smtClean="0"/>
              <a:t> </a:t>
            </a:r>
          </a:p>
          <a:p>
            <a:r>
              <a:rPr lang="sv-SE" dirty="0" err="1" smtClean="0"/>
              <a:t>Inmaculada</a:t>
            </a:r>
            <a:r>
              <a:rPr lang="sv-SE" dirty="0" smtClean="0"/>
              <a:t> </a:t>
            </a:r>
            <a:r>
              <a:rPr lang="sv-SE" dirty="0" err="1" smtClean="0"/>
              <a:t>Martinez-Zarzoso</a:t>
            </a:r>
            <a:r>
              <a:rPr lang="sv-SE" dirty="0" smtClean="0"/>
              <a:t> </a:t>
            </a:r>
          </a:p>
          <a:p>
            <a:r>
              <a:rPr lang="sv-SE" dirty="0" smtClean="0"/>
              <a:t>Per Magnus Wijkman</a:t>
            </a:r>
            <a:endParaRPr lang="sv-SE" dirty="0"/>
          </a:p>
        </p:txBody>
      </p:sp>
      <p:sp>
        <p:nvSpPr>
          <p:cNvPr id="4" name="TextBox 3"/>
          <p:cNvSpPr txBox="1"/>
          <p:nvPr/>
        </p:nvSpPr>
        <p:spPr>
          <a:xfrm rot="21398785">
            <a:off x="410943" y="729062"/>
            <a:ext cx="6187912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000" i="1" dirty="0" smtClean="0"/>
              <a:t>The natural effect of trade is to bring about peace.</a:t>
            </a:r>
            <a:endParaRPr lang="is-IS" sz="2000" dirty="0" smtClean="0"/>
          </a:p>
          <a:p>
            <a:r>
              <a:rPr lang="en-GB" sz="2000" dirty="0" smtClean="0"/>
              <a:t>Montesquieu (1748)</a:t>
            </a:r>
            <a:endParaRPr lang="en-US" sz="2000" dirty="0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" y="4429132"/>
            <a:ext cx="1900222" cy="1996229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20040"/>
            <a:ext cx="72390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balkan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countries: Exports to neighbors 2005 (% of total)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Diagram 4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20040"/>
            <a:ext cx="7859216" cy="1143000"/>
          </a:xfrm>
        </p:spPr>
        <p:txBody>
          <a:bodyPr>
            <a:noAutofit/>
          </a:bodyPr>
          <a:lstStyle/>
          <a:p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balkan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countries: imports from neighbors 2005 (% of total)</a:t>
            </a:r>
            <a:endParaRPr lang="en-US" sz="3600" dirty="0"/>
          </a:p>
        </p:txBody>
      </p:sp>
      <p:graphicFrame>
        <p:nvGraphicFramePr>
          <p:cNvPr id="4" name="Diagram 6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43192" cy="1143000"/>
          </a:xfrm>
        </p:spPr>
        <p:txBody>
          <a:bodyPr>
            <a:noAutofit/>
          </a:bodyPr>
          <a:lstStyle/>
          <a:p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GDP per capita 1990-2010 (PPP, constant 2005 international $)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43192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South-med countries: Exports to neighbors 2005 (% of total)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21347367">
            <a:off x="4227602" y="1678413"/>
            <a:ext cx="4317207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/>
              <a:t>Limited regional trade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715200" cy="11430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GDP per capita 1990-2010 (PPP, constant 2005 international $)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eap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countries: Exports to neighbors 2005 (% of total)</a:t>
            </a:r>
            <a:endParaRPr lang="en-US" dirty="0"/>
          </a:p>
        </p:txBody>
      </p:sp>
      <p:graphicFrame>
        <p:nvGraphicFramePr>
          <p:cNvPr id="4" name="Diagram 2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21347367">
            <a:off x="4227602" y="1606405"/>
            <a:ext cx="4317207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/>
              <a:t>Limited regional trade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1143000"/>
          </a:xfrm>
        </p:spPr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dimensions of </a:t>
            </a:r>
            <a:r>
              <a:rPr lang="en-GB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DCFTAs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090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4033" name="Group 1"/>
          <p:cNvGrpSpPr>
            <a:grpSpLocks noChangeAspect="1"/>
          </p:cNvGrpSpPr>
          <p:nvPr/>
        </p:nvGrpSpPr>
        <p:grpSpPr bwMode="auto">
          <a:xfrm>
            <a:off x="824011" y="1709067"/>
            <a:ext cx="6484293" cy="4769911"/>
            <a:chOff x="0" y="5"/>
            <a:chExt cx="9078" cy="6678"/>
          </a:xfrm>
        </p:grpSpPr>
        <p:sp>
          <p:nvSpPr>
            <p:cNvPr id="44089" name="AutoShape 57"/>
            <p:cNvSpPr>
              <a:spLocks noChangeAspect="1" noChangeArrowheads="1" noTextEdit="1"/>
            </p:cNvSpPr>
            <p:nvPr/>
          </p:nvSpPr>
          <p:spPr bwMode="auto">
            <a:xfrm>
              <a:off x="0" y="5"/>
              <a:ext cx="9078" cy="667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88" name="Freeform 56"/>
            <p:cNvSpPr>
              <a:spLocks noEditPoints="1"/>
            </p:cNvSpPr>
            <p:nvPr/>
          </p:nvSpPr>
          <p:spPr bwMode="auto">
            <a:xfrm>
              <a:off x="6180" y="5"/>
              <a:ext cx="2898" cy="1868"/>
            </a:xfrm>
            <a:custGeom>
              <a:avLst/>
              <a:gdLst/>
              <a:ahLst/>
              <a:cxnLst>
                <a:cxn ang="0">
                  <a:pos x="2471" y="3009"/>
                </a:cxn>
                <a:cxn ang="0">
                  <a:pos x="1762" y="3151"/>
                </a:cxn>
                <a:cxn ang="0">
                  <a:pos x="1122" y="3160"/>
                </a:cxn>
                <a:cxn ang="0">
                  <a:pos x="592" y="3041"/>
                </a:cxn>
                <a:cxn ang="0">
                  <a:pos x="314" y="2887"/>
                </a:cxn>
                <a:cxn ang="0">
                  <a:pos x="120" y="2683"/>
                </a:cxn>
                <a:cxn ang="0">
                  <a:pos x="30" y="2491"/>
                </a:cxn>
                <a:cxn ang="0">
                  <a:pos x="0" y="2282"/>
                </a:cxn>
                <a:cxn ang="0">
                  <a:pos x="46" y="1988"/>
                </a:cxn>
                <a:cxn ang="0">
                  <a:pos x="283" y="1532"/>
                </a:cxn>
                <a:cxn ang="0">
                  <a:pos x="696" y="1085"/>
                </a:cxn>
                <a:cxn ang="0">
                  <a:pos x="1260" y="676"/>
                </a:cxn>
                <a:cxn ang="0">
                  <a:pos x="1949" y="332"/>
                </a:cxn>
                <a:cxn ang="0">
                  <a:pos x="2683" y="100"/>
                </a:cxn>
                <a:cxn ang="0">
                  <a:pos x="3373" y="3"/>
                </a:cxn>
                <a:cxn ang="0">
                  <a:pos x="3980" y="36"/>
                </a:cxn>
                <a:cxn ang="0">
                  <a:pos x="4467" y="199"/>
                </a:cxn>
                <a:cxn ang="0">
                  <a:pos x="4705" y="377"/>
                </a:cxn>
                <a:cxn ang="0">
                  <a:pos x="4795" y="492"/>
                </a:cxn>
                <a:cxn ang="0">
                  <a:pos x="4899" y="748"/>
                </a:cxn>
                <a:cxn ang="0">
                  <a:pos x="4910" y="962"/>
                </a:cxn>
                <a:cxn ang="0">
                  <a:pos x="4809" y="1335"/>
                </a:cxn>
                <a:cxn ang="0">
                  <a:pos x="4510" y="1791"/>
                </a:cxn>
                <a:cxn ang="0">
                  <a:pos x="4044" y="2228"/>
                </a:cxn>
                <a:cxn ang="0">
                  <a:pos x="3435" y="2619"/>
                </a:cxn>
                <a:cxn ang="0">
                  <a:pos x="3186" y="2695"/>
                </a:cxn>
                <a:cxn ang="0">
                  <a:pos x="3830" y="2330"/>
                </a:cxn>
                <a:cxn ang="0">
                  <a:pos x="4341" y="1911"/>
                </a:cxn>
                <a:cxn ang="0">
                  <a:pos x="4692" y="1468"/>
                </a:cxn>
                <a:cxn ang="0">
                  <a:pos x="4859" y="1030"/>
                </a:cxn>
                <a:cxn ang="0">
                  <a:pos x="4866" y="824"/>
                </a:cxn>
                <a:cxn ang="0">
                  <a:pos x="4821" y="632"/>
                </a:cxn>
                <a:cxn ang="0">
                  <a:pos x="4674" y="407"/>
                </a:cxn>
                <a:cxn ang="0">
                  <a:pos x="4572" y="317"/>
                </a:cxn>
                <a:cxn ang="0">
                  <a:pos x="4149" y="118"/>
                </a:cxn>
                <a:cxn ang="0">
                  <a:pos x="3588" y="43"/>
                </a:cxn>
                <a:cxn ang="0">
                  <a:pos x="2929" y="95"/>
                </a:cxn>
                <a:cxn ang="0">
                  <a:pos x="2211" y="279"/>
                </a:cxn>
                <a:cxn ang="0">
                  <a:pos x="1498" y="589"/>
                </a:cxn>
                <a:cxn ang="0">
                  <a:pos x="895" y="976"/>
                </a:cxn>
                <a:cxn ang="0">
                  <a:pos x="435" y="1407"/>
                </a:cxn>
                <a:cxn ang="0">
                  <a:pos x="143" y="1851"/>
                </a:cxn>
                <a:cxn ang="0">
                  <a:pos x="46" y="2210"/>
                </a:cxn>
                <a:cxn ang="0">
                  <a:pos x="55" y="2412"/>
                </a:cxn>
                <a:cxn ang="0">
                  <a:pos x="155" y="2660"/>
                </a:cxn>
                <a:cxn ang="0">
                  <a:pos x="237" y="2762"/>
                </a:cxn>
                <a:cxn ang="0">
                  <a:pos x="464" y="2933"/>
                </a:cxn>
                <a:cxn ang="0">
                  <a:pos x="937" y="3092"/>
                </a:cxn>
                <a:cxn ang="0">
                  <a:pos x="1536" y="3125"/>
                </a:cxn>
                <a:cxn ang="0">
                  <a:pos x="2218" y="3030"/>
                </a:cxn>
                <a:cxn ang="0">
                  <a:pos x="2946" y="2800"/>
                </a:cxn>
              </a:cxnLst>
              <a:rect l="0" t="0" r="r" b="b"/>
              <a:pathLst>
                <a:path w="4913" h="3171">
                  <a:moveTo>
                    <a:pt x="2963" y="2839"/>
                  </a:moveTo>
                  <a:lnTo>
                    <a:pt x="2716" y="2931"/>
                  </a:lnTo>
                  <a:lnTo>
                    <a:pt x="2471" y="3009"/>
                  </a:lnTo>
                  <a:lnTo>
                    <a:pt x="2229" y="3071"/>
                  </a:lnTo>
                  <a:lnTo>
                    <a:pt x="1992" y="3117"/>
                  </a:lnTo>
                  <a:lnTo>
                    <a:pt x="1762" y="3151"/>
                  </a:lnTo>
                  <a:lnTo>
                    <a:pt x="1539" y="3168"/>
                  </a:lnTo>
                  <a:lnTo>
                    <a:pt x="1325" y="3171"/>
                  </a:lnTo>
                  <a:lnTo>
                    <a:pt x="1122" y="3160"/>
                  </a:lnTo>
                  <a:lnTo>
                    <a:pt x="932" y="3135"/>
                  </a:lnTo>
                  <a:lnTo>
                    <a:pt x="754" y="3094"/>
                  </a:lnTo>
                  <a:lnTo>
                    <a:pt x="592" y="3041"/>
                  </a:lnTo>
                  <a:lnTo>
                    <a:pt x="445" y="2972"/>
                  </a:lnTo>
                  <a:lnTo>
                    <a:pt x="317" y="2889"/>
                  </a:lnTo>
                  <a:cubicBezTo>
                    <a:pt x="316" y="2889"/>
                    <a:pt x="315" y="2888"/>
                    <a:pt x="314" y="2887"/>
                  </a:cubicBezTo>
                  <a:lnTo>
                    <a:pt x="208" y="2793"/>
                  </a:lnTo>
                  <a:cubicBezTo>
                    <a:pt x="207" y="2793"/>
                    <a:pt x="207" y="2792"/>
                    <a:pt x="206" y="2791"/>
                  </a:cubicBezTo>
                  <a:lnTo>
                    <a:pt x="120" y="2683"/>
                  </a:lnTo>
                  <a:cubicBezTo>
                    <a:pt x="119" y="2682"/>
                    <a:pt x="118" y="2681"/>
                    <a:pt x="118" y="2679"/>
                  </a:cubicBezTo>
                  <a:lnTo>
                    <a:pt x="55" y="2558"/>
                  </a:lnTo>
                  <a:lnTo>
                    <a:pt x="30" y="2491"/>
                  </a:lnTo>
                  <a:lnTo>
                    <a:pt x="14" y="2422"/>
                  </a:lnTo>
                  <a:lnTo>
                    <a:pt x="4" y="2352"/>
                  </a:lnTo>
                  <a:lnTo>
                    <a:pt x="0" y="2282"/>
                  </a:lnTo>
                  <a:lnTo>
                    <a:pt x="3" y="2209"/>
                  </a:lnTo>
                  <a:lnTo>
                    <a:pt x="11" y="2136"/>
                  </a:lnTo>
                  <a:lnTo>
                    <a:pt x="46" y="1988"/>
                  </a:lnTo>
                  <a:lnTo>
                    <a:pt x="104" y="1836"/>
                  </a:lnTo>
                  <a:lnTo>
                    <a:pt x="183" y="1684"/>
                  </a:lnTo>
                  <a:lnTo>
                    <a:pt x="283" y="1532"/>
                  </a:lnTo>
                  <a:lnTo>
                    <a:pt x="402" y="1380"/>
                  </a:lnTo>
                  <a:lnTo>
                    <a:pt x="540" y="1231"/>
                  </a:lnTo>
                  <a:lnTo>
                    <a:pt x="696" y="1085"/>
                  </a:lnTo>
                  <a:lnTo>
                    <a:pt x="868" y="943"/>
                  </a:lnTo>
                  <a:lnTo>
                    <a:pt x="1057" y="806"/>
                  </a:lnTo>
                  <a:lnTo>
                    <a:pt x="1260" y="676"/>
                  </a:lnTo>
                  <a:lnTo>
                    <a:pt x="1477" y="552"/>
                  </a:lnTo>
                  <a:lnTo>
                    <a:pt x="1707" y="437"/>
                  </a:lnTo>
                  <a:lnTo>
                    <a:pt x="1949" y="332"/>
                  </a:lnTo>
                  <a:lnTo>
                    <a:pt x="2196" y="239"/>
                  </a:lnTo>
                  <a:lnTo>
                    <a:pt x="2441" y="162"/>
                  </a:lnTo>
                  <a:lnTo>
                    <a:pt x="2683" y="100"/>
                  </a:lnTo>
                  <a:lnTo>
                    <a:pt x="2920" y="54"/>
                  </a:lnTo>
                  <a:lnTo>
                    <a:pt x="3150" y="20"/>
                  </a:lnTo>
                  <a:lnTo>
                    <a:pt x="3373" y="3"/>
                  </a:lnTo>
                  <a:lnTo>
                    <a:pt x="3587" y="0"/>
                  </a:lnTo>
                  <a:lnTo>
                    <a:pt x="3790" y="11"/>
                  </a:lnTo>
                  <a:lnTo>
                    <a:pt x="3980" y="36"/>
                  </a:lnTo>
                  <a:lnTo>
                    <a:pt x="4158" y="77"/>
                  </a:lnTo>
                  <a:lnTo>
                    <a:pt x="4320" y="130"/>
                  </a:lnTo>
                  <a:lnTo>
                    <a:pt x="4467" y="199"/>
                  </a:lnTo>
                  <a:lnTo>
                    <a:pt x="4595" y="282"/>
                  </a:lnTo>
                  <a:cubicBezTo>
                    <a:pt x="4596" y="282"/>
                    <a:pt x="4597" y="283"/>
                    <a:pt x="4598" y="283"/>
                  </a:cubicBezTo>
                  <a:lnTo>
                    <a:pt x="4705" y="377"/>
                  </a:lnTo>
                  <a:cubicBezTo>
                    <a:pt x="4705" y="378"/>
                    <a:pt x="4706" y="379"/>
                    <a:pt x="4707" y="380"/>
                  </a:cubicBezTo>
                  <a:lnTo>
                    <a:pt x="4793" y="488"/>
                  </a:lnTo>
                  <a:cubicBezTo>
                    <a:pt x="4794" y="489"/>
                    <a:pt x="4795" y="490"/>
                    <a:pt x="4795" y="492"/>
                  </a:cubicBezTo>
                  <a:lnTo>
                    <a:pt x="4858" y="613"/>
                  </a:lnTo>
                  <a:lnTo>
                    <a:pt x="4883" y="680"/>
                  </a:lnTo>
                  <a:lnTo>
                    <a:pt x="4899" y="748"/>
                  </a:lnTo>
                  <a:lnTo>
                    <a:pt x="4909" y="819"/>
                  </a:lnTo>
                  <a:lnTo>
                    <a:pt x="4913" y="889"/>
                  </a:lnTo>
                  <a:lnTo>
                    <a:pt x="4910" y="962"/>
                  </a:lnTo>
                  <a:lnTo>
                    <a:pt x="4902" y="1035"/>
                  </a:lnTo>
                  <a:lnTo>
                    <a:pt x="4867" y="1183"/>
                  </a:lnTo>
                  <a:lnTo>
                    <a:pt x="4809" y="1335"/>
                  </a:lnTo>
                  <a:lnTo>
                    <a:pt x="4729" y="1487"/>
                  </a:lnTo>
                  <a:lnTo>
                    <a:pt x="4630" y="1639"/>
                  </a:lnTo>
                  <a:lnTo>
                    <a:pt x="4510" y="1791"/>
                  </a:lnTo>
                  <a:lnTo>
                    <a:pt x="4372" y="1940"/>
                  </a:lnTo>
                  <a:lnTo>
                    <a:pt x="4216" y="2086"/>
                  </a:lnTo>
                  <a:lnTo>
                    <a:pt x="4044" y="2228"/>
                  </a:lnTo>
                  <a:lnTo>
                    <a:pt x="3855" y="2365"/>
                  </a:lnTo>
                  <a:lnTo>
                    <a:pt x="3652" y="2495"/>
                  </a:lnTo>
                  <a:lnTo>
                    <a:pt x="3435" y="2619"/>
                  </a:lnTo>
                  <a:lnTo>
                    <a:pt x="3205" y="2734"/>
                  </a:lnTo>
                  <a:lnTo>
                    <a:pt x="2963" y="2839"/>
                  </a:lnTo>
                  <a:close/>
                  <a:moveTo>
                    <a:pt x="3186" y="2695"/>
                  </a:moveTo>
                  <a:lnTo>
                    <a:pt x="3414" y="2582"/>
                  </a:lnTo>
                  <a:lnTo>
                    <a:pt x="3629" y="2460"/>
                  </a:lnTo>
                  <a:lnTo>
                    <a:pt x="3830" y="2330"/>
                  </a:lnTo>
                  <a:lnTo>
                    <a:pt x="4017" y="2195"/>
                  </a:lnTo>
                  <a:lnTo>
                    <a:pt x="4187" y="2055"/>
                  </a:lnTo>
                  <a:lnTo>
                    <a:pt x="4341" y="1911"/>
                  </a:lnTo>
                  <a:lnTo>
                    <a:pt x="4477" y="1764"/>
                  </a:lnTo>
                  <a:lnTo>
                    <a:pt x="4595" y="1616"/>
                  </a:lnTo>
                  <a:lnTo>
                    <a:pt x="4692" y="1468"/>
                  </a:lnTo>
                  <a:lnTo>
                    <a:pt x="4770" y="1320"/>
                  </a:lnTo>
                  <a:lnTo>
                    <a:pt x="4826" y="1174"/>
                  </a:lnTo>
                  <a:lnTo>
                    <a:pt x="4859" y="1030"/>
                  </a:lnTo>
                  <a:lnTo>
                    <a:pt x="4867" y="961"/>
                  </a:lnTo>
                  <a:lnTo>
                    <a:pt x="4870" y="892"/>
                  </a:lnTo>
                  <a:lnTo>
                    <a:pt x="4866" y="824"/>
                  </a:lnTo>
                  <a:lnTo>
                    <a:pt x="4858" y="758"/>
                  </a:lnTo>
                  <a:lnTo>
                    <a:pt x="4842" y="695"/>
                  </a:lnTo>
                  <a:lnTo>
                    <a:pt x="4821" y="632"/>
                  </a:lnTo>
                  <a:lnTo>
                    <a:pt x="4758" y="511"/>
                  </a:lnTo>
                  <a:lnTo>
                    <a:pt x="4760" y="515"/>
                  </a:lnTo>
                  <a:lnTo>
                    <a:pt x="4674" y="407"/>
                  </a:lnTo>
                  <a:lnTo>
                    <a:pt x="4676" y="409"/>
                  </a:lnTo>
                  <a:lnTo>
                    <a:pt x="4569" y="315"/>
                  </a:lnTo>
                  <a:lnTo>
                    <a:pt x="4572" y="317"/>
                  </a:lnTo>
                  <a:lnTo>
                    <a:pt x="4448" y="238"/>
                  </a:lnTo>
                  <a:lnTo>
                    <a:pt x="4307" y="171"/>
                  </a:lnTo>
                  <a:lnTo>
                    <a:pt x="4149" y="118"/>
                  </a:lnTo>
                  <a:lnTo>
                    <a:pt x="3975" y="79"/>
                  </a:lnTo>
                  <a:lnTo>
                    <a:pt x="3787" y="54"/>
                  </a:lnTo>
                  <a:lnTo>
                    <a:pt x="3588" y="43"/>
                  </a:lnTo>
                  <a:lnTo>
                    <a:pt x="3376" y="46"/>
                  </a:lnTo>
                  <a:lnTo>
                    <a:pt x="3157" y="63"/>
                  </a:lnTo>
                  <a:lnTo>
                    <a:pt x="2929" y="95"/>
                  </a:lnTo>
                  <a:lnTo>
                    <a:pt x="2694" y="141"/>
                  </a:lnTo>
                  <a:lnTo>
                    <a:pt x="2454" y="203"/>
                  </a:lnTo>
                  <a:lnTo>
                    <a:pt x="2211" y="279"/>
                  </a:lnTo>
                  <a:lnTo>
                    <a:pt x="1966" y="371"/>
                  </a:lnTo>
                  <a:lnTo>
                    <a:pt x="1726" y="476"/>
                  </a:lnTo>
                  <a:lnTo>
                    <a:pt x="1498" y="589"/>
                  </a:lnTo>
                  <a:lnTo>
                    <a:pt x="1283" y="711"/>
                  </a:lnTo>
                  <a:lnTo>
                    <a:pt x="1082" y="841"/>
                  </a:lnTo>
                  <a:lnTo>
                    <a:pt x="895" y="976"/>
                  </a:lnTo>
                  <a:lnTo>
                    <a:pt x="725" y="1116"/>
                  </a:lnTo>
                  <a:lnTo>
                    <a:pt x="571" y="1260"/>
                  </a:lnTo>
                  <a:lnTo>
                    <a:pt x="435" y="1407"/>
                  </a:lnTo>
                  <a:lnTo>
                    <a:pt x="318" y="1555"/>
                  </a:lnTo>
                  <a:lnTo>
                    <a:pt x="220" y="1703"/>
                  </a:lnTo>
                  <a:lnTo>
                    <a:pt x="143" y="1851"/>
                  </a:lnTo>
                  <a:lnTo>
                    <a:pt x="87" y="1997"/>
                  </a:lnTo>
                  <a:lnTo>
                    <a:pt x="54" y="2141"/>
                  </a:lnTo>
                  <a:lnTo>
                    <a:pt x="46" y="2210"/>
                  </a:lnTo>
                  <a:lnTo>
                    <a:pt x="43" y="2279"/>
                  </a:lnTo>
                  <a:lnTo>
                    <a:pt x="47" y="2347"/>
                  </a:lnTo>
                  <a:lnTo>
                    <a:pt x="55" y="2412"/>
                  </a:lnTo>
                  <a:lnTo>
                    <a:pt x="71" y="2476"/>
                  </a:lnTo>
                  <a:lnTo>
                    <a:pt x="92" y="2539"/>
                  </a:lnTo>
                  <a:lnTo>
                    <a:pt x="155" y="2660"/>
                  </a:lnTo>
                  <a:lnTo>
                    <a:pt x="153" y="2656"/>
                  </a:lnTo>
                  <a:lnTo>
                    <a:pt x="239" y="2764"/>
                  </a:lnTo>
                  <a:lnTo>
                    <a:pt x="237" y="2762"/>
                  </a:lnTo>
                  <a:lnTo>
                    <a:pt x="343" y="2856"/>
                  </a:lnTo>
                  <a:lnTo>
                    <a:pt x="340" y="2854"/>
                  </a:lnTo>
                  <a:lnTo>
                    <a:pt x="464" y="2933"/>
                  </a:lnTo>
                  <a:lnTo>
                    <a:pt x="605" y="3000"/>
                  </a:lnTo>
                  <a:lnTo>
                    <a:pt x="763" y="3053"/>
                  </a:lnTo>
                  <a:lnTo>
                    <a:pt x="937" y="3092"/>
                  </a:lnTo>
                  <a:lnTo>
                    <a:pt x="1125" y="3117"/>
                  </a:lnTo>
                  <a:lnTo>
                    <a:pt x="1324" y="3128"/>
                  </a:lnTo>
                  <a:lnTo>
                    <a:pt x="1536" y="3125"/>
                  </a:lnTo>
                  <a:lnTo>
                    <a:pt x="1755" y="3108"/>
                  </a:lnTo>
                  <a:lnTo>
                    <a:pt x="1983" y="3076"/>
                  </a:lnTo>
                  <a:lnTo>
                    <a:pt x="2218" y="3030"/>
                  </a:lnTo>
                  <a:lnTo>
                    <a:pt x="2458" y="2968"/>
                  </a:lnTo>
                  <a:lnTo>
                    <a:pt x="2701" y="2891"/>
                  </a:lnTo>
                  <a:lnTo>
                    <a:pt x="2946" y="2800"/>
                  </a:lnTo>
                  <a:lnTo>
                    <a:pt x="3186" y="2695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87" name="Freeform 55"/>
            <p:cNvSpPr>
              <a:spLocks noEditPoints="1"/>
            </p:cNvSpPr>
            <p:nvPr/>
          </p:nvSpPr>
          <p:spPr bwMode="auto">
            <a:xfrm>
              <a:off x="7913" y="522"/>
              <a:ext cx="293" cy="453"/>
            </a:xfrm>
            <a:custGeom>
              <a:avLst/>
              <a:gdLst/>
              <a:ahLst/>
              <a:cxnLst>
                <a:cxn ang="0">
                  <a:pos x="419" y="565"/>
                </a:cxn>
                <a:cxn ang="0">
                  <a:pos x="430" y="586"/>
                </a:cxn>
                <a:cxn ang="0">
                  <a:pos x="428" y="597"/>
                </a:cxn>
                <a:cxn ang="0">
                  <a:pos x="481" y="728"/>
                </a:cxn>
                <a:cxn ang="0">
                  <a:pos x="490" y="735"/>
                </a:cxn>
                <a:cxn ang="0">
                  <a:pos x="497" y="756"/>
                </a:cxn>
                <a:cxn ang="0">
                  <a:pos x="247" y="769"/>
                </a:cxn>
                <a:cxn ang="0">
                  <a:pos x="237" y="760"/>
                </a:cxn>
                <a:cxn ang="0">
                  <a:pos x="228" y="736"/>
                </a:cxn>
                <a:cxn ang="0">
                  <a:pos x="410" y="569"/>
                </a:cxn>
                <a:cxn ang="0">
                  <a:pos x="392" y="734"/>
                </a:cxn>
                <a:cxn ang="0">
                  <a:pos x="342" y="405"/>
                </a:cxn>
                <a:cxn ang="0">
                  <a:pos x="355" y="404"/>
                </a:cxn>
                <a:cxn ang="0">
                  <a:pos x="400" y="523"/>
                </a:cxn>
                <a:cxn ang="0">
                  <a:pos x="181" y="612"/>
                </a:cxn>
                <a:cxn ang="0">
                  <a:pos x="132" y="496"/>
                </a:cxn>
                <a:cxn ang="0">
                  <a:pos x="142" y="487"/>
                </a:cxn>
                <a:cxn ang="0">
                  <a:pos x="155" y="486"/>
                </a:cxn>
                <a:cxn ang="0">
                  <a:pos x="263" y="548"/>
                </a:cxn>
                <a:cxn ang="0">
                  <a:pos x="234" y="467"/>
                </a:cxn>
                <a:cxn ang="0">
                  <a:pos x="248" y="460"/>
                </a:cxn>
                <a:cxn ang="0">
                  <a:pos x="257" y="463"/>
                </a:cxn>
                <a:cxn ang="0">
                  <a:pos x="332" y="416"/>
                </a:cxn>
                <a:cxn ang="0">
                  <a:pos x="336" y="408"/>
                </a:cxn>
                <a:cxn ang="0">
                  <a:pos x="275" y="225"/>
                </a:cxn>
                <a:cxn ang="0">
                  <a:pos x="285" y="228"/>
                </a:cxn>
                <a:cxn ang="0">
                  <a:pos x="320" y="352"/>
                </a:cxn>
                <a:cxn ang="0">
                  <a:pos x="103" y="427"/>
                </a:cxn>
                <a:cxn ang="0">
                  <a:pos x="61" y="315"/>
                </a:cxn>
                <a:cxn ang="0">
                  <a:pos x="76" y="308"/>
                </a:cxn>
                <a:cxn ang="0">
                  <a:pos x="85" y="310"/>
                </a:cxn>
                <a:cxn ang="0">
                  <a:pos x="161" y="294"/>
                </a:cxn>
                <a:cxn ang="0">
                  <a:pos x="165" y="286"/>
                </a:cxn>
                <a:cxn ang="0">
                  <a:pos x="180" y="281"/>
                </a:cxn>
                <a:cxn ang="0">
                  <a:pos x="215" y="360"/>
                </a:cxn>
                <a:cxn ang="0">
                  <a:pos x="259" y="236"/>
                </a:cxn>
                <a:cxn ang="0">
                  <a:pos x="270" y="227"/>
                </a:cxn>
                <a:cxn ang="0">
                  <a:pos x="192" y="1"/>
                </a:cxn>
                <a:cxn ang="0">
                  <a:pos x="202" y="22"/>
                </a:cxn>
                <a:cxn ang="0">
                  <a:pos x="201" y="33"/>
                </a:cxn>
                <a:cxn ang="0">
                  <a:pos x="253" y="165"/>
                </a:cxn>
                <a:cxn ang="0">
                  <a:pos x="262" y="171"/>
                </a:cxn>
                <a:cxn ang="0">
                  <a:pos x="269" y="192"/>
                </a:cxn>
                <a:cxn ang="0">
                  <a:pos x="19" y="205"/>
                </a:cxn>
                <a:cxn ang="0">
                  <a:pos x="9" y="197"/>
                </a:cxn>
                <a:cxn ang="0">
                  <a:pos x="1" y="173"/>
                </a:cxn>
                <a:cxn ang="0">
                  <a:pos x="182" y="5"/>
                </a:cxn>
                <a:cxn ang="0">
                  <a:pos x="165" y="170"/>
                </a:cxn>
              </a:cxnLst>
              <a:rect l="0" t="0" r="r" b="b"/>
              <a:pathLst>
                <a:path w="497" h="769">
                  <a:moveTo>
                    <a:pt x="410" y="569"/>
                  </a:moveTo>
                  <a:cubicBezTo>
                    <a:pt x="412" y="567"/>
                    <a:pt x="414" y="566"/>
                    <a:pt x="415" y="565"/>
                  </a:cubicBezTo>
                  <a:cubicBezTo>
                    <a:pt x="417" y="564"/>
                    <a:pt x="418" y="564"/>
                    <a:pt x="419" y="565"/>
                  </a:cubicBezTo>
                  <a:cubicBezTo>
                    <a:pt x="421" y="565"/>
                    <a:pt x="422" y="567"/>
                    <a:pt x="423" y="569"/>
                  </a:cubicBezTo>
                  <a:cubicBezTo>
                    <a:pt x="424" y="571"/>
                    <a:pt x="425" y="574"/>
                    <a:pt x="427" y="577"/>
                  </a:cubicBezTo>
                  <a:cubicBezTo>
                    <a:pt x="428" y="581"/>
                    <a:pt x="429" y="584"/>
                    <a:pt x="430" y="586"/>
                  </a:cubicBezTo>
                  <a:cubicBezTo>
                    <a:pt x="431" y="588"/>
                    <a:pt x="431" y="590"/>
                    <a:pt x="431" y="591"/>
                  </a:cubicBezTo>
                  <a:cubicBezTo>
                    <a:pt x="431" y="592"/>
                    <a:pt x="431" y="593"/>
                    <a:pt x="430" y="594"/>
                  </a:cubicBezTo>
                  <a:cubicBezTo>
                    <a:pt x="430" y="595"/>
                    <a:pt x="429" y="596"/>
                    <a:pt x="428" y="597"/>
                  </a:cubicBezTo>
                  <a:lnTo>
                    <a:pt x="381" y="638"/>
                  </a:lnTo>
                  <a:lnTo>
                    <a:pt x="419" y="732"/>
                  </a:lnTo>
                  <a:lnTo>
                    <a:pt x="481" y="728"/>
                  </a:lnTo>
                  <a:cubicBezTo>
                    <a:pt x="482" y="728"/>
                    <a:pt x="483" y="728"/>
                    <a:pt x="484" y="729"/>
                  </a:cubicBezTo>
                  <a:cubicBezTo>
                    <a:pt x="485" y="729"/>
                    <a:pt x="486" y="729"/>
                    <a:pt x="487" y="730"/>
                  </a:cubicBezTo>
                  <a:cubicBezTo>
                    <a:pt x="488" y="731"/>
                    <a:pt x="489" y="733"/>
                    <a:pt x="490" y="735"/>
                  </a:cubicBezTo>
                  <a:cubicBezTo>
                    <a:pt x="491" y="737"/>
                    <a:pt x="492" y="739"/>
                    <a:pt x="493" y="742"/>
                  </a:cubicBezTo>
                  <a:cubicBezTo>
                    <a:pt x="495" y="746"/>
                    <a:pt x="496" y="749"/>
                    <a:pt x="496" y="751"/>
                  </a:cubicBezTo>
                  <a:cubicBezTo>
                    <a:pt x="497" y="753"/>
                    <a:pt x="497" y="755"/>
                    <a:pt x="497" y="756"/>
                  </a:cubicBezTo>
                  <a:cubicBezTo>
                    <a:pt x="496" y="757"/>
                    <a:pt x="495" y="758"/>
                    <a:pt x="493" y="759"/>
                  </a:cubicBezTo>
                  <a:cubicBezTo>
                    <a:pt x="492" y="759"/>
                    <a:pt x="490" y="760"/>
                    <a:pt x="487" y="760"/>
                  </a:cubicBezTo>
                  <a:lnTo>
                    <a:pt x="247" y="769"/>
                  </a:lnTo>
                  <a:cubicBezTo>
                    <a:pt x="246" y="769"/>
                    <a:pt x="244" y="769"/>
                    <a:pt x="243" y="768"/>
                  </a:cubicBezTo>
                  <a:cubicBezTo>
                    <a:pt x="242" y="768"/>
                    <a:pt x="241" y="767"/>
                    <a:pt x="240" y="766"/>
                  </a:cubicBezTo>
                  <a:cubicBezTo>
                    <a:pt x="239" y="764"/>
                    <a:pt x="238" y="763"/>
                    <a:pt x="237" y="760"/>
                  </a:cubicBezTo>
                  <a:cubicBezTo>
                    <a:pt x="236" y="758"/>
                    <a:pt x="235" y="755"/>
                    <a:pt x="233" y="752"/>
                  </a:cubicBezTo>
                  <a:cubicBezTo>
                    <a:pt x="232" y="748"/>
                    <a:pt x="231" y="745"/>
                    <a:pt x="230" y="743"/>
                  </a:cubicBezTo>
                  <a:cubicBezTo>
                    <a:pt x="229" y="740"/>
                    <a:pt x="228" y="738"/>
                    <a:pt x="228" y="736"/>
                  </a:cubicBezTo>
                  <a:cubicBezTo>
                    <a:pt x="228" y="735"/>
                    <a:pt x="228" y="733"/>
                    <a:pt x="229" y="732"/>
                  </a:cubicBezTo>
                  <a:cubicBezTo>
                    <a:pt x="229" y="731"/>
                    <a:pt x="230" y="730"/>
                    <a:pt x="231" y="729"/>
                  </a:cubicBezTo>
                  <a:lnTo>
                    <a:pt x="410" y="569"/>
                  </a:lnTo>
                  <a:close/>
                  <a:moveTo>
                    <a:pt x="264" y="740"/>
                  </a:moveTo>
                  <a:lnTo>
                    <a:pt x="265" y="740"/>
                  </a:lnTo>
                  <a:lnTo>
                    <a:pt x="392" y="734"/>
                  </a:lnTo>
                  <a:lnTo>
                    <a:pt x="361" y="656"/>
                  </a:lnTo>
                  <a:lnTo>
                    <a:pt x="264" y="740"/>
                  </a:lnTo>
                  <a:close/>
                  <a:moveTo>
                    <a:pt x="342" y="405"/>
                  </a:moveTo>
                  <a:cubicBezTo>
                    <a:pt x="344" y="404"/>
                    <a:pt x="346" y="404"/>
                    <a:pt x="347" y="403"/>
                  </a:cubicBezTo>
                  <a:cubicBezTo>
                    <a:pt x="349" y="403"/>
                    <a:pt x="350" y="403"/>
                    <a:pt x="352" y="403"/>
                  </a:cubicBezTo>
                  <a:cubicBezTo>
                    <a:pt x="353" y="403"/>
                    <a:pt x="354" y="403"/>
                    <a:pt x="355" y="404"/>
                  </a:cubicBezTo>
                  <a:cubicBezTo>
                    <a:pt x="355" y="405"/>
                    <a:pt x="356" y="405"/>
                    <a:pt x="356" y="406"/>
                  </a:cubicBezTo>
                  <a:lnTo>
                    <a:pt x="400" y="514"/>
                  </a:lnTo>
                  <a:cubicBezTo>
                    <a:pt x="401" y="517"/>
                    <a:pt x="401" y="520"/>
                    <a:pt x="400" y="523"/>
                  </a:cubicBezTo>
                  <a:cubicBezTo>
                    <a:pt x="400" y="526"/>
                    <a:pt x="397" y="528"/>
                    <a:pt x="392" y="530"/>
                  </a:cubicBezTo>
                  <a:lnTo>
                    <a:pt x="192" y="611"/>
                  </a:lnTo>
                  <a:cubicBezTo>
                    <a:pt x="187" y="613"/>
                    <a:pt x="184" y="613"/>
                    <a:pt x="181" y="612"/>
                  </a:cubicBezTo>
                  <a:cubicBezTo>
                    <a:pt x="178" y="610"/>
                    <a:pt x="176" y="608"/>
                    <a:pt x="175" y="605"/>
                  </a:cubicBezTo>
                  <a:lnTo>
                    <a:pt x="132" y="498"/>
                  </a:lnTo>
                  <a:cubicBezTo>
                    <a:pt x="132" y="497"/>
                    <a:pt x="131" y="497"/>
                    <a:pt x="132" y="496"/>
                  </a:cubicBezTo>
                  <a:cubicBezTo>
                    <a:pt x="132" y="495"/>
                    <a:pt x="132" y="494"/>
                    <a:pt x="133" y="493"/>
                  </a:cubicBezTo>
                  <a:cubicBezTo>
                    <a:pt x="134" y="492"/>
                    <a:pt x="135" y="491"/>
                    <a:pt x="137" y="490"/>
                  </a:cubicBezTo>
                  <a:cubicBezTo>
                    <a:pt x="138" y="489"/>
                    <a:pt x="140" y="488"/>
                    <a:pt x="142" y="487"/>
                  </a:cubicBezTo>
                  <a:cubicBezTo>
                    <a:pt x="144" y="487"/>
                    <a:pt x="146" y="486"/>
                    <a:pt x="148" y="486"/>
                  </a:cubicBezTo>
                  <a:cubicBezTo>
                    <a:pt x="150" y="485"/>
                    <a:pt x="151" y="485"/>
                    <a:pt x="152" y="485"/>
                  </a:cubicBezTo>
                  <a:cubicBezTo>
                    <a:pt x="153" y="485"/>
                    <a:pt x="154" y="486"/>
                    <a:pt x="155" y="486"/>
                  </a:cubicBezTo>
                  <a:cubicBezTo>
                    <a:pt x="156" y="487"/>
                    <a:pt x="156" y="487"/>
                    <a:pt x="157" y="488"/>
                  </a:cubicBezTo>
                  <a:lnTo>
                    <a:pt x="192" y="576"/>
                  </a:lnTo>
                  <a:lnTo>
                    <a:pt x="263" y="548"/>
                  </a:lnTo>
                  <a:lnTo>
                    <a:pt x="232" y="472"/>
                  </a:lnTo>
                  <a:cubicBezTo>
                    <a:pt x="232" y="471"/>
                    <a:pt x="232" y="470"/>
                    <a:pt x="232" y="470"/>
                  </a:cubicBezTo>
                  <a:cubicBezTo>
                    <a:pt x="232" y="469"/>
                    <a:pt x="233" y="468"/>
                    <a:pt x="234" y="467"/>
                  </a:cubicBezTo>
                  <a:cubicBezTo>
                    <a:pt x="234" y="466"/>
                    <a:pt x="235" y="465"/>
                    <a:pt x="237" y="464"/>
                  </a:cubicBezTo>
                  <a:cubicBezTo>
                    <a:pt x="239" y="463"/>
                    <a:pt x="240" y="462"/>
                    <a:pt x="243" y="461"/>
                  </a:cubicBezTo>
                  <a:cubicBezTo>
                    <a:pt x="245" y="461"/>
                    <a:pt x="247" y="460"/>
                    <a:pt x="248" y="460"/>
                  </a:cubicBezTo>
                  <a:cubicBezTo>
                    <a:pt x="250" y="459"/>
                    <a:pt x="251" y="459"/>
                    <a:pt x="252" y="459"/>
                  </a:cubicBezTo>
                  <a:cubicBezTo>
                    <a:pt x="253" y="459"/>
                    <a:pt x="254" y="460"/>
                    <a:pt x="255" y="460"/>
                  </a:cubicBezTo>
                  <a:cubicBezTo>
                    <a:pt x="256" y="461"/>
                    <a:pt x="256" y="462"/>
                    <a:pt x="257" y="463"/>
                  </a:cubicBezTo>
                  <a:lnTo>
                    <a:pt x="287" y="538"/>
                  </a:lnTo>
                  <a:lnTo>
                    <a:pt x="368" y="506"/>
                  </a:lnTo>
                  <a:lnTo>
                    <a:pt x="332" y="416"/>
                  </a:lnTo>
                  <a:cubicBezTo>
                    <a:pt x="331" y="415"/>
                    <a:pt x="331" y="414"/>
                    <a:pt x="331" y="414"/>
                  </a:cubicBezTo>
                  <a:cubicBezTo>
                    <a:pt x="331" y="413"/>
                    <a:pt x="332" y="412"/>
                    <a:pt x="333" y="411"/>
                  </a:cubicBezTo>
                  <a:cubicBezTo>
                    <a:pt x="333" y="410"/>
                    <a:pt x="334" y="409"/>
                    <a:pt x="336" y="408"/>
                  </a:cubicBezTo>
                  <a:cubicBezTo>
                    <a:pt x="337" y="407"/>
                    <a:pt x="339" y="406"/>
                    <a:pt x="342" y="405"/>
                  </a:cubicBezTo>
                  <a:close/>
                  <a:moveTo>
                    <a:pt x="270" y="227"/>
                  </a:moveTo>
                  <a:cubicBezTo>
                    <a:pt x="272" y="226"/>
                    <a:pt x="274" y="226"/>
                    <a:pt x="275" y="225"/>
                  </a:cubicBezTo>
                  <a:cubicBezTo>
                    <a:pt x="277" y="225"/>
                    <a:pt x="278" y="225"/>
                    <a:pt x="280" y="225"/>
                  </a:cubicBezTo>
                  <a:cubicBezTo>
                    <a:pt x="281" y="225"/>
                    <a:pt x="282" y="225"/>
                    <a:pt x="283" y="226"/>
                  </a:cubicBezTo>
                  <a:cubicBezTo>
                    <a:pt x="284" y="227"/>
                    <a:pt x="284" y="227"/>
                    <a:pt x="285" y="228"/>
                  </a:cubicBezTo>
                  <a:lnTo>
                    <a:pt x="328" y="336"/>
                  </a:lnTo>
                  <a:cubicBezTo>
                    <a:pt x="329" y="339"/>
                    <a:pt x="329" y="342"/>
                    <a:pt x="328" y="345"/>
                  </a:cubicBezTo>
                  <a:cubicBezTo>
                    <a:pt x="328" y="348"/>
                    <a:pt x="325" y="350"/>
                    <a:pt x="320" y="352"/>
                  </a:cubicBezTo>
                  <a:lnTo>
                    <a:pt x="120" y="433"/>
                  </a:lnTo>
                  <a:cubicBezTo>
                    <a:pt x="115" y="435"/>
                    <a:pt x="112" y="435"/>
                    <a:pt x="109" y="434"/>
                  </a:cubicBezTo>
                  <a:cubicBezTo>
                    <a:pt x="106" y="432"/>
                    <a:pt x="104" y="430"/>
                    <a:pt x="103" y="427"/>
                  </a:cubicBezTo>
                  <a:lnTo>
                    <a:pt x="60" y="320"/>
                  </a:lnTo>
                  <a:cubicBezTo>
                    <a:pt x="60" y="319"/>
                    <a:pt x="60" y="319"/>
                    <a:pt x="60" y="318"/>
                  </a:cubicBezTo>
                  <a:cubicBezTo>
                    <a:pt x="60" y="317"/>
                    <a:pt x="60" y="316"/>
                    <a:pt x="61" y="315"/>
                  </a:cubicBezTo>
                  <a:cubicBezTo>
                    <a:pt x="62" y="314"/>
                    <a:pt x="63" y="313"/>
                    <a:pt x="65" y="312"/>
                  </a:cubicBezTo>
                  <a:cubicBezTo>
                    <a:pt x="66" y="311"/>
                    <a:pt x="68" y="310"/>
                    <a:pt x="70" y="309"/>
                  </a:cubicBezTo>
                  <a:cubicBezTo>
                    <a:pt x="72" y="309"/>
                    <a:pt x="74" y="308"/>
                    <a:pt x="76" y="308"/>
                  </a:cubicBezTo>
                  <a:cubicBezTo>
                    <a:pt x="78" y="307"/>
                    <a:pt x="79" y="307"/>
                    <a:pt x="80" y="307"/>
                  </a:cubicBezTo>
                  <a:cubicBezTo>
                    <a:pt x="81" y="307"/>
                    <a:pt x="82" y="308"/>
                    <a:pt x="83" y="308"/>
                  </a:cubicBezTo>
                  <a:cubicBezTo>
                    <a:pt x="84" y="309"/>
                    <a:pt x="85" y="309"/>
                    <a:pt x="85" y="310"/>
                  </a:cubicBezTo>
                  <a:lnTo>
                    <a:pt x="120" y="398"/>
                  </a:lnTo>
                  <a:lnTo>
                    <a:pt x="191" y="370"/>
                  </a:lnTo>
                  <a:lnTo>
                    <a:pt x="161" y="294"/>
                  </a:lnTo>
                  <a:cubicBezTo>
                    <a:pt x="160" y="293"/>
                    <a:pt x="160" y="292"/>
                    <a:pt x="160" y="292"/>
                  </a:cubicBezTo>
                  <a:cubicBezTo>
                    <a:pt x="161" y="291"/>
                    <a:pt x="161" y="290"/>
                    <a:pt x="162" y="289"/>
                  </a:cubicBezTo>
                  <a:cubicBezTo>
                    <a:pt x="162" y="288"/>
                    <a:pt x="164" y="287"/>
                    <a:pt x="165" y="286"/>
                  </a:cubicBezTo>
                  <a:cubicBezTo>
                    <a:pt x="167" y="285"/>
                    <a:pt x="168" y="284"/>
                    <a:pt x="171" y="283"/>
                  </a:cubicBezTo>
                  <a:cubicBezTo>
                    <a:pt x="173" y="283"/>
                    <a:pt x="175" y="282"/>
                    <a:pt x="176" y="282"/>
                  </a:cubicBezTo>
                  <a:cubicBezTo>
                    <a:pt x="178" y="281"/>
                    <a:pt x="179" y="281"/>
                    <a:pt x="180" y="281"/>
                  </a:cubicBezTo>
                  <a:cubicBezTo>
                    <a:pt x="181" y="281"/>
                    <a:pt x="182" y="282"/>
                    <a:pt x="183" y="282"/>
                  </a:cubicBezTo>
                  <a:cubicBezTo>
                    <a:pt x="184" y="283"/>
                    <a:pt x="184" y="284"/>
                    <a:pt x="185" y="285"/>
                  </a:cubicBezTo>
                  <a:lnTo>
                    <a:pt x="215" y="360"/>
                  </a:lnTo>
                  <a:lnTo>
                    <a:pt x="296" y="328"/>
                  </a:lnTo>
                  <a:lnTo>
                    <a:pt x="260" y="238"/>
                  </a:lnTo>
                  <a:cubicBezTo>
                    <a:pt x="259" y="237"/>
                    <a:pt x="259" y="236"/>
                    <a:pt x="259" y="236"/>
                  </a:cubicBezTo>
                  <a:cubicBezTo>
                    <a:pt x="259" y="235"/>
                    <a:pt x="260" y="234"/>
                    <a:pt x="261" y="233"/>
                  </a:cubicBezTo>
                  <a:cubicBezTo>
                    <a:pt x="261" y="232"/>
                    <a:pt x="263" y="231"/>
                    <a:pt x="264" y="230"/>
                  </a:cubicBezTo>
                  <a:cubicBezTo>
                    <a:pt x="266" y="229"/>
                    <a:pt x="267" y="228"/>
                    <a:pt x="270" y="227"/>
                  </a:cubicBezTo>
                  <a:close/>
                  <a:moveTo>
                    <a:pt x="182" y="5"/>
                  </a:moveTo>
                  <a:cubicBezTo>
                    <a:pt x="184" y="3"/>
                    <a:pt x="186" y="2"/>
                    <a:pt x="188" y="1"/>
                  </a:cubicBezTo>
                  <a:cubicBezTo>
                    <a:pt x="189" y="1"/>
                    <a:pt x="191" y="0"/>
                    <a:pt x="192" y="1"/>
                  </a:cubicBezTo>
                  <a:cubicBezTo>
                    <a:pt x="193" y="2"/>
                    <a:pt x="194" y="3"/>
                    <a:pt x="195" y="5"/>
                  </a:cubicBezTo>
                  <a:cubicBezTo>
                    <a:pt x="196" y="7"/>
                    <a:pt x="198" y="10"/>
                    <a:pt x="199" y="14"/>
                  </a:cubicBezTo>
                  <a:cubicBezTo>
                    <a:pt x="200" y="17"/>
                    <a:pt x="201" y="20"/>
                    <a:pt x="202" y="22"/>
                  </a:cubicBezTo>
                  <a:cubicBezTo>
                    <a:pt x="203" y="24"/>
                    <a:pt x="203" y="26"/>
                    <a:pt x="203" y="27"/>
                  </a:cubicBezTo>
                  <a:cubicBezTo>
                    <a:pt x="203" y="29"/>
                    <a:pt x="203" y="30"/>
                    <a:pt x="203" y="31"/>
                  </a:cubicBezTo>
                  <a:cubicBezTo>
                    <a:pt x="202" y="31"/>
                    <a:pt x="201" y="32"/>
                    <a:pt x="201" y="33"/>
                  </a:cubicBezTo>
                  <a:lnTo>
                    <a:pt x="154" y="74"/>
                  </a:lnTo>
                  <a:lnTo>
                    <a:pt x="191" y="168"/>
                  </a:lnTo>
                  <a:lnTo>
                    <a:pt x="253" y="165"/>
                  </a:lnTo>
                  <a:cubicBezTo>
                    <a:pt x="254" y="165"/>
                    <a:pt x="255" y="165"/>
                    <a:pt x="256" y="165"/>
                  </a:cubicBezTo>
                  <a:cubicBezTo>
                    <a:pt x="257" y="165"/>
                    <a:pt x="258" y="166"/>
                    <a:pt x="259" y="167"/>
                  </a:cubicBezTo>
                  <a:cubicBezTo>
                    <a:pt x="260" y="168"/>
                    <a:pt x="261" y="169"/>
                    <a:pt x="262" y="171"/>
                  </a:cubicBezTo>
                  <a:cubicBezTo>
                    <a:pt x="263" y="173"/>
                    <a:pt x="264" y="175"/>
                    <a:pt x="266" y="179"/>
                  </a:cubicBezTo>
                  <a:cubicBezTo>
                    <a:pt x="267" y="182"/>
                    <a:pt x="268" y="185"/>
                    <a:pt x="269" y="187"/>
                  </a:cubicBezTo>
                  <a:cubicBezTo>
                    <a:pt x="269" y="189"/>
                    <a:pt x="269" y="191"/>
                    <a:pt x="269" y="192"/>
                  </a:cubicBezTo>
                  <a:cubicBezTo>
                    <a:pt x="268" y="193"/>
                    <a:pt x="267" y="194"/>
                    <a:pt x="266" y="195"/>
                  </a:cubicBezTo>
                  <a:cubicBezTo>
                    <a:pt x="264" y="196"/>
                    <a:pt x="262" y="196"/>
                    <a:pt x="259" y="196"/>
                  </a:cubicBezTo>
                  <a:lnTo>
                    <a:pt x="19" y="205"/>
                  </a:lnTo>
                  <a:cubicBezTo>
                    <a:pt x="18" y="205"/>
                    <a:pt x="17" y="205"/>
                    <a:pt x="16" y="204"/>
                  </a:cubicBezTo>
                  <a:cubicBezTo>
                    <a:pt x="14" y="204"/>
                    <a:pt x="13" y="203"/>
                    <a:pt x="12" y="202"/>
                  </a:cubicBezTo>
                  <a:cubicBezTo>
                    <a:pt x="11" y="201"/>
                    <a:pt x="10" y="199"/>
                    <a:pt x="9" y="197"/>
                  </a:cubicBezTo>
                  <a:cubicBezTo>
                    <a:pt x="8" y="194"/>
                    <a:pt x="7" y="192"/>
                    <a:pt x="5" y="188"/>
                  </a:cubicBezTo>
                  <a:cubicBezTo>
                    <a:pt x="4" y="184"/>
                    <a:pt x="3" y="181"/>
                    <a:pt x="2" y="179"/>
                  </a:cubicBezTo>
                  <a:cubicBezTo>
                    <a:pt x="1" y="176"/>
                    <a:pt x="1" y="174"/>
                    <a:pt x="1" y="173"/>
                  </a:cubicBezTo>
                  <a:cubicBezTo>
                    <a:pt x="0" y="171"/>
                    <a:pt x="1" y="169"/>
                    <a:pt x="1" y="168"/>
                  </a:cubicBezTo>
                  <a:cubicBezTo>
                    <a:pt x="2" y="167"/>
                    <a:pt x="2" y="166"/>
                    <a:pt x="4" y="165"/>
                  </a:cubicBezTo>
                  <a:lnTo>
                    <a:pt x="182" y="5"/>
                  </a:lnTo>
                  <a:close/>
                  <a:moveTo>
                    <a:pt x="37" y="177"/>
                  </a:moveTo>
                  <a:lnTo>
                    <a:pt x="37" y="177"/>
                  </a:lnTo>
                  <a:lnTo>
                    <a:pt x="165" y="170"/>
                  </a:lnTo>
                  <a:lnTo>
                    <a:pt x="133" y="92"/>
                  </a:lnTo>
                  <a:lnTo>
                    <a:pt x="37" y="177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86" name="Rectangle 54"/>
            <p:cNvSpPr>
              <a:spLocks noChangeArrowheads="1"/>
            </p:cNvSpPr>
            <p:nvPr/>
          </p:nvSpPr>
          <p:spPr bwMode="auto">
            <a:xfrm>
              <a:off x="1147" y="1150"/>
              <a:ext cx="9" cy="4771"/>
            </a:xfrm>
            <a:prstGeom prst="rect">
              <a:avLst/>
            </a:prstGeom>
            <a:solidFill>
              <a:srgbClr val="000000"/>
            </a:solidFill>
            <a:ln w="63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85" name="Freeform 53"/>
            <p:cNvSpPr>
              <a:spLocks/>
            </p:cNvSpPr>
            <p:nvPr/>
          </p:nvSpPr>
          <p:spPr bwMode="auto">
            <a:xfrm>
              <a:off x="1152" y="5851"/>
              <a:ext cx="6352" cy="75"/>
            </a:xfrm>
            <a:custGeom>
              <a:avLst/>
              <a:gdLst/>
              <a:ahLst/>
              <a:cxnLst>
                <a:cxn ang="0">
                  <a:pos x="0" y="66"/>
                </a:cxn>
                <a:cxn ang="0">
                  <a:pos x="6352" y="0"/>
                </a:cxn>
                <a:cxn ang="0">
                  <a:pos x="6352" y="9"/>
                </a:cxn>
                <a:cxn ang="0">
                  <a:pos x="0" y="75"/>
                </a:cxn>
                <a:cxn ang="0">
                  <a:pos x="0" y="66"/>
                </a:cxn>
              </a:cxnLst>
              <a:rect l="0" t="0" r="r" b="b"/>
              <a:pathLst>
                <a:path w="6352" h="75">
                  <a:moveTo>
                    <a:pt x="0" y="66"/>
                  </a:moveTo>
                  <a:lnTo>
                    <a:pt x="6352" y="0"/>
                  </a:lnTo>
                  <a:lnTo>
                    <a:pt x="6352" y="9"/>
                  </a:lnTo>
                  <a:lnTo>
                    <a:pt x="0" y="75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84" name="Rectangle 52"/>
            <p:cNvSpPr>
              <a:spLocks noChangeArrowheads="1"/>
            </p:cNvSpPr>
            <p:nvPr/>
          </p:nvSpPr>
          <p:spPr bwMode="auto">
            <a:xfrm>
              <a:off x="459" y="469"/>
              <a:ext cx="464" cy="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DEEP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83" name="Rectangle 51"/>
            <p:cNvSpPr>
              <a:spLocks noChangeArrowheads="1"/>
            </p:cNvSpPr>
            <p:nvPr/>
          </p:nvSpPr>
          <p:spPr bwMode="auto">
            <a:xfrm>
              <a:off x="459" y="743"/>
              <a:ext cx="1170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AGREEMENT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82" name="Rectangle 50"/>
            <p:cNvSpPr>
              <a:spLocks noChangeArrowheads="1"/>
            </p:cNvSpPr>
            <p:nvPr/>
          </p:nvSpPr>
          <p:spPr bwMode="auto">
            <a:xfrm>
              <a:off x="138" y="5520"/>
              <a:ext cx="900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SHALLOW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81" name="Rectangle 49"/>
            <p:cNvSpPr>
              <a:spLocks noChangeArrowheads="1"/>
            </p:cNvSpPr>
            <p:nvPr/>
          </p:nvSpPr>
          <p:spPr bwMode="auto">
            <a:xfrm>
              <a:off x="138" y="5874"/>
              <a:ext cx="1170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AGREEMENT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80" name="Rectangle 48"/>
            <p:cNvSpPr>
              <a:spLocks noChangeArrowheads="1"/>
            </p:cNvSpPr>
            <p:nvPr/>
          </p:nvSpPr>
          <p:spPr bwMode="auto">
            <a:xfrm>
              <a:off x="6666" y="6029"/>
              <a:ext cx="1695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MANY COUNTRIES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79" name="Freeform 47"/>
            <p:cNvSpPr>
              <a:spLocks/>
            </p:cNvSpPr>
            <p:nvPr/>
          </p:nvSpPr>
          <p:spPr bwMode="auto">
            <a:xfrm>
              <a:off x="6362" y="2074"/>
              <a:ext cx="906" cy="906"/>
            </a:xfrm>
            <a:custGeom>
              <a:avLst/>
              <a:gdLst/>
              <a:ahLst/>
              <a:cxnLst>
                <a:cxn ang="0">
                  <a:pos x="0" y="768"/>
                </a:cxn>
                <a:cxn ang="0">
                  <a:pos x="768" y="0"/>
                </a:cxn>
                <a:cxn ang="0">
                  <a:pos x="768" y="0"/>
                </a:cxn>
                <a:cxn ang="0">
                  <a:pos x="768" y="0"/>
                </a:cxn>
                <a:cxn ang="0">
                  <a:pos x="1536" y="768"/>
                </a:cxn>
                <a:cxn ang="0">
                  <a:pos x="1536" y="768"/>
                </a:cxn>
                <a:cxn ang="0">
                  <a:pos x="1536" y="768"/>
                </a:cxn>
                <a:cxn ang="0">
                  <a:pos x="768" y="1536"/>
                </a:cxn>
                <a:cxn ang="0">
                  <a:pos x="768" y="1536"/>
                </a:cxn>
                <a:cxn ang="0">
                  <a:pos x="768" y="1536"/>
                </a:cxn>
                <a:cxn ang="0">
                  <a:pos x="0" y="768"/>
                </a:cxn>
                <a:cxn ang="0">
                  <a:pos x="0" y="768"/>
                </a:cxn>
              </a:cxnLst>
              <a:rect l="0" t="0" r="r" b="b"/>
              <a:pathLst>
                <a:path w="1536" h="1536">
                  <a:moveTo>
                    <a:pt x="0" y="768"/>
                  </a:moveTo>
                  <a:cubicBezTo>
                    <a:pt x="0" y="344"/>
                    <a:pt x="344" y="0"/>
                    <a:pt x="768" y="0"/>
                  </a:cubicBezTo>
                  <a:cubicBezTo>
                    <a:pt x="768" y="0"/>
                    <a:pt x="768" y="0"/>
                    <a:pt x="768" y="0"/>
                  </a:cubicBezTo>
                  <a:lnTo>
                    <a:pt x="768" y="0"/>
                  </a:lnTo>
                  <a:cubicBezTo>
                    <a:pt x="1193" y="0"/>
                    <a:pt x="1536" y="344"/>
                    <a:pt x="1536" y="768"/>
                  </a:cubicBezTo>
                  <a:cubicBezTo>
                    <a:pt x="1536" y="768"/>
                    <a:pt x="1536" y="768"/>
                    <a:pt x="1536" y="768"/>
                  </a:cubicBezTo>
                  <a:lnTo>
                    <a:pt x="1536" y="768"/>
                  </a:lnTo>
                  <a:cubicBezTo>
                    <a:pt x="1536" y="1193"/>
                    <a:pt x="1193" y="1536"/>
                    <a:pt x="768" y="1536"/>
                  </a:cubicBezTo>
                  <a:cubicBezTo>
                    <a:pt x="768" y="1536"/>
                    <a:pt x="768" y="1536"/>
                    <a:pt x="768" y="1536"/>
                  </a:cubicBezTo>
                  <a:lnTo>
                    <a:pt x="768" y="1536"/>
                  </a:lnTo>
                  <a:cubicBezTo>
                    <a:pt x="344" y="1536"/>
                    <a:pt x="0" y="1193"/>
                    <a:pt x="0" y="768"/>
                  </a:cubicBezTo>
                  <a:cubicBezTo>
                    <a:pt x="0" y="768"/>
                    <a:pt x="0" y="768"/>
                    <a:pt x="0" y="768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78" name="Freeform 46"/>
            <p:cNvSpPr>
              <a:spLocks noEditPoints="1"/>
            </p:cNvSpPr>
            <p:nvPr/>
          </p:nvSpPr>
          <p:spPr bwMode="auto">
            <a:xfrm>
              <a:off x="6347" y="2060"/>
              <a:ext cx="935" cy="934"/>
            </a:xfrm>
            <a:custGeom>
              <a:avLst/>
              <a:gdLst/>
              <a:ahLst/>
              <a:cxnLst>
                <a:cxn ang="0">
                  <a:pos x="17" y="634"/>
                </a:cxn>
                <a:cxn ang="0">
                  <a:pos x="96" y="416"/>
                </a:cxn>
                <a:cxn ang="0">
                  <a:pos x="231" y="234"/>
                </a:cxn>
                <a:cxn ang="0">
                  <a:pos x="351" y="135"/>
                </a:cxn>
                <a:cxn ang="0">
                  <a:pos x="556" y="37"/>
                </a:cxn>
                <a:cxn ang="0">
                  <a:pos x="791" y="0"/>
                </a:cxn>
                <a:cxn ang="0">
                  <a:pos x="1027" y="36"/>
                </a:cxn>
                <a:cxn ang="0">
                  <a:pos x="1235" y="135"/>
                </a:cxn>
                <a:cxn ang="0">
                  <a:pos x="1354" y="234"/>
                </a:cxn>
                <a:cxn ang="0">
                  <a:pos x="1488" y="414"/>
                </a:cxn>
                <a:cxn ang="0">
                  <a:pos x="1568" y="632"/>
                </a:cxn>
                <a:cxn ang="0">
                  <a:pos x="1580" y="873"/>
                </a:cxn>
                <a:cxn ang="0">
                  <a:pos x="1523" y="1100"/>
                </a:cxn>
                <a:cxn ang="0">
                  <a:pos x="1448" y="1238"/>
                </a:cxn>
                <a:cxn ang="0">
                  <a:pos x="1238" y="1448"/>
                </a:cxn>
                <a:cxn ang="0">
                  <a:pos x="1102" y="1522"/>
                </a:cxn>
                <a:cxn ang="0">
                  <a:pos x="875" y="1580"/>
                </a:cxn>
                <a:cxn ang="0">
                  <a:pos x="634" y="1568"/>
                </a:cxn>
                <a:cxn ang="0">
                  <a:pos x="416" y="1489"/>
                </a:cxn>
                <a:cxn ang="0">
                  <a:pos x="234" y="1354"/>
                </a:cxn>
                <a:cxn ang="0">
                  <a:pos x="135" y="1235"/>
                </a:cxn>
                <a:cxn ang="0">
                  <a:pos x="37" y="1030"/>
                </a:cxn>
                <a:cxn ang="0">
                  <a:pos x="0" y="794"/>
                </a:cxn>
                <a:cxn ang="0">
                  <a:pos x="82" y="1013"/>
                </a:cxn>
                <a:cxn ang="0">
                  <a:pos x="176" y="1210"/>
                </a:cxn>
                <a:cxn ang="0">
                  <a:pos x="265" y="1317"/>
                </a:cxn>
                <a:cxn ang="0">
                  <a:pos x="437" y="1446"/>
                </a:cxn>
                <a:cxn ang="0">
                  <a:pos x="641" y="1521"/>
                </a:cxn>
                <a:cxn ang="0">
                  <a:pos x="868" y="1533"/>
                </a:cxn>
                <a:cxn ang="0">
                  <a:pos x="1081" y="1479"/>
                </a:cxn>
                <a:cxn ang="0">
                  <a:pos x="1207" y="1411"/>
                </a:cxn>
                <a:cxn ang="0">
                  <a:pos x="1411" y="1207"/>
                </a:cxn>
                <a:cxn ang="0">
                  <a:pos x="1478" y="1083"/>
                </a:cxn>
                <a:cxn ang="0">
                  <a:pos x="1532" y="870"/>
                </a:cxn>
                <a:cxn ang="0">
                  <a:pos x="1521" y="643"/>
                </a:cxn>
                <a:cxn ang="0">
                  <a:pos x="1447" y="439"/>
                </a:cxn>
                <a:cxn ang="0">
                  <a:pos x="1317" y="265"/>
                </a:cxn>
                <a:cxn ang="0">
                  <a:pos x="1210" y="176"/>
                </a:cxn>
                <a:cxn ang="0">
                  <a:pos x="1015" y="83"/>
                </a:cxn>
                <a:cxn ang="0">
                  <a:pos x="794" y="48"/>
                </a:cxn>
                <a:cxn ang="0">
                  <a:pos x="572" y="82"/>
                </a:cxn>
                <a:cxn ang="0">
                  <a:pos x="376" y="176"/>
                </a:cxn>
                <a:cxn ang="0">
                  <a:pos x="268" y="265"/>
                </a:cxn>
                <a:cxn ang="0">
                  <a:pos x="139" y="437"/>
                </a:cxn>
                <a:cxn ang="0">
                  <a:pos x="64" y="641"/>
                </a:cxn>
                <a:cxn ang="0">
                  <a:pos x="52" y="868"/>
                </a:cxn>
              </a:cxnLst>
              <a:rect l="0" t="0" r="r" b="b"/>
              <a:pathLst>
                <a:path w="1584" h="1584">
                  <a:moveTo>
                    <a:pt x="0" y="794"/>
                  </a:moveTo>
                  <a:lnTo>
                    <a:pt x="4" y="713"/>
                  </a:lnTo>
                  <a:lnTo>
                    <a:pt x="17" y="634"/>
                  </a:lnTo>
                  <a:lnTo>
                    <a:pt x="36" y="558"/>
                  </a:lnTo>
                  <a:lnTo>
                    <a:pt x="62" y="485"/>
                  </a:lnTo>
                  <a:lnTo>
                    <a:pt x="96" y="416"/>
                  </a:lnTo>
                  <a:lnTo>
                    <a:pt x="135" y="351"/>
                  </a:lnTo>
                  <a:cubicBezTo>
                    <a:pt x="136" y="350"/>
                    <a:pt x="136" y="349"/>
                    <a:pt x="137" y="348"/>
                  </a:cubicBezTo>
                  <a:lnTo>
                    <a:pt x="231" y="234"/>
                  </a:lnTo>
                  <a:cubicBezTo>
                    <a:pt x="232" y="233"/>
                    <a:pt x="233" y="232"/>
                    <a:pt x="234" y="231"/>
                  </a:cubicBezTo>
                  <a:lnTo>
                    <a:pt x="348" y="137"/>
                  </a:lnTo>
                  <a:cubicBezTo>
                    <a:pt x="349" y="136"/>
                    <a:pt x="350" y="136"/>
                    <a:pt x="351" y="135"/>
                  </a:cubicBezTo>
                  <a:lnTo>
                    <a:pt x="414" y="97"/>
                  </a:lnTo>
                  <a:lnTo>
                    <a:pt x="483" y="63"/>
                  </a:lnTo>
                  <a:lnTo>
                    <a:pt x="556" y="37"/>
                  </a:lnTo>
                  <a:lnTo>
                    <a:pt x="631" y="17"/>
                  </a:lnTo>
                  <a:lnTo>
                    <a:pt x="711" y="5"/>
                  </a:lnTo>
                  <a:lnTo>
                    <a:pt x="791" y="0"/>
                  </a:lnTo>
                  <a:lnTo>
                    <a:pt x="873" y="4"/>
                  </a:lnTo>
                  <a:lnTo>
                    <a:pt x="951" y="17"/>
                  </a:lnTo>
                  <a:lnTo>
                    <a:pt x="1027" y="36"/>
                  </a:lnTo>
                  <a:lnTo>
                    <a:pt x="1100" y="62"/>
                  </a:lnTo>
                  <a:lnTo>
                    <a:pt x="1169" y="96"/>
                  </a:lnTo>
                  <a:lnTo>
                    <a:pt x="1235" y="135"/>
                  </a:lnTo>
                  <a:cubicBezTo>
                    <a:pt x="1236" y="135"/>
                    <a:pt x="1237" y="136"/>
                    <a:pt x="1238" y="137"/>
                  </a:cubicBezTo>
                  <a:lnTo>
                    <a:pt x="1351" y="231"/>
                  </a:lnTo>
                  <a:cubicBezTo>
                    <a:pt x="1352" y="232"/>
                    <a:pt x="1353" y="233"/>
                    <a:pt x="1354" y="234"/>
                  </a:cubicBezTo>
                  <a:lnTo>
                    <a:pt x="1448" y="348"/>
                  </a:lnTo>
                  <a:cubicBezTo>
                    <a:pt x="1449" y="349"/>
                    <a:pt x="1449" y="350"/>
                    <a:pt x="1450" y="351"/>
                  </a:cubicBezTo>
                  <a:lnTo>
                    <a:pt x="1488" y="414"/>
                  </a:lnTo>
                  <a:lnTo>
                    <a:pt x="1522" y="483"/>
                  </a:lnTo>
                  <a:lnTo>
                    <a:pt x="1549" y="556"/>
                  </a:lnTo>
                  <a:lnTo>
                    <a:pt x="1568" y="632"/>
                  </a:lnTo>
                  <a:lnTo>
                    <a:pt x="1580" y="711"/>
                  </a:lnTo>
                  <a:lnTo>
                    <a:pt x="1584" y="791"/>
                  </a:lnTo>
                  <a:lnTo>
                    <a:pt x="1580" y="873"/>
                  </a:lnTo>
                  <a:lnTo>
                    <a:pt x="1568" y="951"/>
                  </a:lnTo>
                  <a:lnTo>
                    <a:pt x="1550" y="1027"/>
                  </a:lnTo>
                  <a:lnTo>
                    <a:pt x="1523" y="1100"/>
                  </a:lnTo>
                  <a:lnTo>
                    <a:pt x="1489" y="1169"/>
                  </a:lnTo>
                  <a:lnTo>
                    <a:pt x="1450" y="1235"/>
                  </a:lnTo>
                  <a:cubicBezTo>
                    <a:pt x="1449" y="1236"/>
                    <a:pt x="1449" y="1237"/>
                    <a:pt x="1448" y="1238"/>
                  </a:cubicBezTo>
                  <a:lnTo>
                    <a:pt x="1354" y="1351"/>
                  </a:lnTo>
                  <a:cubicBezTo>
                    <a:pt x="1353" y="1352"/>
                    <a:pt x="1352" y="1353"/>
                    <a:pt x="1351" y="1354"/>
                  </a:cubicBezTo>
                  <a:lnTo>
                    <a:pt x="1238" y="1448"/>
                  </a:lnTo>
                  <a:cubicBezTo>
                    <a:pt x="1237" y="1449"/>
                    <a:pt x="1236" y="1449"/>
                    <a:pt x="1235" y="1450"/>
                  </a:cubicBezTo>
                  <a:lnTo>
                    <a:pt x="1171" y="1488"/>
                  </a:lnTo>
                  <a:lnTo>
                    <a:pt x="1102" y="1522"/>
                  </a:lnTo>
                  <a:lnTo>
                    <a:pt x="1030" y="1549"/>
                  </a:lnTo>
                  <a:lnTo>
                    <a:pt x="953" y="1568"/>
                  </a:lnTo>
                  <a:lnTo>
                    <a:pt x="875" y="1580"/>
                  </a:lnTo>
                  <a:lnTo>
                    <a:pt x="794" y="1584"/>
                  </a:lnTo>
                  <a:lnTo>
                    <a:pt x="713" y="1580"/>
                  </a:lnTo>
                  <a:lnTo>
                    <a:pt x="634" y="1568"/>
                  </a:lnTo>
                  <a:lnTo>
                    <a:pt x="559" y="1550"/>
                  </a:lnTo>
                  <a:lnTo>
                    <a:pt x="485" y="1523"/>
                  </a:lnTo>
                  <a:lnTo>
                    <a:pt x="416" y="1489"/>
                  </a:lnTo>
                  <a:lnTo>
                    <a:pt x="351" y="1450"/>
                  </a:lnTo>
                  <a:cubicBezTo>
                    <a:pt x="350" y="1449"/>
                    <a:pt x="349" y="1449"/>
                    <a:pt x="348" y="1448"/>
                  </a:cubicBezTo>
                  <a:lnTo>
                    <a:pt x="234" y="1354"/>
                  </a:lnTo>
                  <a:cubicBezTo>
                    <a:pt x="233" y="1353"/>
                    <a:pt x="232" y="1352"/>
                    <a:pt x="231" y="1351"/>
                  </a:cubicBezTo>
                  <a:lnTo>
                    <a:pt x="137" y="1238"/>
                  </a:lnTo>
                  <a:cubicBezTo>
                    <a:pt x="136" y="1237"/>
                    <a:pt x="135" y="1236"/>
                    <a:pt x="135" y="1235"/>
                  </a:cubicBezTo>
                  <a:lnTo>
                    <a:pt x="97" y="1171"/>
                  </a:lnTo>
                  <a:lnTo>
                    <a:pt x="63" y="1102"/>
                  </a:lnTo>
                  <a:lnTo>
                    <a:pt x="37" y="1030"/>
                  </a:lnTo>
                  <a:lnTo>
                    <a:pt x="17" y="953"/>
                  </a:lnTo>
                  <a:lnTo>
                    <a:pt x="5" y="875"/>
                  </a:lnTo>
                  <a:lnTo>
                    <a:pt x="0" y="794"/>
                  </a:lnTo>
                  <a:close/>
                  <a:moveTo>
                    <a:pt x="52" y="868"/>
                  </a:moveTo>
                  <a:lnTo>
                    <a:pt x="64" y="941"/>
                  </a:lnTo>
                  <a:lnTo>
                    <a:pt x="82" y="1013"/>
                  </a:lnTo>
                  <a:lnTo>
                    <a:pt x="106" y="1081"/>
                  </a:lnTo>
                  <a:lnTo>
                    <a:pt x="138" y="1146"/>
                  </a:lnTo>
                  <a:lnTo>
                    <a:pt x="176" y="1210"/>
                  </a:lnTo>
                  <a:lnTo>
                    <a:pt x="174" y="1207"/>
                  </a:lnTo>
                  <a:lnTo>
                    <a:pt x="268" y="1320"/>
                  </a:lnTo>
                  <a:lnTo>
                    <a:pt x="265" y="1317"/>
                  </a:lnTo>
                  <a:lnTo>
                    <a:pt x="379" y="1411"/>
                  </a:lnTo>
                  <a:lnTo>
                    <a:pt x="376" y="1409"/>
                  </a:lnTo>
                  <a:lnTo>
                    <a:pt x="437" y="1446"/>
                  </a:lnTo>
                  <a:lnTo>
                    <a:pt x="502" y="1478"/>
                  </a:lnTo>
                  <a:lnTo>
                    <a:pt x="570" y="1503"/>
                  </a:lnTo>
                  <a:lnTo>
                    <a:pt x="641" y="1521"/>
                  </a:lnTo>
                  <a:lnTo>
                    <a:pt x="716" y="1532"/>
                  </a:lnTo>
                  <a:lnTo>
                    <a:pt x="791" y="1536"/>
                  </a:lnTo>
                  <a:lnTo>
                    <a:pt x="868" y="1533"/>
                  </a:lnTo>
                  <a:lnTo>
                    <a:pt x="942" y="1521"/>
                  </a:lnTo>
                  <a:lnTo>
                    <a:pt x="1013" y="1504"/>
                  </a:lnTo>
                  <a:lnTo>
                    <a:pt x="1081" y="1479"/>
                  </a:lnTo>
                  <a:lnTo>
                    <a:pt x="1146" y="1447"/>
                  </a:lnTo>
                  <a:lnTo>
                    <a:pt x="1210" y="1409"/>
                  </a:lnTo>
                  <a:lnTo>
                    <a:pt x="1207" y="1411"/>
                  </a:lnTo>
                  <a:lnTo>
                    <a:pt x="1320" y="1317"/>
                  </a:lnTo>
                  <a:lnTo>
                    <a:pt x="1317" y="1320"/>
                  </a:lnTo>
                  <a:lnTo>
                    <a:pt x="1411" y="1207"/>
                  </a:lnTo>
                  <a:lnTo>
                    <a:pt x="1409" y="1210"/>
                  </a:lnTo>
                  <a:lnTo>
                    <a:pt x="1446" y="1148"/>
                  </a:lnTo>
                  <a:lnTo>
                    <a:pt x="1478" y="1083"/>
                  </a:lnTo>
                  <a:lnTo>
                    <a:pt x="1503" y="1016"/>
                  </a:lnTo>
                  <a:lnTo>
                    <a:pt x="1521" y="944"/>
                  </a:lnTo>
                  <a:lnTo>
                    <a:pt x="1532" y="870"/>
                  </a:lnTo>
                  <a:lnTo>
                    <a:pt x="1536" y="794"/>
                  </a:lnTo>
                  <a:lnTo>
                    <a:pt x="1533" y="718"/>
                  </a:lnTo>
                  <a:lnTo>
                    <a:pt x="1521" y="643"/>
                  </a:lnTo>
                  <a:lnTo>
                    <a:pt x="1504" y="573"/>
                  </a:lnTo>
                  <a:lnTo>
                    <a:pt x="1479" y="504"/>
                  </a:lnTo>
                  <a:lnTo>
                    <a:pt x="1447" y="439"/>
                  </a:lnTo>
                  <a:lnTo>
                    <a:pt x="1409" y="376"/>
                  </a:lnTo>
                  <a:lnTo>
                    <a:pt x="1411" y="379"/>
                  </a:lnTo>
                  <a:lnTo>
                    <a:pt x="1317" y="265"/>
                  </a:lnTo>
                  <a:lnTo>
                    <a:pt x="1320" y="268"/>
                  </a:lnTo>
                  <a:lnTo>
                    <a:pt x="1207" y="174"/>
                  </a:lnTo>
                  <a:lnTo>
                    <a:pt x="1210" y="176"/>
                  </a:lnTo>
                  <a:lnTo>
                    <a:pt x="1148" y="139"/>
                  </a:lnTo>
                  <a:lnTo>
                    <a:pt x="1083" y="107"/>
                  </a:lnTo>
                  <a:lnTo>
                    <a:pt x="1015" y="83"/>
                  </a:lnTo>
                  <a:lnTo>
                    <a:pt x="944" y="64"/>
                  </a:lnTo>
                  <a:lnTo>
                    <a:pt x="870" y="52"/>
                  </a:lnTo>
                  <a:lnTo>
                    <a:pt x="794" y="48"/>
                  </a:lnTo>
                  <a:lnTo>
                    <a:pt x="718" y="52"/>
                  </a:lnTo>
                  <a:lnTo>
                    <a:pt x="644" y="64"/>
                  </a:lnTo>
                  <a:lnTo>
                    <a:pt x="572" y="82"/>
                  </a:lnTo>
                  <a:lnTo>
                    <a:pt x="504" y="106"/>
                  </a:lnTo>
                  <a:lnTo>
                    <a:pt x="439" y="138"/>
                  </a:lnTo>
                  <a:lnTo>
                    <a:pt x="376" y="176"/>
                  </a:lnTo>
                  <a:lnTo>
                    <a:pt x="379" y="174"/>
                  </a:lnTo>
                  <a:lnTo>
                    <a:pt x="265" y="268"/>
                  </a:lnTo>
                  <a:lnTo>
                    <a:pt x="268" y="265"/>
                  </a:lnTo>
                  <a:lnTo>
                    <a:pt x="174" y="379"/>
                  </a:lnTo>
                  <a:lnTo>
                    <a:pt x="176" y="376"/>
                  </a:lnTo>
                  <a:lnTo>
                    <a:pt x="139" y="437"/>
                  </a:lnTo>
                  <a:lnTo>
                    <a:pt x="107" y="501"/>
                  </a:lnTo>
                  <a:lnTo>
                    <a:pt x="83" y="571"/>
                  </a:lnTo>
                  <a:lnTo>
                    <a:pt x="64" y="641"/>
                  </a:lnTo>
                  <a:lnTo>
                    <a:pt x="52" y="716"/>
                  </a:lnTo>
                  <a:lnTo>
                    <a:pt x="48" y="791"/>
                  </a:lnTo>
                  <a:lnTo>
                    <a:pt x="52" y="868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77" name="Rectangle 45"/>
            <p:cNvSpPr>
              <a:spLocks noChangeArrowheads="1"/>
            </p:cNvSpPr>
            <p:nvPr/>
          </p:nvSpPr>
          <p:spPr bwMode="auto">
            <a:xfrm>
              <a:off x="6538" y="2380"/>
              <a:ext cx="570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CEFTA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76" name="Freeform 44"/>
            <p:cNvSpPr>
              <a:spLocks/>
            </p:cNvSpPr>
            <p:nvPr/>
          </p:nvSpPr>
          <p:spPr bwMode="auto">
            <a:xfrm>
              <a:off x="6220" y="858"/>
              <a:ext cx="859" cy="858"/>
            </a:xfrm>
            <a:custGeom>
              <a:avLst/>
              <a:gdLst/>
              <a:ahLst/>
              <a:cxnLst>
                <a:cxn ang="0">
                  <a:pos x="0" y="728"/>
                </a:cxn>
                <a:cxn ang="0">
                  <a:pos x="728" y="0"/>
                </a:cxn>
                <a:cxn ang="0">
                  <a:pos x="728" y="0"/>
                </a:cxn>
                <a:cxn ang="0">
                  <a:pos x="728" y="0"/>
                </a:cxn>
                <a:cxn ang="0">
                  <a:pos x="1456" y="728"/>
                </a:cxn>
                <a:cxn ang="0">
                  <a:pos x="1456" y="728"/>
                </a:cxn>
                <a:cxn ang="0">
                  <a:pos x="1456" y="728"/>
                </a:cxn>
                <a:cxn ang="0">
                  <a:pos x="728" y="1456"/>
                </a:cxn>
                <a:cxn ang="0">
                  <a:pos x="728" y="1456"/>
                </a:cxn>
                <a:cxn ang="0">
                  <a:pos x="728" y="1456"/>
                </a:cxn>
                <a:cxn ang="0">
                  <a:pos x="0" y="728"/>
                </a:cxn>
                <a:cxn ang="0">
                  <a:pos x="0" y="728"/>
                </a:cxn>
              </a:cxnLst>
              <a:rect l="0" t="0" r="r" b="b"/>
              <a:pathLst>
                <a:path w="1456" h="1456">
                  <a:moveTo>
                    <a:pt x="0" y="728"/>
                  </a:moveTo>
                  <a:cubicBezTo>
                    <a:pt x="0" y="326"/>
                    <a:pt x="326" y="0"/>
                    <a:pt x="728" y="0"/>
                  </a:cubicBezTo>
                  <a:cubicBezTo>
                    <a:pt x="728" y="0"/>
                    <a:pt x="728" y="0"/>
                    <a:pt x="728" y="0"/>
                  </a:cubicBezTo>
                  <a:lnTo>
                    <a:pt x="728" y="0"/>
                  </a:lnTo>
                  <a:cubicBezTo>
                    <a:pt x="1131" y="0"/>
                    <a:pt x="1456" y="326"/>
                    <a:pt x="1456" y="728"/>
                  </a:cubicBezTo>
                  <a:cubicBezTo>
                    <a:pt x="1456" y="728"/>
                    <a:pt x="1456" y="728"/>
                    <a:pt x="1456" y="728"/>
                  </a:cubicBezTo>
                  <a:lnTo>
                    <a:pt x="1456" y="728"/>
                  </a:lnTo>
                  <a:cubicBezTo>
                    <a:pt x="1456" y="1131"/>
                    <a:pt x="1131" y="1456"/>
                    <a:pt x="728" y="1456"/>
                  </a:cubicBezTo>
                  <a:cubicBezTo>
                    <a:pt x="728" y="1456"/>
                    <a:pt x="728" y="1456"/>
                    <a:pt x="728" y="1456"/>
                  </a:cubicBezTo>
                  <a:lnTo>
                    <a:pt x="728" y="1456"/>
                  </a:lnTo>
                  <a:cubicBezTo>
                    <a:pt x="326" y="1456"/>
                    <a:pt x="0" y="1131"/>
                    <a:pt x="0" y="728"/>
                  </a:cubicBezTo>
                  <a:cubicBezTo>
                    <a:pt x="0" y="728"/>
                    <a:pt x="0" y="728"/>
                    <a:pt x="0" y="728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75" name="Freeform 43"/>
            <p:cNvSpPr>
              <a:spLocks noEditPoints="1"/>
            </p:cNvSpPr>
            <p:nvPr/>
          </p:nvSpPr>
          <p:spPr bwMode="auto">
            <a:xfrm>
              <a:off x="6206" y="844"/>
              <a:ext cx="887" cy="886"/>
            </a:xfrm>
            <a:custGeom>
              <a:avLst/>
              <a:gdLst/>
              <a:ahLst/>
              <a:cxnLst>
                <a:cxn ang="0">
                  <a:pos x="16" y="601"/>
                </a:cxn>
                <a:cxn ang="0">
                  <a:pos x="91" y="394"/>
                </a:cxn>
                <a:cxn ang="0">
                  <a:pos x="219" y="221"/>
                </a:cxn>
                <a:cxn ang="0">
                  <a:pos x="333" y="127"/>
                </a:cxn>
                <a:cxn ang="0">
                  <a:pos x="528" y="34"/>
                </a:cxn>
                <a:cxn ang="0">
                  <a:pos x="751" y="0"/>
                </a:cxn>
                <a:cxn ang="0">
                  <a:pos x="975" y="33"/>
                </a:cxn>
                <a:cxn ang="0">
                  <a:pos x="1172" y="127"/>
                </a:cxn>
                <a:cxn ang="0">
                  <a:pos x="1286" y="221"/>
                </a:cxn>
                <a:cxn ang="0">
                  <a:pos x="1413" y="392"/>
                </a:cxn>
                <a:cxn ang="0">
                  <a:pos x="1489" y="598"/>
                </a:cxn>
                <a:cxn ang="0">
                  <a:pos x="1500" y="828"/>
                </a:cxn>
                <a:cxn ang="0">
                  <a:pos x="1446" y="1044"/>
                </a:cxn>
                <a:cxn ang="0">
                  <a:pos x="1375" y="1174"/>
                </a:cxn>
                <a:cxn ang="0">
                  <a:pos x="1175" y="1374"/>
                </a:cxn>
                <a:cxn ang="0">
                  <a:pos x="1047" y="1444"/>
                </a:cxn>
                <a:cxn ang="0">
                  <a:pos x="831" y="1499"/>
                </a:cxn>
                <a:cxn ang="0">
                  <a:pos x="602" y="1488"/>
                </a:cxn>
                <a:cxn ang="0">
                  <a:pos x="395" y="1413"/>
                </a:cxn>
                <a:cxn ang="0">
                  <a:pos x="222" y="1285"/>
                </a:cxn>
                <a:cxn ang="0">
                  <a:pos x="128" y="1171"/>
                </a:cxn>
                <a:cxn ang="0">
                  <a:pos x="35" y="977"/>
                </a:cxn>
                <a:cxn ang="0">
                  <a:pos x="0" y="753"/>
                </a:cxn>
                <a:cxn ang="0">
                  <a:pos x="80" y="960"/>
                </a:cxn>
                <a:cxn ang="0">
                  <a:pos x="169" y="1146"/>
                </a:cxn>
                <a:cxn ang="0">
                  <a:pos x="253" y="1248"/>
                </a:cxn>
                <a:cxn ang="0">
                  <a:pos x="416" y="1370"/>
                </a:cxn>
                <a:cxn ang="0">
                  <a:pos x="609" y="1441"/>
                </a:cxn>
                <a:cxn ang="0">
                  <a:pos x="824" y="1452"/>
                </a:cxn>
                <a:cxn ang="0">
                  <a:pos x="1026" y="1401"/>
                </a:cxn>
                <a:cxn ang="0">
                  <a:pos x="1144" y="1337"/>
                </a:cxn>
                <a:cxn ang="0">
                  <a:pos x="1338" y="1143"/>
                </a:cxn>
                <a:cxn ang="0">
                  <a:pos x="1401" y="1027"/>
                </a:cxn>
                <a:cxn ang="0">
                  <a:pos x="1452" y="825"/>
                </a:cxn>
                <a:cxn ang="0">
                  <a:pos x="1442" y="611"/>
                </a:cxn>
                <a:cxn ang="0">
                  <a:pos x="1372" y="417"/>
                </a:cxn>
                <a:cxn ang="0">
                  <a:pos x="1249" y="252"/>
                </a:cxn>
                <a:cxn ang="0">
                  <a:pos x="1147" y="168"/>
                </a:cxn>
                <a:cxn ang="0">
                  <a:pos x="963" y="80"/>
                </a:cxn>
                <a:cxn ang="0">
                  <a:pos x="754" y="47"/>
                </a:cxn>
                <a:cxn ang="0">
                  <a:pos x="545" y="79"/>
                </a:cxn>
                <a:cxn ang="0">
                  <a:pos x="358" y="168"/>
                </a:cxn>
                <a:cxn ang="0">
                  <a:pos x="256" y="252"/>
                </a:cxn>
                <a:cxn ang="0">
                  <a:pos x="134" y="415"/>
                </a:cxn>
                <a:cxn ang="0">
                  <a:pos x="63" y="608"/>
                </a:cxn>
                <a:cxn ang="0">
                  <a:pos x="52" y="823"/>
                </a:cxn>
              </a:cxnLst>
              <a:rect l="0" t="0" r="r" b="b"/>
              <a:pathLst>
                <a:path w="1504" h="1503">
                  <a:moveTo>
                    <a:pt x="0" y="753"/>
                  </a:moveTo>
                  <a:lnTo>
                    <a:pt x="4" y="676"/>
                  </a:lnTo>
                  <a:lnTo>
                    <a:pt x="16" y="601"/>
                  </a:lnTo>
                  <a:lnTo>
                    <a:pt x="34" y="529"/>
                  </a:lnTo>
                  <a:lnTo>
                    <a:pt x="59" y="460"/>
                  </a:lnTo>
                  <a:lnTo>
                    <a:pt x="91" y="394"/>
                  </a:lnTo>
                  <a:lnTo>
                    <a:pt x="128" y="332"/>
                  </a:lnTo>
                  <a:cubicBezTo>
                    <a:pt x="128" y="331"/>
                    <a:pt x="129" y="330"/>
                    <a:pt x="130" y="329"/>
                  </a:cubicBezTo>
                  <a:lnTo>
                    <a:pt x="219" y="221"/>
                  </a:lnTo>
                  <a:cubicBezTo>
                    <a:pt x="220" y="220"/>
                    <a:pt x="221" y="219"/>
                    <a:pt x="222" y="218"/>
                  </a:cubicBezTo>
                  <a:lnTo>
                    <a:pt x="330" y="129"/>
                  </a:lnTo>
                  <a:cubicBezTo>
                    <a:pt x="331" y="128"/>
                    <a:pt x="332" y="127"/>
                    <a:pt x="333" y="127"/>
                  </a:cubicBezTo>
                  <a:lnTo>
                    <a:pt x="393" y="91"/>
                  </a:lnTo>
                  <a:lnTo>
                    <a:pt x="459" y="59"/>
                  </a:lnTo>
                  <a:lnTo>
                    <a:pt x="528" y="34"/>
                  </a:lnTo>
                  <a:lnTo>
                    <a:pt x="599" y="15"/>
                  </a:lnTo>
                  <a:lnTo>
                    <a:pt x="675" y="4"/>
                  </a:lnTo>
                  <a:lnTo>
                    <a:pt x="751" y="0"/>
                  </a:lnTo>
                  <a:lnTo>
                    <a:pt x="829" y="4"/>
                  </a:lnTo>
                  <a:lnTo>
                    <a:pt x="903" y="15"/>
                  </a:lnTo>
                  <a:lnTo>
                    <a:pt x="975" y="33"/>
                  </a:lnTo>
                  <a:lnTo>
                    <a:pt x="1045" y="58"/>
                  </a:lnTo>
                  <a:lnTo>
                    <a:pt x="1110" y="90"/>
                  </a:lnTo>
                  <a:lnTo>
                    <a:pt x="1172" y="127"/>
                  </a:lnTo>
                  <a:cubicBezTo>
                    <a:pt x="1173" y="128"/>
                    <a:pt x="1174" y="128"/>
                    <a:pt x="1175" y="129"/>
                  </a:cubicBezTo>
                  <a:lnTo>
                    <a:pt x="1283" y="218"/>
                  </a:lnTo>
                  <a:cubicBezTo>
                    <a:pt x="1284" y="219"/>
                    <a:pt x="1285" y="220"/>
                    <a:pt x="1286" y="221"/>
                  </a:cubicBezTo>
                  <a:lnTo>
                    <a:pt x="1375" y="329"/>
                  </a:lnTo>
                  <a:cubicBezTo>
                    <a:pt x="1376" y="330"/>
                    <a:pt x="1376" y="331"/>
                    <a:pt x="1377" y="332"/>
                  </a:cubicBezTo>
                  <a:lnTo>
                    <a:pt x="1413" y="392"/>
                  </a:lnTo>
                  <a:lnTo>
                    <a:pt x="1445" y="458"/>
                  </a:lnTo>
                  <a:lnTo>
                    <a:pt x="1470" y="527"/>
                  </a:lnTo>
                  <a:lnTo>
                    <a:pt x="1489" y="598"/>
                  </a:lnTo>
                  <a:lnTo>
                    <a:pt x="1500" y="674"/>
                  </a:lnTo>
                  <a:lnTo>
                    <a:pt x="1504" y="750"/>
                  </a:lnTo>
                  <a:lnTo>
                    <a:pt x="1500" y="828"/>
                  </a:lnTo>
                  <a:lnTo>
                    <a:pt x="1489" y="902"/>
                  </a:lnTo>
                  <a:lnTo>
                    <a:pt x="1471" y="974"/>
                  </a:lnTo>
                  <a:lnTo>
                    <a:pt x="1446" y="1044"/>
                  </a:lnTo>
                  <a:lnTo>
                    <a:pt x="1414" y="1109"/>
                  </a:lnTo>
                  <a:lnTo>
                    <a:pt x="1377" y="1171"/>
                  </a:lnTo>
                  <a:cubicBezTo>
                    <a:pt x="1376" y="1172"/>
                    <a:pt x="1376" y="1173"/>
                    <a:pt x="1375" y="1174"/>
                  </a:cubicBezTo>
                  <a:lnTo>
                    <a:pt x="1286" y="1282"/>
                  </a:lnTo>
                  <a:cubicBezTo>
                    <a:pt x="1285" y="1283"/>
                    <a:pt x="1284" y="1284"/>
                    <a:pt x="1283" y="1285"/>
                  </a:cubicBezTo>
                  <a:lnTo>
                    <a:pt x="1175" y="1374"/>
                  </a:lnTo>
                  <a:cubicBezTo>
                    <a:pt x="1174" y="1375"/>
                    <a:pt x="1173" y="1375"/>
                    <a:pt x="1172" y="1376"/>
                  </a:cubicBezTo>
                  <a:lnTo>
                    <a:pt x="1112" y="1412"/>
                  </a:lnTo>
                  <a:lnTo>
                    <a:pt x="1047" y="1444"/>
                  </a:lnTo>
                  <a:lnTo>
                    <a:pt x="978" y="1469"/>
                  </a:lnTo>
                  <a:lnTo>
                    <a:pt x="905" y="1488"/>
                  </a:lnTo>
                  <a:lnTo>
                    <a:pt x="831" y="1499"/>
                  </a:lnTo>
                  <a:lnTo>
                    <a:pt x="754" y="1503"/>
                  </a:lnTo>
                  <a:lnTo>
                    <a:pt x="677" y="1499"/>
                  </a:lnTo>
                  <a:lnTo>
                    <a:pt x="602" y="1488"/>
                  </a:lnTo>
                  <a:lnTo>
                    <a:pt x="530" y="1470"/>
                  </a:lnTo>
                  <a:lnTo>
                    <a:pt x="461" y="1445"/>
                  </a:lnTo>
                  <a:lnTo>
                    <a:pt x="395" y="1413"/>
                  </a:lnTo>
                  <a:lnTo>
                    <a:pt x="333" y="1376"/>
                  </a:lnTo>
                  <a:cubicBezTo>
                    <a:pt x="332" y="1375"/>
                    <a:pt x="331" y="1375"/>
                    <a:pt x="330" y="1374"/>
                  </a:cubicBezTo>
                  <a:lnTo>
                    <a:pt x="222" y="1285"/>
                  </a:lnTo>
                  <a:cubicBezTo>
                    <a:pt x="221" y="1284"/>
                    <a:pt x="220" y="1283"/>
                    <a:pt x="219" y="1282"/>
                  </a:cubicBezTo>
                  <a:lnTo>
                    <a:pt x="130" y="1174"/>
                  </a:lnTo>
                  <a:cubicBezTo>
                    <a:pt x="129" y="1173"/>
                    <a:pt x="128" y="1172"/>
                    <a:pt x="128" y="1171"/>
                  </a:cubicBezTo>
                  <a:lnTo>
                    <a:pt x="92" y="1111"/>
                  </a:lnTo>
                  <a:lnTo>
                    <a:pt x="60" y="1046"/>
                  </a:lnTo>
                  <a:lnTo>
                    <a:pt x="35" y="977"/>
                  </a:lnTo>
                  <a:lnTo>
                    <a:pt x="16" y="904"/>
                  </a:lnTo>
                  <a:lnTo>
                    <a:pt x="5" y="830"/>
                  </a:lnTo>
                  <a:lnTo>
                    <a:pt x="0" y="753"/>
                  </a:lnTo>
                  <a:close/>
                  <a:moveTo>
                    <a:pt x="52" y="823"/>
                  </a:moveTo>
                  <a:lnTo>
                    <a:pt x="63" y="892"/>
                  </a:lnTo>
                  <a:lnTo>
                    <a:pt x="80" y="960"/>
                  </a:lnTo>
                  <a:lnTo>
                    <a:pt x="103" y="1025"/>
                  </a:lnTo>
                  <a:lnTo>
                    <a:pt x="133" y="1086"/>
                  </a:lnTo>
                  <a:lnTo>
                    <a:pt x="169" y="1146"/>
                  </a:lnTo>
                  <a:lnTo>
                    <a:pt x="167" y="1143"/>
                  </a:lnTo>
                  <a:lnTo>
                    <a:pt x="256" y="1251"/>
                  </a:lnTo>
                  <a:lnTo>
                    <a:pt x="253" y="1248"/>
                  </a:lnTo>
                  <a:lnTo>
                    <a:pt x="361" y="1337"/>
                  </a:lnTo>
                  <a:lnTo>
                    <a:pt x="358" y="1335"/>
                  </a:lnTo>
                  <a:lnTo>
                    <a:pt x="416" y="1370"/>
                  </a:lnTo>
                  <a:lnTo>
                    <a:pt x="478" y="1400"/>
                  </a:lnTo>
                  <a:lnTo>
                    <a:pt x="543" y="1423"/>
                  </a:lnTo>
                  <a:lnTo>
                    <a:pt x="609" y="1441"/>
                  </a:lnTo>
                  <a:lnTo>
                    <a:pt x="680" y="1452"/>
                  </a:lnTo>
                  <a:lnTo>
                    <a:pt x="751" y="1456"/>
                  </a:lnTo>
                  <a:lnTo>
                    <a:pt x="824" y="1452"/>
                  </a:lnTo>
                  <a:lnTo>
                    <a:pt x="893" y="1441"/>
                  </a:lnTo>
                  <a:lnTo>
                    <a:pt x="961" y="1424"/>
                  </a:lnTo>
                  <a:lnTo>
                    <a:pt x="1026" y="1401"/>
                  </a:lnTo>
                  <a:lnTo>
                    <a:pt x="1087" y="1371"/>
                  </a:lnTo>
                  <a:lnTo>
                    <a:pt x="1147" y="1335"/>
                  </a:lnTo>
                  <a:lnTo>
                    <a:pt x="1144" y="1337"/>
                  </a:lnTo>
                  <a:lnTo>
                    <a:pt x="1252" y="1248"/>
                  </a:lnTo>
                  <a:lnTo>
                    <a:pt x="1249" y="1251"/>
                  </a:lnTo>
                  <a:lnTo>
                    <a:pt x="1338" y="1143"/>
                  </a:lnTo>
                  <a:lnTo>
                    <a:pt x="1336" y="1146"/>
                  </a:lnTo>
                  <a:lnTo>
                    <a:pt x="1371" y="1088"/>
                  </a:lnTo>
                  <a:lnTo>
                    <a:pt x="1401" y="1027"/>
                  </a:lnTo>
                  <a:lnTo>
                    <a:pt x="1424" y="962"/>
                  </a:lnTo>
                  <a:lnTo>
                    <a:pt x="1442" y="895"/>
                  </a:lnTo>
                  <a:lnTo>
                    <a:pt x="1452" y="825"/>
                  </a:lnTo>
                  <a:lnTo>
                    <a:pt x="1456" y="753"/>
                  </a:lnTo>
                  <a:lnTo>
                    <a:pt x="1453" y="681"/>
                  </a:lnTo>
                  <a:lnTo>
                    <a:pt x="1442" y="611"/>
                  </a:lnTo>
                  <a:lnTo>
                    <a:pt x="1425" y="544"/>
                  </a:lnTo>
                  <a:lnTo>
                    <a:pt x="1402" y="479"/>
                  </a:lnTo>
                  <a:lnTo>
                    <a:pt x="1372" y="417"/>
                  </a:lnTo>
                  <a:lnTo>
                    <a:pt x="1336" y="357"/>
                  </a:lnTo>
                  <a:lnTo>
                    <a:pt x="1338" y="360"/>
                  </a:lnTo>
                  <a:lnTo>
                    <a:pt x="1249" y="252"/>
                  </a:lnTo>
                  <a:lnTo>
                    <a:pt x="1252" y="255"/>
                  </a:lnTo>
                  <a:lnTo>
                    <a:pt x="1144" y="166"/>
                  </a:lnTo>
                  <a:lnTo>
                    <a:pt x="1147" y="168"/>
                  </a:lnTo>
                  <a:lnTo>
                    <a:pt x="1089" y="133"/>
                  </a:lnTo>
                  <a:lnTo>
                    <a:pt x="1028" y="103"/>
                  </a:lnTo>
                  <a:lnTo>
                    <a:pt x="963" y="80"/>
                  </a:lnTo>
                  <a:lnTo>
                    <a:pt x="896" y="62"/>
                  </a:lnTo>
                  <a:lnTo>
                    <a:pt x="826" y="51"/>
                  </a:lnTo>
                  <a:lnTo>
                    <a:pt x="754" y="47"/>
                  </a:lnTo>
                  <a:lnTo>
                    <a:pt x="682" y="51"/>
                  </a:lnTo>
                  <a:lnTo>
                    <a:pt x="612" y="62"/>
                  </a:lnTo>
                  <a:lnTo>
                    <a:pt x="545" y="79"/>
                  </a:lnTo>
                  <a:lnTo>
                    <a:pt x="480" y="102"/>
                  </a:lnTo>
                  <a:lnTo>
                    <a:pt x="418" y="132"/>
                  </a:lnTo>
                  <a:lnTo>
                    <a:pt x="358" y="168"/>
                  </a:lnTo>
                  <a:lnTo>
                    <a:pt x="361" y="166"/>
                  </a:lnTo>
                  <a:lnTo>
                    <a:pt x="253" y="255"/>
                  </a:lnTo>
                  <a:lnTo>
                    <a:pt x="256" y="252"/>
                  </a:lnTo>
                  <a:lnTo>
                    <a:pt x="167" y="360"/>
                  </a:lnTo>
                  <a:lnTo>
                    <a:pt x="169" y="357"/>
                  </a:lnTo>
                  <a:lnTo>
                    <a:pt x="134" y="415"/>
                  </a:lnTo>
                  <a:lnTo>
                    <a:pt x="104" y="477"/>
                  </a:lnTo>
                  <a:lnTo>
                    <a:pt x="81" y="542"/>
                  </a:lnTo>
                  <a:lnTo>
                    <a:pt x="63" y="608"/>
                  </a:lnTo>
                  <a:lnTo>
                    <a:pt x="52" y="679"/>
                  </a:lnTo>
                  <a:lnTo>
                    <a:pt x="48" y="750"/>
                  </a:lnTo>
                  <a:lnTo>
                    <a:pt x="52" y="823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74" name="Rectangle 42"/>
            <p:cNvSpPr>
              <a:spLocks noChangeArrowheads="1"/>
            </p:cNvSpPr>
            <p:nvPr/>
          </p:nvSpPr>
          <p:spPr bwMode="auto">
            <a:xfrm>
              <a:off x="6426" y="1281"/>
              <a:ext cx="444" cy="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EFTA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73" name="Freeform 41"/>
            <p:cNvSpPr>
              <a:spLocks noEditPoints="1"/>
            </p:cNvSpPr>
            <p:nvPr/>
          </p:nvSpPr>
          <p:spPr bwMode="auto">
            <a:xfrm>
              <a:off x="1605" y="1919"/>
              <a:ext cx="1405" cy="877"/>
            </a:xfrm>
            <a:custGeom>
              <a:avLst/>
              <a:gdLst/>
              <a:ahLst/>
              <a:cxnLst>
                <a:cxn ang="0">
                  <a:pos x="3" y="394"/>
                </a:cxn>
                <a:cxn ang="0">
                  <a:pos x="23" y="308"/>
                </a:cxn>
                <a:cxn ang="0">
                  <a:pos x="62" y="230"/>
                </a:cxn>
                <a:cxn ang="0">
                  <a:pos x="118" y="159"/>
                </a:cxn>
                <a:cxn ang="0">
                  <a:pos x="227" y="75"/>
                </a:cxn>
                <a:cxn ang="0">
                  <a:pos x="314" y="35"/>
                </a:cxn>
                <a:cxn ang="0">
                  <a:pos x="411" y="9"/>
                </a:cxn>
                <a:cxn ang="0">
                  <a:pos x="513" y="0"/>
                </a:cxn>
                <a:cxn ang="0">
                  <a:pos x="617" y="9"/>
                </a:cxn>
                <a:cxn ang="0">
                  <a:pos x="713" y="35"/>
                </a:cxn>
                <a:cxn ang="0">
                  <a:pos x="801" y="74"/>
                </a:cxn>
                <a:cxn ang="0">
                  <a:pos x="911" y="158"/>
                </a:cxn>
                <a:cxn ang="0">
                  <a:pos x="966" y="228"/>
                </a:cxn>
                <a:cxn ang="0">
                  <a:pos x="1005" y="307"/>
                </a:cxn>
                <a:cxn ang="0">
                  <a:pos x="1026" y="392"/>
                </a:cxn>
                <a:cxn ang="0">
                  <a:pos x="1026" y="483"/>
                </a:cxn>
                <a:cxn ang="0">
                  <a:pos x="1005" y="568"/>
                </a:cxn>
                <a:cxn ang="0">
                  <a:pos x="967" y="647"/>
                </a:cxn>
                <a:cxn ang="0">
                  <a:pos x="912" y="718"/>
                </a:cxn>
                <a:cxn ang="0">
                  <a:pos x="802" y="802"/>
                </a:cxn>
                <a:cxn ang="0">
                  <a:pos x="714" y="842"/>
                </a:cxn>
                <a:cxn ang="0">
                  <a:pos x="618" y="868"/>
                </a:cxn>
                <a:cxn ang="0">
                  <a:pos x="515" y="877"/>
                </a:cxn>
                <a:cxn ang="0">
                  <a:pos x="411" y="868"/>
                </a:cxn>
                <a:cxn ang="0">
                  <a:pos x="315" y="842"/>
                </a:cxn>
                <a:cxn ang="0">
                  <a:pos x="228" y="803"/>
                </a:cxn>
                <a:cxn ang="0">
                  <a:pos x="119" y="719"/>
                </a:cxn>
                <a:cxn ang="0">
                  <a:pos x="63" y="649"/>
                </a:cxn>
                <a:cxn ang="0">
                  <a:pos x="23" y="570"/>
                </a:cxn>
                <a:cxn ang="0">
                  <a:pos x="3" y="485"/>
                </a:cxn>
                <a:cxn ang="0">
                  <a:pos x="30" y="479"/>
                </a:cxn>
                <a:cxn ang="0">
                  <a:pos x="49" y="559"/>
                </a:cxn>
                <a:cxn ang="0">
                  <a:pos x="86" y="632"/>
                </a:cxn>
                <a:cxn ang="0">
                  <a:pos x="138" y="698"/>
                </a:cxn>
                <a:cxn ang="0">
                  <a:pos x="241" y="778"/>
                </a:cxn>
                <a:cxn ang="0">
                  <a:pos x="324" y="816"/>
                </a:cxn>
                <a:cxn ang="0">
                  <a:pos x="416" y="840"/>
                </a:cxn>
                <a:cxn ang="0">
                  <a:pos x="513" y="848"/>
                </a:cxn>
                <a:cxn ang="0">
                  <a:pos x="613" y="840"/>
                </a:cxn>
                <a:cxn ang="0">
                  <a:pos x="703" y="816"/>
                </a:cxn>
                <a:cxn ang="0">
                  <a:pos x="786" y="779"/>
                </a:cxn>
                <a:cxn ang="0">
                  <a:pos x="890" y="699"/>
                </a:cxn>
                <a:cxn ang="0">
                  <a:pos x="942" y="634"/>
                </a:cxn>
                <a:cxn ang="0">
                  <a:pos x="979" y="560"/>
                </a:cxn>
                <a:cxn ang="0">
                  <a:pos x="998" y="481"/>
                </a:cxn>
                <a:cxn ang="0">
                  <a:pos x="998" y="398"/>
                </a:cxn>
                <a:cxn ang="0">
                  <a:pos x="979" y="318"/>
                </a:cxn>
                <a:cxn ang="0">
                  <a:pos x="943" y="245"/>
                </a:cxn>
                <a:cxn ang="0">
                  <a:pos x="891" y="179"/>
                </a:cxn>
                <a:cxn ang="0">
                  <a:pos x="787" y="99"/>
                </a:cxn>
                <a:cxn ang="0">
                  <a:pos x="705" y="61"/>
                </a:cxn>
                <a:cxn ang="0">
                  <a:pos x="613" y="37"/>
                </a:cxn>
                <a:cxn ang="0">
                  <a:pos x="515" y="28"/>
                </a:cxn>
                <a:cxn ang="0">
                  <a:pos x="416" y="37"/>
                </a:cxn>
                <a:cxn ang="0">
                  <a:pos x="325" y="61"/>
                </a:cxn>
                <a:cxn ang="0">
                  <a:pos x="243" y="98"/>
                </a:cxn>
                <a:cxn ang="0">
                  <a:pos x="139" y="178"/>
                </a:cxn>
                <a:cxn ang="0">
                  <a:pos x="86" y="243"/>
                </a:cxn>
                <a:cxn ang="0">
                  <a:pos x="50" y="316"/>
                </a:cxn>
                <a:cxn ang="0">
                  <a:pos x="30" y="396"/>
                </a:cxn>
                <a:cxn ang="0">
                  <a:pos x="30" y="479"/>
                </a:cxn>
              </a:cxnLst>
              <a:rect l="0" t="0" r="r" b="b"/>
              <a:pathLst>
                <a:path w="1028" h="877">
                  <a:moveTo>
                    <a:pt x="0" y="439"/>
                  </a:moveTo>
                  <a:lnTo>
                    <a:pt x="3" y="394"/>
                  </a:lnTo>
                  <a:lnTo>
                    <a:pt x="10" y="350"/>
                  </a:lnTo>
                  <a:lnTo>
                    <a:pt x="23" y="308"/>
                  </a:lnTo>
                  <a:lnTo>
                    <a:pt x="40" y="268"/>
                  </a:lnTo>
                  <a:lnTo>
                    <a:pt x="62" y="230"/>
                  </a:lnTo>
                  <a:lnTo>
                    <a:pt x="88" y="193"/>
                  </a:lnTo>
                  <a:lnTo>
                    <a:pt x="118" y="159"/>
                  </a:lnTo>
                  <a:lnTo>
                    <a:pt x="151" y="128"/>
                  </a:lnTo>
                  <a:lnTo>
                    <a:pt x="227" y="75"/>
                  </a:lnTo>
                  <a:lnTo>
                    <a:pt x="269" y="53"/>
                  </a:lnTo>
                  <a:lnTo>
                    <a:pt x="314" y="35"/>
                  </a:lnTo>
                  <a:lnTo>
                    <a:pt x="361" y="20"/>
                  </a:lnTo>
                  <a:lnTo>
                    <a:pt x="411" y="9"/>
                  </a:lnTo>
                  <a:lnTo>
                    <a:pt x="461" y="3"/>
                  </a:lnTo>
                  <a:lnTo>
                    <a:pt x="513" y="0"/>
                  </a:lnTo>
                  <a:lnTo>
                    <a:pt x="567" y="2"/>
                  </a:lnTo>
                  <a:lnTo>
                    <a:pt x="617" y="9"/>
                  </a:lnTo>
                  <a:lnTo>
                    <a:pt x="666" y="19"/>
                  </a:lnTo>
                  <a:lnTo>
                    <a:pt x="713" y="35"/>
                  </a:lnTo>
                  <a:lnTo>
                    <a:pt x="758" y="52"/>
                  </a:lnTo>
                  <a:lnTo>
                    <a:pt x="801" y="74"/>
                  </a:lnTo>
                  <a:lnTo>
                    <a:pt x="876" y="127"/>
                  </a:lnTo>
                  <a:lnTo>
                    <a:pt x="911" y="158"/>
                  </a:lnTo>
                  <a:lnTo>
                    <a:pt x="940" y="192"/>
                  </a:lnTo>
                  <a:lnTo>
                    <a:pt x="966" y="228"/>
                  </a:lnTo>
                  <a:lnTo>
                    <a:pt x="987" y="267"/>
                  </a:lnTo>
                  <a:lnTo>
                    <a:pt x="1005" y="307"/>
                  </a:lnTo>
                  <a:lnTo>
                    <a:pt x="1018" y="349"/>
                  </a:lnTo>
                  <a:lnTo>
                    <a:pt x="1026" y="392"/>
                  </a:lnTo>
                  <a:lnTo>
                    <a:pt x="1028" y="438"/>
                  </a:lnTo>
                  <a:lnTo>
                    <a:pt x="1026" y="483"/>
                  </a:lnTo>
                  <a:lnTo>
                    <a:pt x="1018" y="527"/>
                  </a:lnTo>
                  <a:lnTo>
                    <a:pt x="1005" y="568"/>
                  </a:lnTo>
                  <a:lnTo>
                    <a:pt x="988" y="609"/>
                  </a:lnTo>
                  <a:lnTo>
                    <a:pt x="967" y="647"/>
                  </a:lnTo>
                  <a:lnTo>
                    <a:pt x="941" y="684"/>
                  </a:lnTo>
                  <a:lnTo>
                    <a:pt x="912" y="718"/>
                  </a:lnTo>
                  <a:lnTo>
                    <a:pt x="878" y="749"/>
                  </a:lnTo>
                  <a:lnTo>
                    <a:pt x="802" y="802"/>
                  </a:lnTo>
                  <a:lnTo>
                    <a:pt x="759" y="824"/>
                  </a:lnTo>
                  <a:lnTo>
                    <a:pt x="714" y="842"/>
                  </a:lnTo>
                  <a:lnTo>
                    <a:pt x="667" y="857"/>
                  </a:lnTo>
                  <a:lnTo>
                    <a:pt x="618" y="868"/>
                  </a:lnTo>
                  <a:lnTo>
                    <a:pt x="568" y="874"/>
                  </a:lnTo>
                  <a:lnTo>
                    <a:pt x="515" y="877"/>
                  </a:lnTo>
                  <a:lnTo>
                    <a:pt x="462" y="874"/>
                  </a:lnTo>
                  <a:lnTo>
                    <a:pt x="411" y="868"/>
                  </a:lnTo>
                  <a:lnTo>
                    <a:pt x="363" y="858"/>
                  </a:lnTo>
                  <a:lnTo>
                    <a:pt x="315" y="842"/>
                  </a:lnTo>
                  <a:lnTo>
                    <a:pt x="270" y="825"/>
                  </a:lnTo>
                  <a:lnTo>
                    <a:pt x="228" y="803"/>
                  </a:lnTo>
                  <a:lnTo>
                    <a:pt x="153" y="750"/>
                  </a:lnTo>
                  <a:lnTo>
                    <a:pt x="119" y="719"/>
                  </a:lnTo>
                  <a:lnTo>
                    <a:pt x="89" y="685"/>
                  </a:lnTo>
                  <a:lnTo>
                    <a:pt x="63" y="649"/>
                  </a:lnTo>
                  <a:lnTo>
                    <a:pt x="41" y="610"/>
                  </a:lnTo>
                  <a:lnTo>
                    <a:pt x="23" y="570"/>
                  </a:lnTo>
                  <a:lnTo>
                    <a:pt x="11" y="528"/>
                  </a:lnTo>
                  <a:lnTo>
                    <a:pt x="3" y="485"/>
                  </a:lnTo>
                  <a:lnTo>
                    <a:pt x="0" y="439"/>
                  </a:lnTo>
                  <a:close/>
                  <a:moveTo>
                    <a:pt x="30" y="479"/>
                  </a:moveTo>
                  <a:lnTo>
                    <a:pt x="37" y="520"/>
                  </a:lnTo>
                  <a:lnTo>
                    <a:pt x="49" y="559"/>
                  </a:lnTo>
                  <a:lnTo>
                    <a:pt x="66" y="597"/>
                  </a:lnTo>
                  <a:lnTo>
                    <a:pt x="86" y="632"/>
                  </a:lnTo>
                  <a:lnTo>
                    <a:pt x="110" y="667"/>
                  </a:lnTo>
                  <a:lnTo>
                    <a:pt x="138" y="698"/>
                  </a:lnTo>
                  <a:lnTo>
                    <a:pt x="169" y="727"/>
                  </a:lnTo>
                  <a:lnTo>
                    <a:pt x="241" y="778"/>
                  </a:lnTo>
                  <a:lnTo>
                    <a:pt x="281" y="798"/>
                  </a:lnTo>
                  <a:lnTo>
                    <a:pt x="324" y="816"/>
                  </a:lnTo>
                  <a:lnTo>
                    <a:pt x="368" y="830"/>
                  </a:lnTo>
                  <a:lnTo>
                    <a:pt x="416" y="840"/>
                  </a:lnTo>
                  <a:lnTo>
                    <a:pt x="464" y="846"/>
                  </a:lnTo>
                  <a:lnTo>
                    <a:pt x="513" y="848"/>
                  </a:lnTo>
                  <a:lnTo>
                    <a:pt x="564" y="847"/>
                  </a:lnTo>
                  <a:lnTo>
                    <a:pt x="613" y="840"/>
                  </a:lnTo>
                  <a:lnTo>
                    <a:pt x="659" y="831"/>
                  </a:lnTo>
                  <a:lnTo>
                    <a:pt x="703" y="816"/>
                  </a:lnTo>
                  <a:lnTo>
                    <a:pt x="746" y="799"/>
                  </a:lnTo>
                  <a:lnTo>
                    <a:pt x="786" y="779"/>
                  </a:lnTo>
                  <a:lnTo>
                    <a:pt x="859" y="728"/>
                  </a:lnTo>
                  <a:lnTo>
                    <a:pt x="890" y="699"/>
                  </a:lnTo>
                  <a:lnTo>
                    <a:pt x="918" y="667"/>
                  </a:lnTo>
                  <a:lnTo>
                    <a:pt x="942" y="634"/>
                  </a:lnTo>
                  <a:lnTo>
                    <a:pt x="962" y="598"/>
                  </a:lnTo>
                  <a:lnTo>
                    <a:pt x="979" y="560"/>
                  </a:lnTo>
                  <a:lnTo>
                    <a:pt x="991" y="521"/>
                  </a:lnTo>
                  <a:lnTo>
                    <a:pt x="998" y="481"/>
                  </a:lnTo>
                  <a:lnTo>
                    <a:pt x="1001" y="439"/>
                  </a:lnTo>
                  <a:lnTo>
                    <a:pt x="998" y="398"/>
                  </a:lnTo>
                  <a:lnTo>
                    <a:pt x="991" y="357"/>
                  </a:lnTo>
                  <a:lnTo>
                    <a:pt x="979" y="318"/>
                  </a:lnTo>
                  <a:lnTo>
                    <a:pt x="962" y="280"/>
                  </a:lnTo>
                  <a:lnTo>
                    <a:pt x="943" y="245"/>
                  </a:lnTo>
                  <a:lnTo>
                    <a:pt x="918" y="211"/>
                  </a:lnTo>
                  <a:lnTo>
                    <a:pt x="891" y="179"/>
                  </a:lnTo>
                  <a:lnTo>
                    <a:pt x="860" y="150"/>
                  </a:lnTo>
                  <a:lnTo>
                    <a:pt x="787" y="99"/>
                  </a:lnTo>
                  <a:lnTo>
                    <a:pt x="748" y="79"/>
                  </a:lnTo>
                  <a:lnTo>
                    <a:pt x="705" y="61"/>
                  </a:lnTo>
                  <a:lnTo>
                    <a:pt x="660" y="47"/>
                  </a:lnTo>
                  <a:lnTo>
                    <a:pt x="613" y="37"/>
                  </a:lnTo>
                  <a:lnTo>
                    <a:pt x="565" y="30"/>
                  </a:lnTo>
                  <a:lnTo>
                    <a:pt x="515" y="28"/>
                  </a:lnTo>
                  <a:lnTo>
                    <a:pt x="465" y="30"/>
                  </a:lnTo>
                  <a:lnTo>
                    <a:pt x="416" y="37"/>
                  </a:lnTo>
                  <a:lnTo>
                    <a:pt x="370" y="46"/>
                  </a:lnTo>
                  <a:lnTo>
                    <a:pt x="325" y="61"/>
                  </a:lnTo>
                  <a:lnTo>
                    <a:pt x="282" y="78"/>
                  </a:lnTo>
                  <a:lnTo>
                    <a:pt x="243" y="98"/>
                  </a:lnTo>
                  <a:lnTo>
                    <a:pt x="171" y="149"/>
                  </a:lnTo>
                  <a:lnTo>
                    <a:pt x="139" y="178"/>
                  </a:lnTo>
                  <a:lnTo>
                    <a:pt x="111" y="210"/>
                  </a:lnTo>
                  <a:lnTo>
                    <a:pt x="86" y="243"/>
                  </a:lnTo>
                  <a:lnTo>
                    <a:pt x="66" y="279"/>
                  </a:lnTo>
                  <a:lnTo>
                    <a:pt x="50" y="316"/>
                  </a:lnTo>
                  <a:lnTo>
                    <a:pt x="38" y="356"/>
                  </a:lnTo>
                  <a:lnTo>
                    <a:pt x="30" y="396"/>
                  </a:lnTo>
                  <a:lnTo>
                    <a:pt x="28" y="438"/>
                  </a:lnTo>
                  <a:lnTo>
                    <a:pt x="30" y="479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72" name="Rectangle 40"/>
            <p:cNvSpPr>
              <a:spLocks noChangeArrowheads="1"/>
            </p:cNvSpPr>
            <p:nvPr/>
          </p:nvSpPr>
          <p:spPr bwMode="auto">
            <a:xfrm>
              <a:off x="1754" y="2115"/>
              <a:ext cx="327" cy="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EaP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71" name="Rectangle 39"/>
            <p:cNvSpPr>
              <a:spLocks noChangeArrowheads="1"/>
            </p:cNvSpPr>
            <p:nvPr/>
          </p:nvSpPr>
          <p:spPr bwMode="auto">
            <a:xfrm>
              <a:off x="2081" y="2143"/>
              <a:ext cx="874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 bilaterals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70" name="Freeform 38"/>
            <p:cNvSpPr>
              <a:spLocks/>
            </p:cNvSpPr>
            <p:nvPr/>
          </p:nvSpPr>
          <p:spPr bwMode="auto">
            <a:xfrm>
              <a:off x="5295" y="792"/>
              <a:ext cx="500" cy="566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424" y="0"/>
                </a:cxn>
                <a:cxn ang="0">
                  <a:pos x="424" y="0"/>
                </a:cxn>
                <a:cxn ang="0">
                  <a:pos x="424" y="0"/>
                </a:cxn>
                <a:cxn ang="0">
                  <a:pos x="848" y="480"/>
                </a:cxn>
                <a:cxn ang="0">
                  <a:pos x="848" y="480"/>
                </a:cxn>
                <a:cxn ang="0">
                  <a:pos x="424" y="960"/>
                </a:cxn>
                <a:cxn ang="0">
                  <a:pos x="424" y="960"/>
                </a:cxn>
                <a:cxn ang="0">
                  <a:pos x="424" y="960"/>
                </a:cxn>
                <a:cxn ang="0">
                  <a:pos x="0" y="480"/>
                </a:cxn>
                <a:cxn ang="0">
                  <a:pos x="0" y="480"/>
                </a:cxn>
              </a:cxnLst>
              <a:rect l="0" t="0" r="r" b="b"/>
              <a:pathLst>
                <a:path w="848" h="960">
                  <a:moveTo>
                    <a:pt x="0" y="480"/>
                  </a:moveTo>
                  <a:cubicBezTo>
                    <a:pt x="0" y="215"/>
                    <a:pt x="190" y="0"/>
                    <a:pt x="424" y="0"/>
                  </a:cubicBezTo>
                  <a:cubicBezTo>
                    <a:pt x="424" y="0"/>
                    <a:pt x="424" y="0"/>
                    <a:pt x="424" y="0"/>
                  </a:cubicBezTo>
                  <a:lnTo>
                    <a:pt x="424" y="0"/>
                  </a:lnTo>
                  <a:cubicBezTo>
                    <a:pt x="659" y="0"/>
                    <a:pt x="848" y="215"/>
                    <a:pt x="848" y="480"/>
                  </a:cubicBezTo>
                  <a:lnTo>
                    <a:pt x="848" y="480"/>
                  </a:lnTo>
                  <a:cubicBezTo>
                    <a:pt x="848" y="746"/>
                    <a:pt x="659" y="960"/>
                    <a:pt x="424" y="960"/>
                  </a:cubicBezTo>
                  <a:cubicBezTo>
                    <a:pt x="424" y="960"/>
                    <a:pt x="424" y="960"/>
                    <a:pt x="424" y="960"/>
                  </a:cubicBezTo>
                  <a:lnTo>
                    <a:pt x="424" y="960"/>
                  </a:lnTo>
                  <a:cubicBezTo>
                    <a:pt x="190" y="960"/>
                    <a:pt x="0" y="746"/>
                    <a:pt x="0" y="480"/>
                  </a:cubicBezTo>
                  <a:cubicBezTo>
                    <a:pt x="0" y="480"/>
                    <a:pt x="0" y="480"/>
                    <a:pt x="0" y="480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69" name="Freeform 37"/>
            <p:cNvSpPr>
              <a:spLocks noEditPoints="1"/>
            </p:cNvSpPr>
            <p:nvPr/>
          </p:nvSpPr>
          <p:spPr bwMode="auto">
            <a:xfrm>
              <a:off x="5281" y="778"/>
              <a:ext cx="528" cy="594"/>
            </a:xfrm>
            <a:custGeom>
              <a:avLst/>
              <a:gdLst/>
              <a:ahLst/>
              <a:cxnLst>
                <a:cxn ang="0">
                  <a:pos x="10" y="405"/>
                </a:cxn>
                <a:cxn ang="0">
                  <a:pos x="36" y="307"/>
                </a:cxn>
                <a:cxn ang="0">
                  <a:pos x="129" y="151"/>
                </a:cxn>
                <a:cxn ang="0">
                  <a:pos x="199" y="86"/>
                </a:cxn>
                <a:cxn ang="0">
                  <a:pos x="356" y="12"/>
                </a:cxn>
                <a:cxn ang="0">
                  <a:pos x="451" y="1"/>
                </a:cxn>
                <a:cxn ang="0">
                  <a:pos x="621" y="40"/>
                </a:cxn>
                <a:cxn ang="0">
                  <a:pos x="702" y="89"/>
                </a:cxn>
                <a:cxn ang="0">
                  <a:pos x="820" y="222"/>
                </a:cxn>
                <a:cxn ang="0">
                  <a:pos x="863" y="311"/>
                </a:cxn>
                <a:cxn ang="0">
                  <a:pos x="896" y="502"/>
                </a:cxn>
                <a:cxn ang="0">
                  <a:pos x="887" y="608"/>
                </a:cxn>
                <a:cxn ang="0">
                  <a:pos x="822" y="784"/>
                </a:cxn>
                <a:cxn ang="0">
                  <a:pos x="765" y="862"/>
                </a:cxn>
                <a:cxn ang="0">
                  <a:pos x="626" y="967"/>
                </a:cxn>
                <a:cxn ang="0">
                  <a:pos x="537" y="998"/>
                </a:cxn>
                <a:cxn ang="0">
                  <a:pos x="361" y="998"/>
                </a:cxn>
                <a:cxn ang="0">
                  <a:pos x="271" y="967"/>
                </a:cxn>
                <a:cxn ang="0">
                  <a:pos x="132" y="862"/>
                </a:cxn>
                <a:cxn ang="0">
                  <a:pos x="75" y="784"/>
                </a:cxn>
                <a:cxn ang="0">
                  <a:pos x="10" y="608"/>
                </a:cxn>
                <a:cxn ang="0">
                  <a:pos x="57" y="599"/>
                </a:cxn>
                <a:cxn ang="0">
                  <a:pos x="79" y="681"/>
                </a:cxn>
                <a:cxn ang="0">
                  <a:pos x="168" y="830"/>
                </a:cxn>
                <a:cxn ang="0">
                  <a:pos x="224" y="882"/>
                </a:cxn>
                <a:cxn ang="0">
                  <a:pos x="371" y="952"/>
                </a:cxn>
                <a:cxn ang="0">
                  <a:pos x="446" y="961"/>
                </a:cxn>
                <a:cxn ang="0">
                  <a:pos x="605" y="924"/>
                </a:cxn>
                <a:cxn ang="0">
                  <a:pos x="669" y="885"/>
                </a:cxn>
                <a:cxn ang="0">
                  <a:pos x="781" y="759"/>
                </a:cxn>
                <a:cxn ang="0">
                  <a:pos x="816" y="685"/>
                </a:cxn>
                <a:cxn ang="0">
                  <a:pos x="849" y="502"/>
                </a:cxn>
                <a:cxn ang="0">
                  <a:pos x="840" y="414"/>
                </a:cxn>
                <a:cxn ang="0">
                  <a:pos x="779" y="247"/>
                </a:cxn>
                <a:cxn ang="0">
                  <a:pos x="732" y="183"/>
                </a:cxn>
                <a:cxn ang="0">
                  <a:pos x="601" y="83"/>
                </a:cxn>
                <a:cxn ang="0">
                  <a:pos x="532" y="58"/>
                </a:cxn>
                <a:cxn ang="0">
                  <a:pos x="366" y="58"/>
                </a:cxn>
                <a:cxn ang="0">
                  <a:pos x="296" y="83"/>
                </a:cxn>
                <a:cxn ang="0">
                  <a:pos x="165" y="183"/>
                </a:cxn>
                <a:cxn ang="0">
                  <a:pos x="118" y="247"/>
                </a:cxn>
                <a:cxn ang="0">
                  <a:pos x="57" y="414"/>
                </a:cxn>
                <a:cxn ang="0">
                  <a:pos x="48" y="502"/>
                </a:cxn>
              </a:cxnLst>
              <a:rect l="0" t="0" r="r" b="b"/>
              <a:pathLst>
                <a:path w="896" h="1009">
                  <a:moveTo>
                    <a:pt x="1" y="507"/>
                  </a:moveTo>
                  <a:cubicBezTo>
                    <a:pt x="0" y="505"/>
                    <a:pt x="0" y="504"/>
                    <a:pt x="1" y="502"/>
                  </a:cubicBezTo>
                  <a:lnTo>
                    <a:pt x="10" y="405"/>
                  </a:lnTo>
                  <a:cubicBezTo>
                    <a:pt x="10" y="404"/>
                    <a:pt x="10" y="403"/>
                    <a:pt x="10" y="401"/>
                  </a:cubicBezTo>
                  <a:lnTo>
                    <a:pt x="34" y="311"/>
                  </a:lnTo>
                  <a:cubicBezTo>
                    <a:pt x="35" y="310"/>
                    <a:pt x="35" y="308"/>
                    <a:pt x="36" y="307"/>
                  </a:cubicBezTo>
                  <a:lnTo>
                    <a:pt x="75" y="226"/>
                  </a:lnTo>
                  <a:cubicBezTo>
                    <a:pt x="75" y="225"/>
                    <a:pt x="76" y="223"/>
                    <a:pt x="77" y="222"/>
                  </a:cubicBezTo>
                  <a:lnTo>
                    <a:pt x="129" y="151"/>
                  </a:lnTo>
                  <a:cubicBezTo>
                    <a:pt x="130" y="150"/>
                    <a:pt x="131" y="149"/>
                    <a:pt x="132" y="148"/>
                  </a:cubicBezTo>
                  <a:lnTo>
                    <a:pt x="195" y="89"/>
                  </a:lnTo>
                  <a:cubicBezTo>
                    <a:pt x="196" y="88"/>
                    <a:pt x="198" y="87"/>
                    <a:pt x="199" y="86"/>
                  </a:cubicBezTo>
                  <a:lnTo>
                    <a:pt x="271" y="42"/>
                  </a:lnTo>
                  <a:cubicBezTo>
                    <a:pt x="272" y="41"/>
                    <a:pt x="274" y="40"/>
                    <a:pt x="276" y="40"/>
                  </a:cubicBezTo>
                  <a:lnTo>
                    <a:pt x="356" y="12"/>
                  </a:lnTo>
                  <a:cubicBezTo>
                    <a:pt x="357" y="11"/>
                    <a:pt x="359" y="11"/>
                    <a:pt x="361" y="11"/>
                  </a:cubicBezTo>
                  <a:lnTo>
                    <a:pt x="446" y="1"/>
                  </a:lnTo>
                  <a:cubicBezTo>
                    <a:pt x="448" y="0"/>
                    <a:pt x="449" y="0"/>
                    <a:pt x="451" y="1"/>
                  </a:cubicBezTo>
                  <a:lnTo>
                    <a:pt x="537" y="11"/>
                  </a:lnTo>
                  <a:cubicBezTo>
                    <a:pt x="539" y="11"/>
                    <a:pt x="541" y="11"/>
                    <a:pt x="542" y="12"/>
                  </a:cubicBezTo>
                  <a:lnTo>
                    <a:pt x="621" y="40"/>
                  </a:lnTo>
                  <a:cubicBezTo>
                    <a:pt x="623" y="40"/>
                    <a:pt x="625" y="41"/>
                    <a:pt x="626" y="42"/>
                  </a:cubicBezTo>
                  <a:lnTo>
                    <a:pt x="698" y="86"/>
                  </a:lnTo>
                  <a:cubicBezTo>
                    <a:pt x="699" y="87"/>
                    <a:pt x="701" y="88"/>
                    <a:pt x="702" y="89"/>
                  </a:cubicBezTo>
                  <a:lnTo>
                    <a:pt x="765" y="148"/>
                  </a:lnTo>
                  <a:cubicBezTo>
                    <a:pt x="766" y="149"/>
                    <a:pt x="767" y="150"/>
                    <a:pt x="768" y="151"/>
                  </a:cubicBezTo>
                  <a:lnTo>
                    <a:pt x="820" y="222"/>
                  </a:lnTo>
                  <a:cubicBezTo>
                    <a:pt x="821" y="223"/>
                    <a:pt x="821" y="225"/>
                    <a:pt x="822" y="226"/>
                  </a:cubicBezTo>
                  <a:lnTo>
                    <a:pt x="861" y="307"/>
                  </a:lnTo>
                  <a:cubicBezTo>
                    <a:pt x="862" y="308"/>
                    <a:pt x="862" y="310"/>
                    <a:pt x="863" y="311"/>
                  </a:cubicBezTo>
                  <a:lnTo>
                    <a:pt x="887" y="401"/>
                  </a:lnTo>
                  <a:cubicBezTo>
                    <a:pt x="887" y="403"/>
                    <a:pt x="887" y="404"/>
                    <a:pt x="887" y="405"/>
                  </a:cubicBezTo>
                  <a:lnTo>
                    <a:pt x="896" y="502"/>
                  </a:lnTo>
                  <a:cubicBezTo>
                    <a:pt x="896" y="504"/>
                    <a:pt x="896" y="505"/>
                    <a:pt x="896" y="507"/>
                  </a:cubicBezTo>
                  <a:lnTo>
                    <a:pt x="887" y="604"/>
                  </a:lnTo>
                  <a:cubicBezTo>
                    <a:pt x="887" y="605"/>
                    <a:pt x="887" y="606"/>
                    <a:pt x="887" y="608"/>
                  </a:cubicBezTo>
                  <a:lnTo>
                    <a:pt x="863" y="698"/>
                  </a:lnTo>
                  <a:cubicBezTo>
                    <a:pt x="862" y="699"/>
                    <a:pt x="862" y="700"/>
                    <a:pt x="861" y="702"/>
                  </a:cubicBezTo>
                  <a:lnTo>
                    <a:pt x="822" y="784"/>
                  </a:lnTo>
                  <a:cubicBezTo>
                    <a:pt x="821" y="785"/>
                    <a:pt x="821" y="786"/>
                    <a:pt x="820" y="788"/>
                  </a:cubicBezTo>
                  <a:lnTo>
                    <a:pt x="768" y="859"/>
                  </a:lnTo>
                  <a:cubicBezTo>
                    <a:pt x="767" y="860"/>
                    <a:pt x="766" y="861"/>
                    <a:pt x="765" y="862"/>
                  </a:cubicBezTo>
                  <a:lnTo>
                    <a:pt x="702" y="920"/>
                  </a:lnTo>
                  <a:cubicBezTo>
                    <a:pt x="701" y="921"/>
                    <a:pt x="699" y="922"/>
                    <a:pt x="698" y="923"/>
                  </a:cubicBezTo>
                  <a:lnTo>
                    <a:pt x="626" y="967"/>
                  </a:lnTo>
                  <a:cubicBezTo>
                    <a:pt x="625" y="968"/>
                    <a:pt x="623" y="969"/>
                    <a:pt x="621" y="969"/>
                  </a:cubicBezTo>
                  <a:lnTo>
                    <a:pt x="542" y="997"/>
                  </a:lnTo>
                  <a:cubicBezTo>
                    <a:pt x="541" y="998"/>
                    <a:pt x="539" y="998"/>
                    <a:pt x="537" y="998"/>
                  </a:cubicBezTo>
                  <a:lnTo>
                    <a:pt x="451" y="1008"/>
                  </a:lnTo>
                  <a:cubicBezTo>
                    <a:pt x="449" y="1009"/>
                    <a:pt x="448" y="1009"/>
                    <a:pt x="446" y="1008"/>
                  </a:cubicBezTo>
                  <a:lnTo>
                    <a:pt x="361" y="998"/>
                  </a:lnTo>
                  <a:cubicBezTo>
                    <a:pt x="359" y="998"/>
                    <a:pt x="357" y="998"/>
                    <a:pt x="356" y="997"/>
                  </a:cubicBezTo>
                  <a:lnTo>
                    <a:pt x="276" y="969"/>
                  </a:lnTo>
                  <a:cubicBezTo>
                    <a:pt x="274" y="969"/>
                    <a:pt x="272" y="968"/>
                    <a:pt x="271" y="967"/>
                  </a:cubicBezTo>
                  <a:lnTo>
                    <a:pt x="199" y="923"/>
                  </a:lnTo>
                  <a:cubicBezTo>
                    <a:pt x="198" y="922"/>
                    <a:pt x="196" y="921"/>
                    <a:pt x="195" y="920"/>
                  </a:cubicBezTo>
                  <a:lnTo>
                    <a:pt x="132" y="862"/>
                  </a:lnTo>
                  <a:cubicBezTo>
                    <a:pt x="131" y="861"/>
                    <a:pt x="130" y="860"/>
                    <a:pt x="129" y="859"/>
                  </a:cubicBezTo>
                  <a:lnTo>
                    <a:pt x="77" y="788"/>
                  </a:lnTo>
                  <a:cubicBezTo>
                    <a:pt x="76" y="786"/>
                    <a:pt x="75" y="785"/>
                    <a:pt x="75" y="784"/>
                  </a:cubicBezTo>
                  <a:lnTo>
                    <a:pt x="36" y="702"/>
                  </a:lnTo>
                  <a:cubicBezTo>
                    <a:pt x="35" y="700"/>
                    <a:pt x="35" y="699"/>
                    <a:pt x="34" y="698"/>
                  </a:cubicBezTo>
                  <a:lnTo>
                    <a:pt x="10" y="608"/>
                  </a:lnTo>
                  <a:cubicBezTo>
                    <a:pt x="10" y="606"/>
                    <a:pt x="10" y="605"/>
                    <a:pt x="10" y="604"/>
                  </a:cubicBezTo>
                  <a:lnTo>
                    <a:pt x="1" y="507"/>
                  </a:lnTo>
                  <a:close/>
                  <a:moveTo>
                    <a:pt x="57" y="599"/>
                  </a:moveTo>
                  <a:lnTo>
                    <a:pt x="57" y="595"/>
                  </a:lnTo>
                  <a:lnTo>
                    <a:pt x="81" y="685"/>
                  </a:lnTo>
                  <a:lnTo>
                    <a:pt x="79" y="681"/>
                  </a:lnTo>
                  <a:lnTo>
                    <a:pt x="118" y="763"/>
                  </a:lnTo>
                  <a:lnTo>
                    <a:pt x="116" y="759"/>
                  </a:lnTo>
                  <a:lnTo>
                    <a:pt x="168" y="830"/>
                  </a:lnTo>
                  <a:lnTo>
                    <a:pt x="165" y="827"/>
                  </a:lnTo>
                  <a:lnTo>
                    <a:pt x="228" y="885"/>
                  </a:lnTo>
                  <a:lnTo>
                    <a:pt x="224" y="882"/>
                  </a:lnTo>
                  <a:lnTo>
                    <a:pt x="296" y="926"/>
                  </a:lnTo>
                  <a:lnTo>
                    <a:pt x="291" y="924"/>
                  </a:lnTo>
                  <a:lnTo>
                    <a:pt x="371" y="952"/>
                  </a:lnTo>
                  <a:lnTo>
                    <a:pt x="366" y="951"/>
                  </a:lnTo>
                  <a:lnTo>
                    <a:pt x="451" y="961"/>
                  </a:lnTo>
                  <a:lnTo>
                    <a:pt x="446" y="961"/>
                  </a:lnTo>
                  <a:lnTo>
                    <a:pt x="532" y="951"/>
                  </a:lnTo>
                  <a:lnTo>
                    <a:pt x="526" y="952"/>
                  </a:lnTo>
                  <a:lnTo>
                    <a:pt x="605" y="924"/>
                  </a:lnTo>
                  <a:lnTo>
                    <a:pt x="601" y="926"/>
                  </a:lnTo>
                  <a:lnTo>
                    <a:pt x="673" y="882"/>
                  </a:lnTo>
                  <a:lnTo>
                    <a:pt x="669" y="885"/>
                  </a:lnTo>
                  <a:lnTo>
                    <a:pt x="732" y="827"/>
                  </a:lnTo>
                  <a:lnTo>
                    <a:pt x="729" y="830"/>
                  </a:lnTo>
                  <a:lnTo>
                    <a:pt x="781" y="759"/>
                  </a:lnTo>
                  <a:lnTo>
                    <a:pt x="779" y="763"/>
                  </a:lnTo>
                  <a:lnTo>
                    <a:pt x="818" y="681"/>
                  </a:lnTo>
                  <a:lnTo>
                    <a:pt x="816" y="685"/>
                  </a:lnTo>
                  <a:lnTo>
                    <a:pt x="840" y="595"/>
                  </a:lnTo>
                  <a:lnTo>
                    <a:pt x="840" y="599"/>
                  </a:lnTo>
                  <a:lnTo>
                    <a:pt x="849" y="502"/>
                  </a:lnTo>
                  <a:lnTo>
                    <a:pt x="849" y="507"/>
                  </a:lnTo>
                  <a:lnTo>
                    <a:pt x="840" y="410"/>
                  </a:lnTo>
                  <a:lnTo>
                    <a:pt x="840" y="414"/>
                  </a:lnTo>
                  <a:lnTo>
                    <a:pt x="816" y="324"/>
                  </a:lnTo>
                  <a:lnTo>
                    <a:pt x="818" y="328"/>
                  </a:lnTo>
                  <a:lnTo>
                    <a:pt x="779" y="247"/>
                  </a:lnTo>
                  <a:lnTo>
                    <a:pt x="781" y="251"/>
                  </a:lnTo>
                  <a:lnTo>
                    <a:pt x="729" y="180"/>
                  </a:lnTo>
                  <a:lnTo>
                    <a:pt x="732" y="183"/>
                  </a:lnTo>
                  <a:lnTo>
                    <a:pt x="669" y="124"/>
                  </a:lnTo>
                  <a:lnTo>
                    <a:pt x="673" y="127"/>
                  </a:lnTo>
                  <a:lnTo>
                    <a:pt x="601" y="83"/>
                  </a:lnTo>
                  <a:lnTo>
                    <a:pt x="605" y="85"/>
                  </a:lnTo>
                  <a:lnTo>
                    <a:pt x="526" y="57"/>
                  </a:lnTo>
                  <a:lnTo>
                    <a:pt x="532" y="58"/>
                  </a:lnTo>
                  <a:lnTo>
                    <a:pt x="446" y="48"/>
                  </a:lnTo>
                  <a:lnTo>
                    <a:pt x="451" y="48"/>
                  </a:lnTo>
                  <a:lnTo>
                    <a:pt x="366" y="58"/>
                  </a:lnTo>
                  <a:lnTo>
                    <a:pt x="371" y="57"/>
                  </a:lnTo>
                  <a:lnTo>
                    <a:pt x="291" y="85"/>
                  </a:lnTo>
                  <a:lnTo>
                    <a:pt x="296" y="83"/>
                  </a:lnTo>
                  <a:lnTo>
                    <a:pt x="224" y="127"/>
                  </a:lnTo>
                  <a:lnTo>
                    <a:pt x="228" y="124"/>
                  </a:lnTo>
                  <a:lnTo>
                    <a:pt x="165" y="183"/>
                  </a:lnTo>
                  <a:lnTo>
                    <a:pt x="168" y="180"/>
                  </a:lnTo>
                  <a:lnTo>
                    <a:pt x="116" y="251"/>
                  </a:lnTo>
                  <a:lnTo>
                    <a:pt x="118" y="247"/>
                  </a:lnTo>
                  <a:lnTo>
                    <a:pt x="79" y="328"/>
                  </a:lnTo>
                  <a:lnTo>
                    <a:pt x="81" y="324"/>
                  </a:lnTo>
                  <a:lnTo>
                    <a:pt x="57" y="414"/>
                  </a:lnTo>
                  <a:lnTo>
                    <a:pt x="57" y="410"/>
                  </a:lnTo>
                  <a:lnTo>
                    <a:pt x="48" y="507"/>
                  </a:lnTo>
                  <a:lnTo>
                    <a:pt x="48" y="502"/>
                  </a:lnTo>
                  <a:lnTo>
                    <a:pt x="57" y="599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68" name="Rectangle 36"/>
            <p:cNvSpPr>
              <a:spLocks noChangeArrowheads="1"/>
            </p:cNvSpPr>
            <p:nvPr/>
          </p:nvSpPr>
          <p:spPr bwMode="auto">
            <a:xfrm>
              <a:off x="5351" y="929"/>
              <a:ext cx="375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NEC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67" name="Freeform 35"/>
            <p:cNvSpPr>
              <a:spLocks noEditPoints="1"/>
            </p:cNvSpPr>
            <p:nvPr/>
          </p:nvSpPr>
          <p:spPr bwMode="auto">
            <a:xfrm>
              <a:off x="6870" y="2505"/>
              <a:ext cx="2187" cy="3210"/>
            </a:xfrm>
            <a:custGeom>
              <a:avLst/>
              <a:gdLst/>
              <a:ahLst/>
              <a:cxnLst>
                <a:cxn ang="0">
                  <a:pos x="18" y="1178"/>
                </a:cxn>
                <a:cxn ang="0">
                  <a:pos x="103" y="776"/>
                </a:cxn>
                <a:cxn ang="0">
                  <a:pos x="252" y="437"/>
                </a:cxn>
                <a:cxn ang="0">
                  <a:pos x="451" y="183"/>
                </a:cxn>
                <a:cxn ang="0">
                  <a:pos x="611" y="68"/>
                </a:cxn>
                <a:cxn ang="0">
                  <a:pos x="779" y="8"/>
                </a:cxn>
                <a:cxn ang="0">
                  <a:pos x="874" y="1"/>
                </a:cxn>
                <a:cxn ang="0">
                  <a:pos x="1050" y="30"/>
                </a:cxn>
                <a:cxn ang="0">
                  <a:pos x="1137" y="69"/>
                </a:cxn>
                <a:cxn ang="0">
                  <a:pos x="1364" y="255"/>
                </a:cxn>
                <a:cxn ang="0">
                  <a:pos x="1549" y="540"/>
                </a:cxn>
                <a:cxn ang="0">
                  <a:pos x="1677" y="903"/>
                </a:cxn>
                <a:cxn ang="0">
                  <a:pos x="1740" y="1322"/>
                </a:cxn>
                <a:cxn ang="0">
                  <a:pos x="1727" y="1767"/>
                </a:cxn>
                <a:cxn ang="0">
                  <a:pos x="1642" y="2169"/>
                </a:cxn>
                <a:cxn ang="0">
                  <a:pos x="1494" y="2508"/>
                </a:cxn>
                <a:cxn ang="0">
                  <a:pos x="1294" y="2762"/>
                </a:cxn>
                <a:cxn ang="0">
                  <a:pos x="1134" y="2877"/>
                </a:cxn>
                <a:cxn ang="0">
                  <a:pos x="966" y="2937"/>
                </a:cxn>
                <a:cxn ang="0">
                  <a:pos x="871" y="2944"/>
                </a:cxn>
                <a:cxn ang="0">
                  <a:pos x="695" y="2915"/>
                </a:cxn>
                <a:cxn ang="0">
                  <a:pos x="608" y="2876"/>
                </a:cxn>
                <a:cxn ang="0">
                  <a:pos x="381" y="2690"/>
                </a:cxn>
                <a:cxn ang="0">
                  <a:pos x="197" y="2405"/>
                </a:cxn>
                <a:cxn ang="0">
                  <a:pos x="68" y="2043"/>
                </a:cxn>
                <a:cxn ang="0">
                  <a:pos x="5" y="1623"/>
                </a:cxn>
                <a:cxn ang="0">
                  <a:pos x="65" y="1761"/>
                </a:cxn>
                <a:cxn ang="0">
                  <a:pos x="149" y="2154"/>
                </a:cxn>
                <a:cxn ang="0">
                  <a:pos x="294" y="2483"/>
                </a:cxn>
                <a:cxn ang="0">
                  <a:pos x="484" y="2727"/>
                </a:cxn>
                <a:cxn ang="0">
                  <a:pos x="630" y="2834"/>
                </a:cxn>
                <a:cxn ang="0">
                  <a:pos x="792" y="2890"/>
                </a:cxn>
                <a:cxn ang="0">
                  <a:pos x="871" y="2897"/>
                </a:cxn>
                <a:cxn ang="0">
                  <a:pos x="1037" y="2868"/>
                </a:cxn>
                <a:cxn ang="0">
                  <a:pos x="1112" y="2835"/>
                </a:cxn>
                <a:cxn ang="0">
                  <a:pos x="1328" y="2659"/>
                </a:cxn>
                <a:cxn ang="0">
                  <a:pos x="1505" y="2384"/>
                </a:cxn>
                <a:cxn ang="0">
                  <a:pos x="1630" y="2031"/>
                </a:cxn>
                <a:cxn ang="0">
                  <a:pos x="1692" y="1620"/>
                </a:cxn>
                <a:cxn ang="0">
                  <a:pos x="1680" y="1184"/>
                </a:cxn>
                <a:cxn ang="0">
                  <a:pos x="1596" y="791"/>
                </a:cxn>
                <a:cxn ang="0">
                  <a:pos x="1452" y="461"/>
                </a:cxn>
                <a:cxn ang="0">
                  <a:pos x="1262" y="218"/>
                </a:cxn>
                <a:cxn ang="0">
                  <a:pos x="1115" y="111"/>
                </a:cxn>
                <a:cxn ang="0">
                  <a:pos x="953" y="55"/>
                </a:cxn>
                <a:cxn ang="0">
                  <a:pos x="874" y="48"/>
                </a:cxn>
                <a:cxn ang="0">
                  <a:pos x="708" y="77"/>
                </a:cxn>
                <a:cxn ang="0">
                  <a:pos x="633" y="110"/>
                </a:cxn>
                <a:cxn ang="0">
                  <a:pos x="417" y="286"/>
                </a:cxn>
                <a:cxn ang="0">
                  <a:pos x="240" y="561"/>
                </a:cxn>
                <a:cxn ang="0">
                  <a:pos x="115" y="915"/>
                </a:cxn>
                <a:cxn ang="0">
                  <a:pos x="52" y="1325"/>
                </a:cxn>
              </a:cxnLst>
              <a:rect l="0" t="0" r="r" b="b"/>
              <a:pathLst>
                <a:path w="1744" h="2944">
                  <a:moveTo>
                    <a:pt x="0" y="1473"/>
                  </a:moveTo>
                  <a:lnTo>
                    <a:pt x="4" y="1324"/>
                  </a:lnTo>
                  <a:lnTo>
                    <a:pt x="18" y="1178"/>
                  </a:lnTo>
                  <a:lnTo>
                    <a:pt x="39" y="1039"/>
                  </a:lnTo>
                  <a:lnTo>
                    <a:pt x="68" y="904"/>
                  </a:lnTo>
                  <a:lnTo>
                    <a:pt x="103" y="776"/>
                  </a:lnTo>
                  <a:lnTo>
                    <a:pt x="147" y="655"/>
                  </a:lnTo>
                  <a:lnTo>
                    <a:pt x="196" y="542"/>
                  </a:lnTo>
                  <a:lnTo>
                    <a:pt x="252" y="437"/>
                  </a:lnTo>
                  <a:lnTo>
                    <a:pt x="313" y="342"/>
                  </a:lnTo>
                  <a:lnTo>
                    <a:pt x="379" y="257"/>
                  </a:lnTo>
                  <a:lnTo>
                    <a:pt x="451" y="183"/>
                  </a:lnTo>
                  <a:lnTo>
                    <a:pt x="527" y="120"/>
                  </a:lnTo>
                  <a:lnTo>
                    <a:pt x="608" y="69"/>
                  </a:lnTo>
                  <a:cubicBezTo>
                    <a:pt x="609" y="69"/>
                    <a:pt x="610" y="68"/>
                    <a:pt x="611" y="68"/>
                  </a:cubicBezTo>
                  <a:lnTo>
                    <a:pt x="692" y="32"/>
                  </a:lnTo>
                  <a:cubicBezTo>
                    <a:pt x="693" y="31"/>
                    <a:pt x="694" y="31"/>
                    <a:pt x="695" y="30"/>
                  </a:cubicBezTo>
                  <a:lnTo>
                    <a:pt x="779" y="8"/>
                  </a:lnTo>
                  <a:cubicBezTo>
                    <a:pt x="781" y="8"/>
                    <a:pt x="782" y="8"/>
                    <a:pt x="784" y="8"/>
                  </a:cubicBezTo>
                  <a:lnTo>
                    <a:pt x="871" y="1"/>
                  </a:lnTo>
                  <a:cubicBezTo>
                    <a:pt x="872" y="0"/>
                    <a:pt x="873" y="0"/>
                    <a:pt x="874" y="1"/>
                  </a:cubicBezTo>
                  <a:lnTo>
                    <a:pt x="961" y="8"/>
                  </a:lnTo>
                  <a:cubicBezTo>
                    <a:pt x="963" y="8"/>
                    <a:pt x="964" y="8"/>
                    <a:pt x="966" y="8"/>
                  </a:cubicBezTo>
                  <a:lnTo>
                    <a:pt x="1050" y="30"/>
                  </a:lnTo>
                  <a:cubicBezTo>
                    <a:pt x="1051" y="31"/>
                    <a:pt x="1052" y="31"/>
                    <a:pt x="1053" y="32"/>
                  </a:cubicBezTo>
                  <a:lnTo>
                    <a:pt x="1134" y="68"/>
                  </a:lnTo>
                  <a:cubicBezTo>
                    <a:pt x="1135" y="68"/>
                    <a:pt x="1136" y="69"/>
                    <a:pt x="1137" y="69"/>
                  </a:cubicBezTo>
                  <a:lnTo>
                    <a:pt x="1215" y="118"/>
                  </a:lnTo>
                  <a:lnTo>
                    <a:pt x="1293" y="181"/>
                  </a:lnTo>
                  <a:lnTo>
                    <a:pt x="1364" y="255"/>
                  </a:lnTo>
                  <a:lnTo>
                    <a:pt x="1431" y="341"/>
                  </a:lnTo>
                  <a:lnTo>
                    <a:pt x="1493" y="435"/>
                  </a:lnTo>
                  <a:lnTo>
                    <a:pt x="1549" y="540"/>
                  </a:lnTo>
                  <a:lnTo>
                    <a:pt x="1598" y="654"/>
                  </a:lnTo>
                  <a:lnTo>
                    <a:pt x="1641" y="774"/>
                  </a:lnTo>
                  <a:lnTo>
                    <a:pt x="1677" y="903"/>
                  </a:lnTo>
                  <a:lnTo>
                    <a:pt x="1706" y="1037"/>
                  </a:lnTo>
                  <a:lnTo>
                    <a:pt x="1727" y="1177"/>
                  </a:lnTo>
                  <a:lnTo>
                    <a:pt x="1740" y="1322"/>
                  </a:lnTo>
                  <a:lnTo>
                    <a:pt x="1744" y="1472"/>
                  </a:lnTo>
                  <a:lnTo>
                    <a:pt x="1740" y="1621"/>
                  </a:lnTo>
                  <a:lnTo>
                    <a:pt x="1727" y="1767"/>
                  </a:lnTo>
                  <a:lnTo>
                    <a:pt x="1706" y="1907"/>
                  </a:lnTo>
                  <a:lnTo>
                    <a:pt x="1677" y="2042"/>
                  </a:lnTo>
                  <a:lnTo>
                    <a:pt x="1642" y="2169"/>
                  </a:lnTo>
                  <a:lnTo>
                    <a:pt x="1598" y="2291"/>
                  </a:lnTo>
                  <a:lnTo>
                    <a:pt x="1549" y="2403"/>
                  </a:lnTo>
                  <a:lnTo>
                    <a:pt x="1494" y="2508"/>
                  </a:lnTo>
                  <a:lnTo>
                    <a:pt x="1433" y="2602"/>
                  </a:lnTo>
                  <a:lnTo>
                    <a:pt x="1365" y="2688"/>
                  </a:lnTo>
                  <a:lnTo>
                    <a:pt x="1294" y="2762"/>
                  </a:lnTo>
                  <a:lnTo>
                    <a:pt x="1218" y="2825"/>
                  </a:lnTo>
                  <a:lnTo>
                    <a:pt x="1137" y="2876"/>
                  </a:lnTo>
                  <a:cubicBezTo>
                    <a:pt x="1136" y="2876"/>
                    <a:pt x="1135" y="2877"/>
                    <a:pt x="1134" y="2877"/>
                  </a:cubicBezTo>
                  <a:lnTo>
                    <a:pt x="1053" y="2913"/>
                  </a:lnTo>
                  <a:cubicBezTo>
                    <a:pt x="1052" y="2914"/>
                    <a:pt x="1051" y="2914"/>
                    <a:pt x="1050" y="2915"/>
                  </a:cubicBezTo>
                  <a:lnTo>
                    <a:pt x="966" y="2937"/>
                  </a:lnTo>
                  <a:cubicBezTo>
                    <a:pt x="964" y="2937"/>
                    <a:pt x="963" y="2937"/>
                    <a:pt x="961" y="2937"/>
                  </a:cubicBezTo>
                  <a:lnTo>
                    <a:pt x="874" y="2944"/>
                  </a:lnTo>
                  <a:cubicBezTo>
                    <a:pt x="873" y="2944"/>
                    <a:pt x="872" y="2944"/>
                    <a:pt x="871" y="2944"/>
                  </a:cubicBezTo>
                  <a:lnTo>
                    <a:pt x="784" y="2937"/>
                  </a:lnTo>
                  <a:cubicBezTo>
                    <a:pt x="782" y="2937"/>
                    <a:pt x="781" y="2937"/>
                    <a:pt x="779" y="2937"/>
                  </a:cubicBezTo>
                  <a:lnTo>
                    <a:pt x="695" y="2915"/>
                  </a:lnTo>
                  <a:cubicBezTo>
                    <a:pt x="694" y="2914"/>
                    <a:pt x="693" y="2914"/>
                    <a:pt x="692" y="2913"/>
                  </a:cubicBezTo>
                  <a:lnTo>
                    <a:pt x="611" y="2877"/>
                  </a:lnTo>
                  <a:cubicBezTo>
                    <a:pt x="610" y="2877"/>
                    <a:pt x="609" y="2876"/>
                    <a:pt x="608" y="2876"/>
                  </a:cubicBezTo>
                  <a:lnTo>
                    <a:pt x="530" y="2827"/>
                  </a:lnTo>
                  <a:lnTo>
                    <a:pt x="453" y="2764"/>
                  </a:lnTo>
                  <a:lnTo>
                    <a:pt x="381" y="2690"/>
                  </a:lnTo>
                  <a:lnTo>
                    <a:pt x="314" y="2604"/>
                  </a:lnTo>
                  <a:lnTo>
                    <a:pt x="253" y="2509"/>
                  </a:lnTo>
                  <a:lnTo>
                    <a:pt x="197" y="2405"/>
                  </a:lnTo>
                  <a:lnTo>
                    <a:pt x="148" y="2292"/>
                  </a:lnTo>
                  <a:lnTo>
                    <a:pt x="104" y="2171"/>
                  </a:lnTo>
                  <a:lnTo>
                    <a:pt x="68" y="2043"/>
                  </a:lnTo>
                  <a:lnTo>
                    <a:pt x="39" y="1909"/>
                  </a:lnTo>
                  <a:lnTo>
                    <a:pt x="18" y="1768"/>
                  </a:lnTo>
                  <a:lnTo>
                    <a:pt x="5" y="1623"/>
                  </a:lnTo>
                  <a:lnTo>
                    <a:pt x="0" y="1473"/>
                  </a:lnTo>
                  <a:close/>
                  <a:moveTo>
                    <a:pt x="52" y="1618"/>
                  </a:moveTo>
                  <a:lnTo>
                    <a:pt x="65" y="1761"/>
                  </a:lnTo>
                  <a:lnTo>
                    <a:pt x="86" y="1898"/>
                  </a:lnTo>
                  <a:lnTo>
                    <a:pt x="115" y="2030"/>
                  </a:lnTo>
                  <a:lnTo>
                    <a:pt x="149" y="2154"/>
                  </a:lnTo>
                  <a:lnTo>
                    <a:pt x="191" y="2273"/>
                  </a:lnTo>
                  <a:lnTo>
                    <a:pt x="240" y="2382"/>
                  </a:lnTo>
                  <a:lnTo>
                    <a:pt x="294" y="2483"/>
                  </a:lnTo>
                  <a:lnTo>
                    <a:pt x="352" y="2575"/>
                  </a:lnTo>
                  <a:lnTo>
                    <a:pt x="416" y="2657"/>
                  </a:lnTo>
                  <a:lnTo>
                    <a:pt x="484" y="2727"/>
                  </a:lnTo>
                  <a:lnTo>
                    <a:pt x="555" y="2786"/>
                  </a:lnTo>
                  <a:lnTo>
                    <a:pt x="633" y="2835"/>
                  </a:lnTo>
                  <a:lnTo>
                    <a:pt x="630" y="2834"/>
                  </a:lnTo>
                  <a:lnTo>
                    <a:pt x="711" y="2870"/>
                  </a:lnTo>
                  <a:lnTo>
                    <a:pt x="708" y="2868"/>
                  </a:lnTo>
                  <a:lnTo>
                    <a:pt x="792" y="2890"/>
                  </a:lnTo>
                  <a:lnTo>
                    <a:pt x="787" y="2890"/>
                  </a:lnTo>
                  <a:lnTo>
                    <a:pt x="874" y="2897"/>
                  </a:lnTo>
                  <a:lnTo>
                    <a:pt x="871" y="2897"/>
                  </a:lnTo>
                  <a:lnTo>
                    <a:pt x="958" y="2890"/>
                  </a:lnTo>
                  <a:lnTo>
                    <a:pt x="953" y="2890"/>
                  </a:lnTo>
                  <a:lnTo>
                    <a:pt x="1037" y="2868"/>
                  </a:lnTo>
                  <a:lnTo>
                    <a:pt x="1034" y="2870"/>
                  </a:lnTo>
                  <a:lnTo>
                    <a:pt x="1115" y="2834"/>
                  </a:lnTo>
                  <a:lnTo>
                    <a:pt x="1112" y="2835"/>
                  </a:lnTo>
                  <a:lnTo>
                    <a:pt x="1187" y="2788"/>
                  </a:lnTo>
                  <a:lnTo>
                    <a:pt x="1259" y="2729"/>
                  </a:lnTo>
                  <a:lnTo>
                    <a:pt x="1328" y="2659"/>
                  </a:lnTo>
                  <a:lnTo>
                    <a:pt x="1392" y="2576"/>
                  </a:lnTo>
                  <a:lnTo>
                    <a:pt x="1451" y="2485"/>
                  </a:lnTo>
                  <a:lnTo>
                    <a:pt x="1505" y="2384"/>
                  </a:lnTo>
                  <a:lnTo>
                    <a:pt x="1553" y="2274"/>
                  </a:lnTo>
                  <a:lnTo>
                    <a:pt x="1595" y="2156"/>
                  </a:lnTo>
                  <a:lnTo>
                    <a:pt x="1630" y="2031"/>
                  </a:lnTo>
                  <a:lnTo>
                    <a:pt x="1659" y="1900"/>
                  </a:lnTo>
                  <a:lnTo>
                    <a:pt x="1680" y="1762"/>
                  </a:lnTo>
                  <a:lnTo>
                    <a:pt x="1692" y="1620"/>
                  </a:lnTo>
                  <a:lnTo>
                    <a:pt x="1696" y="1473"/>
                  </a:lnTo>
                  <a:lnTo>
                    <a:pt x="1693" y="1327"/>
                  </a:lnTo>
                  <a:lnTo>
                    <a:pt x="1680" y="1184"/>
                  </a:lnTo>
                  <a:lnTo>
                    <a:pt x="1659" y="1048"/>
                  </a:lnTo>
                  <a:lnTo>
                    <a:pt x="1630" y="916"/>
                  </a:lnTo>
                  <a:lnTo>
                    <a:pt x="1596" y="791"/>
                  </a:lnTo>
                  <a:lnTo>
                    <a:pt x="1553" y="673"/>
                  </a:lnTo>
                  <a:lnTo>
                    <a:pt x="1506" y="563"/>
                  </a:lnTo>
                  <a:lnTo>
                    <a:pt x="1452" y="461"/>
                  </a:lnTo>
                  <a:lnTo>
                    <a:pt x="1394" y="370"/>
                  </a:lnTo>
                  <a:lnTo>
                    <a:pt x="1329" y="288"/>
                  </a:lnTo>
                  <a:lnTo>
                    <a:pt x="1262" y="218"/>
                  </a:lnTo>
                  <a:lnTo>
                    <a:pt x="1190" y="159"/>
                  </a:lnTo>
                  <a:lnTo>
                    <a:pt x="1112" y="110"/>
                  </a:lnTo>
                  <a:lnTo>
                    <a:pt x="1115" y="111"/>
                  </a:lnTo>
                  <a:lnTo>
                    <a:pt x="1034" y="75"/>
                  </a:lnTo>
                  <a:lnTo>
                    <a:pt x="1037" y="77"/>
                  </a:lnTo>
                  <a:lnTo>
                    <a:pt x="953" y="55"/>
                  </a:lnTo>
                  <a:lnTo>
                    <a:pt x="958" y="55"/>
                  </a:lnTo>
                  <a:lnTo>
                    <a:pt x="871" y="48"/>
                  </a:lnTo>
                  <a:lnTo>
                    <a:pt x="874" y="48"/>
                  </a:lnTo>
                  <a:lnTo>
                    <a:pt x="787" y="55"/>
                  </a:lnTo>
                  <a:lnTo>
                    <a:pt x="792" y="55"/>
                  </a:lnTo>
                  <a:lnTo>
                    <a:pt x="708" y="77"/>
                  </a:lnTo>
                  <a:lnTo>
                    <a:pt x="711" y="75"/>
                  </a:lnTo>
                  <a:lnTo>
                    <a:pt x="630" y="111"/>
                  </a:lnTo>
                  <a:lnTo>
                    <a:pt x="633" y="110"/>
                  </a:lnTo>
                  <a:lnTo>
                    <a:pt x="558" y="157"/>
                  </a:lnTo>
                  <a:lnTo>
                    <a:pt x="486" y="216"/>
                  </a:lnTo>
                  <a:lnTo>
                    <a:pt x="417" y="286"/>
                  </a:lnTo>
                  <a:lnTo>
                    <a:pt x="354" y="368"/>
                  </a:lnTo>
                  <a:lnTo>
                    <a:pt x="295" y="460"/>
                  </a:lnTo>
                  <a:lnTo>
                    <a:pt x="240" y="561"/>
                  </a:lnTo>
                  <a:lnTo>
                    <a:pt x="192" y="672"/>
                  </a:lnTo>
                  <a:lnTo>
                    <a:pt x="150" y="789"/>
                  </a:lnTo>
                  <a:lnTo>
                    <a:pt x="115" y="915"/>
                  </a:lnTo>
                  <a:lnTo>
                    <a:pt x="86" y="1046"/>
                  </a:lnTo>
                  <a:lnTo>
                    <a:pt x="65" y="1183"/>
                  </a:lnTo>
                  <a:lnTo>
                    <a:pt x="52" y="1325"/>
                  </a:lnTo>
                  <a:lnTo>
                    <a:pt x="48" y="1472"/>
                  </a:lnTo>
                  <a:lnTo>
                    <a:pt x="52" y="1618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66" name="Rectangle 34"/>
            <p:cNvSpPr>
              <a:spLocks noChangeArrowheads="1"/>
            </p:cNvSpPr>
            <p:nvPr/>
          </p:nvSpPr>
          <p:spPr bwMode="auto">
            <a:xfrm>
              <a:off x="7794" y="4423"/>
              <a:ext cx="129" cy="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s-I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65" name="Rectangle 33"/>
            <p:cNvSpPr>
              <a:spLocks noChangeArrowheads="1"/>
            </p:cNvSpPr>
            <p:nvPr/>
          </p:nvSpPr>
          <p:spPr bwMode="auto">
            <a:xfrm>
              <a:off x="2369" y="6062"/>
              <a:ext cx="3927" cy="42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64" name="Rectangle 32"/>
            <p:cNvSpPr>
              <a:spLocks noChangeArrowheads="1"/>
            </p:cNvSpPr>
            <p:nvPr/>
          </p:nvSpPr>
          <p:spPr bwMode="auto">
            <a:xfrm>
              <a:off x="1713" y="6038"/>
              <a:ext cx="405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FEW</a:t>
              </a: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63" name="Rectangle 31"/>
            <p:cNvSpPr>
              <a:spLocks noChangeArrowheads="1"/>
            </p:cNvSpPr>
            <p:nvPr/>
          </p:nvSpPr>
          <p:spPr bwMode="auto">
            <a:xfrm>
              <a:off x="2179" y="6029"/>
              <a:ext cx="1065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COUNTRIES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62" name="Freeform 30"/>
            <p:cNvSpPr>
              <a:spLocks/>
            </p:cNvSpPr>
            <p:nvPr/>
          </p:nvSpPr>
          <p:spPr bwMode="auto">
            <a:xfrm>
              <a:off x="7862" y="104"/>
              <a:ext cx="1029" cy="905"/>
            </a:xfrm>
            <a:custGeom>
              <a:avLst/>
              <a:gdLst/>
              <a:ahLst/>
              <a:cxnLst>
                <a:cxn ang="0">
                  <a:pos x="0" y="768"/>
                </a:cxn>
                <a:cxn ang="0">
                  <a:pos x="872" y="0"/>
                </a:cxn>
                <a:cxn ang="0">
                  <a:pos x="872" y="0"/>
                </a:cxn>
                <a:cxn ang="0">
                  <a:pos x="872" y="0"/>
                </a:cxn>
                <a:cxn ang="0">
                  <a:pos x="1744" y="768"/>
                </a:cxn>
                <a:cxn ang="0">
                  <a:pos x="1744" y="768"/>
                </a:cxn>
                <a:cxn ang="0">
                  <a:pos x="1744" y="768"/>
                </a:cxn>
                <a:cxn ang="0">
                  <a:pos x="872" y="1536"/>
                </a:cxn>
                <a:cxn ang="0">
                  <a:pos x="872" y="1536"/>
                </a:cxn>
                <a:cxn ang="0">
                  <a:pos x="872" y="1536"/>
                </a:cxn>
                <a:cxn ang="0">
                  <a:pos x="0" y="768"/>
                </a:cxn>
                <a:cxn ang="0">
                  <a:pos x="0" y="768"/>
                </a:cxn>
              </a:cxnLst>
              <a:rect l="0" t="0" r="r" b="b"/>
              <a:pathLst>
                <a:path w="1744" h="1536">
                  <a:moveTo>
                    <a:pt x="0" y="768"/>
                  </a:moveTo>
                  <a:cubicBezTo>
                    <a:pt x="0" y="344"/>
                    <a:pt x="391" y="0"/>
                    <a:pt x="872" y="0"/>
                  </a:cubicBezTo>
                  <a:cubicBezTo>
                    <a:pt x="872" y="0"/>
                    <a:pt x="872" y="0"/>
                    <a:pt x="872" y="0"/>
                  </a:cubicBezTo>
                  <a:lnTo>
                    <a:pt x="872" y="0"/>
                  </a:lnTo>
                  <a:cubicBezTo>
                    <a:pt x="1354" y="0"/>
                    <a:pt x="1744" y="344"/>
                    <a:pt x="1744" y="768"/>
                  </a:cubicBezTo>
                  <a:cubicBezTo>
                    <a:pt x="1744" y="768"/>
                    <a:pt x="1744" y="768"/>
                    <a:pt x="1744" y="768"/>
                  </a:cubicBezTo>
                  <a:lnTo>
                    <a:pt x="1744" y="768"/>
                  </a:lnTo>
                  <a:cubicBezTo>
                    <a:pt x="1744" y="1193"/>
                    <a:pt x="1354" y="1536"/>
                    <a:pt x="872" y="1536"/>
                  </a:cubicBezTo>
                  <a:cubicBezTo>
                    <a:pt x="872" y="1536"/>
                    <a:pt x="872" y="1536"/>
                    <a:pt x="872" y="1536"/>
                  </a:cubicBezTo>
                  <a:lnTo>
                    <a:pt x="872" y="1536"/>
                  </a:lnTo>
                  <a:cubicBezTo>
                    <a:pt x="391" y="1536"/>
                    <a:pt x="0" y="1193"/>
                    <a:pt x="0" y="768"/>
                  </a:cubicBezTo>
                  <a:cubicBezTo>
                    <a:pt x="0" y="768"/>
                    <a:pt x="0" y="768"/>
                    <a:pt x="0" y="768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61" name="Freeform 29"/>
            <p:cNvSpPr>
              <a:spLocks noEditPoints="1"/>
            </p:cNvSpPr>
            <p:nvPr/>
          </p:nvSpPr>
          <p:spPr bwMode="auto">
            <a:xfrm>
              <a:off x="7849" y="90"/>
              <a:ext cx="1056" cy="933"/>
            </a:xfrm>
            <a:custGeom>
              <a:avLst/>
              <a:gdLst/>
              <a:ahLst/>
              <a:cxnLst>
                <a:cxn ang="0">
                  <a:pos x="18" y="633"/>
                </a:cxn>
                <a:cxn ang="0">
                  <a:pos x="107" y="415"/>
                </a:cxn>
                <a:cxn ang="0">
                  <a:pos x="263" y="232"/>
                </a:cxn>
                <a:cxn ang="0">
                  <a:pos x="469" y="96"/>
                </a:cxn>
                <a:cxn ang="0">
                  <a:pos x="714" y="17"/>
                </a:cxn>
                <a:cxn ang="0">
                  <a:pos x="986" y="4"/>
                </a:cxn>
                <a:cxn ang="0">
                  <a:pos x="1243" y="62"/>
                </a:cxn>
                <a:cxn ang="0">
                  <a:pos x="1398" y="136"/>
                </a:cxn>
                <a:cxn ang="0">
                  <a:pos x="1585" y="287"/>
                </a:cxn>
                <a:cxn ang="0">
                  <a:pos x="1720" y="482"/>
                </a:cxn>
                <a:cxn ang="0">
                  <a:pos x="1786" y="710"/>
                </a:cxn>
                <a:cxn ang="0">
                  <a:pos x="1773" y="952"/>
                </a:cxn>
                <a:cxn ang="0">
                  <a:pos x="1683" y="1170"/>
                </a:cxn>
                <a:cxn ang="0">
                  <a:pos x="1529" y="1353"/>
                </a:cxn>
                <a:cxn ang="0">
                  <a:pos x="1323" y="1489"/>
                </a:cxn>
                <a:cxn ang="0">
                  <a:pos x="1077" y="1568"/>
                </a:cxn>
                <a:cxn ang="0">
                  <a:pos x="805" y="1580"/>
                </a:cxn>
                <a:cxn ang="0">
                  <a:pos x="549" y="1523"/>
                </a:cxn>
                <a:cxn ang="0">
                  <a:pos x="394" y="1449"/>
                </a:cxn>
                <a:cxn ang="0">
                  <a:pos x="154" y="1238"/>
                </a:cxn>
                <a:cxn ang="0">
                  <a:pos x="40" y="1031"/>
                </a:cxn>
                <a:cxn ang="0">
                  <a:pos x="0" y="794"/>
                </a:cxn>
                <a:cxn ang="0">
                  <a:pos x="85" y="1012"/>
                </a:cxn>
                <a:cxn ang="0">
                  <a:pos x="191" y="1207"/>
                </a:cxn>
                <a:cxn ang="0">
                  <a:pos x="423" y="1410"/>
                </a:cxn>
                <a:cxn ang="0">
                  <a:pos x="564" y="1478"/>
                </a:cxn>
                <a:cxn ang="0">
                  <a:pos x="808" y="1532"/>
                </a:cxn>
                <a:cxn ang="0">
                  <a:pos x="1066" y="1521"/>
                </a:cxn>
                <a:cxn ang="0">
                  <a:pos x="1300" y="1446"/>
                </a:cxn>
                <a:cxn ang="0">
                  <a:pos x="1496" y="1318"/>
                </a:cxn>
                <a:cxn ang="0">
                  <a:pos x="1641" y="1147"/>
                </a:cxn>
                <a:cxn ang="0">
                  <a:pos x="1726" y="943"/>
                </a:cxn>
                <a:cxn ang="0">
                  <a:pos x="1739" y="718"/>
                </a:cxn>
                <a:cxn ang="0">
                  <a:pos x="1678" y="505"/>
                </a:cxn>
                <a:cxn ang="0">
                  <a:pos x="1552" y="322"/>
                </a:cxn>
                <a:cxn ang="0">
                  <a:pos x="1369" y="175"/>
                </a:cxn>
                <a:cxn ang="0">
                  <a:pos x="1228" y="107"/>
                </a:cxn>
                <a:cxn ang="0">
                  <a:pos x="983" y="52"/>
                </a:cxn>
                <a:cxn ang="0">
                  <a:pos x="725" y="64"/>
                </a:cxn>
                <a:cxn ang="0">
                  <a:pos x="492" y="139"/>
                </a:cxn>
                <a:cxn ang="0">
                  <a:pos x="296" y="267"/>
                </a:cxn>
                <a:cxn ang="0">
                  <a:pos x="150" y="438"/>
                </a:cxn>
                <a:cxn ang="0">
                  <a:pos x="65" y="641"/>
                </a:cxn>
                <a:cxn ang="0">
                  <a:pos x="52" y="867"/>
                </a:cxn>
              </a:cxnLst>
              <a:rect l="0" t="0" r="r" b="b"/>
              <a:pathLst>
                <a:path w="1791" h="1584">
                  <a:moveTo>
                    <a:pt x="0" y="794"/>
                  </a:moveTo>
                  <a:lnTo>
                    <a:pt x="5" y="713"/>
                  </a:lnTo>
                  <a:lnTo>
                    <a:pt x="18" y="633"/>
                  </a:lnTo>
                  <a:lnTo>
                    <a:pt x="39" y="558"/>
                  </a:lnTo>
                  <a:lnTo>
                    <a:pt x="70" y="484"/>
                  </a:lnTo>
                  <a:lnTo>
                    <a:pt x="107" y="415"/>
                  </a:lnTo>
                  <a:lnTo>
                    <a:pt x="153" y="350"/>
                  </a:lnTo>
                  <a:lnTo>
                    <a:pt x="204" y="289"/>
                  </a:lnTo>
                  <a:lnTo>
                    <a:pt x="263" y="232"/>
                  </a:lnTo>
                  <a:lnTo>
                    <a:pt x="394" y="136"/>
                  </a:lnTo>
                  <a:cubicBezTo>
                    <a:pt x="395" y="135"/>
                    <a:pt x="396" y="135"/>
                    <a:pt x="397" y="134"/>
                  </a:cubicBezTo>
                  <a:lnTo>
                    <a:pt x="469" y="96"/>
                  </a:lnTo>
                  <a:lnTo>
                    <a:pt x="547" y="62"/>
                  </a:lnTo>
                  <a:lnTo>
                    <a:pt x="629" y="37"/>
                  </a:lnTo>
                  <a:lnTo>
                    <a:pt x="714" y="17"/>
                  </a:lnTo>
                  <a:lnTo>
                    <a:pt x="803" y="5"/>
                  </a:lnTo>
                  <a:lnTo>
                    <a:pt x="894" y="0"/>
                  </a:lnTo>
                  <a:lnTo>
                    <a:pt x="986" y="4"/>
                  </a:lnTo>
                  <a:lnTo>
                    <a:pt x="1075" y="17"/>
                  </a:lnTo>
                  <a:lnTo>
                    <a:pt x="1160" y="36"/>
                  </a:lnTo>
                  <a:lnTo>
                    <a:pt x="1243" y="62"/>
                  </a:lnTo>
                  <a:lnTo>
                    <a:pt x="1321" y="95"/>
                  </a:lnTo>
                  <a:lnTo>
                    <a:pt x="1395" y="134"/>
                  </a:lnTo>
                  <a:cubicBezTo>
                    <a:pt x="1396" y="135"/>
                    <a:pt x="1397" y="135"/>
                    <a:pt x="1398" y="136"/>
                  </a:cubicBezTo>
                  <a:lnTo>
                    <a:pt x="1527" y="230"/>
                  </a:lnTo>
                  <a:cubicBezTo>
                    <a:pt x="1528" y="231"/>
                    <a:pt x="1528" y="232"/>
                    <a:pt x="1529" y="232"/>
                  </a:cubicBezTo>
                  <a:lnTo>
                    <a:pt x="1585" y="287"/>
                  </a:lnTo>
                  <a:lnTo>
                    <a:pt x="1637" y="348"/>
                  </a:lnTo>
                  <a:lnTo>
                    <a:pt x="1682" y="413"/>
                  </a:lnTo>
                  <a:lnTo>
                    <a:pt x="1720" y="482"/>
                  </a:lnTo>
                  <a:lnTo>
                    <a:pt x="1751" y="555"/>
                  </a:lnTo>
                  <a:lnTo>
                    <a:pt x="1773" y="631"/>
                  </a:lnTo>
                  <a:lnTo>
                    <a:pt x="1786" y="710"/>
                  </a:lnTo>
                  <a:lnTo>
                    <a:pt x="1791" y="791"/>
                  </a:lnTo>
                  <a:lnTo>
                    <a:pt x="1787" y="873"/>
                  </a:lnTo>
                  <a:lnTo>
                    <a:pt x="1773" y="952"/>
                  </a:lnTo>
                  <a:lnTo>
                    <a:pt x="1752" y="1028"/>
                  </a:lnTo>
                  <a:lnTo>
                    <a:pt x="1722" y="1101"/>
                  </a:lnTo>
                  <a:lnTo>
                    <a:pt x="1683" y="1170"/>
                  </a:lnTo>
                  <a:lnTo>
                    <a:pt x="1638" y="1236"/>
                  </a:lnTo>
                  <a:lnTo>
                    <a:pt x="1587" y="1297"/>
                  </a:lnTo>
                  <a:lnTo>
                    <a:pt x="1529" y="1353"/>
                  </a:lnTo>
                  <a:lnTo>
                    <a:pt x="1398" y="1449"/>
                  </a:lnTo>
                  <a:cubicBezTo>
                    <a:pt x="1397" y="1450"/>
                    <a:pt x="1396" y="1450"/>
                    <a:pt x="1395" y="1451"/>
                  </a:cubicBezTo>
                  <a:lnTo>
                    <a:pt x="1323" y="1489"/>
                  </a:lnTo>
                  <a:lnTo>
                    <a:pt x="1245" y="1522"/>
                  </a:lnTo>
                  <a:lnTo>
                    <a:pt x="1162" y="1549"/>
                  </a:lnTo>
                  <a:lnTo>
                    <a:pt x="1077" y="1568"/>
                  </a:lnTo>
                  <a:lnTo>
                    <a:pt x="988" y="1580"/>
                  </a:lnTo>
                  <a:lnTo>
                    <a:pt x="897" y="1584"/>
                  </a:lnTo>
                  <a:lnTo>
                    <a:pt x="805" y="1580"/>
                  </a:lnTo>
                  <a:lnTo>
                    <a:pt x="716" y="1568"/>
                  </a:lnTo>
                  <a:lnTo>
                    <a:pt x="631" y="1550"/>
                  </a:lnTo>
                  <a:lnTo>
                    <a:pt x="549" y="1523"/>
                  </a:lnTo>
                  <a:lnTo>
                    <a:pt x="471" y="1489"/>
                  </a:lnTo>
                  <a:lnTo>
                    <a:pt x="397" y="1451"/>
                  </a:lnTo>
                  <a:cubicBezTo>
                    <a:pt x="396" y="1450"/>
                    <a:pt x="395" y="1450"/>
                    <a:pt x="394" y="1449"/>
                  </a:cubicBezTo>
                  <a:lnTo>
                    <a:pt x="265" y="1355"/>
                  </a:lnTo>
                  <a:lnTo>
                    <a:pt x="206" y="1299"/>
                  </a:lnTo>
                  <a:lnTo>
                    <a:pt x="154" y="1238"/>
                  </a:lnTo>
                  <a:lnTo>
                    <a:pt x="109" y="1172"/>
                  </a:lnTo>
                  <a:lnTo>
                    <a:pt x="71" y="1103"/>
                  </a:lnTo>
                  <a:lnTo>
                    <a:pt x="40" y="1031"/>
                  </a:lnTo>
                  <a:lnTo>
                    <a:pt x="18" y="954"/>
                  </a:lnTo>
                  <a:lnTo>
                    <a:pt x="5" y="876"/>
                  </a:lnTo>
                  <a:lnTo>
                    <a:pt x="0" y="794"/>
                  </a:lnTo>
                  <a:close/>
                  <a:moveTo>
                    <a:pt x="52" y="867"/>
                  </a:moveTo>
                  <a:lnTo>
                    <a:pt x="65" y="941"/>
                  </a:lnTo>
                  <a:lnTo>
                    <a:pt x="85" y="1012"/>
                  </a:lnTo>
                  <a:lnTo>
                    <a:pt x="114" y="1080"/>
                  </a:lnTo>
                  <a:lnTo>
                    <a:pt x="148" y="1145"/>
                  </a:lnTo>
                  <a:lnTo>
                    <a:pt x="191" y="1207"/>
                  </a:lnTo>
                  <a:lnTo>
                    <a:pt x="239" y="1264"/>
                  </a:lnTo>
                  <a:lnTo>
                    <a:pt x="294" y="1316"/>
                  </a:lnTo>
                  <a:lnTo>
                    <a:pt x="423" y="1410"/>
                  </a:lnTo>
                  <a:lnTo>
                    <a:pt x="420" y="1408"/>
                  </a:lnTo>
                  <a:lnTo>
                    <a:pt x="490" y="1445"/>
                  </a:lnTo>
                  <a:lnTo>
                    <a:pt x="564" y="1478"/>
                  </a:lnTo>
                  <a:lnTo>
                    <a:pt x="642" y="1503"/>
                  </a:lnTo>
                  <a:lnTo>
                    <a:pt x="723" y="1521"/>
                  </a:lnTo>
                  <a:lnTo>
                    <a:pt x="808" y="1532"/>
                  </a:lnTo>
                  <a:lnTo>
                    <a:pt x="894" y="1536"/>
                  </a:lnTo>
                  <a:lnTo>
                    <a:pt x="981" y="1533"/>
                  </a:lnTo>
                  <a:lnTo>
                    <a:pt x="1066" y="1521"/>
                  </a:lnTo>
                  <a:lnTo>
                    <a:pt x="1147" y="1504"/>
                  </a:lnTo>
                  <a:lnTo>
                    <a:pt x="1226" y="1478"/>
                  </a:lnTo>
                  <a:lnTo>
                    <a:pt x="1300" y="1446"/>
                  </a:lnTo>
                  <a:lnTo>
                    <a:pt x="1372" y="1408"/>
                  </a:lnTo>
                  <a:lnTo>
                    <a:pt x="1369" y="1410"/>
                  </a:lnTo>
                  <a:lnTo>
                    <a:pt x="1496" y="1318"/>
                  </a:lnTo>
                  <a:lnTo>
                    <a:pt x="1550" y="1266"/>
                  </a:lnTo>
                  <a:lnTo>
                    <a:pt x="1599" y="1209"/>
                  </a:lnTo>
                  <a:lnTo>
                    <a:pt x="1641" y="1147"/>
                  </a:lnTo>
                  <a:lnTo>
                    <a:pt x="1677" y="1082"/>
                  </a:lnTo>
                  <a:lnTo>
                    <a:pt x="1705" y="1015"/>
                  </a:lnTo>
                  <a:lnTo>
                    <a:pt x="1726" y="943"/>
                  </a:lnTo>
                  <a:lnTo>
                    <a:pt x="1739" y="870"/>
                  </a:lnTo>
                  <a:lnTo>
                    <a:pt x="1744" y="794"/>
                  </a:lnTo>
                  <a:lnTo>
                    <a:pt x="1739" y="718"/>
                  </a:lnTo>
                  <a:lnTo>
                    <a:pt x="1726" y="644"/>
                  </a:lnTo>
                  <a:lnTo>
                    <a:pt x="1706" y="574"/>
                  </a:lnTo>
                  <a:lnTo>
                    <a:pt x="1678" y="505"/>
                  </a:lnTo>
                  <a:lnTo>
                    <a:pt x="1643" y="440"/>
                  </a:lnTo>
                  <a:lnTo>
                    <a:pt x="1600" y="379"/>
                  </a:lnTo>
                  <a:lnTo>
                    <a:pt x="1552" y="322"/>
                  </a:lnTo>
                  <a:lnTo>
                    <a:pt x="1496" y="267"/>
                  </a:lnTo>
                  <a:lnTo>
                    <a:pt x="1498" y="269"/>
                  </a:lnTo>
                  <a:lnTo>
                    <a:pt x="1369" y="175"/>
                  </a:lnTo>
                  <a:lnTo>
                    <a:pt x="1372" y="177"/>
                  </a:lnTo>
                  <a:lnTo>
                    <a:pt x="1302" y="139"/>
                  </a:lnTo>
                  <a:lnTo>
                    <a:pt x="1228" y="107"/>
                  </a:lnTo>
                  <a:lnTo>
                    <a:pt x="1149" y="83"/>
                  </a:lnTo>
                  <a:lnTo>
                    <a:pt x="1068" y="64"/>
                  </a:lnTo>
                  <a:lnTo>
                    <a:pt x="983" y="52"/>
                  </a:lnTo>
                  <a:lnTo>
                    <a:pt x="897" y="48"/>
                  </a:lnTo>
                  <a:lnTo>
                    <a:pt x="810" y="52"/>
                  </a:lnTo>
                  <a:lnTo>
                    <a:pt x="725" y="64"/>
                  </a:lnTo>
                  <a:lnTo>
                    <a:pt x="644" y="82"/>
                  </a:lnTo>
                  <a:lnTo>
                    <a:pt x="566" y="106"/>
                  </a:lnTo>
                  <a:lnTo>
                    <a:pt x="492" y="139"/>
                  </a:lnTo>
                  <a:lnTo>
                    <a:pt x="420" y="177"/>
                  </a:lnTo>
                  <a:lnTo>
                    <a:pt x="423" y="175"/>
                  </a:lnTo>
                  <a:lnTo>
                    <a:pt x="296" y="267"/>
                  </a:lnTo>
                  <a:lnTo>
                    <a:pt x="241" y="320"/>
                  </a:lnTo>
                  <a:lnTo>
                    <a:pt x="192" y="377"/>
                  </a:lnTo>
                  <a:lnTo>
                    <a:pt x="150" y="438"/>
                  </a:lnTo>
                  <a:lnTo>
                    <a:pt x="115" y="503"/>
                  </a:lnTo>
                  <a:lnTo>
                    <a:pt x="86" y="571"/>
                  </a:lnTo>
                  <a:lnTo>
                    <a:pt x="65" y="641"/>
                  </a:lnTo>
                  <a:lnTo>
                    <a:pt x="52" y="716"/>
                  </a:lnTo>
                  <a:lnTo>
                    <a:pt x="47" y="791"/>
                  </a:lnTo>
                  <a:lnTo>
                    <a:pt x="52" y="867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60" name="Rectangle 28"/>
            <p:cNvSpPr>
              <a:spLocks noChangeArrowheads="1"/>
            </p:cNvSpPr>
            <p:nvPr/>
          </p:nvSpPr>
          <p:spPr bwMode="auto">
            <a:xfrm>
              <a:off x="8244" y="412"/>
              <a:ext cx="249" cy="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EU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59" name="Rectangle 27"/>
            <p:cNvSpPr>
              <a:spLocks noChangeArrowheads="1"/>
            </p:cNvSpPr>
            <p:nvPr/>
          </p:nvSpPr>
          <p:spPr bwMode="auto">
            <a:xfrm>
              <a:off x="4936" y="999"/>
              <a:ext cx="284" cy="51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58" name="Freeform 26"/>
            <p:cNvSpPr>
              <a:spLocks noEditPoints="1"/>
            </p:cNvSpPr>
            <p:nvPr/>
          </p:nvSpPr>
          <p:spPr bwMode="auto">
            <a:xfrm>
              <a:off x="4922" y="985"/>
              <a:ext cx="312" cy="54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24" y="0"/>
                </a:cxn>
                <a:cxn ang="0">
                  <a:pos x="504" y="0"/>
                </a:cxn>
                <a:cxn ang="0">
                  <a:pos x="528" y="24"/>
                </a:cxn>
                <a:cxn ang="0">
                  <a:pos x="528" y="904"/>
                </a:cxn>
                <a:cxn ang="0">
                  <a:pos x="504" y="928"/>
                </a:cxn>
                <a:cxn ang="0">
                  <a:pos x="24" y="928"/>
                </a:cxn>
                <a:cxn ang="0">
                  <a:pos x="0" y="904"/>
                </a:cxn>
                <a:cxn ang="0">
                  <a:pos x="0" y="24"/>
                </a:cxn>
                <a:cxn ang="0">
                  <a:pos x="48" y="904"/>
                </a:cxn>
                <a:cxn ang="0">
                  <a:pos x="24" y="880"/>
                </a:cxn>
                <a:cxn ang="0">
                  <a:pos x="504" y="880"/>
                </a:cxn>
                <a:cxn ang="0">
                  <a:pos x="480" y="904"/>
                </a:cxn>
                <a:cxn ang="0">
                  <a:pos x="480" y="24"/>
                </a:cxn>
                <a:cxn ang="0">
                  <a:pos x="504" y="48"/>
                </a:cxn>
                <a:cxn ang="0">
                  <a:pos x="24" y="48"/>
                </a:cxn>
                <a:cxn ang="0">
                  <a:pos x="48" y="24"/>
                </a:cxn>
                <a:cxn ang="0">
                  <a:pos x="48" y="904"/>
                </a:cxn>
              </a:cxnLst>
              <a:rect l="0" t="0" r="r" b="b"/>
              <a:pathLst>
                <a:path w="528" h="928">
                  <a:moveTo>
                    <a:pt x="0" y="24"/>
                  </a:moveTo>
                  <a:cubicBezTo>
                    <a:pt x="0" y="11"/>
                    <a:pt x="11" y="0"/>
                    <a:pt x="24" y="0"/>
                  </a:cubicBezTo>
                  <a:lnTo>
                    <a:pt x="504" y="0"/>
                  </a:lnTo>
                  <a:cubicBezTo>
                    <a:pt x="518" y="0"/>
                    <a:pt x="528" y="11"/>
                    <a:pt x="528" y="24"/>
                  </a:cubicBezTo>
                  <a:lnTo>
                    <a:pt x="528" y="904"/>
                  </a:lnTo>
                  <a:cubicBezTo>
                    <a:pt x="528" y="918"/>
                    <a:pt x="518" y="928"/>
                    <a:pt x="504" y="928"/>
                  </a:cubicBezTo>
                  <a:lnTo>
                    <a:pt x="24" y="928"/>
                  </a:lnTo>
                  <a:cubicBezTo>
                    <a:pt x="11" y="928"/>
                    <a:pt x="0" y="918"/>
                    <a:pt x="0" y="904"/>
                  </a:cubicBezTo>
                  <a:lnTo>
                    <a:pt x="0" y="24"/>
                  </a:lnTo>
                  <a:close/>
                  <a:moveTo>
                    <a:pt x="48" y="904"/>
                  </a:moveTo>
                  <a:lnTo>
                    <a:pt x="24" y="880"/>
                  </a:lnTo>
                  <a:lnTo>
                    <a:pt x="504" y="880"/>
                  </a:lnTo>
                  <a:lnTo>
                    <a:pt x="480" y="904"/>
                  </a:lnTo>
                  <a:lnTo>
                    <a:pt x="480" y="24"/>
                  </a:lnTo>
                  <a:lnTo>
                    <a:pt x="504" y="48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48" y="904"/>
                  </a:lnTo>
                  <a:close/>
                </a:path>
              </a:pathLst>
            </a:custGeom>
            <a:solidFill>
              <a:srgbClr val="FFFFFF"/>
            </a:solidFill>
            <a:ln w="63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57" name="Rectangle 25"/>
            <p:cNvSpPr>
              <a:spLocks noChangeArrowheads="1"/>
            </p:cNvSpPr>
            <p:nvPr/>
          </p:nvSpPr>
          <p:spPr bwMode="auto">
            <a:xfrm>
              <a:off x="5025" y="1049"/>
              <a:ext cx="158" cy="6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?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56" name="Rectangle 24"/>
            <p:cNvSpPr>
              <a:spLocks noChangeArrowheads="1"/>
            </p:cNvSpPr>
            <p:nvPr/>
          </p:nvSpPr>
          <p:spPr bwMode="auto">
            <a:xfrm>
              <a:off x="7737" y="469"/>
              <a:ext cx="102" cy="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?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44055" name="Picture 2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13" y="915"/>
              <a:ext cx="755" cy="961"/>
            </a:xfrm>
            <a:prstGeom prst="rect">
              <a:avLst/>
            </a:prstGeom>
            <a:noFill/>
          </p:spPr>
        </p:pic>
        <p:pic>
          <p:nvPicPr>
            <p:cNvPr id="44054" name="Picture 2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13" y="915"/>
              <a:ext cx="755" cy="961"/>
            </a:xfrm>
            <a:prstGeom prst="rect">
              <a:avLst/>
            </a:prstGeom>
            <a:noFill/>
          </p:spPr>
        </p:pic>
        <p:sp>
          <p:nvSpPr>
            <p:cNvPr id="44053" name="Freeform 21"/>
            <p:cNvSpPr>
              <a:spLocks noEditPoints="1"/>
            </p:cNvSpPr>
            <p:nvPr/>
          </p:nvSpPr>
          <p:spPr bwMode="auto">
            <a:xfrm>
              <a:off x="7568" y="1075"/>
              <a:ext cx="511" cy="721"/>
            </a:xfrm>
            <a:custGeom>
              <a:avLst/>
              <a:gdLst/>
              <a:ahLst/>
              <a:cxnLst>
                <a:cxn ang="0">
                  <a:pos x="0" y="1196"/>
                </a:cxn>
                <a:cxn ang="0">
                  <a:pos x="819" y="26"/>
                </a:cxn>
                <a:cxn ang="0">
                  <a:pos x="859" y="53"/>
                </a:cxn>
                <a:cxn ang="0">
                  <a:pos x="39" y="1224"/>
                </a:cxn>
                <a:cxn ang="0">
                  <a:pos x="0" y="1196"/>
                </a:cxn>
                <a:cxn ang="0">
                  <a:pos x="677" y="87"/>
                </a:cxn>
                <a:cxn ang="0">
                  <a:pos x="866" y="0"/>
                </a:cxn>
                <a:cxn ang="0">
                  <a:pos x="849" y="208"/>
                </a:cxn>
                <a:cxn ang="0">
                  <a:pos x="823" y="229"/>
                </a:cxn>
                <a:cxn ang="0">
                  <a:pos x="801" y="204"/>
                </a:cxn>
                <a:cxn ang="0">
                  <a:pos x="815" y="37"/>
                </a:cxn>
                <a:cxn ang="0">
                  <a:pos x="849" y="61"/>
                </a:cxn>
                <a:cxn ang="0">
                  <a:pos x="698" y="131"/>
                </a:cxn>
                <a:cxn ang="0">
                  <a:pos x="666" y="119"/>
                </a:cxn>
                <a:cxn ang="0">
                  <a:pos x="677" y="87"/>
                </a:cxn>
              </a:cxnLst>
              <a:rect l="0" t="0" r="r" b="b"/>
              <a:pathLst>
                <a:path w="866" h="1224">
                  <a:moveTo>
                    <a:pt x="0" y="1196"/>
                  </a:moveTo>
                  <a:lnTo>
                    <a:pt x="819" y="26"/>
                  </a:lnTo>
                  <a:lnTo>
                    <a:pt x="859" y="53"/>
                  </a:lnTo>
                  <a:lnTo>
                    <a:pt x="39" y="1224"/>
                  </a:lnTo>
                  <a:lnTo>
                    <a:pt x="0" y="1196"/>
                  </a:lnTo>
                  <a:close/>
                  <a:moveTo>
                    <a:pt x="677" y="87"/>
                  </a:moveTo>
                  <a:lnTo>
                    <a:pt x="866" y="0"/>
                  </a:lnTo>
                  <a:lnTo>
                    <a:pt x="849" y="208"/>
                  </a:lnTo>
                  <a:cubicBezTo>
                    <a:pt x="848" y="221"/>
                    <a:pt x="836" y="231"/>
                    <a:pt x="823" y="229"/>
                  </a:cubicBezTo>
                  <a:cubicBezTo>
                    <a:pt x="810" y="228"/>
                    <a:pt x="800" y="217"/>
                    <a:pt x="801" y="204"/>
                  </a:cubicBezTo>
                  <a:lnTo>
                    <a:pt x="815" y="37"/>
                  </a:lnTo>
                  <a:lnTo>
                    <a:pt x="849" y="61"/>
                  </a:lnTo>
                  <a:lnTo>
                    <a:pt x="698" y="131"/>
                  </a:lnTo>
                  <a:cubicBezTo>
                    <a:pt x="686" y="137"/>
                    <a:pt x="671" y="131"/>
                    <a:pt x="666" y="119"/>
                  </a:cubicBezTo>
                  <a:cubicBezTo>
                    <a:pt x="660" y="107"/>
                    <a:pt x="665" y="93"/>
                    <a:pt x="677" y="87"/>
                  </a:cubicBez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52" name="Freeform 20"/>
            <p:cNvSpPr>
              <a:spLocks noEditPoints="1"/>
            </p:cNvSpPr>
            <p:nvPr/>
          </p:nvSpPr>
          <p:spPr bwMode="auto">
            <a:xfrm>
              <a:off x="7002" y="846"/>
              <a:ext cx="1001" cy="445"/>
            </a:xfrm>
            <a:custGeom>
              <a:avLst/>
              <a:gdLst/>
              <a:ahLst/>
              <a:cxnLst>
                <a:cxn ang="0">
                  <a:pos x="0" y="739"/>
                </a:cxn>
                <a:cxn ang="0">
                  <a:pos x="1679" y="19"/>
                </a:cxn>
                <a:cxn ang="0">
                  <a:pos x="1685" y="34"/>
                </a:cxn>
                <a:cxn ang="0">
                  <a:pos x="7" y="754"/>
                </a:cxn>
                <a:cxn ang="0">
                  <a:pos x="0" y="739"/>
                </a:cxn>
                <a:cxn ang="0">
                  <a:pos x="1536" y="1"/>
                </a:cxn>
                <a:cxn ang="0">
                  <a:pos x="1697" y="20"/>
                </a:cxn>
                <a:cxn ang="0">
                  <a:pos x="1600" y="151"/>
                </a:cxn>
                <a:cxn ang="0">
                  <a:pos x="1589" y="152"/>
                </a:cxn>
                <a:cxn ang="0">
                  <a:pos x="1588" y="141"/>
                </a:cxn>
                <a:cxn ang="0">
                  <a:pos x="1676" y="22"/>
                </a:cxn>
                <a:cxn ang="0">
                  <a:pos x="1681" y="35"/>
                </a:cxn>
                <a:cxn ang="0">
                  <a:pos x="1534" y="16"/>
                </a:cxn>
                <a:cxn ang="0">
                  <a:pos x="1527" y="8"/>
                </a:cxn>
                <a:cxn ang="0">
                  <a:pos x="1536" y="1"/>
                </a:cxn>
              </a:cxnLst>
              <a:rect l="0" t="0" r="r" b="b"/>
              <a:pathLst>
                <a:path w="1697" h="754">
                  <a:moveTo>
                    <a:pt x="0" y="739"/>
                  </a:moveTo>
                  <a:lnTo>
                    <a:pt x="1679" y="19"/>
                  </a:lnTo>
                  <a:lnTo>
                    <a:pt x="1685" y="34"/>
                  </a:lnTo>
                  <a:lnTo>
                    <a:pt x="7" y="754"/>
                  </a:lnTo>
                  <a:lnTo>
                    <a:pt x="0" y="739"/>
                  </a:lnTo>
                  <a:close/>
                  <a:moveTo>
                    <a:pt x="1536" y="1"/>
                  </a:moveTo>
                  <a:lnTo>
                    <a:pt x="1697" y="20"/>
                  </a:lnTo>
                  <a:lnTo>
                    <a:pt x="1600" y="151"/>
                  </a:lnTo>
                  <a:cubicBezTo>
                    <a:pt x="1598" y="154"/>
                    <a:pt x="1593" y="155"/>
                    <a:pt x="1589" y="152"/>
                  </a:cubicBezTo>
                  <a:cubicBezTo>
                    <a:pt x="1586" y="150"/>
                    <a:pt x="1585" y="145"/>
                    <a:pt x="1588" y="141"/>
                  </a:cubicBezTo>
                  <a:lnTo>
                    <a:pt x="1676" y="22"/>
                  </a:lnTo>
                  <a:lnTo>
                    <a:pt x="1681" y="35"/>
                  </a:lnTo>
                  <a:lnTo>
                    <a:pt x="1534" y="16"/>
                  </a:lnTo>
                  <a:cubicBezTo>
                    <a:pt x="1530" y="16"/>
                    <a:pt x="1527" y="12"/>
                    <a:pt x="1527" y="8"/>
                  </a:cubicBezTo>
                  <a:cubicBezTo>
                    <a:pt x="1528" y="3"/>
                    <a:pt x="1532" y="0"/>
                    <a:pt x="1536" y="1"/>
                  </a:cubicBez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51" name="Freeform 19"/>
            <p:cNvSpPr>
              <a:spLocks/>
            </p:cNvSpPr>
            <p:nvPr/>
          </p:nvSpPr>
          <p:spPr bwMode="auto">
            <a:xfrm>
              <a:off x="7085" y="1014"/>
              <a:ext cx="1031" cy="1129"/>
            </a:xfrm>
            <a:custGeom>
              <a:avLst/>
              <a:gdLst/>
              <a:ahLst/>
              <a:cxnLst>
                <a:cxn ang="0">
                  <a:pos x="24" y="1129"/>
                </a:cxn>
                <a:cxn ang="0">
                  <a:pos x="0" y="791"/>
                </a:cxn>
                <a:cxn ang="0">
                  <a:pos x="91" y="869"/>
                </a:cxn>
                <a:cxn ang="0">
                  <a:pos x="759" y="102"/>
                </a:cxn>
                <a:cxn ang="0">
                  <a:pos x="669" y="23"/>
                </a:cxn>
                <a:cxn ang="0">
                  <a:pos x="1007" y="0"/>
                </a:cxn>
                <a:cxn ang="0">
                  <a:pos x="1031" y="338"/>
                </a:cxn>
                <a:cxn ang="0">
                  <a:pos x="940" y="259"/>
                </a:cxn>
                <a:cxn ang="0">
                  <a:pos x="272" y="1027"/>
                </a:cxn>
                <a:cxn ang="0">
                  <a:pos x="363" y="1106"/>
                </a:cxn>
                <a:cxn ang="0">
                  <a:pos x="24" y="1129"/>
                </a:cxn>
              </a:cxnLst>
              <a:rect l="0" t="0" r="r" b="b"/>
              <a:pathLst>
                <a:path w="1031" h="1129">
                  <a:moveTo>
                    <a:pt x="24" y="1129"/>
                  </a:moveTo>
                  <a:lnTo>
                    <a:pt x="0" y="791"/>
                  </a:lnTo>
                  <a:lnTo>
                    <a:pt x="91" y="869"/>
                  </a:lnTo>
                  <a:lnTo>
                    <a:pt x="759" y="102"/>
                  </a:lnTo>
                  <a:lnTo>
                    <a:pt x="669" y="23"/>
                  </a:lnTo>
                  <a:lnTo>
                    <a:pt x="1007" y="0"/>
                  </a:lnTo>
                  <a:lnTo>
                    <a:pt x="1031" y="338"/>
                  </a:lnTo>
                  <a:lnTo>
                    <a:pt x="940" y="259"/>
                  </a:lnTo>
                  <a:lnTo>
                    <a:pt x="272" y="1027"/>
                  </a:lnTo>
                  <a:lnTo>
                    <a:pt x="363" y="1106"/>
                  </a:lnTo>
                  <a:lnTo>
                    <a:pt x="24" y="11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50" name="Freeform 18"/>
            <p:cNvSpPr>
              <a:spLocks noEditPoints="1"/>
            </p:cNvSpPr>
            <p:nvPr/>
          </p:nvSpPr>
          <p:spPr bwMode="auto">
            <a:xfrm>
              <a:off x="7072" y="1001"/>
              <a:ext cx="1057" cy="1155"/>
            </a:xfrm>
            <a:custGeom>
              <a:avLst/>
              <a:gdLst/>
              <a:ahLst/>
              <a:cxnLst>
                <a:cxn ang="0">
                  <a:pos x="64" y="1960"/>
                </a:cxn>
                <a:cxn ang="0">
                  <a:pos x="41" y="1941"/>
                </a:cxn>
                <a:cxn ang="0">
                  <a:pos x="1" y="1366"/>
                </a:cxn>
                <a:cxn ang="0">
                  <a:pos x="13" y="1346"/>
                </a:cxn>
                <a:cxn ang="0">
                  <a:pos x="36" y="1349"/>
                </a:cxn>
                <a:cxn ang="0">
                  <a:pos x="190" y="1482"/>
                </a:cxn>
                <a:cxn ang="0">
                  <a:pos x="160" y="1484"/>
                </a:cxn>
                <a:cxn ang="0">
                  <a:pos x="1292" y="182"/>
                </a:cxn>
                <a:cxn ang="0">
                  <a:pos x="1294" y="212"/>
                </a:cxn>
                <a:cxn ang="0">
                  <a:pos x="1141" y="78"/>
                </a:cxn>
                <a:cxn ang="0">
                  <a:pos x="1134" y="55"/>
                </a:cxn>
                <a:cxn ang="0">
                  <a:pos x="1153" y="41"/>
                </a:cxn>
                <a:cxn ang="0">
                  <a:pos x="1727" y="1"/>
                </a:cxn>
                <a:cxn ang="0">
                  <a:pos x="1750" y="21"/>
                </a:cxn>
                <a:cxn ang="0">
                  <a:pos x="1790" y="595"/>
                </a:cxn>
                <a:cxn ang="0">
                  <a:pos x="1778" y="615"/>
                </a:cxn>
                <a:cxn ang="0">
                  <a:pos x="1755" y="612"/>
                </a:cxn>
                <a:cxn ang="0">
                  <a:pos x="1601" y="479"/>
                </a:cxn>
                <a:cxn ang="0">
                  <a:pos x="1631" y="477"/>
                </a:cxn>
                <a:cxn ang="0">
                  <a:pos x="499" y="1779"/>
                </a:cxn>
                <a:cxn ang="0">
                  <a:pos x="497" y="1749"/>
                </a:cxn>
                <a:cxn ang="0">
                  <a:pos x="651" y="1883"/>
                </a:cxn>
                <a:cxn ang="0">
                  <a:pos x="657" y="1906"/>
                </a:cxn>
                <a:cxn ang="0">
                  <a:pos x="638" y="1920"/>
                </a:cxn>
                <a:cxn ang="0">
                  <a:pos x="64" y="1960"/>
                </a:cxn>
                <a:cxn ang="0">
                  <a:pos x="635" y="1878"/>
                </a:cxn>
                <a:cxn ang="0">
                  <a:pos x="623" y="1915"/>
                </a:cxn>
                <a:cxn ang="0">
                  <a:pos x="469" y="1782"/>
                </a:cxn>
                <a:cxn ang="0">
                  <a:pos x="467" y="1751"/>
                </a:cxn>
                <a:cxn ang="0">
                  <a:pos x="1599" y="449"/>
                </a:cxn>
                <a:cxn ang="0">
                  <a:pos x="1629" y="447"/>
                </a:cxn>
                <a:cxn ang="0">
                  <a:pos x="1783" y="580"/>
                </a:cxn>
                <a:cxn ang="0">
                  <a:pos x="1748" y="598"/>
                </a:cxn>
                <a:cxn ang="0">
                  <a:pos x="1707" y="24"/>
                </a:cxn>
                <a:cxn ang="0">
                  <a:pos x="1730" y="43"/>
                </a:cxn>
                <a:cxn ang="0">
                  <a:pos x="1156" y="83"/>
                </a:cxn>
                <a:cxn ang="0">
                  <a:pos x="1169" y="46"/>
                </a:cxn>
                <a:cxn ang="0">
                  <a:pos x="1322" y="180"/>
                </a:cxn>
                <a:cxn ang="0">
                  <a:pos x="1324" y="210"/>
                </a:cxn>
                <a:cxn ang="0">
                  <a:pos x="192" y="1512"/>
                </a:cxn>
                <a:cxn ang="0">
                  <a:pos x="162" y="1514"/>
                </a:cxn>
                <a:cxn ang="0">
                  <a:pos x="8" y="1381"/>
                </a:cxn>
                <a:cxn ang="0">
                  <a:pos x="43" y="1363"/>
                </a:cxn>
                <a:cxn ang="0">
                  <a:pos x="84" y="1938"/>
                </a:cxn>
                <a:cxn ang="0">
                  <a:pos x="61" y="1918"/>
                </a:cxn>
                <a:cxn ang="0">
                  <a:pos x="635" y="1878"/>
                </a:cxn>
              </a:cxnLst>
              <a:rect l="0" t="0" r="r" b="b"/>
              <a:pathLst>
                <a:path w="1791" h="1961">
                  <a:moveTo>
                    <a:pt x="64" y="1960"/>
                  </a:moveTo>
                  <a:cubicBezTo>
                    <a:pt x="52" y="1961"/>
                    <a:pt x="42" y="1952"/>
                    <a:pt x="41" y="1941"/>
                  </a:cubicBezTo>
                  <a:lnTo>
                    <a:pt x="1" y="1366"/>
                  </a:lnTo>
                  <a:cubicBezTo>
                    <a:pt x="0" y="1358"/>
                    <a:pt x="5" y="1350"/>
                    <a:pt x="13" y="1346"/>
                  </a:cubicBezTo>
                  <a:cubicBezTo>
                    <a:pt x="20" y="1342"/>
                    <a:pt x="30" y="1343"/>
                    <a:pt x="36" y="1349"/>
                  </a:cubicBezTo>
                  <a:lnTo>
                    <a:pt x="190" y="1482"/>
                  </a:lnTo>
                  <a:lnTo>
                    <a:pt x="160" y="1484"/>
                  </a:lnTo>
                  <a:lnTo>
                    <a:pt x="1292" y="182"/>
                  </a:lnTo>
                  <a:lnTo>
                    <a:pt x="1294" y="212"/>
                  </a:lnTo>
                  <a:lnTo>
                    <a:pt x="1141" y="78"/>
                  </a:lnTo>
                  <a:cubicBezTo>
                    <a:pt x="1134" y="73"/>
                    <a:pt x="1132" y="64"/>
                    <a:pt x="1134" y="55"/>
                  </a:cubicBezTo>
                  <a:cubicBezTo>
                    <a:pt x="1137" y="47"/>
                    <a:pt x="1144" y="42"/>
                    <a:pt x="1153" y="41"/>
                  </a:cubicBezTo>
                  <a:lnTo>
                    <a:pt x="1727" y="1"/>
                  </a:lnTo>
                  <a:cubicBezTo>
                    <a:pt x="1739" y="0"/>
                    <a:pt x="1749" y="9"/>
                    <a:pt x="1750" y="21"/>
                  </a:cubicBezTo>
                  <a:lnTo>
                    <a:pt x="1790" y="595"/>
                  </a:lnTo>
                  <a:cubicBezTo>
                    <a:pt x="1791" y="603"/>
                    <a:pt x="1786" y="612"/>
                    <a:pt x="1778" y="615"/>
                  </a:cubicBezTo>
                  <a:cubicBezTo>
                    <a:pt x="1771" y="619"/>
                    <a:pt x="1761" y="618"/>
                    <a:pt x="1755" y="612"/>
                  </a:cubicBezTo>
                  <a:lnTo>
                    <a:pt x="1601" y="479"/>
                  </a:lnTo>
                  <a:lnTo>
                    <a:pt x="1631" y="477"/>
                  </a:lnTo>
                  <a:lnTo>
                    <a:pt x="499" y="1779"/>
                  </a:lnTo>
                  <a:lnTo>
                    <a:pt x="497" y="1749"/>
                  </a:lnTo>
                  <a:lnTo>
                    <a:pt x="651" y="1883"/>
                  </a:lnTo>
                  <a:cubicBezTo>
                    <a:pt x="657" y="1889"/>
                    <a:pt x="659" y="1898"/>
                    <a:pt x="657" y="1906"/>
                  </a:cubicBezTo>
                  <a:cubicBezTo>
                    <a:pt x="654" y="1914"/>
                    <a:pt x="647" y="1920"/>
                    <a:pt x="638" y="1920"/>
                  </a:cubicBezTo>
                  <a:lnTo>
                    <a:pt x="64" y="1960"/>
                  </a:lnTo>
                  <a:close/>
                  <a:moveTo>
                    <a:pt x="635" y="1878"/>
                  </a:moveTo>
                  <a:lnTo>
                    <a:pt x="623" y="1915"/>
                  </a:lnTo>
                  <a:lnTo>
                    <a:pt x="469" y="1782"/>
                  </a:lnTo>
                  <a:cubicBezTo>
                    <a:pt x="460" y="1774"/>
                    <a:pt x="459" y="1760"/>
                    <a:pt x="467" y="1751"/>
                  </a:cubicBezTo>
                  <a:lnTo>
                    <a:pt x="1599" y="449"/>
                  </a:lnTo>
                  <a:cubicBezTo>
                    <a:pt x="1607" y="440"/>
                    <a:pt x="1620" y="439"/>
                    <a:pt x="1629" y="447"/>
                  </a:cubicBezTo>
                  <a:lnTo>
                    <a:pt x="1783" y="580"/>
                  </a:lnTo>
                  <a:lnTo>
                    <a:pt x="1748" y="598"/>
                  </a:lnTo>
                  <a:lnTo>
                    <a:pt x="1707" y="24"/>
                  </a:lnTo>
                  <a:lnTo>
                    <a:pt x="1730" y="43"/>
                  </a:lnTo>
                  <a:lnTo>
                    <a:pt x="1156" y="83"/>
                  </a:lnTo>
                  <a:lnTo>
                    <a:pt x="1169" y="46"/>
                  </a:lnTo>
                  <a:lnTo>
                    <a:pt x="1322" y="180"/>
                  </a:lnTo>
                  <a:cubicBezTo>
                    <a:pt x="1331" y="187"/>
                    <a:pt x="1332" y="201"/>
                    <a:pt x="1324" y="210"/>
                  </a:cubicBezTo>
                  <a:lnTo>
                    <a:pt x="192" y="1512"/>
                  </a:lnTo>
                  <a:cubicBezTo>
                    <a:pt x="184" y="1521"/>
                    <a:pt x="171" y="1522"/>
                    <a:pt x="162" y="1514"/>
                  </a:cubicBezTo>
                  <a:lnTo>
                    <a:pt x="8" y="1381"/>
                  </a:lnTo>
                  <a:lnTo>
                    <a:pt x="43" y="1363"/>
                  </a:lnTo>
                  <a:lnTo>
                    <a:pt x="84" y="1938"/>
                  </a:lnTo>
                  <a:lnTo>
                    <a:pt x="61" y="1918"/>
                  </a:lnTo>
                  <a:lnTo>
                    <a:pt x="635" y="1878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9" name="Freeform 17"/>
            <p:cNvSpPr>
              <a:spLocks noEditPoints="1"/>
            </p:cNvSpPr>
            <p:nvPr/>
          </p:nvSpPr>
          <p:spPr bwMode="auto">
            <a:xfrm>
              <a:off x="7444" y="1439"/>
              <a:ext cx="325" cy="315"/>
            </a:xfrm>
            <a:custGeom>
              <a:avLst/>
              <a:gdLst/>
              <a:ahLst/>
              <a:cxnLst>
                <a:cxn ang="0">
                  <a:pos x="227" y="443"/>
                </a:cxn>
                <a:cxn ang="0">
                  <a:pos x="186" y="515"/>
                </a:cxn>
                <a:cxn ang="0">
                  <a:pos x="147" y="535"/>
                </a:cxn>
                <a:cxn ang="0">
                  <a:pos x="128" y="523"/>
                </a:cxn>
                <a:cxn ang="0">
                  <a:pos x="126" y="514"/>
                </a:cxn>
                <a:cxn ang="0">
                  <a:pos x="164" y="497"/>
                </a:cxn>
                <a:cxn ang="0">
                  <a:pos x="197" y="448"/>
                </a:cxn>
                <a:cxn ang="0">
                  <a:pos x="167" y="410"/>
                </a:cxn>
                <a:cxn ang="0">
                  <a:pos x="110" y="427"/>
                </a:cxn>
                <a:cxn ang="0">
                  <a:pos x="45" y="437"/>
                </a:cxn>
                <a:cxn ang="0">
                  <a:pos x="0" y="377"/>
                </a:cxn>
                <a:cxn ang="0">
                  <a:pos x="34" y="315"/>
                </a:cxn>
                <a:cxn ang="0">
                  <a:pos x="68" y="297"/>
                </a:cxn>
                <a:cxn ang="0">
                  <a:pos x="78" y="300"/>
                </a:cxn>
                <a:cxn ang="0">
                  <a:pos x="89" y="311"/>
                </a:cxn>
                <a:cxn ang="0">
                  <a:pos x="83" y="320"/>
                </a:cxn>
                <a:cxn ang="0">
                  <a:pos x="42" y="345"/>
                </a:cxn>
                <a:cxn ang="0">
                  <a:pos x="33" y="386"/>
                </a:cxn>
                <a:cxn ang="0">
                  <a:pos x="76" y="404"/>
                </a:cxn>
                <a:cxn ang="0">
                  <a:pos x="137" y="380"/>
                </a:cxn>
                <a:cxn ang="0">
                  <a:pos x="203" y="391"/>
                </a:cxn>
                <a:cxn ang="0">
                  <a:pos x="403" y="263"/>
                </a:cxn>
                <a:cxn ang="0">
                  <a:pos x="389" y="282"/>
                </a:cxn>
                <a:cxn ang="0">
                  <a:pos x="378" y="285"/>
                </a:cxn>
                <a:cxn ang="0">
                  <a:pos x="285" y="392"/>
                </a:cxn>
                <a:cxn ang="0">
                  <a:pos x="283" y="403"/>
                </a:cxn>
                <a:cxn ang="0">
                  <a:pos x="267" y="418"/>
                </a:cxn>
                <a:cxn ang="0">
                  <a:pos x="143" y="202"/>
                </a:cxn>
                <a:cxn ang="0">
                  <a:pos x="145" y="189"/>
                </a:cxn>
                <a:cxn ang="0">
                  <a:pos x="163" y="170"/>
                </a:cxn>
                <a:cxn ang="0">
                  <a:pos x="395" y="256"/>
                </a:cxn>
                <a:cxn ang="0">
                  <a:pos x="240" y="315"/>
                </a:cxn>
                <a:cxn ang="0">
                  <a:pos x="542" y="87"/>
                </a:cxn>
                <a:cxn ang="0">
                  <a:pos x="548" y="99"/>
                </a:cxn>
                <a:cxn ang="0">
                  <a:pos x="531" y="116"/>
                </a:cxn>
                <a:cxn ang="0">
                  <a:pos x="467" y="93"/>
                </a:cxn>
                <a:cxn ang="0">
                  <a:pos x="433" y="226"/>
                </a:cxn>
                <a:cxn ang="0">
                  <a:pos x="425" y="240"/>
                </a:cxn>
                <a:cxn ang="0">
                  <a:pos x="410" y="248"/>
                </a:cxn>
                <a:cxn ang="0">
                  <a:pos x="288" y="29"/>
                </a:cxn>
                <a:cxn ang="0">
                  <a:pos x="298" y="13"/>
                </a:cxn>
                <a:cxn ang="0">
                  <a:pos x="314" y="0"/>
                </a:cxn>
                <a:cxn ang="0">
                  <a:pos x="323" y="35"/>
                </a:cxn>
                <a:cxn ang="0">
                  <a:pos x="442" y="83"/>
                </a:cxn>
              </a:cxnLst>
              <a:rect l="0" t="0" r="r" b="b"/>
              <a:pathLst>
                <a:path w="550" h="535">
                  <a:moveTo>
                    <a:pt x="203" y="391"/>
                  </a:moveTo>
                  <a:cubicBezTo>
                    <a:pt x="211" y="398"/>
                    <a:pt x="217" y="406"/>
                    <a:pt x="221" y="415"/>
                  </a:cubicBezTo>
                  <a:cubicBezTo>
                    <a:pt x="225" y="424"/>
                    <a:pt x="227" y="434"/>
                    <a:pt x="227" y="443"/>
                  </a:cubicBezTo>
                  <a:cubicBezTo>
                    <a:pt x="227" y="453"/>
                    <a:pt x="225" y="463"/>
                    <a:pt x="220" y="472"/>
                  </a:cubicBezTo>
                  <a:cubicBezTo>
                    <a:pt x="216" y="482"/>
                    <a:pt x="210" y="491"/>
                    <a:pt x="203" y="500"/>
                  </a:cubicBezTo>
                  <a:cubicBezTo>
                    <a:pt x="197" y="506"/>
                    <a:pt x="192" y="511"/>
                    <a:pt x="186" y="515"/>
                  </a:cubicBezTo>
                  <a:cubicBezTo>
                    <a:pt x="181" y="520"/>
                    <a:pt x="175" y="523"/>
                    <a:pt x="170" y="526"/>
                  </a:cubicBezTo>
                  <a:cubicBezTo>
                    <a:pt x="165" y="529"/>
                    <a:pt x="161" y="531"/>
                    <a:pt x="157" y="532"/>
                  </a:cubicBezTo>
                  <a:cubicBezTo>
                    <a:pt x="153" y="534"/>
                    <a:pt x="149" y="535"/>
                    <a:pt x="147" y="535"/>
                  </a:cubicBezTo>
                  <a:cubicBezTo>
                    <a:pt x="145" y="535"/>
                    <a:pt x="143" y="534"/>
                    <a:pt x="141" y="533"/>
                  </a:cubicBezTo>
                  <a:cubicBezTo>
                    <a:pt x="139" y="532"/>
                    <a:pt x="136" y="531"/>
                    <a:pt x="133" y="528"/>
                  </a:cubicBezTo>
                  <a:cubicBezTo>
                    <a:pt x="131" y="526"/>
                    <a:pt x="130" y="525"/>
                    <a:pt x="128" y="523"/>
                  </a:cubicBezTo>
                  <a:cubicBezTo>
                    <a:pt x="127" y="522"/>
                    <a:pt x="126" y="521"/>
                    <a:pt x="126" y="520"/>
                  </a:cubicBezTo>
                  <a:cubicBezTo>
                    <a:pt x="125" y="518"/>
                    <a:pt x="125" y="517"/>
                    <a:pt x="125" y="517"/>
                  </a:cubicBezTo>
                  <a:cubicBezTo>
                    <a:pt x="125" y="516"/>
                    <a:pt x="126" y="515"/>
                    <a:pt x="126" y="514"/>
                  </a:cubicBezTo>
                  <a:cubicBezTo>
                    <a:pt x="128" y="513"/>
                    <a:pt x="130" y="512"/>
                    <a:pt x="134" y="511"/>
                  </a:cubicBezTo>
                  <a:cubicBezTo>
                    <a:pt x="137" y="510"/>
                    <a:pt x="142" y="508"/>
                    <a:pt x="147" y="506"/>
                  </a:cubicBezTo>
                  <a:cubicBezTo>
                    <a:pt x="152" y="504"/>
                    <a:pt x="158" y="501"/>
                    <a:pt x="164" y="497"/>
                  </a:cubicBezTo>
                  <a:cubicBezTo>
                    <a:pt x="171" y="493"/>
                    <a:pt x="177" y="488"/>
                    <a:pt x="183" y="481"/>
                  </a:cubicBezTo>
                  <a:cubicBezTo>
                    <a:pt x="187" y="475"/>
                    <a:pt x="191" y="470"/>
                    <a:pt x="193" y="464"/>
                  </a:cubicBezTo>
                  <a:cubicBezTo>
                    <a:pt x="196" y="459"/>
                    <a:pt x="197" y="453"/>
                    <a:pt x="197" y="448"/>
                  </a:cubicBezTo>
                  <a:cubicBezTo>
                    <a:pt x="197" y="442"/>
                    <a:pt x="196" y="437"/>
                    <a:pt x="194" y="432"/>
                  </a:cubicBezTo>
                  <a:cubicBezTo>
                    <a:pt x="192" y="427"/>
                    <a:pt x="188" y="423"/>
                    <a:pt x="183" y="418"/>
                  </a:cubicBezTo>
                  <a:cubicBezTo>
                    <a:pt x="178" y="414"/>
                    <a:pt x="173" y="411"/>
                    <a:pt x="167" y="410"/>
                  </a:cubicBezTo>
                  <a:cubicBezTo>
                    <a:pt x="161" y="409"/>
                    <a:pt x="155" y="410"/>
                    <a:pt x="149" y="411"/>
                  </a:cubicBezTo>
                  <a:cubicBezTo>
                    <a:pt x="143" y="413"/>
                    <a:pt x="136" y="415"/>
                    <a:pt x="130" y="418"/>
                  </a:cubicBezTo>
                  <a:cubicBezTo>
                    <a:pt x="123" y="421"/>
                    <a:pt x="116" y="424"/>
                    <a:pt x="110" y="427"/>
                  </a:cubicBezTo>
                  <a:cubicBezTo>
                    <a:pt x="103" y="430"/>
                    <a:pt x="96" y="433"/>
                    <a:pt x="88" y="435"/>
                  </a:cubicBezTo>
                  <a:cubicBezTo>
                    <a:pt x="81" y="437"/>
                    <a:pt x="74" y="439"/>
                    <a:pt x="67" y="439"/>
                  </a:cubicBezTo>
                  <a:cubicBezTo>
                    <a:pt x="59" y="440"/>
                    <a:pt x="52" y="439"/>
                    <a:pt x="45" y="437"/>
                  </a:cubicBezTo>
                  <a:cubicBezTo>
                    <a:pt x="37" y="434"/>
                    <a:pt x="30" y="430"/>
                    <a:pt x="22" y="423"/>
                  </a:cubicBezTo>
                  <a:cubicBezTo>
                    <a:pt x="15" y="417"/>
                    <a:pt x="9" y="410"/>
                    <a:pt x="5" y="402"/>
                  </a:cubicBezTo>
                  <a:cubicBezTo>
                    <a:pt x="2" y="394"/>
                    <a:pt x="0" y="385"/>
                    <a:pt x="0" y="377"/>
                  </a:cubicBezTo>
                  <a:cubicBezTo>
                    <a:pt x="1" y="368"/>
                    <a:pt x="3" y="360"/>
                    <a:pt x="7" y="351"/>
                  </a:cubicBezTo>
                  <a:cubicBezTo>
                    <a:pt x="10" y="342"/>
                    <a:pt x="16" y="334"/>
                    <a:pt x="23" y="326"/>
                  </a:cubicBezTo>
                  <a:cubicBezTo>
                    <a:pt x="26" y="322"/>
                    <a:pt x="30" y="318"/>
                    <a:pt x="34" y="315"/>
                  </a:cubicBezTo>
                  <a:cubicBezTo>
                    <a:pt x="39" y="311"/>
                    <a:pt x="43" y="308"/>
                    <a:pt x="47" y="306"/>
                  </a:cubicBezTo>
                  <a:cubicBezTo>
                    <a:pt x="52" y="303"/>
                    <a:pt x="56" y="301"/>
                    <a:pt x="60" y="299"/>
                  </a:cubicBezTo>
                  <a:cubicBezTo>
                    <a:pt x="64" y="298"/>
                    <a:pt x="66" y="297"/>
                    <a:pt x="68" y="297"/>
                  </a:cubicBezTo>
                  <a:cubicBezTo>
                    <a:pt x="70" y="297"/>
                    <a:pt x="71" y="297"/>
                    <a:pt x="72" y="297"/>
                  </a:cubicBezTo>
                  <a:cubicBezTo>
                    <a:pt x="72" y="297"/>
                    <a:pt x="73" y="298"/>
                    <a:pt x="74" y="298"/>
                  </a:cubicBezTo>
                  <a:cubicBezTo>
                    <a:pt x="75" y="299"/>
                    <a:pt x="76" y="299"/>
                    <a:pt x="78" y="300"/>
                  </a:cubicBezTo>
                  <a:cubicBezTo>
                    <a:pt x="79" y="301"/>
                    <a:pt x="80" y="302"/>
                    <a:pt x="82" y="304"/>
                  </a:cubicBezTo>
                  <a:cubicBezTo>
                    <a:pt x="84" y="305"/>
                    <a:pt x="85" y="307"/>
                    <a:pt x="86" y="308"/>
                  </a:cubicBezTo>
                  <a:cubicBezTo>
                    <a:pt x="88" y="309"/>
                    <a:pt x="88" y="310"/>
                    <a:pt x="89" y="311"/>
                  </a:cubicBezTo>
                  <a:cubicBezTo>
                    <a:pt x="90" y="313"/>
                    <a:pt x="90" y="314"/>
                    <a:pt x="90" y="314"/>
                  </a:cubicBezTo>
                  <a:cubicBezTo>
                    <a:pt x="90" y="315"/>
                    <a:pt x="90" y="316"/>
                    <a:pt x="89" y="317"/>
                  </a:cubicBezTo>
                  <a:cubicBezTo>
                    <a:pt x="88" y="318"/>
                    <a:pt x="86" y="319"/>
                    <a:pt x="83" y="320"/>
                  </a:cubicBezTo>
                  <a:cubicBezTo>
                    <a:pt x="80" y="321"/>
                    <a:pt x="76" y="322"/>
                    <a:pt x="71" y="324"/>
                  </a:cubicBezTo>
                  <a:cubicBezTo>
                    <a:pt x="67" y="326"/>
                    <a:pt x="62" y="328"/>
                    <a:pt x="57" y="332"/>
                  </a:cubicBezTo>
                  <a:cubicBezTo>
                    <a:pt x="52" y="335"/>
                    <a:pt x="47" y="339"/>
                    <a:pt x="42" y="345"/>
                  </a:cubicBezTo>
                  <a:cubicBezTo>
                    <a:pt x="38" y="350"/>
                    <a:pt x="34" y="355"/>
                    <a:pt x="33" y="360"/>
                  </a:cubicBezTo>
                  <a:cubicBezTo>
                    <a:pt x="31" y="365"/>
                    <a:pt x="30" y="369"/>
                    <a:pt x="30" y="374"/>
                  </a:cubicBezTo>
                  <a:cubicBezTo>
                    <a:pt x="30" y="378"/>
                    <a:pt x="31" y="382"/>
                    <a:pt x="33" y="386"/>
                  </a:cubicBezTo>
                  <a:cubicBezTo>
                    <a:pt x="35" y="390"/>
                    <a:pt x="38" y="394"/>
                    <a:pt x="41" y="397"/>
                  </a:cubicBezTo>
                  <a:cubicBezTo>
                    <a:pt x="47" y="401"/>
                    <a:pt x="52" y="404"/>
                    <a:pt x="58" y="405"/>
                  </a:cubicBezTo>
                  <a:cubicBezTo>
                    <a:pt x="63" y="405"/>
                    <a:pt x="69" y="405"/>
                    <a:pt x="76" y="404"/>
                  </a:cubicBezTo>
                  <a:cubicBezTo>
                    <a:pt x="82" y="402"/>
                    <a:pt x="88" y="400"/>
                    <a:pt x="95" y="397"/>
                  </a:cubicBezTo>
                  <a:cubicBezTo>
                    <a:pt x="102" y="394"/>
                    <a:pt x="109" y="391"/>
                    <a:pt x="115" y="388"/>
                  </a:cubicBezTo>
                  <a:cubicBezTo>
                    <a:pt x="122" y="385"/>
                    <a:pt x="129" y="382"/>
                    <a:pt x="137" y="380"/>
                  </a:cubicBezTo>
                  <a:cubicBezTo>
                    <a:pt x="144" y="377"/>
                    <a:pt x="151" y="376"/>
                    <a:pt x="159" y="375"/>
                  </a:cubicBezTo>
                  <a:cubicBezTo>
                    <a:pt x="166" y="375"/>
                    <a:pt x="173" y="375"/>
                    <a:pt x="181" y="378"/>
                  </a:cubicBezTo>
                  <a:cubicBezTo>
                    <a:pt x="188" y="380"/>
                    <a:pt x="195" y="384"/>
                    <a:pt x="203" y="391"/>
                  </a:cubicBezTo>
                  <a:close/>
                  <a:moveTo>
                    <a:pt x="395" y="256"/>
                  </a:moveTo>
                  <a:cubicBezTo>
                    <a:pt x="397" y="257"/>
                    <a:pt x="399" y="258"/>
                    <a:pt x="401" y="259"/>
                  </a:cubicBezTo>
                  <a:cubicBezTo>
                    <a:pt x="402" y="260"/>
                    <a:pt x="403" y="261"/>
                    <a:pt x="403" y="263"/>
                  </a:cubicBezTo>
                  <a:cubicBezTo>
                    <a:pt x="403" y="264"/>
                    <a:pt x="402" y="266"/>
                    <a:pt x="401" y="268"/>
                  </a:cubicBezTo>
                  <a:cubicBezTo>
                    <a:pt x="399" y="270"/>
                    <a:pt x="397" y="272"/>
                    <a:pt x="395" y="275"/>
                  </a:cubicBezTo>
                  <a:cubicBezTo>
                    <a:pt x="392" y="278"/>
                    <a:pt x="390" y="280"/>
                    <a:pt x="389" y="282"/>
                  </a:cubicBezTo>
                  <a:cubicBezTo>
                    <a:pt x="387" y="283"/>
                    <a:pt x="385" y="284"/>
                    <a:pt x="384" y="285"/>
                  </a:cubicBezTo>
                  <a:cubicBezTo>
                    <a:pt x="383" y="286"/>
                    <a:pt x="382" y="286"/>
                    <a:pt x="381" y="286"/>
                  </a:cubicBezTo>
                  <a:cubicBezTo>
                    <a:pt x="380" y="286"/>
                    <a:pt x="379" y="286"/>
                    <a:pt x="378" y="285"/>
                  </a:cubicBezTo>
                  <a:lnTo>
                    <a:pt x="320" y="262"/>
                  </a:lnTo>
                  <a:lnTo>
                    <a:pt x="254" y="338"/>
                  </a:lnTo>
                  <a:lnTo>
                    <a:pt x="285" y="392"/>
                  </a:lnTo>
                  <a:cubicBezTo>
                    <a:pt x="285" y="393"/>
                    <a:pt x="286" y="394"/>
                    <a:pt x="286" y="395"/>
                  </a:cubicBezTo>
                  <a:cubicBezTo>
                    <a:pt x="286" y="396"/>
                    <a:pt x="286" y="397"/>
                    <a:pt x="286" y="398"/>
                  </a:cubicBezTo>
                  <a:cubicBezTo>
                    <a:pt x="285" y="399"/>
                    <a:pt x="285" y="401"/>
                    <a:pt x="283" y="403"/>
                  </a:cubicBezTo>
                  <a:cubicBezTo>
                    <a:pt x="282" y="404"/>
                    <a:pt x="280" y="407"/>
                    <a:pt x="278" y="409"/>
                  </a:cubicBezTo>
                  <a:cubicBezTo>
                    <a:pt x="276" y="412"/>
                    <a:pt x="274" y="414"/>
                    <a:pt x="272" y="416"/>
                  </a:cubicBezTo>
                  <a:cubicBezTo>
                    <a:pt x="270" y="417"/>
                    <a:pt x="268" y="418"/>
                    <a:pt x="267" y="418"/>
                  </a:cubicBezTo>
                  <a:cubicBezTo>
                    <a:pt x="266" y="418"/>
                    <a:pt x="265" y="418"/>
                    <a:pt x="263" y="417"/>
                  </a:cubicBezTo>
                  <a:cubicBezTo>
                    <a:pt x="262" y="416"/>
                    <a:pt x="261" y="414"/>
                    <a:pt x="259" y="411"/>
                  </a:cubicBezTo>
                  <a:lnTo>
                    <a:pt x="143" y="202"/>
                  </a:lnTo>
                  <a:cubicBezTo>
                    <a:pt x="142" y="201"/>
                    <a:pt x="142" y="199"/>
                    <a:pt x="142" y="198"/>
                  </a:cubicBezTo>
                  <a:cubicBezTo>
                    <a:pt x="141" y="197"/>
                    <a:pt x="142" y="196"/>
                    <a:pt x="142" y="194"/>
                  </a:cubicBezTo>
                  <a:cubicBezTo>
                    <a:pt x="143" y="193"/>
                    <a:pt x="144" y="191"/>
                    <a:pt x="145" y="189"/>
                  </a:cubicBezTo>
                  <a:cubicBezTo>
                    <a:pt x="147" y="187"/>
                    <a:pt x="149" y="185"/>
                    <a:pt x="151" y="182"/>
                  </a:cubicBezTo>
                  <a:cubicBezTo>
                    <a:pt x="154" y="179"/>
                    <a:pt x="156" y="176"/>
                    <a:pt x="158" y="174"/>
                  </a:cubicBezTo>
                  <a:cubicBezTo>
                    <a:pt x="160" y="173"/>
                    <a:pt x="162" y="171"/>
                    <a:pt x="163" y="170"/>
                  </a:cubicBezTo>
                  <a:cubicBezTo>
                    <a:pt x="164" y="169"/>
                    <a:pt x="166" y="169"/>
                    <a:pt x="167" y="169"/>
                  </a:cubicBezTo>
                  <a:cubicBezTo>
                    <a:pt x="168" y="169"/>
                    <a:pt x="170" y="169"/>
                    <a:pt x="171" y="170"/>
                  </a:cubicBezTo>
                  <a:lnTo>
                    <a:pt x="395" y="256"/>
                  </a:lnTo>
                  <a:close/>
                  <a:moveTo>
                    <a:pt x="176" y="204"/>
                  </a:moveTo>
                  <a:lnTo>
                    <a:pt x="176" y="205"/>
                  </a:lnTo>
                  <a:lnTo>
                    <a:pt x="240" y="315"/>
                  </a:lnTo>
                  <a:lnTo>
                    <a:pt x="295" y="252"/>
                  </a:lnTo>
                  <a:lnTo>
                    <a:pt x="176" y="204"/>
                  </a:lnTo>
                  <a:close/>
                  <a:moveTo>
                    <a:pt x="542" y="87"/>
                  </a:moveTo>
                  <a:cubicBezTo>
                    <a:pt x="544" y="88"/>
                    <a:pt x="546" y="89"/>
                    <a:pt x="548" y="90"/>
                  </a:cubicBezTo>
                  <a:cubicBezTo>
                    <a:pt x="549" y="91"/>
                    <a:pt x="550" y="92"/>
                    <a:pt x="550" y="94"/>
                  </a:cubicBezTo>
                  <a:cubicBezTo>
                    <a:pt x="550" y="95"/>
                    <a:pt x="549" y="97"/>
                    <a:pt x="548" y="99"/>
                  </a:cubicBezTo>
                  <a:cubicBezTo>
                    <a:pt x="546" y="101"/>
                    <a:pt x="544" y="103"/>
                    <a:pt x="542" y="106"/>
                  </a:cubicBezTo>
                  <a:cubicBezTo>
                    <a:pt x="539" y="109"/>
                    <a:pt x="537" y="111"/>
                    <a:pt x="535" y="113"/>
                  </a:cubicBezTo>
                  <a:cubicBezTo>
                    <a:pt x="534" y="114"/>
                    <a:pt x="532" y="115"/>
                    <a:pt x="531" y="116"/>
                  </a:cubicBezTo>
                  <a:cubicBezTo>
                    <a:pt x="530" y="117"/>
                    <a:pt x="529" y="117"/>
                    <a:pt x="528" y="117"/>
                  </a:cubicBezTo>
                  <a:cubicBezTo>
                    <a:pt x="527" y="117"/>
                    <a:pt x="526" y="117"/>
                    <a:pt x="525" y="116"/>
                  </a:cubicBezTo>
                  <a:lnTo>
                    <a:pt x="467" y="93"/>
                  </a:lnTo>
                  <a:lnTo>
                    <a:pt x="401" y="169"/>
                  </a:lnTo>
                  <a:lnTo>
                    <a:pt x="432" y="223"/>
                  </a:lnTo>
                  <a:cubicBezTo>
                    <a:pt x="432" y="224"/>
                    <a:pt x="433" y="225"/>
                    <a:pt x="433" y="226"/>
                  </a:cubicBezTo>
                  <a:cubicBezTo>
                    <a:pt x="433" y="227"/>
                    <a:pt x="433" y="228"/>
                    <a:pt x="433" y="229"/>
                  </a:cubicBezTo>
                  <a:cubicBezTo>
                    <a:pt x="432" y="230"/>
                    <a:pt x="431" y="232"/>
                    <a:pt x="430" y="234"/>
                  </a:cubicBezTo>
                  <a:cubicBezTo>
                    <a:pt x="429" y="235"/>
                    <a:pt x="427" y="238"/>
                    <a:pt x="425" y="240"/>
                  </a:cubicBezTo>
                  <a:cubicBezTo>
                    <a:pt x="423" y="243"/>
                    <a:pt x="420" y="245"/>
                    <a:pt x="419" y="247"/>
                  </a:cubicBezTo>
                  <a:cubicBezTo>
                    <a:pt x="417" y="248"/>
                    <a:pt x="415" y="249"/>
                    <a:pt x="414" y="249"/>
                  </a:cubicBezTo>
                  <a:cubicBezTo>
                    <a:pt x="413" y="249"/>
                    <a:pt x="412" y="249"/>
                    <a:pt x="410" y="248"/>
                  </a:cubicBezTo>
                  <a:cubicBezTo>
                    <a:pt x="409" y="247"/>
                    <a:pt x="408" y="245"/>
                    <a:pt x="406" y="242"/>
                  </a:cubicBezTo>
                  <a:lnTo>
                    <a:pt x="290" y="33"/>
                  </a:lnTo>
                  <a:cubicBezTo>
                    <a:pt x="289" y="32"/>
                    <a:pt x="289" y="30"/>
                    <a:pt x="288" y="29"/>
                  </a:cubicBezTo>
                  <a:cubicBezTo>
                    <a:pt x="288" y="28"/>
                    <a:pt x="289" y="27"/>
                    <a:pt x="289" y="25"/>
                  </a:cubicBezTo>
                  <a:cubicBezTo>
                    <a:pt x="290" y="24"/>
                    <a:pt x="291" y="22"/>
                    <a:pt x="292" y="20"/>
                  </a:cubicBezTo>
                  <a:cubicBezTo>
                    <a:pt x="294" y="18"/>
                    <a:pt x="296" y="16"/>
                    <a:pt x="298" y="13"/>
                  </a:cubicBezTo>
                  <a:cubicBezTo>
                    <a:pt x="301" y="10"/>
                    <a:pt x="303" y="7"/>
                    <a:pt x="305" y="5"/>
                  </a:cubicBezTo>
                  <a:cubicBezTo>
                    <a:pt x="307" y="4"/>
                    <a:pt x="309" y="2"/>
                    <a:pt x="310" y="1"/>
                  </a:cubicBezTo>
                  <a:cubicBezTo>
                    <a:pt x="311" y="0"/>
                    <a:pt x="313" y="0"/>
                    <a:pt x="314" y="0"/>
                  </a:cubicBezTo>
                  <a:cubicBezTo>
                    <a:pt x="315" y="0"/>
                    <a:pt x="317" y="0"/>
                    <a:pt x="318" y="1"/>
                  </a:cubicBezTo>
                  <a:lnTo>
                    <a:pt x="542" y="87"/>
                  </a:lnTo>
                  <a:close/>
                  <a:moveTo>
                    <a:pt x="323" y="35"/>
                  </a:moveTo>
                  <a:lnTo>
                    <a:pt x="323" y="35"/>
                  </a:lnTo>
                  <a:lnTo>
                    <a:pt x="387" y="146"/>
                  </a:lnTo>
                  <a:lnTo>
                    <a:pt x="442" y="83"/>
                  </a:lnTo>
                  <a:lnTo>
                    <a:pt x="323" y="3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8" name="Rectangle 16"/>
            <p:cNvSpPr>
              <a:spLocks noChangeArrowheads="1"/>
            </p:cNvSpPr>
            <p:nvPr/>
          </p:nvSpPr>
          <p:spPr bwMode="auto">
            <a:xfrm>
              <a:off x="7166" y="754"/>
              <a:ext cx="343" cy="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Calibri" pitchFamily="34" charset="0"/>
                  <a:cs typeface="Calibri" pitchFamily="34" charset="0"/>
                </a:rPr>
                <a:t>EEA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47" name="Freeform 15"/>
            <p:cNvSpPr>
              <a:spLocks noEditPoints="1"/>
            </p:cNvSpPr>
            <p:nvPr/>
          </p:nvSpPr>
          <p:spPr bwMode="auto">
            <a:xfrm>
              <a:off x="3217" y="1343"/>
              <a:ext cx="1643" cy="661"/>
            </a:xfrm>
            <a:custGeom>
              <a:avLst/>
              <a:gdLst/>
              <a:ahLst/>
              <a:cxnLst>
                <a:cxn ang="0">
                  <a:pos x="0" y="1107"/>
                </a:cxn>
                <a:cxn ang="0">
                  <a:pos x="2767" y="24"/>
                </a:cxn>
                <a:cxn ang="0">
                  <a:pos x="2773" y="39"/>
                </a:cxn>
                <a:cxn ang="0">
                  <a:pos x="5" y="1122"/>
                </a:cxn>
                <a:cxn ang="0">
                  <a:pos x="0" y="1107"/>
                </a:cxn>
                <a:cxn ang="0">
                  <a:pos x="2624" y="0"/>
                </a:cxn>
                <a:cxn ang="0">
                  <a:pos x="2785" y="25"/>
                </a:cxn>
                <a:cxn ang="0">
                  <a:pos x="2684" y="153"/>
                </a:cxn>
                <a:cxn ang="0">
                  <a:pos x="2673" y="154"/>
                </a:cxn>
                <a:cxn ang="0">
                  <a:pos x="2671" y="143"/>
                </a:cxn>
                <a:cxn ang="0">
                  <a:pos x="2763" y="26"/>
                </a:cxn>
                <a:cxn ang="0">
                  <a:pos x="2769" y="39"/>
                </a:cxn>
                <a:cxn ang="0">
                  <a:pos x="2622" y="16"/>
                </a:cxn>
                <a:cxn ang="0">
                  <a:pos x="2615" y="7"/>
                </a:cxn>
                <a:cxn ang="0">
                  <a:pos x="2624" y="0"/>
                </a:cxn>
              </a:cxnLst>
              <a:rect l="0" t="0" r="r" b="b"/>
              <a:pathLst>
                <a:path w="2785" h="1122">
                  <a:moveTo>
                    <a:pt x="0" y="1107"/>
                  </a:moveTo>
                  <a:lnTo>
                    <a:pt x="2767" y="24"/>
                  </a:lnTo>
                  <a:lnTo>
                    <a:pt x="2773" y="39"/>
                  </a:lnTo>
                  <a:lnTo>
                    <a:pt x="5" y="1122"/>
                  </a:lnTo>
                  <a:lnTo>
                    <a:pt x="0" y="1107"/>
                  </a:lnTo>
                  <a:close/>
                  <a:moveTo>
                    <a:pt x="2624" y="0"/>
                  </a:moveTo>
                  <a:lnTo>
                    <a:pt x="2785" y="25"/>
                  </a:lnTo>
                  <a:lnTo>
                    <a:pt x="2684" y="153"/>
                  </a:lnTo>
                  <a:cubicBezTo>
                    <a:pt x="2681" y="156"/>
                    <a:pt x="2676" y="157"/>
                    <a:pt x="2673" y="154"/>
                  </a:cubicBezTo>
                  <a:cubicBezTo>
                    <a:pt x="2669" y="151"/>
                    <a:pt x="2669" y="146"/>
                    <a:pt x="2671" y="143"/>
                  </a:cubicBezTo>
                  <a:lnTo>
                    <a:pt x="2763" y="26"/>
                  </a:lnTo>
                  <a:lnTo>
                    <a:pt x="2769" y="39"/>
                  </a:lnTo>
                  <a:lnTo>
                    <a:pt x="2622" y="16"/>
                  </a:lnTo>
                  <a:cubicBezTo>
                    <a:pt x="2618" y="16"/>
                    <a:pt x="2615" y="11"/>
                    <a:pt x="2615" y="7"/>
                  </a:cubicBezTo>
                  <a:cubicBezTo>
                    <a:pt x="2616" y="3"/>
                    <a:pt x="2620" y="0"/>
                    <a:pt x="2624" y="0"/>
                  </a:cubicBez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6" name="Freeform 14"/>
            <p:cNvSpPr>
              <a:spLocks noEditPoints="1"/>
            </p:cNvSpPr>
            <p:nvPr/>
          </p:nvSpPr>
          <p:spPr bwMode="auto">
            <a:xfrm>
              <a:off x="6002" y="613"/>
              <a:ext cx="1571" cy="256"/>
            </a:xfrm>
            <a:custGeom>
              <a:avLst/>
              <a:gdLst/>
              <a:ahLst/>
              <a:cxnLst>
                <a:cxn ang="0">
                  <a:pos x="0" y="418"/>
                </a:cxn>
                <a:cxn ang="0">
                  <a:pos x="2646" y="58"/>
                </a:cxn>
                <a:cxn ang="0">
                  <a:pos x="2648" y="74"/>
                </a:cxn>
                <a:cxn ang="0">
                  <a:pos x="3" y="434"/>
                </a:cxn>
                <a:cxn ang="0">
                  <a:pos x="0" y="418"/>
                </a:cxn>
                <a:cxn ang="0">
                  <a:pos x="2513" y="1"/>
                </a:cxn>
                <a:cxn ang="0">
                  <a:pos x="2663" y="63"/>
                </a:cxn>
                <a:cxn ang="0">
                  <a:pos x="2535" y="163"/>
                </a:cxn>
                <a:cxn ang="0">
                  <a:pos x="2524" y="162"/>
                </a:cxn>
                <a:cxn ang="0">
                  <a:pos x="2525" y="151"/>
                </a:cxn>
                <a:cxn ang="0">
                  <a:pos x="2642" y="59"/>
                </a:cxn>
                <a:cxn ang="0">
                  <a:pos x="2644" y="73"/>
                </a:cxn>
                <a:cxn ang="0">
                  <a:pos x="2507" y="16"/>
                </a:cxn>
                <a:cxn ang="0">
                  <a:pos x="2502" y="6"/>
                </a:cxn>
                <a:cxn ang="0">
                  <a:pos x="2513" y="1"/>
                </a:cxn>
              </a:cxnLst>
              <a:rect l="0" t="0" r="r" b="b"/>
              <a:pathLst>
                <a:path w="2663" h="434">
                  <a:moveTo>
                    <a:pt x="0" y="418"/>
                  </a:moveTo>
                  <a:lnTo>
                    <a:pt x="2646" y="58"/>
                  </a:lnTo>
                  <a:lnTo>
                    <a:pt x="2648" y="74"/>
                  </a:lnTo>
                  <a:lnTo>
                    <a:pt x="3" y="434"/>
                  </a:lnTo>
                  <a:lnTo>
                    <a:pt x="0" y="418"/>
                  </a:lnTo>
                  <a:close/>
                  <a:moveTo>
                    <a:pt x="2513" y="1"/>
                  </a:moveTo>
                  <a:lnTo>
                    <a:pt x="2663" y="63"/>
                  </a:lnTo>
                  <a:lnTo>
                    <a:pt x="2535" y="163"/>
                  </a:lnTo>
                  <a:cubicBezTo>
                    <a:pt x="2531" y="166"/>
                    <a:pt x="2526" y="165"/>
                    <a:pt x="2524" y="162"/>
                  </a:cubicBezTo>
                  <a:cubicBezTo>
                    <a:pt x="2521" y="158"/>
                    <a:pt x="2522" y="153"/>
                    <a:pt x="2525" y="151"/>
                  </a:cubicBezTo>
                  <a:lnTo>
                    <a:pt x="2642" y="59"/>
                  </a:lnTo>
                  <a:lnTo>
                    <a:pt x="2644" y="73"/>
                  </a:lnTo>
                  <a:lnTo>
                    <a:pt x="2507" y="16"/>
                  </a:lnTo>
                  <a:cubicBezTo>
                    <a:pt x="2503" y="15"/>
                    <a:pt x="2501" y="10"/>
                    <a:pt x="2502" y="6"/>
                  </a:cubicBezTo>
                  <a:cubicBezTo>
                    <a:pt x="2504" y="2"/>
                    <a:pt x="2509" y="0"/>
                    <a:pt x="2513" y="1"/>
                  </a:cubicBez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5" name="Oval 13"/>
            <p:cNvSpPr>
              <a:spLocks noChangeArrowheads="1"/>
            </p:cNvSpPr>
            <p:nvPr/>
          </p:nvSpPr>
          <p:spPr bwMode="auto">
            <a:xfrm>
              <a:off x="7282" y="2624"/>
              <a:ext cx="1488" cy="9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Agadir+ countries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44" name="Oval 12"/>
            <p:cNvSpPr>
              <a:spLocks noChangeArrowheads="1"/>
            </p:cNvSpPr>
            <p:nvPr/>
          </p:nvSpPr>
          <p:spPr bwMode="auto">
            <a:xfrm>
              <a:off x="7989" y="1754"/>
              <a:ext cx="902" cy="58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NEC??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43" name="AutoShape 11"/>
            <p:cNvSpPr>
              <a:spLocks noChangeShapeType="1"/>
            </p:cNvSpPr>
            <p:nvPr/>
          </p:nvSpPr>
          <p:spPr bwMode="auto">
            <a:xfrm>
              <a:off x="8552" y="2756"/>
              <a:ext cx="1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2" name="AutoShape 10"/>
            <p:cNvSpPr>
              <a:spLocks noChangeShapeType="1"/>
            </p:cNvSpPr>
            <p:nvPr/>
          </p:nvSpPr>
          <p:spPr bwMode="auto">
            <a:xfrm flipH="1" flipV="1">
              <a:off x="8440" y="2338"/>
              <a:ext cx="112" cy="41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1" name="AutoShape 9"/>
            <p:cNvSpPr>
              <a:spLocks noChangeShapeType="1"/>
            </p:cNvSpPr>
            <p:nvPr/>
          </p:nvSpPr>
          <p:spPr bwMode="auto">
            <a:xfrm flipH="1" flipV="1">
              <a:off x="8324" y="1021"/>
              <a:ext cx="116" cy="73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0" name="Oval 8"/>
            <p:cNvSpPr>
              <a:spLocks noChangeArrowheads="1"/>
            </p:cNvSpPr>
            <p:nvPr/>
          </p:nvSpPr>
          <p:spPr bwMode="auto">
            <a:xfrm>
              <a:off x="7282" y="3929"/>
              <a:ext cx="1488" cy="147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Non-Agadir countries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39" name="Text Box 7"/>
            <p:cNvSpPr txBox="1">
              <a:spLocks noChangeArrowheads="1"/>
            </p:cNvSpPr>
            <p:nvPr/>
          </p:nvSpPr>
          <p:spPr bwMode="auto">
            <a:xfrm>
              <a:off x="7166" y="3435"/>
              <a:ext cx="913" cy="4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PAFTA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38" name="Oval 6"/>
            <p:cNvSpPr>
              <a:spLocks noChangeArrowheads="1"/>
            </p:cNvSpPr>
            <p:nvPr/>
          </p:nvSpPr>
          <p:spPr bwMode="auto">
            <a:xfrm>
              <a:off x="2854" y="4434"/>
              <a:ext cx="1551" cy="14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Balkan bilaterals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37" name="AutoShape 5"/>
            <p:cNvSpPr>
              <a:spLocks noChangeArrowheads="1"/>
            </p:cNvSpPr>
            <p:nvPr/>
          </p:nvSpPr>
          <p:spPr bwMode="auto">
            <a:xfrm>
              <a:off x="4529" y="4932"/>
              <a:ext cx="1833" cy="226"/>
            </a:xfrm>
            <a:prstGeom prst="rightArrow">
              <a:avLst>
                <a:gd name="adj1" fmla="val 50000"/>
                <a:gd name="adj2" fmla="val 20276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36" name="AutoShape 4"/>
            <p:cNvSpPr>
              <a:spLocks noChangeArrowheads="1"/>
            </p:cNvSpPr>
            <p:nvPr/>
          </p:nvSpPr>
          <p:spPr bwMode="auto">
            <a:xfrm>
              <a:off x="6347" y="2889"/>
              <a:ext cx="191" cy="2269"/>
            </a:xfrm>
            <a:prstGeom prst="upArrow">
              <a:avLst>
                <a:gd name="adj1" fmla="val 50000"/>
                <a:gd name="adj2" fmla="val 29699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35" name="Oval 3"/>
            <p:cNvSpPr>
              <a:spLocks noChangeArrowheads="1"/>
            </p:cNvSpPr>
            <p:nvPr/>
          </p:nvSpPr>
          <p:spPr bwMode="auto">
            <a:xfrm>
              <a:off x="1156" y="4160"/>
              <a:ext cx="1698" cy="144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EaP CIS agreement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34" name="AutoShape 2"/>
            <p:cNvSpPr>
              <a:spLocks noChangeArrowheads="1"/>
            </p:cNvSpPr>
            <p:nvPr/>
          </p:nvSpPr>
          <p:spPr bwMode="auto">
            <a:xfrm>
              <a:off x="2179" y="2796"/>
              <a:ext cx="190" cy="1364"/>
            </a:xfrm>
            <a:prstGeom prst="upArrow">
              <a:avLst>
                <a:gd name="adj1" fmla="val 50000"/>
                <a:gd name="adj2" fmla="val 17947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elements of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ENP 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528" y="1628800"/>
            <a:ext cx="7671758" cy="491592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3200" dirty="0" smtClean="0"/>
              <a:t>European Endowment for Democracy and Civil Society Facility</a:t>
            </a:r>
          </a:p>
          <a:p>
            <a:pPr lvl="1"/>
            <a:r>
              <a:rPr lang="en-GB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Deep and comprehensive free trade agreements</a:t>
            </a:r>
            <a:r>
              <a:rPr lang="en-GB" sz="3000" dirty="0" smtClean="0"/>
              <a:t> with EU (cf. </a:t>
            </a:r>
            <a:r>
              <a:rPr lang="en-GB" sz="3000" dirty="0" err="1" smtClean="0"/>
              <a:t>EaP</a:t>
            </a:r>
            <a:r>
              <a:rPr lang="en-GB" sz="3000" dirty="0" smtClean="0"/>
              <a:t>) with</a:t>
            </a:r>
          </a:p>
          <a:p>
            <a:pPr lvl="2">
              <a:spcBef>
                <a:spcPts val="500"/>
              </a:spcBef>
            </a:pPr>
            <a:r>
              <a:rPr lang="en-GB" sz="2800" dirty="0" smtClean="0"/>
              <a:t>Large </a:t>
            </a:r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potential</a:t>
            </a:r>
            <a:r>
              <a:rPr lang="en-GB" sz="2800" dirty="0" smtClean="0"/>
              <a:t> gains from trade and</a:t>
            </a:r>
          </a:p>
          <a:p>
            <a:pPr lvl="2">
              <a:spcBef>
                <a:spcPts val="500"/>
              </a:spcBef>
            </a:pPr>
            <a:r>
              <a:rPr lang="en-GB" sz="2800" dirty="0" smtClean="0"/>
              <a:t>Incentives to include key partners in the region, including </a:t>
            </a:r>
          </a:p>
          <a:p>
            <a:pPr lvl="3">
              <a:spcBef>
                <a:spcPts val="500"/>
              </a:spcBef>
            </a:pPr>
            <a:r>
              <a:rPr lang="en-GB" sz="2600" dirty="0" smtClean="0"/>
              <a:t>Extensive</a:t>
            </a:r>
            <a:r>
              <a:rPr lang="en-GB" sz="2600" b="1" dirty="0" smtClean="0"/>
              <a:t> </a:t>
            </a:r>
            <a:r>
              <a:rPr lang="en-GB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and technical aid</a:t>
            </a:r>
          </a:p>
          <a:p>
            <a:pPr lvl="3">
              <a:spcBef>
                <a:spcPts val="500"/>
              </a:spcBef>
            </a:pPr>
            <a:r>
              <a:rPr lang="en-GB" sz="2600" dirty="0" smtClean="0"/>
              <a:t>Secure</a:t>
            </a:r>
            <a:r>
              <a:rPr lang="en-GB" sz="2600" b="1" dirty="0" smtClean="0"/>
              <a:t> </a:t>
            </a:r>
            <a:r>
              <a:rPr lang="en-GB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institutional anchoring (NEC)</a:t>
            </a:r>
            <a:endParaRPr lang="en-GB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 rot="21449921">
            <a:off x="5097047" y="269489"/>
            <a:ext cx="3715120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Jump to Arab spring story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Arab spring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498793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3900" dirty="0" smtClean="0"/>
              <a:t>Challenge comparable to that following collapse of communism</a:t>
            </a:r>
          </a:p>
          <a:p>
            <a:pPr>
              <a:lnSpc>
                <a:spcPct val="120000"/>
              </a:lnSpc>
            </a:pPr>
            <a:r>
              <a:rPr lang="en-US" sz="3900" dirty="0" smtClean="0"/>
              <a:t>Systemic changes requires</a:t>
            </a:r>
          </a:p>
          <a:p>
            <a:pPr marL="749808" lvl="1" indent="-457200">
              <a:lnSpc>
                <a:spcPct val="120000"/>
              </a:lnSpc>
              <a:buSzPct val="100000"/>
              <a:buFont typeface="+mj-lt"/>
              <a:buAutoNum type="arabicPeriod"/>
            </a:pPr>
            <a:r>
              <a:rPr lang="en-GB" sz="3400" dirty="0" smtClean="0"/>
              <a:t>Change in personnel managing the system </a:t>
            </a:r>
          </a:p>
          <a:p>
            <a:pPr marL="749808" lvl="1" indent="-457200">
              <a:lnSpc>
                <a:spcPct val="120000"/>
              </a:lnSpc>
              <a:buSzPct val="100000"/>
              <a:buFont typeface="+mj-lt"/>
              <a:buAutoNum type="arabicPeriod"/>
            </a:pPr>
            <a:r>
              <a:rPr lang="en-GB" sz="3400" dirty="0" smtClean="0"/>
              <a:t>Implementation of basic principles of a market economy </a:t>
            </a:r>
          </a:p>
          <a:p>
            <a:pPr marL="749808" lvl="1" indent="-457200">
              <a:lnSpc>
                <a:spcPct val="120000"/>
              </a:lnSpc>
              <a:buSzPct val="100000"/>
              <a:buFont typeface="+mj-lt"/>
              <a:buAutoNum type="arabicPeriod"/>
            </a:pPr>
            <a:r>
              <a:rPr lang="en-GB" sz="3400" dirty="0" smtClean="0"/>
              <a:t>Foreign financial and technical assistance </a:t>
            </a:r>
          </a:p>
          <a:p>
            <a:pPr marL="749808" lvl="1" indent="-457200">
              <a:lnSpc>
                <a:spcPct val="120000"/>
              </a:lnSpc>
              <a:buSzPct val="100000"/>
              <a:buFont typeface="+mj-lt"/>
              <a:buAutoNum type="arabicPeriod"/>
            </a:pPr>
            <a:r>
              <a:rPr lang="en-GB" sz="3400" dirty="0" smtClean="0"/>
              <a:t>Sharing common values and adopting common principles, presupposing a strong sense of community solidarity</a:t>
            </a:r>
          </a:p>
          <a:p>
            <a:pPr lvl="1">
              <a:lnSpc>
                <a:spcPct val="12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71184" cy="11430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intra-regional and </a:t>
            </a:r>
            <a:r>
              <a:rPr lang="en-GB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</a:t>
            </a:r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trade shares 2005, again (% of total)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Diagram 7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companion papers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9416"/>
            <a:ext cx="7499176" cy="5059944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How Free Trade Can Help Convert the ’Arab Spring’ into Permanent Peace and Democracy</a:t>
            </a:r>
          </a:p>
          <a:p>
            <a:pPr lvl="1"/>
            <a:r>
              <a:rPr lang="en-US" sz="2500" b="1" dirty="0" smtClean="0"/>
              <a:t>W</a:t>
            </a:r>
            <a:r>
              <a:rPr lang="en-US" sz="2500" dirty="0" smtClean="0"/>
              <a:t>ith </a:t>
            </a:r>
            <a:r>
              <a:rPr lang="en-US" sz="2500" dirty="0" err="1" smtClean="0"/>
              <a:t>Inmaculada</a:t>
            </a:r>
            <a:r>
              <a:rPr lang="en-US" sz="2500" dirty="0" smtClean="0"/>
              <a:t> </a:t>
            </a:r>
            <a:r>
              <a:rPr lang="en-US" sz="2500" dirty="0" err="1" smtClean="0"/>
              <a:t>Martínez-Zarzoso</a:t>
            </a:r>
            <a:r>
              <a:rPr lang="en-US" sz="2500" dirty="0" smtClean="0"/>
              <a:t> (</a:t>
            </a:r>
            <a:r>
              <a:rPr lang="en-US" sz="2500" dirty="0" err="1" smtClean="0"/>
              <a:t>Göttingen</a:t>
            </a:r>
            <a:r>
              <a:rPr lang="en-US" sz="2500" dirty="0" smtClean="0"/>
              <a:t>) and Per Magnus </a:t>
            </a:r>
            <a:r>
              <a:rPr lang="en-US" sz="2500" dirty="0" err="1" smtClean="0"/>
              <a:t>Wijkman</a:t>
            </a:r>
            <a:r>
              <a:rPr lang="en-US" sz="2500" dirty="0" smtClean="0"/>
              <a:t> (Gothenburg)</a:t>
            </a:r>
          </a:p>
          <a:p>
            <a:pPr lvl="2"/>
            <a:r>
              <a:rPr lang="en-US" sz="2200" dirty="0" err="1" smtClean="0"/>
              <a:t>CESifo</a:t>
            </a:r>
            <a:r>
              <a:rPr lang="en-US" sz="2200" dirty="0" smtClean="0"/>
              <a:t> Working Paper No 3882, July 2012</a:t>
            </a:r>
            <a:r>
              <a:rPr lang="en-US" sz="2200" i="1" dirty="0" smtClean="0"/>
              <a:t> </a:t>
            </a:r>
            <a:endParaRPr lang="en-US" sz="2200" dirty="0" smtClean="0"/>
          </a:p>
          <a:p>
            <a:r>
              <a:rPr lang="en-US" sz="2800" dirty="0" smtClean="0"/>
              <a:t>Which Conflicts Can the European Neighborhood Policy Help Resolve? </a:t>
            </a:r>
          </a:p>
          <a:p>
            <a:pPr lvl="1"/>
            <a:r>
              <a:rPr lang="en-US" sz="2500" dirty="0" smtClean="0"/>
              <a:t>With Per Magnus </a:t>
            </a:r>
            <a:r>
              <a:rPr lang="en-US" sz="2500" dirty="0" err="1" smtClean="0"/>
              <a:t>Wijkman</a:t>
            </a:r>
            <a:r>
              <a:rPr lang="en-US" sz="2500" dirty="0" smtClean="0"/>
              <a:t>  </a:t>
            </a:r>
            <a:r>
              <a:rPr lang="en-US" sz="2500" b="1" dirty="0" smtClean="0"/>
              <a:t>    </a:t>
            </a:r>
            <a:endParaRPr lang="en-US" sz="2500" b="1" i="1" dirty="0" smtClean="0"/>
          </a:p>
          <a:p>
            <a:pPr lvl="2"/>
            <a:r>
              <a:rPr lang="en-US" sz="2200" dirty="0" smtClean="0"/>
              <a:t>Presented at a conference on </a:t>
            </a:r>
            <a:r>
              <a:rPr lang="en-US" sz="2200" i="1" dirty="0" smtClean="0"/>
              <a:t>Globalization, Strategies and Effects</a:t>
            </a:r>
            <a:r>
              <a:rPr lang="en-US" sz="2200" dirty="0" smtClean="0"/>
              <a:t> at Aarhus University in November 2011, forthcoming in conference volume</a:t>
            </a:r>
          </a:p>
          <a:p>
            <a:pPr lvl="2"/>
            <a:r>
              <a:rPr lang="en-US" sz="2200" dirty="0" err="1" smtClean="0"/>
              <a:t>CESifo</a:t>
            </a:r>
            <a:r>
              <a:rPr lang="en-US" sz="2200" dirty="0" smtClean="0"/>
              <a:t> Working Paper No. 3861, June 2012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 rot="21232157">
            <a:off x="6734814" y="4161155"/>
            <a:ext cx="1490344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ENP story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 rot="21297991">
            <a:off x="6369840" y="2032128"/>
            <a:ext cx="2539478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Arab Spring story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Agadir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 regional Export shares (% of total)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Diagram 1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21366898">
            <a:off x="5905407" y="935616"/>
            <a:ext cx="2960203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err="1" smtClean="0"/>
              <a:t>Agadir</a:t>
            </a:r>
            <a:r>
              <a:rPr lang="en-GB" sz="2400" dirty="0" smtClean="0"/>
              <a:t> 4 comprises Morocco, Jordan, Egypt, and Tunisia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Agadir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 regional Export shares (% of total)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Diagram 2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72390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Poor prospects … 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536" y="1751032"/>
            <a:ext cx="7643192" cy="4846320"/>
          </a:xfrm>
        </p:spPr>
        <p:txBody>
          <a:bodyPr>
            <a:noAutofit/>
          </a:bodyPr>
          <a:lstStyle/>
          <a:p>
            <a:r>
              <a:rPr lang="en-GB" sz="2800" dirty="0" smtClean="0"/>
              <a:t>History of failed attempts to integrate MENA </a:t>
            </a:r>
          </a:p>
          <a:p>
            <a:r>
              <a:rPr lang="en-GB" sz="2800" dirty="0" smtClean="0"/>
              <a:t>Long embedded conflicts </a:t>
            </a:r>
          </a:p>
          <a:p>
            <a:pPr lvl="1"/>
            <a:r>
              <a:rPr lang="en-GB" sz="2400" dirty="0" smtClean="0"/>
              <a:t>Israel/Palestine</a:t>
            </a:r>
          </a:p>
          <a:p>
            <a:pPr lvl="1"/>
            <a:r>
              <a:rPr lang="en-GB" sz="2400" dirty="0" smtClean="0"/>
              <a:t>Lebanon/Syria</a:t>
            </a:r>
          </a:p>
          <a:p>
            <a:pPr lvl="1"/>
            <a:r>
              <a:rPr lang="en-GB" sz="2400" dirty="0" smtClean="0"/>
              <a:t>Western Sahara </a:t>
            </a:r>
          </a:p>
          <a:p>
            <a:r>
              <a:rPr lang="en-GB" sz="2800" dirty="0" smtClean="0"/>
              <a:t>Malfunctioning democracies</a:t>
            </a:r>
          </a:p>
          <a:p>
            <a:pPr lvl="1"/>
            <a:r>
              <a:rPr lang="en-GB" sz="2400" dirty="0" smtClean="0"/>
              <a:t>Prolonged civil strife in Algeria, Egypt, Libya, Syria, Lebanon</a:t>
            </a:r>
          </a:p>
          <a:p>
            <a:r>
              <a:rPr lang="en-GB" sz="2800" dirty="0" smtClean="0"/>
              <a:t>Imperfect market economies</a:t>
            </a:r>
          </a:p>
          <a:p>
            <a:pPr lvl="1"/>
            <a:r>
              <a:rPr lang="en-GB" sz="2400" dirty="0" smtClean="0"/>
              <a:t>Entrenched military industrial complexes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7239000" cy="1143000"/>
          </a:xfrm>
        </p:spPr>
        <p:txBody>
          <a:bodyPr>
            <a:noAutofit/>
          </a:bodyPr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but historic opportunity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916832"/>
            <a:ext cx="7239000" cy="4538904"/>
          </a:xfrm>
        </p:spPr>
        <p:txBody>
          <a:bodyPr>
            <a:normAutofit/>
          </a:bodyPr>
          <a:lstStyle/>
          <a:p>
            <a:r>
              <a:rPr lang="en-GB" sz="3200" dirty="0" smtClean="0"/>
              <a:t>Large economic gains from trade if successful</a:t>
            </a:r>
          </a:p>
          <a:p>
            <a:r>
              <a:rPr lang="en-GB" sz="3200" dirty="0" smtClean="0"/>
              <a:t>MENA states have high tariffs and extensive non-tariff barriers</a:t>
            </a:r>
          </a:p>
          <a:p>
            <a:r>
              <a:rPr lang="en-GB" sz="3200" dirty="0" smtClean="0"/>
              <a:t>Intra-regional trade is exceptionally small, so large gains are possible</a:t>
            </a:r>
          </a:p>
          <a:p>
            <a:r>
              <a:rPr lang="en-GB" sz="3200" dirty="0" smtClean="0"/>
              <a:t>Large potential for FDI in MENA to supply EU markets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Thus far, limited success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484632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Main reasons for failure</a:t>
            </a:r>
          </a:p>
          <a:p>
            <a:pPr lvl="1"/>
            <a:r>
              <a:rPr lang="en-GB" sz="3200" dirty="0" smtClean="0"/>
              <a:t>Incomplete barrier coverage </a:t>
            </a:r>
          </a:p>
          <a:p>
            <a:pPr lvl="2"/>
            <a:r>
              <a:rPr lang="en-GB" sz="2800" dirty="0" smtClean="0"/>
              <a:t>Most </a:t>
            </a:r>
            <a:r>
              <a:rPr lang="en-GB" sz="2800" dirty="0" err="1" smtClean="0"/>
              <a:t>FTAs</a:t>
            </a:r>
            <a:r>
              <a:rPr lang="en-GB" sz="2800" dirty="0" smtClean="0"/>
              <a:t> are shallow, not deep, excluding barriers inside border</a:t>
            </a:r>
          </a:p>
          <a:p>
            <a:pPr lvl="1"/>
            <a:r>
              <a:rPr lang="en-GB" sz="3200" dirty="0" smtClean="0"/>
              <a:t>Incomplete commodity coverage</a:t>
            </a:r>
          </a:p>
          <a:p>
            <a:pPr lvl="2"/>
            <a:r>
              <a:rPr lang="en-GB" sz="2800" dirty="0" smtClean="0"/>
              <a:t>EU’s </a:t>
            </a:r>
            <a:r>
              <a:rPr lang="en-GB" sz="2800" dirty="0" err="1" smtClean="0"/>
              <a:t>FTAs</a:t>
            </a:r>
            <a:r>
              <a:rPr lang="en-GB" sz="2800" dirty="0" smtClean="0"/>
              <a:t> exclude agricultural products</a:t>
            </a:r>
          </a:p>
          <a:p>
            <a:pPr lvl="1"/>
            <a:r>
              <a:rPr lang="en-GB" sz="3200" dirty="0" smtClean="0"/>
              <a:t>Incomplete country coverage of </a:t>
            </a:r>
            <a:r>
              <a:rPr lang="en-GB" sz="3200" dirty="0" err="1" smtClean="0"/>
              <a:t>FTAs</a:t>
            </a:r>
            <a:r>
              <a:rPr lang="en-GB" sz="3200" dirty="0" smtClean="0"/>
              <a:t> </a:t>
            </a:r>
          </a:p>
          <a:p>
            <a:pPr lvl="2"/>
            <a:r>
              <a:rPr lang="en-GB" sz="2800" dirty="0" smtClean="0"/>
              <a:t>PAFTA excludes Israel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Estimating model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err="1" smtClean="0"/>
              <a:t>lnX</a:t>
            </a:r>
            <a:r>
              <a:rPr lang="en-GB" sz="3200" baseline="-25000" dirty="0" err="1" smtClean="0"/>
              <a:t>ijt</a:t>
            </a:r>
            <a:r>
              <a:rPr lang="en-GB" sz="3200" dirty="0" smtClean="0"/>
              <a:t>= β</a:t>
            </a:r>
            <a:r>
              <a:rPr lang="en-GB" sz="3200" baseline="-25000" dirty="0" smtClean="0"/>
              <a:t>0</a:t>
            </a:r>
            <a:r>
              <a:rPr lang="en-GB" sz="3200" dirty="0" smtClean="0"/>
              <a:t> +β</a:t>
            </a:r>
            <a:r>
              <a:rPr lang="en-GB" sz="3200" baseline="-25000" dirty="0" smtClean="0"/>
              <a:t>1</a:t>
            </a:r>
            <a:r>
              <a:rPr lang="en-GB" sz="3200" dirty="0" smtClean="0"/>
              <a:t>FTA</a:t>
            </a:r>
            <a:r>
              <a:rPr lang="en-GB" sz="3200" baseline="-25000" dirty="0" smtClean="0"/>
              <a:t>ijt</a:t>
            </a:r>
            <a:r>
              <a:rPr lang="en-GB" sz="3200" dirty="0" smtClean="0"/>
              <a:t> +</a:t>
            </a:r>
            <a:r>
              <a:rPr lang="en-GB" sz="3200" dirty="0" err="1" smtClean="0"/>
              <a:t>η</a:t>
            </a:r>
            <a:r>
              <a:rPr lang="en-GB" sz="3200" baseline="-25000" dirty="0" err="1" smtClean="0"/>
              <a:t>ij</a:t>
            </a:r>
            <a:r>
              <a:rPr lang="en-GB" sz="3200" dirty="0" err="1" smtClean="0"/>
              <a:t>+δ</a:t>
            </a:r>
            <a:r>
              <a:rPr lang="en-GB" sz="3200" baseline="-25000" dirty="0" err="1" smtClean="0"/>
              <a:t>it</a:t>
            </a:r>
            <a:r>
              <a:rPr lang="en-GB" sz="3200" dirty="0" smtClean="0"/>
              <a:t> +</a:t>
            </a:r>
            <a:r>
              <a:rPr lang="en-GB" sz="3200" dirty="0" err="1" smtClean="0"/>
              <a:t>ψ</a:t>
            </a:r>
            <a:r>
              <a:rPr lang="en-GB" sz="3200" baseline="-25000" dirty="0" err="1" smtClean="0"/>
              <a:t>jt</a:t>
            </a:r>
            <a:r>
              <a:rPr lang="en-GB" sz="3200" dirty="0" err="1" smtClean="0"/>
              <a:t>+ε</a:t>
            </a:r>
            <a:r>
              <a:rPr lang="en-GB" sz="3200" baseline="-25000" dirty="0" err="1" smtClean="0"/>
              <a:t>ijt</a:t>
            </a:r>
            <a:endParaRPr lang="en-GB" sz="3200" baseline="-25000" dirty="0" smtClean="0"/>
          </a:p>
          <a:p>
            <a:pPr lvl="1"/>
            <a:r>
              <a:rPr lang="en-GB" sz="2800" dirty="0" err="1" smtClean="0"/>
              <a:t>η</a:t>
            </a:r>
            <a:r>
              <a:rPr lang="en-GB" sz="2800" baseline="-25000" dirty="0" err="1" smtClean="0"/>
              <a:t>ij</a:t>
            </a:r>
            <a:r>
              <a:rPr lang="en-GB" sz="2800" dirty="0" smtClean="0"/>
              <a:t> denotes binary fixed effects, specified as dummy variables for each bilateral relation </a:t>
            </a:r>
          </a:p>
          <a:p>
            <a:pPr lvl="1"/>
            <a:r>
              <a:rPr lang="en-GB" sz="2800" dirty="0" err="1" smtClean="0"/>
              <a:t>δ</a:t>
            </a:r>
            <a:r>
              <a:rPr lang="en-GB" sz="2800" baseline="-25000" dirty="0" err="1" smtClean="0"/>
              <a:t>it</a:t>
            </a:r>
            <a:r>
              <a:rPr lang="en-GB" sz="2800" baseline="-25000" dirty="0" smtClean="0"/>
              <a:t> </a:t>
            </a:r>
            <a:r>
              <a:rPr lang="en-GB" sz="2800" dirty="0" smtClean="0"/>
              <a:t>are exporter-and-time fixed effects</a:t>
            </a:r>
          </a:p>
          <a:p>
            <a:pPr lvl="1"/>
            <a:r>
              <a:rPr lang="en-GB" sz="2800" dirty="0" err="1" smtClean="0"/>
              <a:t>ψ</a:t>
            </a:r>
            <a:r>
              <a:rPr lang="en-GB" sz="2800" baseline="-25000" dirty="0" err="1" smtClean="0"/>
              <a:t>jt</a:t>
            </a:r>
            <a:r>
              <a:rPr lang="en-GB" sz="2800" baseline="-25000" dirty="0" smtClean="0"/>
              <a:t> </a:t>
            </a:r>
            <a:r>
              <a:rPr lang="en-GB" sz="2800" dirty="0" smtClean="0"/>
              <a:t>are importer-and-time fixed effects</a:t>
            </a:r>
          </a:p>
          <a:p>
            <a:pPr lvl="1"/>
            <a:r>
              <a:rPr lang="en-GB" sz="2800" dirty="0" err="1" smtClean="0"/>
              <a:t>FTA</a:t>
            </a:r>
            <a:r>
              <a:rPr lang="en-GB" sz="2800" baseline="-25000" dirty="0" err="1" smtClean="0"/>
              <a:t>ijt</a:t>
            </a:r>
            <a:r>
              <a:rPr lang="en-GB" sz="2800" dirty="0" smtClean="0"/>
              <a:t> denotes </a:t>
            </a:r>
            <a:r>
              <a:rPr lang="en-GB" sz="2800" dirty="0" err="1" smtClean="0"/>
              <a:t>FTAs</a:t>
            </a:r>
            <a:r>
              <a:rPr lang="en-GB" sz="2800" dirty="0" smtClean="0"/>
              <a:t> and varies by origin, destination, and over time </a:t>
            </a:r>
            <a:br>
              <a:rPr lang="en-GB" sz="2800" dirty="0" smtClean="0"/>
            </a:b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Results: Effects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ftas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total exports and imports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915816" y="1556792"/>
          <a:ext cx="2913180" cy="4493132"/>
        </p:xfrm>
        <a:graphic>
          <a:graphicData uri="http://schemas.openxmlformats.org/drawingml/2006/table">
            <a:tbl>
              <a:tblPr/>
              <a:tblGrid>
                <a:gridCol w="1134607"/>
                <a:gridCol w="904620"/>
                <a:gridCol w="873953"/>
              </a:tblGrid>
              <a:tr h="2662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s-IS" sz="1000" dirty="0">
                        <a:latin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Imports </a:t>
                      </a:r>
                      <a:endParaRPr lang="is-I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Exports</a:t>
                      </a:r>
                      <a:endParaRPr lang="is-I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9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EUMED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0.243</a:t>
                      </a: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***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(0.083)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-0.128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(0.139)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9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EFTAMED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0.081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(0.183)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0.000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(0.205)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9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USAMED</a:t>
                      </a:r>
                      <a:endParaRPr lang="is-I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-0.223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(0.502)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1.363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(0.975)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9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TURMED</a:t>
                      </a:r>
                      <a:endParaRPr lang="is-I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0.593</a:t>
                      </a: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***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(0.206)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0.407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(0.394)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9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PAFTA</a:t>
                      </a:r>
                      <a:endParaRPr lang="is-I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0.551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(0.357)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-0.062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(0.327)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9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AGADIR</a:t>
                      </a:r>
                      <a:endParaRPr lang="is-I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0.376</a:t>
                      </a:r>
                      <a:r>
                        <a:rPr lang="en-GB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*</a:t>
                      </a:r>
                      <a:endParaRPr lang="is-I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(0.216)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0.208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(0.225)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9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TUREU</a:t>
                      </a:r>
                      <a:endParaRPr lang="is-I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0.412</a:t>
                      </a: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**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(0.173)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0.610</a:t>
                      </a: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***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Times New Roman"/>
                        </a:rPr>
                        <a:t>(0.232)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NOBS</a:t>
                      </a:r>
                      <a:endParaRPr lang="is-I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latin typeface="Calibri"/>
                          <a:ea typeface="Times New Roman"/>
                          <a:cs typeface="Times New Roman"/>
                        </a:rPr>
                        <a:t>11006</a:t>
                      </a:r>
                      <a:endParaRPr lang="is-I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10405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R</a:t>
                      </a:r>
                      <a:r>
                        <a:rPr lang="en-GB" sz="1400" baseline="30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-Adjusted</a:t>
                      </a:r>
                      <a:endParaRPr lang="is-I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latin typeface="Calibri"/>
                          <a:ea typeface="Times New Roman"/>
                          <a:cs typeface="Times New Roman"/>
                        </a:rPr>
                        <a:t>0.293</a:t>
                      </a:r>
                      <a:endParaRPr lang="is-I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0.117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RMSE</a:t>
                      </a:r>
                      <a:endParaRPr lang="is-I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latin typeface="Calibri"/>
                          <a:ea typeface="Times New Roman"/>
                          <a:cs typeface="Times New Roman"/>
                        </a:rPr>
                        <a:t>1.129</a:t>
                      </a:r>
                      <a:endParaRPr lang="is-I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0.688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LL</a:t>
                      </a:r>
                      <a:endParaRPr lang="is-I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latin typeface="Calibri"/>
                          <a:ea typeface="Times New Roman"/>
                          <a:cs typeface="Times New Roman"/>
                        </a:rPr>
                        <a:t>-16254.2</a:t>
                      </a:r>
                      <a:endParaRPr lang="is-I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-10180.34</a:t>
                      </a:r>
                      <a:endParaRPr lang="is-I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79" marR="644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1628800"/>
            <a:ext cx="2016224" cy="255454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Imports = </a:t>
            </a:r>
            <a:br>
              <a:rPr lang="en-US" sz="2000" dirty="0" smtClean="0"/>
            </a:br>
            <a:r>
              <a:rPr lang="en-GB" sz="2000" dirty="0" smtClean="0"/>
              <a:t>MENA total imports from the 64 economies that represent 90% of their total imports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4293096"/>
            <a:ext cx="1872208" cy="224676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 smtClean="0"/>
              <a:t>Exports = </a:t>
            </a:r>
            <a:br>
              <a:rPr lang="en-GB" sz="2000" dirty="0" smtClean="0"/>
            </a:br>
            <a:r>
              <a:rPr lang="en-GB" sz="2000" dirty="0" smtClean="0"/>
              <a:t>MENA  total exports to the 64 economies that represent 90% of their total exports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940152" y="2132856"/>
            <a:ext cx="2664296" cy="34163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Interpreting the results: </a:t>
            </a:r>
          </a:p>
          <a:p>
            <a:r>
              <a:rPr lang="en-GB" sz="2400" dirty="0" smtClean="0"/>
              <a:t>Intra-</a:t>
            </a:r>
            <a:r>
              <a:rPr lang="en-GB" sz="2400" dirty="0" err="1" smtClean="0"/>
              <a:t>Agadir</a:t>
            </a:r>
            <a:r>
              <a:rPr lang="en-GB" sz="2400" dirty="0" smtClean="0"/>
              <a:t> trade is around 46 percent higher after the entry into force of the agreement as  </a:t>
            </a:r>
            <a:br>
              <a:rPr lang="en-GB" sz="2400" dirty="0" smtClean="0"/>
            </a:br>
            <a:r>
              <a:rPr lang="en-GB" sz="2400" dirty="0" smtClean="0"/>
              <a:t>e</a:t>
            </a:r>
            <a:r>
              <a:rPr lang="en-GB" sz="2400" baseline="30000" dirty="0" smtClean="0"/>
              <a:t>0.376 </a:t>
            </a:r>
            <a:r>
              <a:rPr lang="en-GB" sz="2400" dirty="0" smtClean="0"/>
              <a:t>– 1 = 0.456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Results: Effects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ftas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total exports and imports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27168" cy="4846320"/>
          </a:xfrm>
        </p:spPr>
        <p:txBody>
          <a:bodyPr>
            <a:normAutofit/>
          </a:bodyPr>
          <a:lstStyle/>
          <a:p>
            <a:r>
              <a:rPr lang="en-US" dirty="0" smtClean="0"/>
              <a:t>Specific results</a:t>
            </a:r>
          </a:p>
          <a:p>
            <a:pPr lvl="1"/>
            <a:r>
              <a:rPr lang="en-GB" dirty="0" smtClean="0"/>
              <a:t>Intra-PAFTA exports have increased significantly, by around 67%</a:t>
            </a:r>
          </a:p>
          <a:p>
            <a:pPr lvl="1"/>
            <a:r>
              <a:rPr lang="en-GB" dirty="0" smtClean="0"/>
              <a:t>EU exports to Turkey have increased by around 67%</a:t>
            </a:r>
          </a:p>
          <a:p>
            <a:pPr lvl="1"/>
            <a:r>
              <a:rPr lang="en-GB" dirty="0" smtClean="0"/>
              <a:t>Exports from Turkey to EU have increased by 50%</a:t>
            </a:r>
          </a:p>
          <a:p>
            <a:pPr lvl="1"/>
            <a:r>
              <a:rPr lang="en-GB" dirty="0" smtClean="0"/>
              <a:t>Turkish exports to Mediterranean countries increased on average by 80%</a:t>
            </a:r>
          </a:p>
          <a:p>
            <a:pPr lvl="1"/>
            <a:r>
              <a:rPr lang="en-GB" dirty="0" smtClean="0"/>
              <a:t>Israel’s imports from Turkey have quadrupled after 1997, controlling for distance, common border, incomes and incomes per capita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Further results (not shown)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The effect of the Turkey-Israel agreement has been to </a:t>
            </a:r>
          </a:p>
          <a:p>
            <a:pPr lvl="1"/>
            <a:r>
              <a:rPr lang="en-GB" sz="2800" dirty="0" smtClean="0"/>
              <a:t>Triple Israel’s imports from Turkey and </a:t>
            </a:r>
          </a:p>
          <a:p>
            <a:pPr lvl="1"/>
            <a:r>
              <a:rPr lang="en-GB" sz="2800" dirty="0" smtClean="0"/>
              <a:t>Increase Israel’s exports to Turkey by 80%</a:t>
            </a:r>
          </a:p>
          <a:p>
            <a:pPr lvl="1"/>
            <a:r>
              <a:rPr lang="en-GB" sz="2800" dirty="0" smtClean="0"/>
              <a:t>Significant benefits would emerge from an FTA between Egypt and Israel (Egger and Larch, 2007)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43192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succeed The ENP must …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err="1" smtClean="0"/>
              <a:t>Incude</a:t>
            </a:r>
            <a:r>
              <a:rPr lang="en-GB" sz="2800" dirty="0" smtClean="0"/>
              <a:t> </a:t>
            </a:r>
            <a:r>
              <a:rPr lang="en-GB" sz="2800" dirty="0" err="1" smtClean="0"/>
              <a:t>NTBs</a:t>
            </a:r>
            <a:r>
              <a:rPr lang="en-GB" sz="2800" dirty="0" smtClean="0"/>
              <a:t> to trade </a:t>
            </a:r>
          </a:p>
          <a:p>
            <a:r>
              <a:rPr lang="en-GB" sz="2800" dirty="0" smtClean="0"/>
              <a:t>Include agriculture in bilateral </a:t>
            </a:r>
            <a:r>
              <a:rPr lang="en-GB" sz="2800" dirty="0" err="1" smtClean="0"/>
              <a:t>DCFTAs</a:t>
            </a:r>
            <a:r>
              <a:rPr lang="en-GB" sz="2800" dirty="0" smtClean="0"/>
              <a:t> between EU and MENA countries </a:t>
            </a:r>
          </a:p>
          <a:p>
            <a:r>
              <a:rPr lang="en-GB" sz="2800" dirty="0" smtClean="0"/>
              <a:t>Initiate a regional DCFTA between Egypt, Israel, Jordan</a:t>
            </a:r>
          </a:p>
          <a:p>
            <a:r>
              <a:rPr lang="en-GB" sz="2800" dirty="0" smtClean="0"/>
              <a:t>Expand this to other MENA states by making participation in regional DCFTA a condition for a DCFTA with EU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GB" sz="2800" dirty="0" smtClean="0"/>
              <a:t>Clarify the proposed NEC institutions                                     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Same story, two renditions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99176" cy="4987936"/>
          </a:xfrm>
        </p:spPr>
        <p:txBody>
          <a:bodyPr>
            <a:normAutofit fontScale="92500"/>
          </a:bodyPr>
          <a:lstStyle/>
          <a:p>
            <a:r>
              <a:rPr lang="en-U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ENP story</a:t>
            </a:r>
            <a:endParaRPr lang="en-US" sz="2700" dirty="0" smtClean="0"/>
          </a:p>
          <a:p>
            <a:pPr lvl="1"/>
            <a:r>
              <a:rPr lang="en-US" sz="2700" dirty="0" smtClean="0"/>
              <a:t>Old Balkan powder keg and what the EU can do to facilitate peace through free trade agreements (FTAs) and integration</a:t>
            </a:r>
          </a:p>
          <a:p>
            <a:r>
              <a:rPr lang="en-U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Arab Spring story</a:t>
            </a:r>
            <a:endParaRPr lang="en-US" sz="2700" dirty="0" smtClean="0"/>
          </a:p>
          <a:p>
            <a:pPr lvl="1"/>
            <a:r>
              <a:rPr lang="en-US" sz="2700" dirty="0" smtClean="0"/>
              <a:t>How remarkably little the Arab countries trade with one another and how much they could benefit from more trade and integration plus a well-functioning market economy and more</a:t>
            </a:r>
          </a:p>
          <a:p>
            <a:r>
              <a:rPr lang="en-US" sz="2700" dirty="0" smtClean="0"/>
              <a:t>My coauthors</a:t>
            </a:r>
          </a:p>
          <a:p>
            <a:pPr lvl="1"/>
            <a:r>
              <a:rPr lang="en-US" sz="2400" dirty="0" err="1" smtClean="0"/>
              <a:t>Martínez-Zarzoso</a:t>
            </a:r>
            <a:r>
              <a:rPr lang="en-US" sz="2400" dirty="0" smtClean="0"/>
              <a:t>: Gravity model econometrics </a:t>
            </a:r>
          </a:p>
          <a:p>
            <a:pPr lvl="1"/>
            <a:r>
              <a:rPr lang="en-US" sz="2400" dirty="0" err="1" smtClean="0"/>
              <a:t>Wijkman</a:t>
            </a:r>
            <a:r>
              <a:rPr lang="en-US" sz="2400" dirty="0" smtClean="0"/>
              <a:t>: Trade policy, hands on experience</a:t>
            </a:r>
          </a:p>
          <a:p>
            <a:pPr lvl="2"/>
            <a:endParaRPr lang="en-US" sz="24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succeed the ENP must … 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Ensure agreement between participating Member States</a:t>
            </a:r>
          </a:p>
          <a:p>
            <a:r>
              <a:rPr lang="en-GB" sz="2800" dirty="0" smtClean="0"/>
              <a:t>Respect stronger conditionality</a:t>
            </a:r>
          </a:p>
          <a:p>
            <a:r>
              <a:rPr lang="en-GB" sz="2800" dirty="0" smtClean="0"/>
              <a:t>Reward </a:t>
            </a:r>
            <a:r>
              <a:rPr lang="en-GB" sz="2800" dirty="0" err="1" smtClean="0"/>
              <a:t>fullfilment</a:t>
            </a:r>
            <a:r>
              <a:rPr lang="en-GB" sz="2800" dirty="0" smtClean="0"/>
              <a:t> of goals </a:t>
            </a:r>
          </a:p>
          <a:p>
            <a:pPr lvl="1"/>
            <a:r>
              <a:rPr lang="en-GB" sz="2500" dirty="0" smtClean="0"/>
              <a:t>“More for more”</a:t>
            </a:r>
          </a:p>
          <a:p>
            <a:r>
              <a:rPr lang="en-GB" sz="2800" dirty="0" smtClean="0"/>
              <a:t>Devote greater resources to: </a:t>
            </a:r>
            <a:r>
              <a:rPr lang="en-GB" sz="2800" dirty="0" err="1" smtClean="0"/>
              <a:t>DCFTAs</a:t>
            </a:r>
            <a:endParaRPr lang="en-GB" sz="2800" dirty="0" smtClean="0"/>
          </a:p>
          <a:p>
            <a:r>
              <a:rPr lang="en-GB" sz="2800" dirty="0" smtClean="0"/>
              <a:t>Reward conflict resolution (for Turkey? For the ME states? For Morocco-Algeria?)</a:t>
            </a:r>
          </a:p>
        </p:txBody>
      </p:sp>
      <p:sp>
        <p:nvSpPr>
          <p:cNvPr id="4" name="TextBox 3"/>
          <p:cNvSpPr txBox="1"/>
          <p:nvPr/>
        </p:nvSpPr>
        <p:spPr>
          <a:xfrm rot="21446329">
            <a:off x="885279" y="5969500"/>
            <a:ext cx="7998728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800" dirty="0" smtClean="0"/>
              <a:t>A tall order requiring strong political leadership!</a:t>
            </a:r>
            <a:endParaRPr lang="en-US" sz="2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 rot="21412516">
            <a:off x="5914641" y="2934731"/>
            <a:ext cx="3026625" cy="934575"/>
          </a:xfrm>
          <a:prstGeom prst="rect">
            <a:avLst/>
          </a:prstGeom>
        </p:spPr>
        <p:txBody>
          <a:bodyPr lIns="45720" tIns="0" rIns="45720" bIns="0"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The 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20040"/>
            <a:ext cx="7787208" cy="1143000"/>
          </a:xfrm>
        </p:spPr>
        <p:txBody>
          <a:bodyPr>
            <a:noAutofit/>
          </a:bodyPr>
          <a:lstStyle/>
          <a:p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GNI per capita 1980-2009 (PPP-adjusted USD at current prices)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 rot="21412516">
            <a:off x="6293527" y="5442714"/>
            <a:ext cx="2575395" cy="934575"/>
          </a:xfrm>
          <a:prstGeom prst="rect">
            <a:avLst/>
          </a:prstGeom>
        </p:spPr>
        <p:txBody>
          <a:bodyPr lIns="45720" tIns="0" rIns="45720" bIns="0"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The end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Same story, two renditions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99176" cy="4987936"/>
          </a:xfrm>
        </p:spPr>
        <p:txBody>
          <a:bodyPr>
            <a:normAutofit fontScale="92500"/>
          </a:bodyPr>
          <a:lstStyle/>
          <a:p>
            <a:r>
              <a:rPr lang="en-U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ENP story</a:t>
            </a:r>
            <a:endParaRPr lang="en-US" sz="2700" dirty="0" smtClean="0"/>
          </a:p>
          <a:p>
            <a:pPr lvl="1"/>
            <a:r>
              <a:rPr lang="en-US" sz="2700" dirty="0" smtClean="0"/>
              <a:t>Old Balkan powder keg and what the EU can do to facilitate peace through free trade agreements (FTAs) and integration</a:t>
            </a:r>
          </a:p>
          <a:p>
            <a:r>
              <a:rPr lang="en-U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Arab Spring story</a:t>
            </a:r>
            <a:endParaRPr lang="en-US" sz="2700" dirty="0" smtClean="0"/>
          </a:p>
          <a:p>
            <a:pPr lvl="1"/>
            <a:r>
              <a:rPr lang="en-GB" sz="2700" dirty="0" smtClean="0"/>
              <a:t>Uses a panel gravity model of trade to estimate potential for increased intra-regional trade among 10 countries of the Southern and Eastern Mediterranean coast of the EU</a:t>
            </a:r>
            <a:endParaRPr lang="en-US" sz="2700" dirty="0" smtClean="0"/>
          </a:p>
          <a:p>
            <a:r>
              <a:rPr lang="en-US" sz="2700" dirty="0" smtClean="0"/>
              <a:t>Two initiatives</a:t>
            </a:r>
          </a:p>
          <a:p>
            <a:pPr lvl="1"/>
            <a:r>
              <a:rPr lang="en-US" sz="2400" dirty="0" smtClean="0"/>
              <a:t>Barcelona Process 1995 aimed at South-Med coast</a:t>
            </a:r>
          </a:p>
          <a:p>
            <a:pPr lvl="1"/>
            <a:r>
              <a:rPr lang="en-US" sz="2400" dirty="0" smtClean="0"/>
              <a:t>ENP 2004 aimed at Southern and Eastern neighbors </a:t>
            </a:r>
          </a:p>
          <a:p>
            <a:pPr lvl="2"/>
            <a:endParaRPr lang="en-US" sz="24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Enp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story: Main Aim of ENP 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987936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Resolve conflicts in EU’s neighborhood </a:t>
            </a:r>
          </a:p>
          <a:p>
            <a:r>
              <a:rPr lang="en-US" sz="2800" dirty="0" smtClean="0"/>
              <a:t>Basic hypothesis (Montesquieu, Monnet):</a:t>
            </a:r>
          </a:p>
          <a:p>
            <a:pPr lvl="1"/>
            <a:r>
              <a:rPr lang="en-US" sz="2500" dirty="0" smtClean="0"/>
              <a:t>Closer economic integration helps resolve political conflicts and vice versa, creating a virtuous circle of prosperity and détente</a:t>
            </a:r>
          </a:p>
          <a:p>
            <a:pPr lvl="1"/>
            <a:r>
              <a:rPr lang="en-US" sz="2500" dirty="0" smtClean="0"/>
              <a:t>Strong self-interest in resolving conflicts because their consequences spill over into EU</a:t>
            </a:r>
          </a:p>
          <a:p>
            <a:r>
              <a:rPr lang="en-US" sz="2800" dirty="0" smtClean="0"/>
              <a:t>Identify four keys to success</a:t>
            </a:r>
          </a:p>
          <a:p>
            <a:pPr lvl="1"/>
            <a:r>
              <a:rPr lang="en-US" sz="2500" dirty="0" smtClean="0"/>
              <a:t>Existence of facilitators of compromise (EU)</a:t>
            </a:r>
          </a:p>
          <a:p>
            <a:pPr lvl="1"/>
            <a:r>
              <a:rPr lang="en-US" sz="2500" dirty="0" smtClean="0"/>
              <a:t>Well-functioning market economy</a:t>
            </a:r>
          </a:p>
          <a:p>
            <a:pPr lvl="1"/>
            <a:r>
              <a:rPr lang="en-US" sz="2500" dirty="0" smtClean="0"/>
              <a:t>Intra-regional trade plus FTAs</a:t>
            </a:r>
          </a:p>
          <a:p>
            <a:pPr lvl="1"/>
            <a:r>
              <a:rPr lang="en-US" sz="2500" dirty="0" smtClean="0"/>
              <a:t>Prospect of accession to EU: Strong incentive</a:t>
            </a:r>
          </a:p>
          <a:p>
            <a:pPr lvl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Enp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story: Main players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5059944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Acknowledged candidates for full EU membership</a:t>
            </a:r>
          </a:p>
          <a:p>
            <a:pPr lvl="1"/>
            <a:r>
              <a:rPr lang="en-GB" sz="2500" dirty="0" smtClean="0"/>
              <a:t>Croatia: Expected to join 2013</a:t>
            </a:r>
          </a:p>
          <a:p>
            <a:pPr lvl="1"/>
            <a:r>
              <a:rPr lang="en-GB" sz="2500" dirty="0" smtClean="0"/>
              <a:t>Turkey and Macedonia: Uncertain time table</a:t>
            </a:r>
          </a:p>
          <a:p>
            <a:pPr lvl="1"/>
            <a:r>
              <a:rPr lang="en-GB" sz="2500" dirty="0" smtClean="0"/>
              <a:t>Montenegro: Negotiations underway</a:t>
            </a:r>
          </a:p>
          <a:p>
            <a:pPr lvl="1"/>
            <a:r>
              <a:rPr lang="en-GB" sz="2500" dirty="0" smtClean="0"/>
              <a:t>Serbia: Needs to normalize relations with Kosovo</a:t>
            </a:r>
          </a:p>
          <a:p>
            <a:r>
              <a:rPr lang="en-GB" sz="2800" dirty="0" smtClean="0"/>
              <a:t>Potential candidates</a:t>
            </a:r>
          </a:p>
          <a:p>
            <a:pPr lvl="1"/>
            <a:r>
              <a:rPr lang="en-GB" sz="2500" dirty="0" smtClean="0"/>
              <a:t>Albania and Bosnia-Herzegovina</a:t>
            </a:r>
          </a:p>
          <a:p>
            <a:r>
              <a:rPr lang="en-GB" sz="2800" dirty="0" smtClean="0"/>
              <a:t>Unacknowledged potential candidates</a:t>
            </a:r>
          </a:p>
          <a:p>
            <a:pPr lvl="1"/>
            <a:r>
              <a:rPr lang="en-GB" sz="2500" dirty="0" smtClean="0"/>
              <a:t>Belarus, </a:t>
            </a:r>
            <a:r>
              <a:rPr lang="en-GB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Moldova</a:t>
            </a:r>
            <a:r>
              <a:rPr lang="en-GB" sz="2500" dirty="0" smtClean="0"/>
              <a:t>, </a:t>
            </a:r>
            <a:r>
              <a:rPr lang="en-GB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Ukraine</a:t>
            </a:r>
            <a:r>
              <a:rPr lang="en-GB" sz="2500" dirty="0" smtClean="0"/>
              <a:t>: In Europe</a:t>
            </a:r>
          </a:p>
          <a:p>
            <a:pPr lvl="1"/>
            <a:r>
              <a:rPr lang="en-GB" sz="2500" dirty="0" smtClean="0"/>
              <a:t>Armenia, Azerbaijan, </a:t>
            </a:r>
            <a:r>
              <a:rPr lang="en-GB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Georgia</a:t>
            </a:r>
            <a:r>
              <a:rPr lang="en-GB" sz="2500" dirty="0" smtClean="0"/>
              <a:t>: Not in Europe</a:t>
            </a:r>
          </a:p>
          <a:p>
            <a:pPr lvl="1"/>
            <a:endParaRPr lang="en-GB" sz="2500" dirty="0" smtClean="0"/>
          </a:p>
          <a:p>
            <a:pPr lvl="1"/>
            <a:endParaRPr lang="en-GB" sz="25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101397" y="147075"/>
            <a:ext cx="5904656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GB" sz="2000" dirty="0" smtClean="0"/>
              <a:t>Thessaloniki Declaration (2003): “future of the countries of the Western Balkans lies in the EU”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 rot="21365359">
            <a:off x="7372551" y="1032304"/>
            <a:ext cx="1589178" cy="224676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North African neighbors do not qualify as they are not European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 rot="21401227">
            <a:off x="7234604" y="4536378"/>
            <a:ext cx="1495543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At present, EU fatigue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dimensions of </a:t>
            </a:r>
            <a:r>
              <a:rPr lang="en-GB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ftas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affecting incentives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/>
                <a:gridCol w="2413000"/>
                <a:gridCol w="24130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 dirty="0">
                          <a:latin typeface="Calibri"/>
                          <a:ea typeface="Calibri"/>
                          <a:cs typeface="Times New Roman"/>
                        </a:rPr>
                        <a:t>Few Countries</a:t>
                      </a:r>
                      <a:endParaRPr lang="is-I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3200">
                          <a:latin typeface="Calibri"/>
                          <a:ea typeface="Calibri"/>
                          <a:cs typeface="Times New Roman"/>
                        </a:rPr>
                        <a:t>Many Countries</a:t>
                      </a:r>
                      <a:endParaRPr lang="is-I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200" dirty="0">
                          <a:latin typeface="Calibri"/>
                          <a:ea typeface="Calibri"/>
                          <a:cs typeface="Times New Roman"/>
                        </a:rPr>
                        <a:t>Deep Agreement               </a:t>
                      </a:r>
                      <a:endParaRPr lang="is-I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200" dirty="0">
                          <a:latin typeface="Calibri"/>
                          <a:ea typeface="Calibri"/>
                          <a:cs typeface="Times New Roman"/>
                        </a:rPr>
                        <a:t>Difficult</a:t>
                      </a:r>
                      <a:endParaRPr lang="is-IS" sz="3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latin typeface="Calibri"/>
                          <a:ea typeface="Calibri"/>
                          <a:cs typeface="Times New Roman"/>
                        </a:rPr>
                        <a:t>Stronger incentives</a:t>
                      </a:r>
                      <a:endParaRPr lang="is-I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200" dirty="0">
                          <a:latin typeface="Calibri"/>
                          <a:ea typeface="Calibri"/>
                          <a:cs typeface="Times New Roman"/>
                        </a:rPr>
                        <a:t>Doubly difficult</a:t>
                      </a:r>
                      <a:endParaRPr lang="is-IS" sz="3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3200" dirty="0">
                          <a:latin typeface="Calibri"/>
                          <a:ea typeface="Calibri"/>
                          <a:cs typeface="Times New Roman"/>
                        </a:rPr>
                        <a:t>Extra strong incentives</a:t>
                      </a:r>
                      <a:endParaRPr lang="is-I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200" dirty="0">
                          <a:latin typeface="Calibri"/>
                          <a:ea typeface="Calibri"/>
                          <a:cs typeface="Times New Roman"/>
                        </a:rPr>
                        <a:t>Shallow Agreement               </a:t>
                      </a:r>
                      <a:endParaRPr lang="is-I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200" dirty="0">
                          <a:latin typeface="Calibri"/>
                          <a:ea typeface="Calibri"/>
                          <a:cs typeface="Times New Roman"/>
                        </a:rPr>
                        <a:t>Easy</a:t>
                      </a:r>
                      <a:endParaRPr lang="is-IS" sz="3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3200" dirty="0">
                          <a:latin typeface="Calibri"/>
                          <a:ea typeface="Calibri"/>
                          <a:cs typeface="Times New Roman"/>
                        </a:rPr>
                        <a:t>Weak incentives</a:t>
                      </a:r>
                      <a:endParaRPr lang="is-I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3200" dirty="0">
                          <a:latin typeface="Calibri"/>
                          <a:ea typeface="Calibri"/>
                          <a:cs typeface="Times New Roman"/>
                        </a:rPr>
                        <a:t>Difficult</a:t>
                      </a:r>
                      <a:endParaRPr lang="is-IS" sz="3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latin typeface="Calibri"/>
                          <a:ea typeface="Calibri"/>
                          <a:cs typeface="Times New Roman"/>
                        </a:rPr>
                        <a:t>Stronger incentives</a:t>
                      </a:r>
                      <a:endParaRPr lang="is-I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Conflict classification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952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568"/>
                <a:gridCol w="2799432"/>
                <a:gridCol w="2413000"/>
              </a:tblGrid>
              <a:tr h="10602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Calibri"/>
                          <a:ea typeface="Calibri"/>
                          <a:cs typeface="Times New Roman"/>
                        </a:rPr>
                        <a:t>Conflicts confined to region</a:t>
                      </a:r>
                      <a:endParaRPr lang="is-I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-2286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Calibri"/>
                          <a:ea typeface="Calibri"/>
                          <a:cs typeface="Times New Roman"/>
                        </a:rPr>
                        <a:t>Conflicts involving third countries</a:t>
                      </a:r>
                      <a:endParaRPr lang="is-I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7693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noProof="0" smtClean="0">
                          <a:latin typeface="Calibri"/>
                          <a:ea typeface="Calibri"/>
                          <a:cs typeface="Times New Roman"/>
                        </a:rPr>
                        <a:t>Potential candidate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noProof="0" smtClean="0">
                          <a:latin typeface="Calibri"/>
                          <a:ea typeface="Calibri"/>
                          <a:cs typeface="Times New Roman"/>
                        </a:rPr>
                        <a:t>countries</a:t>
                      </a:r>
                      <a:endParaRPr lang="en-US" sz="2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noProof="0" smtClean="0">
                          <a:latin typeface="Calibri"/>
                          <a:ea typeface="Calibri"/>
                          <a:cs typeface="Times New Roman"/>
                        </a:rPr>
                        <a:t>Western Balkans (Kosovo-Serbia, Bosnia-Herzegovina)</a:t>
                      </a:r>
                      <a:endParaRPr lang="en-US" sz="2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noProof="0" smtClean="0">
                          <a:latin typeface="Calibri"/>
                          <a:ea typeface="Calibri"/>
                          <a:cs typeface="Times New Roman"/>
                        </a:rPr>
                        <a:t>Ukraine-Moldova-Transnistria (Russia)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noProof="0" smtClean="0">
                          <a:latin typeface="Calibri"/>
                          <a:ea typeface="Calibri"/>
                          <a:cs typeface="Times New Roman"/>
                        </a:rPr>
                        <a:t>Georgia-South Ossetia-Abkhasia (Russia)</a:t>
                      </a:r>
                      <a:endParaRPr lang="en-US" sz="2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7693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noProof="0" smtClean="0">
                          <a:latin typeface="Calibri"/>
                          <a:ea typeface="Calibri"/>
                          <a:cs typeface="Times New Roman"/>
                        </a:rPr>
                        <a:t>Not potential</a:t>
                      </a:r>
                      <a:r>
                        <a:rPr lang="en-US" sz="2200" baseline="0" noProof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noProof="0" smtClean="0">
                          <a:latin typeface="Calibri"/>
                          <a:ea typeface="Calibri"/>
                          <a:cs typeface="Times New Roman"/>
                        </a:rPr>
                        <a:t>candidate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noProof="0" smtClean="0">
                          <a:latin typeface="Calibri"/>
                          <a:ea typeface="Calibri"/>
                          <a:cs typeface="Times New Roman"/>
                        </a:rPr>
                        <a:t>countries </a:t>
                      </a:r>
                      <a:endParaRPr lang="en-US" sz="2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noProof="0" dirty="0" smtClean="0">
                          <a:latin typeface="Calibri"/>
                          <a:ea typeface="Calibri"/>
                          <a:cs typeface="Times New Roman"/>
                        </a:rPr>
                        <a:t>Western Sahara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noProof="0" dirty="0" smtClean="0">
                          <a:latin typeface="Calibri"/>
                          <a:ea typeface="Calibri"/>
                          <a:cs typeface="Times New Roman"/>
                        </a:rPr>
                        <a:t>(Morocco-Algeria)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noProof="0" dirty="0" smtClean="0">
                          <a:latin typeface="Calibri"/>
                          <a:ea typeface="Calibri"/>
                          <a:cs typeface="Times New Roman"/>
                        </a:rPr>
                        <a:t>Middle East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noProof="0" dirty="0" smtClean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2200" b="0" noProof="0" dirty="0" smtClean="0">
                          <a:latin typeface="Calibri"/>
                          <a:ea typeface="Calibri"/>
                          <a:cs typeface="Times New Roman"/>
                        </a:rPr>
                        <a:t>Israel, Palestine, and neighbors</a:t>
                      </a:r>
                      <a:r>
                        <a:rPr lang="en-US" sz="2200" noProof="0" dirty="0" smtClean="0">
                          <a:latin typeface="Calibri"/>
                          <a:ea typeface="Calibri"/>
                          <a:cs typeface="Times New Roman"/>
                        </a:rPr>
                        <a:t>) </a:t>
                      </a:r>
                      <a:endParaRPr lang="en-US" sz="22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noProof="0" dirty="0" smtClean="0">
                          <a:latin typeface="Calibri"/>
                          <a:ea typeface="Calibri"/>
                          <a:cs typeface="Times New Roman"/>
                        </a:rPr>
                        <a:t>Armenia-Azerbaijan-</a:t>
                      </a:r>
                      <a:r>
                        <a:rPr lang="en-US" sz="2200" noProof="0" dirty="0" err="1" smtClean="0">
                          <a:latin typeface="Calibri"/>
                          <a:ea typeface="Calibri"/>
                          <a:cs typeface="Times New Roman"/>
                        </a:rPr>
                        <a:t>Nagorno</a:t>
                      </a:r>
                      <a:r>
                        <a:rPr lang="en-US" sz="2200" noProof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noProof="0" dirty="0" err="1" smtClean="0">
                          <a:latin typeface="Calibri"/>
                          <a:ea typeface="Calibri"/>
                          <a:cs typeface="Times New Roman"/>
                        </a:rPr>
                        <a:t>Karabakh</a:t>
                      </a:r>
                      <a:r>
                        <a:rPr lang="en-US" sz="2200" noProof="0" dirty="0" smtClean="0">
                          <a:latin typeface="Calibri"/>
                          <a:ea typeface="Calibri"/>
                          <a:cs typeface="Times New Roman"/>
                        </a:rPr>
                        <a:t>  (Russia, Turkey)</a:t>
                      </a:r>
                      <a:endParaRPr lang="en-US" sz="22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 rot="21124470">
            <a:off x="3751025" y="3867684"/>
            <a:ext cx="1189749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000" dirty="0" smtClean="0"/>
              <a:t>Easy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 rot="21124470">
            <a:off x="6301636" y="5811900"/>
            <a:ext cx="1273105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000" dirty="0" smtClean="0"/>
              <a:t>Hard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Intraregional and EU Trade shares 2005 (% of total)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Diagram 7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21347367">
            <a:off x="4227602" y="1570476"/>
            <a:ext cx="4317207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/>
              <a:t>Limited regional trade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2843</TotalTime>
  <Words>1334</Words>
  <Application>Microsoft Office PowerPoint</Application>
  <PresentationFormat>On-screen Show (4:3)</PresentationFormat>
  <Paragraphs>281</Paragraphs>
  <Slides>31</Slides>
  <Notes>31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Opulent</vt:lpstr>
      <vt:lpstr>How free trade can help convert the ‘Arab Spring’ into permanent peace  and democracy</vt:lpstr>
      <vt:lpstr>Two companion papers</vt:lpstr>
      <vt:lpstr>Same story, two renditions</vt:lpstr>
      <vt:lpstr>Same story, two renditions</vt:lpstr>
      <vt:lpstr>Enp story: Main Aim of ENP </vt:lpstr>
      <vt:lpstr>Enp story: Main players</vt:lpstr>
      <vt:lpstr>Two dimensions of ftas affecting incentives</vt:lpstr>
      <vt:lpstr>Conflict classification</vt:lpstr>
      <vt:lpstr>Intraregional and EU Trade shares 2005 (% of total)</vt:lpstr>
      <vt:lpstr>balkan countries: Exports to neighbors 2005 (% of total)</vt:lpstr>
      <vt:lpstr>balkan countries: imports from neighbors 2005 (% of total)</vt:lpstr>
      <vt:lpstr>GDP per capita 1990-2010 (PPP, constant 2005 international $)</vt:lpstr>
      <vt:lpstr>South-med countries: Exports to neighbors 2005 (% of total)</vt:lpstr>
      <vt:lpstr>GDP per capita 1990-2010 (PPP, constant 2005 international $)</vt:lpstr>
      <vt:lpstr>eap countries: Exports to neighbors 2005 (% of total)</vt:lpstr>
      <vt:lpstr>Two dimensions of DCFTAs</vt:lpstr>
      <vt:lpstr>Key elements of new ENP </vt:lpstr>
      <vt:lpstr>Arab spring</vt:lpstr>
      <vt:lpstr>intra-regional and Eu trade shares 2005, again (% of total)</vt:lpstr>
      <vt:lpstr>Agadir 4 regional Export shares (% of total)</vt:lpstr>
      <vt:lpstr>Non-Agadir 4 regional Export shares (% of total)</vt:lpstr>
      <vt:lpstr>Poor prospects … </vt:lpstr>
      <vt:lpstr>… but historic opportunity</vt:lpstr>
      <vt:lpstr>Thus far, limited success</vt:lpstr>
      <vt:lpstr>Estimating model</vt:lpstr>
      <vt:lpstr>Results: Effects of ftas on total exports and imports</vt:lpstr>
      <vt:lpstr>Results: Effects of ftas on total exports and imports</vt:lpstr>
      <vt:lpstr>Further results (not shown)</vt:lpstr>
      <vt:lpstr>To succeed The ENP must …</vt:lpstr>
      <vt:lpstr>To succeed the ENP must … </vt:lpstr>
      <vt:lpstr>GNI per capita 1980-2009 (PPP-adjusted USD at current prices)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free trade can help convert the ’Arab Spring’ into permanent peace and democracy</dc:title>
  <dc:creator>Per Wijkman</dc:creator>
  <cp:lastModifiedBy>Þorvaldur Gylfason</cp:lastModifiedBy>
  <cp:revision>24</cp:revision>
  <dcterms:created xsi:type="dcterms:W3CDTF">2012-05-18T21:03:32Z</dcterms:created>
  <dcterms:modified xsi:type="dcterms:W3CDTF">2013-02-23T16:26:35Z</dcterms:modified>
</cp:coreProperties>
</file>