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57" r:id="rId3"/>
    <p:sldId id="258" r:id="rId4"/>
    <p:sldId id="259" r:id="rId5"/>
    <p:sldId id="261" r:id="rId6"/>
    <p:sldId id="260" r:id="rId7"/>
    <p:sldId id="262" r:id="rId8"/>
  </p:sldIdLst>
  <p:sldSz cx="9144000" cy="6858000" type="screen4x3"/>
  <p:notesSz cx="6858000" cy="9144000"/>
  <p:defaultTextStyle>
    <a:defPPr>
      <a:defRPr lang="is-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6" d="100"/>
          <a:sy n="126" d="100"/>
        </p:scale>
        <p:origin x="-35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Book2"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gylfason\Documents\Excel%202010\Tekjur%20&#225;%20vinnustund%202010.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is-IS"/>
  <c:chart>
    <c:autoTitleDeleted val="1"/>
    <c:plotArea>
      <c:layout/>
      <c:barChart>
        <c:barDir val="col"/>
        <c:grouping val="clustered"/>
        <c:ser>
          <c:idx val="0"/>
          <c:order val="0"/>
          <c:tx>
            <c:strRef>
              <c:f>Sheet2!$B$1</c:f>
              <c:strCache>
                <c:ptCount val="1"/>
                <c:pt idx="0">
                  <c:v>Gini</c:v>
                </c:pt>
              </c:strCache>
            </c:strRef>
          </c:tx>
          <c:cat>
            <c:numRef>
              <c:f>Sheet2!$A$2:$A$17</c:f>
              <c:numCache>
                <c:formatCode>General</c:formatCode>
                <c:ptCount val="16"/>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numCache>
            </c:numRef>
          </c:cat>
          <c:val>
            <c:numRef>
              <c:f>Sheet2!$B$2:$B$17</c:f>
              <c:numCache>
                <c:formatCode>0.0</c:formatCode>
                <c:ptCount val="16"/>
                <c:pt idx="0">
                  <c:v>21.06147845843509</c:v>
                </c:pt>
                <c:pt idx="1">
                  <c:v>21.290745952093083</c:v>
                </c:pt>
                <c:pt idx="2">
                  <c:v>21.345841505189423</c:v>
                </c:pt>
                <c:pt idx="3">
                  <c:v>22.262325297468049</c:v>
                </c:pt>
                <c:pt idx="4">
                  <c:v>22.669940435429726</c:v>
                </c:pt>
                <c:pt idx="5">
                  <c:v>23.647377146439755</c:v>
                </c:pt>
                <c:pt idx="6">
                  <c:v>24.912886341827789</c:v>
                </c:pt>
                <c:pt idx="7">
                  <c:v>25.842164562587527</c:v>
                </c:pt>
                <c:pt idx="8">
                  <c:v>27.16220219226166</c:v>
                </c:pt>
                <c:pt idx="9">
                  <c:v>28.169667945381203</c:v>
                </c:pt>
                <c:pt idx="10">
                  <c:v>29.944539807913298</c:v>
                </c:pt>
                <c:pt idx="11">
                  <c:v>30.786519023112486</c:v>
                </c:pt>
                <c:pt idx="12">
                  <c:v>35.504513846862011</c:v>
                </c:pt>
                <c:pt idx="13">
                  <c:v>37.215778492681061</c:v>
                </c:pt>
                <c:pt idx="14">
                  <c:v>42.28414311668012</c:v>
                </c:pt>
                <c:pt idx="15">
                  <c:v>33.128596126975481</c:v>
                </c:pt>
              </c:numCache>
            </c:numRef>
          </c:val>
        </c:ser>
        <c:axId val="36063872"/>
        <c:axId val="41419904"/>
      </c:barChart>
      <c:catAx>
        <c:axId val="36063872"/>
        <c:scaling>
          <c:orientation val="minMax"/>
        </c:scaling>
        <c:axPos val="b"/>
        <c:numFmt formatCode="General" sourceLinked="1"/>
        <c:tickLblPos val="nextTo"/>
        <c:txPr>
          <a:bodyPr rot="-2700000" vert="horz"/>
          <a:lstStyle/>
          <a:p>
            <a:pPr>
              <a:defRPr sz="1400"/>
            </a:pPr>
            <a:endParaRPr lang="is-IS"/>
          </a:p>
        </c:txPr>
        <c:crossAx val="41419904"/>
        <c:crosses val="autoZero"/>
        <c:auto val="1"/>
        <c:lblAlgn val="ctr"/>
        <c:lblOffset val="100"/>
      </c:catAx>
      <c:valAx>
        <c:axId val="41419904"/>
        <c:scaling>
          <c:orientation val="minMax"/>
        </c:scaling>
        <c:axPos val="l"/>
        <c:majorGridlines/>
        <c:numFmt formatCode="0" sourceLinked="0"/>
        <c:tickLblPos val="nextTo"/>
        <c:txPr>
          <a:bodyPr/>
          <a:lstStyle/>
          <a:p>
            <a:pPr>
              <a:defRPr sz="1600"/>
            </a:pPr>
            <a:endParaRPr lang="is-IS"/>
          </a:p>
        </c:txPr>
        <c:crossAx val="36063872"/>
        <c:crosses val="autoZero"/>
        <c:crossBetween val="between"/>
      </c:valAx>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is-IS"/>
  <c:chart>
    <c:plotArea>
      <c:layout/>
      <c:barChart>
        <c:barDir val="bar"/>
        <c:grouping val="clustered"/>
        <c:ser>
          <c:idx val="0"/>
          <c:order val="0"/>
          <c:dPt>
            <c:idx val="11"/>
            <c:spPr>
              <a:solidFill>
                <a:srgbClr val="002060"/>
              </a:solidFill>
            </c:spPr>
          </c:dPt>
          <c:dPt>
            <c:idx val="16"/>
            <c:spPr>
              <a:solidFill>
                <a:schemeClr val="accent4"/>
              </a:solidFill>
            </c:spPr>
          </c:dPt>
          <c:dPt>
            <c:idx val="18"/>
            <c:spPr>
              <a:solidFill>
                <a:schemeClr val="accent4"/>
              </a:solidFill>
            </c:spPr>
          </c:dPt>
          <c:dPt>
            <c:idx val="21"/>
            <c:spPr>
              <a:solidFill>
                <a:schemeClr val="accent4"/>
              </a:solidFill>
            </c:spPr>
          </c:dPt>
          <c:dPt>
            <c:idx val="24"/>
            <c:spPr>
              <a:solidFill>
                <a:srgbClr val="92D050"/>
              </a:solidFill>
            </c:spPr>
          </c:dPt>
          <c:dPt>
            <c:idx val="29"/>
            <c:spPr>
              <a:solidFill>
                <a:schemeClr val="accent4"/>
              </a:solidFill>
            </c:spPr>
          </c:dPt>
          <c:cat>
            <c:strRef>
              <c:f>Sheet4!$A$1:$A$31</c:f>
              <c:strCache>
                <c:ptCount val="31"/>
                <c:pt idx="0">
                  <c:v>Latvia</c:v>
                </c:pt>
                <c:pt idx="1">
                  <c:v>Turkey</c:v>
                </c:pt>
                <c:pt idx="2">
                  <c:v>Lithuania</c:v>
                </c:pt>
                <c:pt idx="3">
                  <c:v>Estonia</c:v>
                </c:pt>
                <c:pt idx="4">
                  <c:v>Portugal</c:v>
                </c:pt>
                <c:pt idx="5">
                  <c:v>Hungary</c:v>
                </c:pt>
                <c:pt idx="6">
                  <c:v>Czech Republic</c:v>
                </c:pt>
                <c:pt idx="7">
                  <c:v>Poland</c:v>
                </c:pt>
                <c:pt idx="8">
                  <c:v>Malta</c:v>
                </c:pt>
                <c:pt idx="9">
                  <c:v>Cyprus</c:v>
                </c:pt>
                <c:pt idx="10">
                  <c:v>Greece</c:v>
                </c:pt>
                <c:pt idx="11">
                  <c:v>Iceland</c:v>
                </c:pt>
                <c:pt idx="12">
                  <c:v>Italy</c:v>
                </c:pt>
                <c:pt idx="13">
                  <c:v>New Zealand</c:v>
                </c:pt>
                <c:pt idx="14">
                  <c:v>Switzerland</c:v>
                </c:pt>
                <c:pt idx="15">
                  <c:v>Spain</c:v>
                </c:pt>
                <c:pt idx="16">
                  <c:v>Finland</c:v>
                </c:pt>
                <c:pt idx="17">
                  <c:v>Canada</c:v>
                </c:pt>
                <c:pt idx="18">
                  <c:v>Denmark</c:v>
                </c:pt>
                <c:pt idx="19">
                  <c:v>United Kingdom</c:v>
                </c:pt>
                <c:pt idx="20">
                  <c:v>Australia</c:v>
                </c:pt>
                <c:pt idx="21">
                  <c:v>Sweden</c:v>
                </c:pt>
                <c:pt idx="22">
                  <c:v>Austria</c:v>
                </c:pt>
                <c:pt idx="23">
                  <c:v>Ireland</c:v>
                </c:pt>
                <c:pt idx="24">
                  <c:v>Germany</c:v>
                </c:pt>
                <c:pt idx="25">
                  <c:v>France</c:v>
                </c:pt>
                <c:pt idx="26">
                  <c:v>United States</c:v>
                </c:pt>
                <c:pt idx="27">
                  <c:v>Netherlands</c:v>
                </c:pt>
                <c:pt idx="28">
                  <c:v>Belgium</c:v>
                </c:pt>
                <c:pt idx="29">
                  <c:v>Norway</c:v>
                </c:pt>
                <c:pt idx="30">
                  <c:v>Luxembourg</c:v>
                </c:pt>
              </c:strCache>
            </c:strRef>
          </c:cat>
          <c:val>
            <c:numRef>
              <c:f>Sheet4!$B$1:$B$31</c:f>
              <c:numCache>
                <c:formatCode>_-* #,##0.00_-;_-* #,##0.00\-;_-* "-"??_-;_-@_-</c:formatCode>
                <c:ptCount val="31"/>
                <c:pt idx="0" formatCode="#,##0.00">
                  <c:v>19.47710952704189</c:v>
                </c:pt>
                <c:pt idx="1">
                  <c:v>20.925886240526722</c:v>
                </c:pt>
                <c:pt idx="2" formatCode="#,##0.00">
                  <c:v>22.831199368636135</c:v>
                </c:pt>
                <c:pt idx="3" formatCode="#,##0.00">
                  <c:v>23.162793091029833</c:v>
                </c:pt>
                <c:pt idx="4">
                  <c:v>25.224123809201647</c:v>
                </c:pt>
                <c:pt idx="5" formatCode="#,##0.00">
                  <c:v>25.334259147809554</c:v>
                </c:pt>
                <c:pt idx="6" formatCode="#,##0.00">
                  <c:v>27.128795669621542</c:v>
                </c:pt>
                <c:pt idx="7" formatCode="#,##0.00">
                  <c:v>28.314457434083497</c:v>
                </c:pt>
                <c:pt idx="8">
                  <c:v>30.001916544191914</c:v>
                </c:pt>
                <c:pt idx="9">
                  <c:v>33.334776790507881</c:v>
                </c:pt>
                <c:pt idx="10">
                  <c:v>35.147452586777625</c:v>
                </c:pt>
                <c:pt idx="11">
                  <c:v>37.295886666289753</c:v>
                </c:pt>
                <c:pt idx="12">
                  <c:v>40.744553594809517</c:v>
                </c:pt>
                <c:pt idx="13">
                  <c:v>43.208737791427033</c:v>
                </c:pt>
                <c:pt idx="14">
                  <c:v>45.131480230559511</c:v>
                </c:pt>
                <c:pt idx="15">
                  <c:v>45.302036342456994</c:v>
                </c:pt>
                <c:pt idx="16">
                  <c:v>46.794691847509164</c:v>
                </c:pt>
                <c:pt idx="17">
                  <c:v>46.894200093751955</c:v>
                </c:pt>
                <c:pt idx="18">
                  <c:v>47.239629633421153</c:v>
                </c:pt>
                <c:pt idx="19">
                  <c:v>48.513482198139585</c:v>
                </c:pt>
                <c:pt idx="20">
                  <c:v>49.647687389589294</c:v>
                </c:pt>
                <c:pt idx="21">
                  <c:v>50.014937588424466</c:v>
                </c:pt>
                <c:pt idx="22">
                  <c:v>50.813441683268827</c:v>
                </c:pt>
                <c:pt idx="23">
                  <c:v>53.174842271362039</c:v>
                </c:pt>
                <c:pt idx="24">
                  <c:v>53.364271712017633</c:v>
                </c:pt>
                <c:pt idx="25">
                  <c:v>55.996793204723623</c:v>
                </c:pt>
                <c:pt idx="26">
                  <c:v>57.225201154888268</c:v>
                </c:pt>
                <c:pt idx="27">
                  <c:v>58.249052225271171</c:v>
                </c:pt>
                <c:pt idx="28">
                  <c:v>58.498085154954602</c:v>
                </c:pt>
                <c:pt idx="29">
                  <c:v>76.816657461422096</c:v>
                </c:pt>
                <c:pt idx="30">
                  <c:v>76.892138182686381</c:v>
                </c:pt>
              </c:numCache>
            </c:numRef>
          </c:val>
        </c:ser>
        <c:axId val="57250944"/>
        <c:axId val="57439744"/>
      </c:barChart>
      <c:catAx>
        <c:axId val="57250944"/>
        <c:scaling>
          <c:orientation val="minMax"/>
        </c:scaling>
        <c:axPos val="l"/>
        <c:tickLblPos val="nextTo"/>
        <c:crossAx val="57439744"/>
        <c:crosses val="autoZero"/>
        <c:auto val="1"/>
        <c:lblAlgn val="ctr"/>
        <c:lblOffset val="100"/>
        <c:tickLblSkip val="1"/>
      </c:catAx>
      <c:valAx>
        <c:axId val="57439744"/>
        <c:scaling>
          <c:orientation val="minMax"/>
          <c:max val="80"/>
        </c:scaling>
        <c:axPos val="b"/>
        <c:majorGridlines/>
        <c:numFmt formatCode="#,##0" sourceLinked="0"/>
        <c:tickLblPos val="nextTo"/>
        <c:txPr>
          <a:bodyPr/>
          <a:lstStyle/>
          <a:p>
            <a:pPr>
              <a:defRPr sz="1400"/>
            </a:pPr>
            <a:endParaRPr lang="is-IS"/>
          </a:p>
        </c:txPr>
        <c:crossAx val="57250944"/>
        <c:crosses val="autoZero"/>
        <c:crossBetween val="between"/>
      </c:valAx>
    </c:plotArea>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s-I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83A803A-802B-4BD5-A901-CEFA7FA35D17}" type="datetimeFigureOut">
              <a:rPr lang="is-IS" smtClean="0"/>
              <a:pPr/>
              <a:t>6.9.2010</a:t>
            </a:fld>
            <a:endParaRPr lang="is-I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s-I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s-I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619164-A526-4C55-B836-E1889F82CB8C}" type="slidenum">
              <a:rPr lang="is-IS" smtClean="0"/>
              <a:pPr/>
              <a:t>‹#›</a:t>
            </a:fld>
            <a:endParaRPr lang="is-I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s-IS"/>
          </a:p>
        </p:txBody>
      </p:sp>
      <p:sp>
        <p:nvSpPr>
          <p:cNvPr id="4" name="Slide Number Placeholder 3"/>
          <p:cNvSpPr>
            <a:spLocks noGrp="1"/>
          </p:cNvSpPr>
          <p:nvPr>
            <p:ph type="sldNum" sz="quarter" idx="10"/>
          </p:nvPr>
        </p:nvSpPr>
        <p:spPr/>
        <p:txBody>
          <a:bodyPr/>
          <a:lstStyle/>
          <a:p>
            <a:fld id="{22619164-A526-4C55-B836-E1889F82CB8C}" type="slidenum">
              <a:rPr lang="is-IS" smtClean="0"/>
              <a:pPr/>
              <a:t>1</a:t>
            </a:fld>
            <a:endParaRPr lang="is-I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s-IS"/>
          </a:p>
        </p:txBody>
      </p:sp>
      <p:sp>
        <p:nvSpPr>
          <p:cNvPr id="4" name="Slide Number Placeholder 3"/>
          <p:cNvSpPr>
            <a:spLocks noGrp="1"/>
          </p:cNvSpPr>
          <p:nvPr>
            <p:ph type="sldNum" sz="quarter" idx="10"/>
          </p:nvPr>
        </p:nvSpPr>
        <p:spPr/>
        <p:txBody>
          <a:bodyPr/>
          <a:lstStyle/>
          <a:p>
            <a:fld id="{22619164-A526-4C55-B836-E1889F82CB8C}" type="slidenum">
              <a:rPr lang="is-IS" smtClean="0"/>
              <a:pPr/>
              <a:t>2</a:t>
            </a:fld>
            <a:endParaRPr lang="is-I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s-IS"/>
          </a:p>
        </p:txBody>
      </p:sp>
      <p:sp>
        <p:nvSpPr>
          <p:cNvPr id="4" name="Slide Number Placeholder 3"/>
          <p:cNvSpPr>
            <a:spLocks noGrp="1"/>
          </p:cNvSpPr>
          <p:nvPr>
            <p:ph type="sldNum" sz="quarter" idx="10"/>
          </p:nvPr>
        </p:nvSpPr>
        <p:spPr/>
        <p:txBody>
          <a:bodyPr/>
          <a:lstStyle/>
          <a:p>
            <a:fld id="{22619164-A526-4C55-B836-E1889F82CB8C}" type="slidenum">
              <a:rPr lang="is-IS" smtClean="0"/>
              <a:pPr/>
              <a:t>3</a:t>
            </a:fld>
            <a:endParaRPr lang="is-I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s-IS"/>
          </a:p>
        </p:txBody>
      </p:sp>
      <p:sp>
        <p:nvSpPr>
          <p:cNvPr id="4" name="Slide Number Placeholder 3"/>
          <p:cNvSpPr>
            <a:spLocks noGrp="1"/>
          </p:cNvSpPr>
          <p:nvPr>
            <p:ph type="sldNum" sz="quarter" idx="10"/>
          </p:nvPr>
        </p:nvSpPr>
        <p:spPr/>
        <p:txBody>
          <a:bodyPr/>
          <a:lstStyle/>
          <a:p>
            <a:fld id="{22619164-A526-4C55-B836-E1889F82CB8C}" type="slidenum">
              <a:rPr lang="is-IS" smtClean="0"/>
              <a:pPr/>
              <a:t>4</a:t>
            </a:fld>
            <a:endParaRPr lang="is-I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s-IS"/>
          </a:p>
        </p:txBody>
      </p:sp>
      <p:sp>
        <p:nvSpPr>
          <p:cNvPr id="4" name="Slide Number Placeholder 3"/>
          <p:cNvSpPr>
            <a:spLocks noGrp="1"/>
          </p:cNvSpPr>
          <p:nvPr>
            <p:ph type="sldNum" sz="quarter" idx="10"/>
          </p:nvPr>
        </p:nvSpPr>
        <p:spPr/>
        <p:txBody>
          <a:bodyPr/>
          <a:lstStyle/>
          <a:p>
            <a:fld id="{22619164-A526-4C55-B836-E1889F82CB8C}" type="slidenum">
              <a:rPr lang="is-IS" smtClean="0"/>
              <a:pPr/>
              <a:t>5</a:t>
            </a:fld>
            <a:endParaRPr lang="is-I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s-IS"/>
          </a:p>
        </p:txBody>
      </p:sp>
      <p:sp>
        <p:nvSpPr>
          <p:cNvPr id="4" name="Slide Number Placeholder 3"/>
          <p:cNvSpPr>
            <a:spLocks noGrp="1"/>
          </p:cNvSpPr>
          <p:nvPr>
            <p:ph type="sldNum" sz="quarter" idx="10"/>
          </p:nvPr>
        </p:nvSpPr>
        <p:spPr/>
        <p:txBody>
          <a:bodyPr/>
          <a:lstStyle/>
          <a:p>
            <a:fld id="{22619164-A526-4C55-B836-E1889F82CB8C}" type="slidenum">
              <a:rPr lang="is-IS" smtClean="0"/>
              <a:pPr/>
              <a:t>6</a:t>
            </a:fld>
            <a:endParaRPr lang="is-I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s-IS"/>
          </a:p>
        </p:txBody>
      </p:sp>
      <p:sp>
        <p:nvSpPr>
          <p:cNvPr id="4" name="Slide Number Placeholder 3"/>
          <p:cNvSpPr>
            <a:spLocks noGrp="1"/>
          </p:cNvSpPr>
          <p:nvPr>
            <p:ph type="sldNum" sz="quarter" idx="10"/>
          </p:nvPr>
        </p:nvSpPr>
        <p:spPr/>
        <p:txBody>
          <a:bodyPr/>
          <a:lstStyle/>
          <a:p>
            <a:fld id="{22619164-A526-4C55-B836-E1889F82CB8C}" type="slidenum">
              <a:rPr lang="is-IS" smtClean="0"/>
              <a:pPr/>
              <a:t>7</a:t>
            </a:fld>
            <a:endParaRPr lang="is-I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6141D0C3-F9C4-4E94-A8DA-3C5AD625A3A7}" type="datetimeFigureOut">
              <a:rPr lang="is-IS" smtClean="0"/>
              <a:pPr/>
              <a:t>6.9.2010</a:t>
            </a:fld>
            <a:endParaRPr lang="is-I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is-I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E078D875-B960-4AC9-9CEA-5209D1F808FC}" type="slidenum">
              <a:rPr lang="is-IS" smtClean="0"/>
              <a:pPr/>
              <a:t>‹#›</a:t>
            </a:fld>
            <a:endParaRPr lang="is-I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141D0C3-F9C4-4E94-A8DA-3C5AD625A3A7}" type="datetimeFigureOut">
              <a:rPr lang="is-IS" smtClean="0"/>
              <a:pPr/>
              <a:t>6.9.2010</a:t>
            </a:fld>
            <a:endParaRPr lang="is-IS"/>
          </a:p>
        </p:txBody>
      </p:sp>
      <p:sp>
        <p:nvSpPr>
          <p:cNvPr id="5" name="Footer Placeholder 4"/>
          <p:cNvSpPr>
            <a:spLocks noGrp="1"/>
          </p:cNvSpPr>
          <p:nvPr>
            <p:ph type="ftr" sz="quarter" idx="11"/>
          </p:nvPr>
        </p:nvSpPr>
        <p:spPr/>
        <p:txBody>
          <a:bodyPr/>
          <a:lstStyle>
            <a:extLst/>
          </a:lstStyle>
          <a:p>
            <a:endParaRPr lang="is-IS"/>
          </a:p>
        </p:txBody>
      </p:sp>
      <p:sp>
        <p:nvSpPr>
          <p:cNvPr id="6" name="Slide Number Placeholder 5"/>
          <p:cNvSpPr>
            <a:spLocks noGrp="1"/>
          </p:cNvSpPr>
          <p:nvPr>
            <p:ph type="sldNum" sz="quarter" idx="12"/>
          </p:nvPr>
        </p:nvSpPr>
        <p:spPr/>
        <p:txBody>
          <a:bodyPr/>
          <a:lstStyle>
            <a:extLst/>
          </a:lstStyle>
          <a:p>
            <a:fld id="{E078D875-B960-4AC9-9CEA-5209D1F808FC}" type="slidenum">
              <a:rPr lang="is-IS" smtClean="0"/>
              <a:pPr/>
              <a:t>‹#›</a:t>
            </a:fld>
            <a:endParaRPr lang="is-I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6141D0C3-F9C4-4E94-A8DA-3C5AD625A3A7}" type="datetimeFigureOut">
              <a:rPr lang="is-IS" smtClean="0"/>
              <a:pPr/>
              <a:t>6.9.2010</a:t>
            </a:fld>
            <a:endParaRPr lang="is-I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is-I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E078D875-B960-4AC9-9CEA-5209D1F808FC}" type="slidenum">
              <a:rPr lang="is-IS" smtClean="0"/>
              <a:pPr/>
              <a:t>‹#›</a:t>
            </a:fld>
            <a:endParaRPr lang="is-I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141D0C3-F9C4-4E94-A8DA-3C5AD625A3A7}" type="datetimeFigureOut">
              <a:rPr lang="is-IS" smtClean="0"/>
              <a:pPr/>
              <a:t>6.9.2010</a:t>
            </a:fld>
            <a:endParaRPr lang="is-IS"/>
          </a:p>
        </p:txBody>
      </p:sp>
      <p:sp>
        <p:nvSpPr>
          <p:cNvPr id="5" name="Footer Placeholder 4"/>
          <p:cNvSpPr>
            <a:spLocks noGrp="1"/>
          </p:cNvSpPr>
          <p:nvPr>
            <p:ph type="ftr" sz="quarter" idx="11"/>
          </p:nvPr>
        </p:nvSpPr>
        <p:spPr/>
        <p:txBody>
          <a:bodyPr/>
          <a:lstStyle>
            <a:extLst/>
          </a:lstStyle>
          <a:p>
            <a:endParaRPr lang="is-IS"/>
          </a:p>
        </p:txBody>
      </p:sp>
      <p:sp>
        <p:nvSpPr>
          <p:cNvPr id="6" name="Slide Number Placeholder 5"/>
          <p:cNvSpPr>
            <a:spLocks noGrp="1"/>
          </p:cNvSpPr>
          <p:nvPr>
            <p:ph type="sldNum" sz="quarter" idx="12"/>
          </p:nvPr>
        </p:nvSpPr>
        <p:spPr/>
        <p:txBody>
          <a:bodyPr/>
          <a:lstStyle>
            <a:extLst/>
          </a:lstStyle>
          <a:p>
            <a:fld id="{E078D875-B960-4AC9-9CEA-5209D1F808FC}" type="slidenum">
              <a:rPr lang="is-IS" smtClean="0"/>
              <a:pPr/>
              <a:t>‹#›</a:t>
            </a:fld>
            <a:endParaRPr lang="is-I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6141D0C3-F9C4-4E94-A8DA-3C5AD625A3A7}" type="datetimeFigureOut">
              <a:rPr lang="is-IS" smtClean="0"/>
              <a:pPr/>
              <a:t>6.9.2010</a:t>
            </a:fld>
            <a:endParaRPr lang="is-I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is-I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E078D875-B960-4AC9-9CEA-5209D1F808FC}" type="slidenum">
              <a:rPr lang="is-IS" smtClean="0"/>
              <a:pPr/>
              <a:t>‹#›</a:t>
            </a:fld>
            <a:endParaRPr lang="is-I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141D0C3-F9C4-4E94-A8DA-3C5AD625A3A7}" type="datetimeFigureOut">
              <a:rPr lang="is-IS" smtClean="0"/>
              <a:pPr/>
              <a:t>6.9.2010</a:t>
            </a:fld>
            <a:endParaRPr lang="is-IS"/>
          </a:p>
        </p:txBody>
      </p:sp>
      <p:sp>
        <p:nvSpPr>
          <p:cNvPr id="6" name="Footer Placeholder 5"/>
          <p:cNvSpPr>
            <a:spLocks noGrp="1"/>
          </p:cNvSpPr>
          <p:nvPr>
            <p:ph type="ftr" sz="quarter" idx="11"/>
          </p:nvPr>
        </p:nvSpPr>
        <p:spPr/>
        <p:txBody>
          <a:bodyPr/>
          <a:lstStyle>
            <a:extLst/>
          </a:lstStyle>
          <a:p>
            <a:endParaRPr lang="is-IS"/>
          </a:p>
        </p:txBody>
      </p:sp>
      <p:sp>
        <p:nvSpPr>
          <p:cNvPr id="7" name="Slide Number Placeholder 6"/>
          <p:cNvSpPr>
            <a:spLocks noGrp="1"/>
          </p:cNvSpPr>
          <p:nvPr>
            <p:ph type="sldNum" sz="quarter" idx="12"/>
          </p:nvPr>
        </p:nvSpPr>
        <p:spPr/>
        <p:txBody>
          <a:bodyPr/>
          <a:lstStyle>
            <a:extLst/>
          </a:lstStyle>
          <a:p>
            <a:fld id="{E078D875-B960-4AC9-9CEA-5209D1F808FC}" type="slidenum">
              <a:rPr lang="is-IS" smtClean="0"/>
              <a:pPr/>
              <a:t>‹#›</a:t>
            </a:fld>
            <a:endParaRPr lang="is-I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141D0C3-F9C4-4E94-A8DA-3C5AD625A3A7}" type="datetimeFigureOut">
              <a:rPr lang="is-IS" smtClean="0"/>
              <a:pPr/>
              <a:t>6.9.2010</a:t>
            </a:fld>
            <a:endParaRPr lang="is-IS"/>
          </a:p>
        </p:txBody>
      </p:sp>
      <p:sp>
        <p:nvSpPr>
          <p:cNvPr id="8" name="Footer Placeholder 7"/>
          <p:cNvSpPr>
            <a:spLocks noGrp="1"/>
          </p:cNvSpPr>
          <p:nvPr>
            <p:ph type="ftr" sz="quarter" idx="11"/>
          </p:nvPr>
        </p:nvSpPr>
        <p:spPr/>
        <p:txBody>
          <a:bodyPr/>
          <a:lstStyle>
            <a:extLst/>
          </a:lstStyle>
          <a:p>
            <a:endParaRPr lang="is-IS"/>
          </a:p>
        </p:txBody>
      </p:sp>
      <p:sp>
        <p:nvSpPr>
          <p:cNvPr id="9" name="Slide Number Placeholder 8"/>
          <p:cNvSpPr>
            <a:spLocks noGrp="1"/>
          </p:cNvSpPr>
          <p:nvPr>
            <p:ph type="sldNum" sz="quarter" idx="12"/>
          </p:nvPr>
        </p:nvSpPr>
        <p:spPr/>
        <p:txBody>
          <a:bodyPr/>
          <a:lstStyle>
            <a:extLst/>
          </a:lstStyle>
          <a:p>
            <a:fld id="{E078D875-B960-4AC9-9CEA-5209D1F808FC}" type="slidenum">
              <a:rPr lang="is-IS" smtClean="0"/>
              <a:pPr/>
              <a:t>‹#›</a:t>
            </a:fld>
            <a:endParaRPr lang="is-I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141D0C3-F9C4-4E94-A8DA-3C5AD625A3A7}" type="datetimeFigureOut">
              <a:rPr lang="is-IS" smtClean="0"/>
              <a:pPr/>
              <a:t>6.9.2010</a:t>
            </a:fld>
            <a:endParaRPr lang="is-IS"/>
          </a:p>
        </p:txBody>
      </p:sp>
      <p:sp>
        <p:nvSpPr>
          <p:cNvPr id="4" name="Footer Placeholder 3"/>
          <p:cNvSpPr>
            <a:spLocks noGrp="1"/>
          </p:cNvSpPr>
          <p:nvPr>
            <p:ph type="ftr" sz="quarter" idx="11"/>
          </p:nvPr>
        </p:nvSpPr>
        <p:spPr/>
        <p:txBody>
          <a:bodyPr/>
          <a:lstStyle>
            <a:extLst/>
          </a:lstStyle>
          <a:p>
            <a:endParaRPr lang="is-IS"/>
          </a:p>
        </p:txBody>
      </p:sp>
      <p:sp>
        <p:nvSpPr>
          <p:cNvPr id="5" name="Slide Number Placeholder 4"/>
          <p:cNvSpPr>
            <a:spLocks noGrp="1"/>
          </p:cNvSpPr>
          <p:nvPr>
            <p:ph type="sldNum" sz="quarter" idx="12"/>
          </p:nvPr>
        </p:nvSpPr>
        <p:spPr/>
        <p:txBody>
          <a:bodyPr/>
          <a:lstStyle>
            <a:extLst/>
          </a:lstStyle>
          <a:p>
            <a:fld id="{E078D875-B960-4AC9-9CEA-5209D1F808FC}" type="slidenum">
              <a:rPr lang="is-IS" smtClean="0"/>
              <a:pPr/>
              <a:t>‹#›</a:t>
            </a:fld>
            <a:endParaRPr lang="is-I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6141D0C3-F9C4-4E94-A8DA-3C5AD625A3A7}" type="datetimeFigureOut">
              <a:rPr lang="is-IS" smtClean="0"/>
              <a:pPr/>
              <a:t>6.9.2010</a:t>
            </a:fld>
            <a:endParaRPr lang="is-I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is-IS"/>
          </a:p>
        </p:txBody>
      </p:sp>
      <p:sp>
        <p:nvSpPr>
          <p:cNvPr id="4" name="Slide Number Placeholder 3"/>
          <p:cNvSpPr>
            <a:spLocks noGrp="1"/>
          </p:cNvSpPr>
          <p:nvPr>
            <p:ph type="sldNum" sz="quarter" idx="12"/>
          </p:nvPr>
        </p:nvSpPr>
        <p:spPr/>
        <p:txBody>
          <a:bodyPr/>
          <a:lstStyle>
            <a:extLst/>
          </a:lstStyle>
          <a:p>
            <a:fld id="{E078D875-B960-4AC9-9CEA-5209D1F808FC}" type="slidenum">
              <a:rPr lang="is-IS" smtClean="0"/>
              <a:pPr/>
              <a:t>‹#›</a:t>
            </a:fld>
            <a:endParaRPr lang="is-I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141D0C3-F9C4-4E94-A8DA-3C5AD625A3A7}" type="datetimeFigureOut">
              <a:rPr lang="is-IS" smtClean="0"/>
              <a:pPr/>
              <a:t>6.9.2010</a:t>
            </a:fld>
            <a:endParaRPr lang="is-IS"/>
          </a:p>
        </p:txBody>
      </p:sp>
      <p:sp>
        <p:nvSpPr>
          <p:cNvPr id="6" name="Footer Placeholder 5"/>
          <p:cNvSpPr>
            <a:spLocks noGrp="1"/>
          </p:cNvSpPr>
          <p:nvPr>
            <p:ph type="ftr" sz="quarter" idx="11"/>
          </p:nvPr>
        </p:nvSpPr>
        <p:spPr/>
        <p:txBody>
          <a:bodyPr/>
          <a:lstStyle>
            <a:extLst/>
          </a:lstStyle>
          <a:p>
            <a:endParaRPr lang="is-IS"/>
          </a:p>
        </p:txBody>
      </p:sp>
      <p:sp>
        <p:nvSpPr>
          <p:cNvPr id="7" name="Slide Number Placeholder 6"/>
          <p:cNvSpPr>
            <a:spLocks noGrp="1"/>
          </p:cNvSpPr>
          <p:nvPr>
            <p:ph type="sldNum" sz="quarter" idx="12"/>
          </p:nvPr>
        </p:nvSpPr>
        <p:spPr/>
        <p:txBody>
          <a:bodyPr/>
          <a:lstStyle>
            <a:extLst/>
          </a:lstStyle>
          <a:p>
            <a:fld id="{E078D875-B960-4AC9-9CEA-5209D1F808FC}" type="slidenum">
              <a:rPr lang="is-IS" smtClean="0"/>
              <a:pPr/>
              <a:t>‹#›</a:t>
            </a:fld>
            <a:endParaRPr lang="is-I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6141D0C3-F9C4-4E94-A8DA-3C5AD625A3A7}" type="datetimeFigureOut">
              <a:rPr lang="is-IS" smtClean="0"/>
              <a:pPr/>
              <a:t>6.9.2010</a:t>
            </a:fld>
            <a:endParaRPr lang="is-IS"/>
          </a:p>
        </p:txBody>
      </p:sp>
      <p:sp>
        <p:nvSpPr>
          <p:cNvPr id="6" name="Footer Placeholder 5"/>
          <p:cNvSpPr>
            <a:spLocks noGrp="1"/>
          </p:cNvSpPr>
          <p:nvPr>
            <p:ph type="ftr" sz="quarter" idx="11"/>
          </p:nvPr>
        </p:nvSpPr>
        <p:spPr/>
        <p:txBody>
          <a:bodyPr/>
          <a:lstStyle>
            <a:extLst/>
          </a:lstStyle>
          <a:p>
            <a:endParaRPr lang="is-IS"/>
          </a:p>
        </p:txBody>
      </p:sp>
      <p:sp>
        <p:nvSpPr>
          <p:cNvPr id="7" name="Slide Number Placeholder 6"/>
          <p:cNvSpPr>
            <a:spLocks noGrp="1"/>
          </p:cNvSpPr>
          <p:nvPr>
            <p:ph type="sldNum" sz="quarter" idx="12"/>
          </p:nvPr>
        </p:nvSpPr>
        <p:spPr/>
        <p:txBody>
          <a:bodyPr/>
          <a:lstStyle>
            <a:extLst/>
          </a:lstStyle>
          <a:p>
            <a:fld id="{E078D875-B960-4AC9-9CEA-5209D1F808FC}" type="slidenum">
              <a:rPr lang="is-IS" smtClean="0"/>
              <a:pPr/>
              <a:t>‹#›</a:t>
            </a:fld>
            <a:endParaRPr lang="is-I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6141D0C3-F9C4-4E94-A8DA-3C5AD625A3A7}" type="datetimeFigureOut">
              <a:rPr lang="is-IS" smtClean="0"/>
              <a:pPr/>
              <a:t>6.9.2010</a:t>
            </a:fld>
            <a:endParaRPr lang="is-I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is-I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E078D875-B960-4AC9-9CEA-5209D1F808FC}" type="slidenum">
              <a:rPr lang="is-IS" smtClean="0"/>
              <a:pPr/>
              <a:t>‹#›</a:t>
            </a:fld>
            <a:endParaRPr lang="is-I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31840" y="476672"/>
            <a:ext cx="5393432" cy="2868168"/>
          </a:xfrm>
        </p:spPr>
        <p:txBody>
          <a:bodyPr/>
          <a:lstStyle/>
          <a:p>
            <a:r>
              <a:rPr lang="en-US" sz="4400" dirty="0" smtClean="0">
                <a:effectLst>
                  <a:outerShdw blurRad="38100" dist="38100" dir="2700000" algn="tl">
                    <a:srgbClr val="000000">
                      <a:alpha val="43137"/>
                    </a:srgbClr>
                  </a:outerShdw>
                </a:effectLst>
              </a:rPr>
              <a:t>The Nordic model</a:t>
            </a:r>
            <a:endParaRPr lang="en-US" sz="4400"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normAutofit/>
          </a:bodyPr>
          <a:lstStyle/>
          <a:p>
            <a:r>
              <a:rPr lang="en-US" sz="2800" dirty="0" smtClean="0">
                <a:effectLst>
                  <a:outerShdw blurRad="38100" dist="38100" dir="2700000" algn="tl">
                    <a:srgbClr val="000000">
                      <a:alpha val="43137"/>
                    </a:srgbClr>
                  </a:outerShdw>
                </a:effectLst>
              </a:rPr>
              <a:t>The Case of Iceland</a:t>
            </a:r>
            <a:endParaRPr lang="en-US" sz="2800" dirty="0">
              <a:effectLst>
                <a:outerShdw blurRad="38100" dist="38100" dir="2700000" algn="tl">
                  <a:srgbClr val="000000">
                    <a:alpha val="43137"/>
                  </a:srgbClr>
                </a:outerShdw>
              </a:effectLst>
            </a:endParaRPr>
          </a:p>
        </p:txBody>
      </p:sp>
      <p:pic>
        <p:nvPicPr>
          <p:cNvPr id="4" name="Picture 7"/>
          <p:cNvPicPr>
            <a:picLocks noChangeAspect="1" noChangeArrowheads="1"/>
          </p:cNvPicPr>
          <p:nvPr/>
        </p:nvPicPr>
        <p:blipFill>
          <a:blip r:embed="rId3" cstate="print"/>
          <a:srcRect/>
          <a:stretch>
            <a:fillRect/>
          </a:stretch>
        </p:blipFill>
        <p:spPr bwMode="auto">
          <a:xfrm>
            <a:off x="457200" y="3962400"/>
            <a:ext cx="2173288" cy="2282825"/>
          </a:xfrm>
          <a:prstGeom prst="rect">
            <a:avLst/>
          </a:prstGeom>
          <a:noFill/>
          <a:ln w="9525">
            <a:noFill/>
            <a:miter lim="800000"/>
            <a:headEnd/>
            <a:tailEnd/>
          </a:ln>
          <a:effectLst/>
        </p:spPr>
      </p:pic>
      <p:sp>
        <p:nvSpPr>
          <p:cNvPr id="5" name="Text Box 3"/>
          <p:cNvSpPr txBox="1">
            <a:spLocks noChangeArrowheads="1"/>
          </p:cNvSpPr>
          <p:nvPr/>
        </p:nvSpPr>
        <p:spPr bwMode="auto">
          <a:xfrm>
            <a:off x="3998076" y="5507940"/>
            <a:ext cx="4469493" cy="954107"/>
          </a:xfrm>
          <a:prstGeom prst="rect">
            <a:avLst/>
          </a:prstGeom>
          <a:noFill/>
          <a:ln w="9525">
            <a:noFill/>
            <a:miter lim="800000"/>
            <a:headEnd/>
            <a:tailEnd/>
          </a:ln>
          <a:effectLst/>
        </p:spPr>
        <p:txBody>
          <a:bodyPr wrap="none">
            <a:spAutoFit/>
          </a:bodyPr>
          <a:lstStyle/>
          <a:p>
            <a:pPr algn="r"/>
            <a:r>
              <a:rPr lang="en-US" sz="2400" dirty="0" err="1">
                <a:solidFill>
                  <a:schemeClr val="bg1"/>
                </a:solidFill>
                <a:effectLst>
                  <a:outerShdw blurRad="38100" dist="38100" dir="2700000" algn="tl">
                    <a:srgbClr val="000000">
                      <a:alpha val="43137"/>
                    </a:srgbClr>
                  </a:outerShdw>
                </a:effectLst>
                <a:latin typeface="Trebuchet MS" pitchFamily="34" charset="0"/>
              </a:rPr>
              <a:t>Thorvaldur</a:t>
            </a:r>
            <a:r>
              <a:rPr lang="en-US" sz="2400" dirty="0">
                <a:solidFill>
                  <a:schemeClr val="bg1"/>
                </a:solidFill>
                <a:effectLst>
                  <a:outerShdw blurRad="38100" dist="38100" dir="2700000" algn="tl">
                    <a:srgbClr val="000000">
                      <a:alpha val="43137"/>
                    </a:srgbClr>
                  </a:outerShdw>
                </a:effectLst>
                <a:latin typeface="Trebuchet MS" pitchFamily="34" charset="0"/>
              </a:rPr>
              <a:t> </a:t>
            </a:r>
            <a:r>
              <a:rPr lang="en-US" sz="2400" dirty="0" err="1" smtClean="0">
                <a:solidFill>
                  <a:schemeClr val="bg1"/>
                </a:solidFill>
                <a:effectLst>
                  <a:outerShdw blurRad="38100" dist="38100" dir="2700000" algn="tl">
                    <a:srgbClr val="000000">
                      <a:alpha val="43137"/>
                    </a:srgbClr>
                  </a:outerShdw>
                </a:effectLst>
                <a:latin typeface="Trebuchet MS" pitchFamily="34" charset="0"/>
              </a:rPr>
              <a:t>Gylfason</a:t>
            </a:r>
            <a:endParaRPr lang="en-US" sz="2400" dirty="0" smtClean="0">
              <a:solidFill>
                <a:schemeClr val="bg1"/>
              </a:solidFill>
              <a:effectLst>
                <a:outerShdw blurRad="38100" dist="38100" dir="2700000" algn="tl">
                  <a:srgbClr val="000000">
                    <a:alpha val="43137"/>
                  </a:srgbClr>
                </a:outerShdw>
              </a:effectLst>
              <a:latin typeface="Trebuchet MS" pitchFamily="34" charset="0"/>
            </a:endParaRPr>
          </a:p>
          <a:p>
            <a:pPr algn="r"/>
            <a:r>
              <a:rPr lang="en-US" sz="1600" dirty="0" err="1" smtClean="0">
                <a:solidFill>
                  <a:schemeClr val="bg1"/>
                </a:solidFill>
                <a:effectLst>
                  <a:outerShdw blurRad="38100" dist="38100" dir="2700000" algn="tl">
                    <a:srgbClr val="000000">
                      <a:alpha val="43137"/>
                    </a:srgbClr>
                  </a:outerShdw>
                </a:effectLst>
                <a:latin typeface="Trebuchet MS" pitchFamily="34" charset="0"/>
              </a:rPr>
              <a:t>Felleshus</a:t>
            </a:r>
            <a:r>
              <a:rPr lang="en-US" sz="1600" dirty="0" smtClean="0">
                <a:solidFill>
                  <a:schemeClr val="bg1"/>
                </a:solidFill>
                <a:effectLst>
                  <a:outerShdw blurRad="38100" dist="38100" dir="2700000" algn="tl">
                    <a:srgbClr val="000000">
                      <a:alpha val="43137"/>
                    </a:srgbClr>
                  </a:outerShdw>
                </a:effectLst>
                <a:latin typeface="Trebuchet MS" pitchFamily="34" charset="0"/>
              </a:rPr>
              <a:t> </a:t>
            </a:r>
            <a:r>
              <a:rPr lang="en-US" sz="1600" dirty="0" err="1" smtClean="0">
                <a:solidFill>
                  <a:schemeClr val="bg1"/>
                </a:solidFill>
                <a:effectLst>
                  <a:outerShdw blurRad="38100" dist="38100" dir="2700000" algn="tl">
                    <a:srgbClr val="000000">
                      <a:alpha val="43137"/>
                    </a:srgbClr>
                  </a:outerShdw>
                </a:effectLst>
                <a:latin typeface="Trebuchet MS" pitchFamily="34" charset="0"/>
              </a:rPr>
              <a:t>der</a:t>
            </a:r>
            <a:r>
              <a:rPr lang="en-US" sz="1600" dirty="0" smtClean="0">
                <a:solidFill>
                  <a:schemeClr val="bg1"/>
                </a:solidFill>
                <a:effectLst>
                  <a:outerShdw blurRad="38100" dist="38100" dir="2700000" algn="tl">
                    <a:srgbClr val="000000">
                      <a:alpha val="43137"/>
                    </a:srgbClr>
                  </a:outerShdw>
                </a:effectLst>
                <a:latin typeface="Trebuchet MS" pitchFamily="34" charset="0"/>
              </a:rPr>
              <a:t> </a:t>
            </a:r>
            <a:r>
              <a:rPr lang="en-US" sz="1600" dirty="0" err="1" smtClean="0">
                <a:solidFill>
                  <a:schemeClr val="bg1"/>
                </a:solidFill>
                <a:effectLst>
                  <a:outerShdw blurRad="38100" dist="38100" dir="2700000" algn="tl">
                    <a:srgbClr val="000000">
                      <a:alpha val="43137"/>
                    </a:srgbClr>
                  </a:outerShdw>
                </a:effectLst>
                <a:latin typeface="Trebuchet MS" pitchFamily="34" charset="0"/>
              </a:rPr>
              <a:t>Nordischen</a:t>
            </a:r>
            <a:r>
              <a:rPr lang="en-US" sz="1600" dirty="0" smtClean="0">
                <a:solidFill>
                  <a:schemeClr val="bg1"/>
                </a:solidFill>
                <a:effectLst>
                  <a:outerShdw blurRad="38100" dist="38100" dir="2700000" algn="tl">
                    <a:srgbClr val="000000">
                      <a:alpha val="43137"/>
                    </a:srgbClr>
                  </a:outerShdw>
                </a:effectLst>
                <a:latin typeface="Trebuchet MS" pitchFamily="34" charset="0"/>
              </a:rPr>
              <a:t> </a:t>
            </a:r>
            <a:r>
              <a:rPr lang="en-US" sz="1600" dirty="0" err="1" smtClean="0">
                <a:solidFill>
                  <a:schemeClr val="bg1"/>
                </a:solidFill>
                <a:effectLst>
                  <a:outerShdw blurRad="38100" dist="38100" dir="2700000" algn="tl">
                    <a:srgbClr val="000000">
                      <a:alpha val="43137"/>
                    </a:srgbClr>
                  </a:outerShdw>
                </a:effectLst>
                <a:latin typeface="Trebuchet MS" pitchFamily="34" charset="0"/>
              </a:rPr>
              <a:t>Botschaften</a:t>
            </a:r>
            <a:r>
              <a:rPr lang="en-US" sz="1600" dirty="0" smtClean="0">
                <a:solidFill>
                  <a:schemeClr val="bg1"/>
                </a:solidFill>
                <a:effectLst>
                  <a:outerShdw blurRad="38100" dist="38100" dir="2700000" algn="tl">
                    <a:srgbClr val="000000">
                      <a:alpha val="43137"/>
                    </a:srgbClr>
                  </a:outerShdw>
                </a:effectLst>
                <a:latin typeface="Trebuchet MS" pitchFamily="34" charset="0"/>
              </a:rPr>
              <a:t> in Berlin</a:t>
            </a:r>
          </a:p>
          <a:p>
            <a:pPr algn="r"/>
            <a:r>
              <a:rPr lang="en-US" sz="1600" dirty="0" smtClean="0">
                <a:solidFill>
                  <a:schemeClr val="bg1"/>
                </a:solidFill>
                <a:effectLst>
                  <a:outerShdw blurRad="38100" dist="38100" dir="2700000" algn="tl">
                    <a:srgbClr val="000000">
                      <a:alpha val="43137"/>
                    </a:srgbClr>
                  </a:outerShdw>
                </a:effectLst>
                <a:latin typeface="Trebuchet MS" pitchFamily="34" charset="0"/>
              </a:rPr>
              <a:t>6. September 2010</a:t>
            </a:r>
            <a:endParaRPr lang="en-US" sz="1600" dirty="0">
              <a:solidFill>
                <a:schemeClr val="bg1"/>
              </a:solidFill>
              <a:effectLst>
                <a:outerShdw blurRad="38100" dist="38100" dir="2700000" algn="tl">
                  <a:srgbClr val="000000">
                    <a:alpha val="43137"/>
                  </a:srgbClr>
                </a:outerShdw>
              </a:effectLst>
              <a:latin typeface="Trebuchet MS"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background</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83152" cy="4846320"/>
          </a:xfrm>
        </p:spPr>
        <p:txBody>
          <a:bodyPr>
            <a:noAutofit/>
          </a:bodyPr>
          <a:lstStyle/>
          <a:p>
            <a:r>
              <a:rPr lang="en-US" sz="1400" dirty="0"/>
              <a:t>In 1904, when Iceland was granted home rule by Denmark after more than 600 years under first Norwegian and then Danish rule, Iceland’s per capita GDP was about half that of Denmark. The purchasing power of Iceland’s per capita GDP in 1904 was similar to that of today’s Ghana. Iceland </a:t>
            </a:r>
            <a:r>
              <a:rPr lang="en-US" sz="1400" i="1" dirty="0"/>
              <a:t>was</a:t>
            </a:r>
            <a:r>
              <a:rPr lang="en-US" sz="1400" dirty="0"/>
              <a:t> Ghana, with a difference: most of Iceland’s impoverished population had been literate since 1800. Icelanders were thus well prepared for the modern age. </a:t>
            </a:r>
            <a:endParaRPr lang="is-IS" sz="1400" dirty="0"/>
          </a:p>
          <a:p>
            <a:r>
              <a:rPr lang="en-US" sz="1400" dirty="0"/>
              <a:t>During the 20th century, Iceland’s per capita GDP grew by 2.6 per cent per year on average compared with Denmark’s 2.0 per </a:t>
            </a:r>
            <a:r>
              <a:rPr lang="en-US" sz="1400" dirty="0" smtClean="0"/>
              <a:t>cent. </a:t>
            </a:r>
            <a:r>
              <a:rPr lang="en-US" sz="1400" dirty="0"/>
              <a:t>This per capita growth differential of 0.6 per cent per year </a:t>
            </a:r>
            <a:r>
              <a:rPr lang="en-US" sz="1400" dirty="0" smtClean="0"/>
              <a:t>enabled </a:t>
            </a:r>
            <a:r>
              <a:rPr lang="en-US" sz="1400" dirty="0"/>
              <a:t>Iceland </a:t>
            </a:r>
            <a:r>
              <a:rPr lang="en-US" sz="1400" dirty="0" smtClean="0"/>
              <a:t>to </a:t>
            </a:r>
            <a:r>
              <a:rPr lang="en-US" sz="1400" dirty="0"/>
              <a:t>catch up with Denmark </a:t>
            </a:r>
            <a:r>
              <a:rPr lang="en-US" sz="1400" dirty="0" smtClean="0"/>
              <a:t>and </a:t>
            </a:r>
            <a:r>
              <a:rPr lang="en-US" sz="1400" dirty="0"/>
              <a:t>even to join Norway in the top position on the United Nations Human Development Index in 2006. </a:t>
            </a:r>
            <a:endParaRPr lang="en-US" sz="1400" dirty="0" smtClean="0"/>
          </a:p>
          <a:p>
            <a:pPr lvl="1">
              <a:spcBef>
                <a:spcPts val="600"/>
              </a:spcBef>
            </a:pPr>
            <a:r>
              <a:rPr lang="en-US" sz="1400" dirty="0" smtClean="0"/>
              <a:t>The Human Development Index is an average of three indices representing the purchasing power of per capita GDP, life expectancy, and education, measured by a weighted average of adult literacy (2/3) and school enrolment (1/3).</a:t>
            </a:r>
            <a:endParaRPr lang="is-IS" sz="1400" dirty="0" smtClean="0"/>
          </a:p>
          <a:p>
            <a:r>
              <a:rPr lang="en-US" sz="1400" dirty="0" smtClean="0"/>
              <a:t>Mainly </a:t>
            </a:r>
            <a:r>
              <a:rPr lang="en-US" sz="1400" dirty="0"/>
              <a:t>through hard work and improved education, Iceland </a:t>
            </a:r>
            <a:r>
              <a:rPr lang="en-US" sz="1400" dirty="0" smtClean="0"/>
              <a:t>catapulted </a:t>
            </a:r>
            <a:r>
              <a:rPr lang="en-US" sz="1400" dirty="0"/>
              <a:t>itself into an egalitarian and prosperous welfare state that felt at home in the Nordic family. For various reasons, including divisive squabbling and electoral laws that favored rural areas over Reykjavík, Social Democrats had a relatively minor direct influence on Iceland’s political development, but this did not seem to set Iceland apart from the Nordic countries. The distribution of income in Iceland was until the mid-1990s about as equal as in Scandinavia and Finland according to official estimates of the </a:t>
            </a:r>
            <a:r>
              <a:rPr lang="en-US" sz="1400" dirty="0" err="1"/>
              <a:t>Gini</a:t>
            </a:r>
            <a:r>
              <a:rPr lang="en-US" sz="1400" dirty="0"/>
              <a:t> index of income inequality. </a:t>
            </a:r>
            <a:endParaRPr lang="is-IS" sz="1400" dirty="0"/>
          </a:p>
          <a:p>
            <a:endParaRPr lang="is-IS" sz="1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Different course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355160" cy="4846320"/>
          </a:xfrm>
        </p:spPr>
        <p:txBody>
          <a:bodyPr>
            <a:normAutofit lnSpcReduction="10000"/>
          </a:bodyPr>
          <a:lstStyle/>
          <a:p>
            <a:r>
              <a:rPr lang="en-US" sz="1400" dirty="0"/>
              <a:t>In domestic affairs, Iceland charted a course that was quite different from the Nordic norm. </a:t>
            </a:r>
            <a:endParaRPr lang="en-US" sz="1400" dirty="0" smtClean="0"/>
          </a:p>
          <a:p>
            <a:r>
              <a:rPr lang="en-US" sz="1400" dirty="0" smtClean="0"/>
              <a:t>The </a:t>
            </a:r>
            <a:r>
              <a:rPr lang="en-US" sz="1400" dirty="0"/>
              <a:t>main reason for this divergence appears to be the overrepresentation of rural areas in parliament that still imparts a provincial, protectionist bias to economic policy and to the structure and functioning of the economy. </a:t>
            </a:r>
            <a:endParaRPr lang="en-US" sz="1400" dirty="0" smtClean="0"/>
          </a:p>
          <a:p>
            <a:pPr lvl="1">
              <a:spcBef>
                <a:spcPts val="600"/>
              </a:spcBef>
            </a:pPr>
            <a:r>
              <a:rPr lang="en-US" sz="1400" dirty="0" smtClean="0"/>
              <a:t>Throughout </a:t>
            </a:r>
            <a:r>
              <a:rPr lang="en-US" sz="1400" dirty="0"/>
              <a:t>most of the 20th century, the number of votes needed to elect a member of parliament for the Reykjavík area was two, three, and up to four times as large as the number of votes needed in the rural electoral districts, in effect giving each farmer the ability to cast the equivalent of two to four votes in parliamentary elections. </a:t>
            </a:r>
            <a:endParaRPr lang="en-US" sz="1400" dirty="0" smtClean="0"/>
          </a:p>
          <a:p>
            <a:pPr lvl="1">
              <a:spcBef>
                <a:spcPts val="600"/>
              </a:spcBef>
            </a:pPr>
            <a:r>
              <a:rPr lang="en-US" sz="1400" dirty="0" smtClean="0"/>
              <a:t>Until </a:t>
            </a:r>
            <a:r>
              <a:rPr lang="en-US" sz="1400" dirty="0"/>
              <a:t>2003, the provinces kept their majority in parliament even if nearly two thirds of the people now live in Reykjavík. </a:t>
            </a:r>
            <a:endParaRPr lang="en-US" sz="1400" dirty="0" smtClean="0"/>
          </a:p>
          <a:p>
            <a:r>
              <a:rPr lang="en-US" sz="1400" dirty="0" smtClean="0"/>
              <a:t>This helps explain the Icelanders’ somewhat insular mentality and, with it, the current lack of enthusiasm about joining the EU, even after the crash of 2008. </a:t>
            </a:r>
          </a:p>
          <a:p>
            <a:r>
              <a:rPr lang="en-US" sz="1400" dirty="0" smtClean="0"/>
              <a:t>The </a:t>
            </a:r>
            <a:r>
              <a:rPr lang="en-US" sz="1400" dirty="0"/>
              <a:t>deliberate bias built into the electoral law resulted in a neglect of education in the provinces to slow down the migration to Reykjavík as well as a slow and lopsided transition from a rigid, quasi-planned economy toward a more flexible, </a:t>
            </a:r>
            <a:r>
              <a:rPr lang="en-US" sz="1400" dirty="0" smtClean="0"/>
              <a:t>mixed, social market </a:t>
            </a:r>
            <a:r>
              <a:rPr lang="en-US" sz="1400" dirty="0"/>
              <a:t>economy, and in a similarly reluctant and slow </a:t>
            </a:r>
            <a:r>
              <a:rPr lang="en-US" sz="1400" dirty="0" err="1"/>
              <a:t>depolitization</a:t>
            </a:r>
            <a:r>
              <a:rPr lang="en-US" sz="1400" dirty="0"/>
              <a:t> of economic life, including the banks that were privatized </a:t>
            </a:r>
            <a:r>
              <a:rPr lang="en-US" sz="1400" i="1" dirty="0" smtClean="0"/>
              <a:t>à la </a:t>
            </a:r>
            <a:r>
              <a:rPr lang="en-US" sz="1400" i="1" dirty="0" err="1" smtClean="0"/>
              <a:t>russe</a:t>
            </a:r>
            <a:r>
              <a:rPr lang="en-US" sz="1400" i="1" dirty="0" smtClean="0"/>
              <a:t> </a:t>
            </a:r>
            <a:r>
              <a:rPr lang="en-US" sz="1400" dirty="0" smtClean="0"/>
              <a:t>as late as 1998-2003</a:t>
            </a:r>
            <a:r>
              <a:rPr lang="en-US" sz="1400" dirty="0"/>
              <a:t>, several years after the privatization of commercial banks in East and Central Europe and the Baltic </a:t>
            </a:r>
            <a:r>
              <a:rPr lang="en-US" sz="1400" dirty="0" smtClean="0"/>
              <a:t>countries, and crashed spectacularly in 2008. </a:t>
            </a:r>
            <a:endParaRPr lang="is-IS" sz="1400" dirty="0" smtClean="0"/>
          </a:p>
          <a:p>
            <a:pPr lvl="1"/>
            <a:r>
              <a:rPr lang="en-US" sz="1300" dirty="0" smtClean="0"/>
              <a:t>Foreign creditors needed to write off debts equivalent to about five times Iceland’s GDP.</a:t>
            </a:r>
            <a:endParaRPr lang="en-US" sz="13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How did </a:t>
            </a:r>
            <a:r>
              <a:rPr lang="en-US" dirty="0" err="1" smtClean="0">
                <a:effectLst>
                  <a:outerShdw blurRad="38100" dist="38100" dir="2700000" algn="tl">
                    <a:srgbClr val="000000">
                      <a:alpha val="43137"/>
                    </a:srgbClr>
                  </a:outerShdw>
                </a:effectLst>
              </a:rPr>
              <a:t>iceland</a:t>
            </a:r>
            <a:r>
              <a:rPr lang="en-US" dirty="0" smtClean="0">
                <a:effectLst>
                  <a:outerShdw blurRad="38100" dist="38100" dir="2700000" algn="tl">
                    <a:srgbClr val="000000">
                      <a:alpha val="43137"/>
                    </a:srgbClr>
                  </a:outerShdw>
                </a:effectLst>
              </a:rPr>
              <a:t> grow?</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355160" cy="4846320"/>
          </a:xfrm>
        </p:spPr>
        <p:txBody>
          <a:bodyPr>
            <a:normAutofit/>
          </a:bodyPr>
          <a:lstStyle/>
          <a:p>
            <a:pPr lvl="0"/>
            <a:r>
              <a:rPr lang="en-US" sz="1400" dirty="0" smtClean="0"/>
              <a:t>Iceland’s </a:t>
            </a:r>
            <a:r>
              <a:rPr lang="en-US" sz="1400" dirty="0"/>
              <a:t>political failings should not necessarily have been expected to stifle economic growth, even if growth might have been more rapid without those </a:t>
            </a:r>
            <a:r>
              <a:rPr lang="en-US" sz="1400" dirty="0" smtClean="0"/>
              <a:t>failings.</a:t>
            </a:r>
          </a:p>
          <a:p>
            <a:pPr lvl="1">
              <a:spcBef>
                <a:spcPts val="600"/>
              </a:spcBef>
            </a:pPr>
            <a:r>
              <a:rPr lang="en-US" sz="1400" dirty="0" smtClean="0"/>
              <a:t>The share of the Icelandic labor force (25-64 year olds) with no more than primary education is still twice that of Denmark, or 37 per cent in Iceland compared with 19 per cent in Denmark, 21 per cent in Finland, 23 per cent in Norway, and 16 per cent in Sweden.</a:t>
            </a:r>
            <a:endParaRPr lang="is-IS" sz="1400" dirty="0" smtClean="0"/>
          </a:p>
          <a:p>
            <a:pPr lvl="0"/>
            <a:r>
              <a:rPr lang="en-US" sz="1400" dirty="0" smtClean="0"/>
              <a:t>Even so, Iceland </a:t>
            </a:r>
            <a:r>
              <a:rPr lang="en-US" sz="1400" dirty="0"/>
              <a:t>did many things </a:t>
            </a:r>
            <a:r>
              <a:rPr lang="en-US" sz="1400" dirty="0" smtClean="0"/>
              <a:t>right.</a:t>
            </a:r>
          </a:p>
          <a:p>
            <a:pPr lvl="1">
              <a:spcBef>
                <a:spcPts val="600"/>
              </a:spcBef>
            </a:pPr>
            <a:r>
              <a:rPr lang="en-US" sz="1400" dirty="0" smtClean="0"/>
              <a:t>The </a:t>
            </a:r>
            <a:r>
              <a:rPr lang="en-US" sz="1400" dirty="0"/>
              <a:t>mechanization of the fishing fleet </a:t>
            </a:r>
            <a:r>
              <a:rPr lang="en-US" sz="1400" dirty="0" smtClean="0"/>
              <a:t>was </a:t>
            </a:r>
            <a:r>
              <a:rPr lang="en-US" sz="1400" dirty="0"/>
              <a:t>an important engine of economic </a:t>
            </a:r>
            <a:r>
              <a:rPr lang="en-US" sz="1400" dirty="0" smtClean="0"/>
              <a:t>growth. </a:t>
            </a:r>
          </a:p>
          <a:p>
            <a:pPr lvl="1">
              <a:spcBef>
                <a:spcPts val="600"/>
              </a:spcBef>
            </a:pPr>
            <a:r>
              <a:rPr lang="en-US" sz="1400" dirty="0" smtClean="0"/>
              <a:t>The </a:t>
            </a:r>
            <a:r>
              <a:rPr lang="en-US" sz="1400" dirty="0"/>
              <a:t>gradual extension of the fisheries jurisdiction from three miles in 1901 to 200 miles in </a:t>
            </a:r>
            <a:r>
              <a:rPr lang="en-US" sz="1400" dirty="0" smtClean="0"/>
              <a:t>1976.</a:t>
            </a:r>
          </a:p>
          <a:p>
            <a:pPr lvl="1">
              <a:spcBef>
                <a:spcPts val="600"/>
              </a:spcBef>
            </a:pPr>
            <a:r>
              <a:rPr lang="en-US" sz="1400" dirty="0" smtClean="0"/>
              <a:t>The </a:t>
            </a:r>
            <a:r>
              <a:rPr lang="en-US" sz="1400" dirty="0"/>
              <a:t>harnessing of the country’s hydroelectric and geothermal energy potential from the </a:t>
            </a:r>
            <a:r>
              <a:rPr lang="en-US" sz="1400" dirty="0" smtClean="0"/>
              <a:t>1940s onward.</a:t>
            </a:r>
            <a:endParaRPr lang="is-IS" sz="1400" dirty="0"/>
          </a:p>
          <a:p>
            <a:pPr lvl="0"/>
            <a:r>
              <a:rPr lang="en-US" sz="1400" dirty="0"/>
              <a:t>We need to distinguish between </a:t>
            </a:r>
            <a:r>
              <a:rPr lang="en-US" sz="1400" dirty="0" smtClean="0"/>
              <a:t>national wealth and national income.</a:t>
            </a:r>
          </a:p>
          <a:p>
            <a:pPr lvl="1">
              <a:spcBef>
                <a:spcPts val="600"/>
              </a:spcBef>
            </a:pPr>
            <a:r>
              <a:rPr lang="en-US" sz="1400" dirty="0" smtClean="0"/>
              <a:t>Iceland </a:t>
            </a:r>
            <a:r>
              <a:rPr lang="en-US" sz="1400" dirty="0"/>
              <a:t>maintained a rapid flow of income per person by, among other things, running down fish stocks and accumulating foreign </a:t>
            </a:r>
            <a:r>
              <a:rPr lang="en-US" sz="1400" dirty="0" smtClean="0"/>
              <a:t>debts.</a:t>
            </a:r>
          </a:p>
          <a:p>
            <a:pPr lvl="1">
              <a:spcBef>
                <a:spcPts val="600"/>
              </a:spcBef>
            </a:pPr>
            <a:r>
              <a:rPr lang="en-US" sz="1400" dirty="0" smtClean="0"/>
              <a:t>Debt accumulation escalated out of control before the crash of 2008.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What went wrong?</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39000" cy="5059944"/>
          </a:xfrm>
        </p:spPr>
        <p:txBody>
          <a:bodyPr>
            <a:normAutofit fontScale="70000" lnSpcReduction="20000"/>
          </a:bodyPr>
          <a:lstStyle/>
          <a:p>
            <a:pPr>
              <a:lnSpc>
                <a:spcPct val="120000"/>
              </a:lnSpc>
            </a:pPr>
            <a:r>
              <a:rPr lang="en-US" sz="2000" dirty="0"/>
              <a:t>The euphoria that swept Iceland during the boom was not shared by all. While bustling private jet traffic kept residents near Reykjavík airport awake at night and the streets were jammed by monstrous SUVs on aircraft tires, many Icelanders looked on in baffled astonishment. </a:t>
            </a:r>
            <a:endParaRPr lang="en-US" sz="2000" dirty="0" smtClean="0"/>
          </a:p>
          <a:p>
            <a:pPr lvl="1">
              <a:lnSpc>
                <a:spcPct val="120000"/>
              </a:lnSpc>
              <a:spcBef>
                <a:spcPts val="600"/>
              </a:spcBef>
            </a:pPr>
            <a:r>
              <a:rPr lang="en-US" sz="2000" dirty="0" smtClean="0"/>
              <a:t>Of </a:t>
            </a:r>
            <a:r>
              <a:rPr lang="en-US" sz="2000" dirty="0"/>
              <a:t>the country’s 182,000 families, more than 100,000 have little or no debt; clearly, they were not invited to the party, or chose not to attend. </a:t>
            </a:r>
            <a:endParaRPr lang="en-US" sz="2000" dirty="0" smtClean="0"/>
          </a:p>
          <a:p>
            <a:pPr lvl="1">
              <a:lnSpc>
                <a:spcPct val="120000"/>
              </a:lnSpc>
              <a:spcBef>
                <a:spcPts val="600"/>
              </a:spcBef>
            </a:pPr>
            <a:r>
              <a:rPr lang="en-US" sz="2000" dirty="0" smtClean="0"/>
              <a:t>At </a:t>
            </a:r>
            <a:r>
              <a:rPr lang="en-US" sz="2000" dirty="0"/>
              <a:t>the other end of the scale, 244 families at the end of 2008 had debts in excess of $1.2 million, with assets that fall short of their debts. </a:t>
            </a:r>
            <a:endParaRPr lang="en-US" sz="2000" dirty="0" smtClean="0"/>
          </a:p>
          <a:p>
            <a:pPr lvl="1">
              <a:lnSpc>
                <a:spcPct val="120000"/>
              </a:lnSpc>
              <a:spcBef>
                <a:spcPts val="600"/>
              </a:spcBef>
            </a:pPr>
            <a:r>
              <a:rPr lang="en-US" sz="2000" dirty="0" smtClean="0"/>
              <a:t>Further</a:t>
            </a:r>
            <a:r>
              <a:rPr lang="en-US" sz="2000" dirty="0"/>
              <a:t>, 440 families have debts in excess of their assets – that is, negative net worth – to the tune of $400,000 or more. </a:t>
            </a:r>
            <a:endParaRPr lang="en-US" sz="2000" dirty="0" smtClean="0"/>
          </a:p>
          <a:p>
            <a:pPr lvl="1">
              <a:lnSpc>
                <a:spcPct val="120000"/>
              </a:lnSpc>
              <a:spcBef>
                <a:spcPts val="600"/>
              </a:spcBef>
            </a:pPr>
            <a:r>
              <a:rPr lang="en-US" sz="2000" dirty="0" smtClean="0"/>
              <a:t>Of </a:t>
            </a:r>
            <a:r>
              <a:rPr lang="en-US" sz="2000" dirty="0"/>
              <a:t>the 182,000 families, 81,000 have assets below $40,000, whereas 1,400 families have assets of $1.2 million or more. </a:t>
            </a:r>
            <a:endParaRPr lang="en-US" sz="2000" dirty="0" smtClean="0"/>
          </a:p>
          <a:p>
            <a:pPr>
              <a:lnSpc>
                <a:spcPct val="120000"/>
              </a:lnSpc>
            </a:pPr>
            <a:r>
              <a:rPr lang="en-US" sz="2000" dirty="0" smtClean="0"/>
              <a:t>These </a:t>
            </a:r>
            <a:r>
              <a:rPr lang="en-US" sz="2000" dirty="0"/>
              <a:t>numbers suggest gross inequality in the distribution of wealth which is hardly surprising in view of the fact that inequality in the distribution of the disposable income of households increased sharply from approximate parity with the Nordic countries in the mid-1990s to parity with the United States in 2007, a dramatic change resulting from a deliberate shift of the tax burden from the rich to the </a:t>
            </a:r>
            <a:r>
              <a:rPr lang="en-US" sz="2000" dirty="0" smtClean="0"/>
              <a:t>rest. </a:t>
            </a:r>
          </a:p>
          <a:p>
            <a:pPr>
              <a:lnSpc>
                <a:spcPct val="120000"/>
              </a:lnSpc>
            </a:pPr>
            <a:r>
              <a:rPr lang="en-US" sz="2000" dirty="0" smtClean="0"/>
              <a:t>Before </a:t>
            </a:r>
            <a:r>
              <a:rPr lang="en-US" sz="2000" dirty="0"/>
              <a:t>the onset of the crisis, increased disparity of income and wealth was one of several signs that Iceland was headed for trouble. </a:t>
            </a:r>
            <a:endParaRPr lang="en-US" sz="2000" dirty="0" smtClean="0"/>
          </a:p>
          <a:p>
            <a:pPr lvl="1">
              <a:lnSpc>
                <a:spcPct val="120000"/>
              </a:lnSpc>
            </a:pPr>
            <a:r>
              <a:rPr lang="en-US" sz="2000" dirty="0" smtClean="0"/>
              <a:t>Increased </a:t>
            </a:r>
            <a:r>
              <a:rPr lang="en-US" sz="2000" dirty="0"/>
              <a:t>inequality also preceded the Great Depression in the US 1929-39.</a:t>
            </a:r>
            <a:r>
              <a:rPr lang="is-IS" sz="2000" dirty="0" smtClean="0"/>
              <a:t> </a:t>
            </a:r>
            <a:endParaRPr lang="is-IS"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effectLst>
                  <a:outerShdw blurRad="38100" dist="38100" dir="2700000" algn="tl">
                    <a:srgbClr val="000000">
                      <a:alpha val="43137"/>
                    </a:srgbClr>
                  </a:outerShdw>
                </a:effectLst>
              </a:rPr>
              <a:t>Iceland: </a:t>
            </a:r>
            <a:r>
              <a:rPr lang="en-US" dirty="0" err="1" smtClean="0">
                <a:effectLst>
                  <a:outerShdw blurRad="38100" dist="38100" dir="2700000" algn="tl">
                    <a:srgbClr val="000000">
                      <a:alpha val="43137"/>
                    </a:srgbClr>
                  </a:outerShdw>
                </a:effectLst>
              </a:rPr>
              <a:t>Gini</a:t>
            </a:r>
            <a:r>
              <a:rPr lang="en-US" dirty="0" smtClean="0">
                <a:effectLst>
                  <a:outerShdw blurRad="38100" dist="38100" dir="2700000" algn="tl">
                    <a:srgbClr val="000000">
                      <a:alpha val="43137"/>
                    </a:srgbClr>
                  </a:outerShdw>
                </a:effectLst>
              </a:rPr>
              <a:t> index of </a:t>
            </a:r>
            <a:r>
              <a:rPr lang="en-US" dirty="0" smtClean="0">
                <a:effectLst>
                  <a:outerShdw blurRad="38100" dist="38100" dir="2700000" algn="tl">
                    <a:srgbClr val="000000">
                      <a:alpha val="43137"/>
                    </a:srgbClr>
                  </a:outerShdw>
                </a:effectLst>
              </a:rPr>
              <a:t>inequality 1993-2008</a:t>
            </a:r>
            <a:endParaRPr lang="en-US" dirty="0">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nvPr>
        </p:nvGraphicFramePr>
        <p:xfrm>
          <a:off x="457200" y="1609725"/>
          <a:ext cx="7239000" cy="4846638"/>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971600" y="3356992"/>
            <a:ext cx="6552728" cy="174245"/>
          </a:xfrm>
          <a:prstGeom prst="rect">
            <a:avLst/>
          </a:prstGeom>
          <a:gradFill>
            <a:gsLst>
              <a:gs pos="0">
                <a:schemeClr val="accent1">
                  <a:tint val="66000"/>
                  <a:satMod val="160000"/>
                  <a:alpha val="24000"/>
                </a:schemeClr>
              </a:gs>
              <a:gs pos="50000">
                <a:schemeClr val="accent1">
                  <a:tint val="44500"/>
                  <a:satMod val="160000"/>
                </a:schemeClr>
              </a:gs>
              <a:gs pos="100000">
                <a:schemeClr val="accent1">
                  <a:tint val="23500"/>
                  <a:satMod val="160000"/>
                </a:schemeClr>
              </a:gs>
            </a:gsLst>
            <a:lin ang="5400000" scaled="0"/>
          </a:gra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is-IS"/>
          </a:p>
        </p:txBody>
      </p:sp>
      <p:sp>
        <p:nvSpPr>
          <p:cNvPr id="6" name="TextBox 5"/>
          <p:cNvSpPr txBox="1"/>
          <p:nvPr/>
        </p:nvSpPr>
        <p:spPr>
          <a:xfrm rot="21398154">
            <a:off x="1043608" y="2815686"/>
            <a:ext cx="3417923" cy="369332"/>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none" rtlCol="0">
            <a:spAutoFit/>
          </a:bodyPr>
          <a:lstStyle/>
          <a:p>
            <a:r>
              <a:rPr lang="en-US" dirty="0" smtClean="0"/>
              <a:t>Nordics cluster around 25 to 27</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s-IS" dirty="0" err="1" smtClean="0">
                <a:effectLst>
                  <a:outerShdw blurRad="38100" dist="38100" dir="2700000" algn="tl">
                    <a:srgbClr val="000000">
                      <a:alpha val="43137"/>
                    </a:srgbClr>
                  </a:outerShdw>
                </a:effectLst>
              </a:rPr>
              <a:t>Gdp</a:t>
            </a:r>
            <a:r>
              <a:rPr lang="is-IS" dirty="0" smtClean="0">
                <a:effectLst>
                  <a:outerShdw blurRad="38100" dist="38100" dir="2700000" algn="tl">
                    <a:srgbClr val="000000">
                      <a:alpha val="43137"/>
                    </a:srgbClr>
                  </a:outerShdw>
                </a:effectLst>
              </a:rPr>
              <a:t> per </a:t>
            </a:r>
            <a:r>
              <a:rPr lang="is-IS" dirty="0" err="1" smtClean="0">
                <a:effectLst>
                  <a:outerShdw blurRad="38100" dist="38100" dir="2700000" algn="tl">
                    <a:srgbClr val="000000">
                      <a:alpha val="43137"/>
                    </a:srgbClr>
                  </a:outerShdw>
                </a:effectLst>
              </a:rPr>
              <a:t>hour</a:t>
            </a:r>
            <a:r>
              <a:rPr lang="is-IS" dirty="0" smtClean="0">
                <a:effectLst>
                  <a:outerShdw blurRad="38100" dist="38100" dir="2700000" algn="tl">
                    <a:srgbClr val="000000">
                      <a:alpha val="43137"/>
                    </a:srgbClr>
                  </a:outerShdw>
                </a:effectLst>
              </a:rPr>
              <a:t> </a:t>
            </a:r>
            <a:r>
              <a:rPr lang="is-IS" dirty="0" err="1" smtClean="0">
                <a:effectLst>
                  <a:outerShdw blurRad="38100" dist="38100" dir="2700000" algn="tl">
                    <a:srgbClr val="000000">
                      <a:alpha val="43137"/>
                    </a:srgbClr>
                  </a:outerShdw>
                </a:effectLst>
              </a:rPr>
              <a:t>worked</a:t>
            </a:r>
            <a:r>
              <a:rPr lang="is-IS" dirty="0" smtClean="0">
                <a:effectLst>
                  <a:outerShdw blurRad="38100" dist="38100" dir="2700000" algn="tl">
                    <a:srgbClr val="000000">
                      <a:alpha val="43137"/>
                    </a:srgbClr>
                  </a:outerShdw>
                </a:effectLst>
              </a:rPr>
              <a:t> 2009</a:t>
            </a:r>
            <a:br>
              <a:rPr lang="is-IS" dirty="0" smtClean="0">
                <a:effectLst>
                  <a:outerShdw blurRad="38100" dist="38100" dir="2700000" algn="tl">
                    <a:srgbClr val="000000">
                      <a:alpha val="43137"/>
                    </a:srgbClr>
                  </a:outerShdw>
                </a:effectLst>
              </a:rPr>
            </a:br>
            <a:r>
              <a:rPr lang="is-IS" dirty="0" smtClean="0">
                <a:effectLst>
                  <a:outerShdw blurRad="38100" dist="38100" dir="2700000" algn="tl">
                    <a:srgbClr val="000000">
                      <a:alpha val="43137"/>
                    </a:srgbClr>
                  </a:outerShdw>
                </a:effectLst>
              </a:rPr>
              <a:t>(US dollars, </a:t>
            </a:r>
            <a:r>
              <a:rPr lang="is-IS" dirty="0" err="1" smtClean="0">
                <a:effectLst>
                  <a:outerShdw blurRad="38100" dist="38100" dir="2700000" algn="tl">
                    <a:srgbClr val="000000">
                      <a:alpha val="43137"/>
                    </a:srgbClr>
                  </a:outerShdw>
                </a:effectLst>
              </a:rPr>
              <a:t>ppp</a:t>
            </a:r>
            <a:r>
              <a:rPr lang="is-IS" dirty="0" smtClean="0">
                <a:effectLst>
                  <a:outerShdw blurRad="38100" dist="38100" dir="2700000" algn="tl">
                    <a:srgbClr val="000000">
                      <a:alpha val="43137"/>
                    </a:srgbClr>
                  </a:outerShdw>
                </a:effectLst>
              </a:rPr>
              <a:t>)</a:t>
            </a:r>
            <a:endParaRPr lang="is-IS" dirty="0">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nvPr>
        </p:nvGraphicFramePr>
        <p:xfrm>
          <a:off x="457200" y="1609725"/>
          <a:ext cx="7239000" cy="484663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826</TotalTime>
  <Words>1088</Words>
  <Application>Microsoft Office PowerPoint</Application>
  <PresentationFormat>On-screen Show (4:3)</PresentationFormat>
  <Paragraphs>47</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Opulent</vt:lpstr>
      <vt:lpstr>The Nordic model</vt:lpstr>
      <vt:lpstr>background</vt:lpstr>
      <vt:lpstr>Different course</vt:lpstr>
      <vt:lpstr>How did iceland grow?</vt:lpstr>
      <vt:lpstr>What went wrong?</vt:lpstr>
      <vt:lpstr>Iceland: Gini index of inequality 1993-2008</vt:lpstr>
      <vt:lpstr>Gdp per hour worked 2009 (US dollars, ppp)</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Þorvaldur Gylfason</dc:creator>
  <cp:lastModifiedBy>Þorvaldur Gylfason</cp:lastModifiedBy>
  <cp:revision>24</cp:revision>
  <dcterms:created xsi:type="dcterms:W3CDTF">2010-09-02T17:08:52Z</dcterms:created>
  <dcterms:modified xsi:type="dcterms:W3CDTF">2010-09-06T07:04:12Z</dcterms:modified>
</cp:coreProperties>
</file>